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notesSlides/notesSlide3.xml" ContentType="application/vnd.openxmlformats-officedocument.presentationml.notesSl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4"/>
    <p:sldMasterId id="2147483724" r:id="rId5"/>
    <p:sldMasterId id="2147483750" r:id="rId6"/>
  </p:sldMasterIdLst>
  <p:notesMasterIdLst>
    <p:notesMasterId r:id="rId32"/>
  </p:notesMasterIdLst>
  <p:handoutMasterIdLst>
    <p:handoutMasterId r:id="rId33"/>
  </p:handoutMasterIdLst>
  <p:sldIdLst>
    <p:sldId id="270" r:id="rId7"/>
    <p:sldId id="2820" r:id="rId8"/>
    <p:sldId id="838841188" r:id="rId9"/>
    <p:sldId id="838841189" r:id="rId10"/>
    <p:sldId id="838841194" r:id="rId11"/>
    <p:sldId id="838841198" r:id="rId12"/>
    <p:sldId id="838841190" r:id="rId13"/>
    <p:sldId id="838841191" r:id="rId14"/>
    <p:sldId id="2341" r:id="rId15"/>
    <p:sldId id="2342" r:id="rId16"/>
    <p:sldId id="838841193" r:id="rId17"/>
    <p:sldId id="2343" r:id="rId18"/>
    <p:sldId id="838841199" r:id="rId19"/>
    <p:sldId id="838841192" r:id="rId20"/>
    <p:sldId id="2347" r:id="rId21"/>
    <p:sldId id="838841186" r:id="rId22"/>
    <p:sldId id="2351" r:id="rId23"/>
    <p:sldId id="2142531877" r:id="rId24"/>
    <p:sldId id="838841185" r:id="rId25"/>
    <p:sldId id="474" r:id="rId26"/>
    <p:sldId id="838841196" r:id="rId27"/>
    <p:sldId id="838841195" r:id="rId28"/>
    <p:sldId id="282" r:id="rId29"/>
    <p:sldId id="2142531876" r:id="rId30"/>
    <p:sldId id="2142531878"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Gaikwad, Amol" initials="GA" lastIdx="1" clrIdx="1">
    <p:extLst>
      <p:ext uri="{19B8F6BF-5375-455C-9EA6-DF929625EA0E}">
        <p15:presenceInfo xmlns:p15="http://schemas.microsoft.com/office/powerpoint/2012/main" userId="S-1-5-21-494745725-312220573-749543506-141305" providerId="AD"/>
      </p:ext>
    </p:extLst>
  </p:cmAuthor>
  <p:cmAuthor id="3" name="Reed, Ryan" initials="RR" lastIdx="1" clrIdx="2">
    <p:extLst>
      <p:ext uri="{19B8F6BF-5375-455C-9EA6-DF929625EA0E}">
        <p15:presenceInfo xmlns:p15="http://schemas.microsoft.com/office/powerpoint/2012/main" userId="S-1-5-21-494745725-312220573-749543506-23217" providerId="AD"/>
      </p:ext>
    </p:extLst>
  </p:cmAuthor>
  <p:cmAuthor id="4" name="Suleman, Aater" initials="SA" lastIdx="1" clrIdx="3">
    <p:extLst>
      <p:ext uri="{19B8F6BF-5375-455C-9EA6-DF929625EA0E}">
        <p15:presenceInfo xmlns:p15="http://schemas.microsoft.com/office/powerpoint/2012/main" userId="S::207462@nttdata.com::ceb013eb-8566-46d8-90cc-65968b98c6cc" providerId="AD"/>
      </p:ext>
    </p:extLst>
  </p:cmAuthor>
  <p:cmAuthor id="5" name="Shaik, Humayun" initials="SH" lastIdx="1" clrIdx="4">
    <p:extLst>
      <p:ext uri="{19B8F6BF-5375-455C-9EA6-DF929625EA0E}">
        <p15:presenceInfo xmlns:p15="http://schemas.microsoft.com/office/powerpoint/2012/main" userId="S::210188@NTTDATA.COM::e488a7ba-06fd-497b-962b-0124f38b2dba" providerId="AD"/>
      </p:ext>
    </p:extLst>
  </p:cmAuthor>
  <p:cmAuthor id="6" name="Velmurugan, Saravanan" initials="VS" lastIdx="5" clrIdx="5">
    <p:extLst>
      <p:ext uri="{19B8F6BF-5375-455C-9EA6-DF929625EA0E}">
        <p15:presenceInfo xmlns:p15="http://schemas.microsoft.com/office/powerpoint/2012/main" userId="S::024591@nttdata.com::8c1bd38c-e419-42a8-8f0b-dcf11d032f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DDE7D6"/>
    <a:srgbClr val="E9D4D2"/>
    <a:srgbClr val="F6E8D0"/>
    <a:srgbClr val="E5D3DC"/>
    <a:srgbClr val="D6E7ED"/>
    <a:srgbClr val="D5F1D4"/>
    <a:srgbClr val="00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0724" autoAdjust="0"/>
  </p:normalViewPr>
  <p:slideViewPr>
    <p:cSldViewPr snapToGrid="0">
      <p:cViewPr varScale="1">
        <p:scale>
          <a:sx n="103" d="100"/>
          <a:sy n="103" d="100"/>
        </p:scale>
        <p:origin x="1026"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333" cy="671023"/>
          </a:xfrm>
          <a:prstGeom prst="rect">
            <a:avLst/>
          </a:prstGeom>
        </p:spPr>
        <p:txBody>
          <a:bodyPr vert="horz" lIns="128519" tIns="64259" rIns="128519" bIns="64259" rtlCol="0"/>
          <a:lstStyle>
            <a:lvl1pPr algn="l">
              <a:defRPr sz="1700"/>
            </a:lvl1pPr>
          </a:lstStyle>
          <a:p>
            <a:endParaRPr lang="en-US"/>
          </a:p>
        </p:txBody>
      </p:sp>
      <p:sp>
        <p:nvSpPr>
          <p:cNvPr id="3" name="Date Placeholder 2"/>
          <p:cNvSpPr>
            <a:spLocks noGrp="1"/>
          </p:cNvSpPr>
          <p:nvPr>
            <p:ph type="dt" sz="quarter" idx="1"/>
          </p:nvPr>
        </p:nvSpPr>
        <p:spPr>
          <a:xfrm>
            <a:off x="5303576" y="0"/>
            <a:ext cx="4057333" cy="671023"/>
          </a:xfrm>
          <a:prstGeom prst="rect">
            <a:avLst/>
          </a:prstGeom>
        </p:spPr>
        <p:txBody>
          <a:bodyPr vert="horz" lIns="128519" tIns="64259" rIns="128519" bIns="64259" rtlCol="0"/>
          <a:lstStyle>
            <a:lvl1pPr algn="r">
              <a:defRPr sz="1700"/>
            </a:lvl1pPr>
          </a:lstStyle>
          <a:p>
            <a:fld id="{46335E98-81DE-45BD-905C-DF47F4BC8604}" type="datetimeFigureOut">
              <a:rPr lang="en-US" smtClean="0"/>
              <a:t>4/28/2021</a:t>
            </a:fld>
            <a:endParaRPr lang="en-US"/>
          </a:p>
        </p:txBody>
      </p:sp>
      <p:sp>
        <p:nvSpPr>
          <p:cNvPr id="4" name="Footer Placeholder 3"/>
          <p:cNvSpPr>
            <a:spLocks noGrp="1"/>
          </p:cNvSpPr>
          <p:nvPr>
            <p:ph type="ftr" sz="quarter" idx="2"/>
          </p:nvPr>
        </p:nvSpPr>
        <p:spPr>
          <a:xfrm>
            <a:off x="0" y="12702981"/>
            <a:ext cx="4057333" cy="671021"/>
          </a:xfrm>
          <a:prstGeom prst="rect">
            <a:avLst/>
          </a:prstGeom>
        </p:spPr>
        <p:txBody>
          <a:bodyPr vert="horz" lIns="128519" tIns="64259" rIns="128519" bIns="64259" rtlCol="0" anchor="b"/>
          <a:lstStyle>
            <a:lvl1pPr algn="l">
              <a:defRPr sz="1700"/>
            </a:lvl1pPr>
          </a:lstStyle>
          <a:p>
            <a:endParaRPr lang="en-US"/>
          </a:p>
        </p:txBody>
      </p:sp>
      <p:sp>
        <p:nvSpPr>
          <p:cNvPr id="5" name="Slide Number Placeholder 4"/>
          <p:cNvSpPr>
            <a:spLocks noGrp="1"/>
          </p:cNvSpPr>
          <p:nvPr>
            <p:ph type="sldNum" sz="quarter" idx="3"/>
          </p:nvPr>
        </p:nvSpPr>
        <p:spPr>
          <a:xfrm>
            <a:off x="5303576" y="12702981"/>
            <a:ext cx="4057333" cy="671021"/>
          </a:xfrm>
          <a:prstGeom prst="rect">
            <a:avLst/>
          </a:prstGeom>
        </p:spPr>
        <p:txBody>
          <a:bodyPr vert="horz" lIns="128519" tIns="64259" rIns="128519" bIns="64259" rtlCol="0" anchor="b"/>
          <a:lstStyle>
            <a:lvl1pPr algn="r">
              <a:defRPr sz="1700"/>
            </a:lvl1pPr>
          </a:lstStyle>
          <a:p>
            <a:fld id="{6FFC23B5-D025-425E-94ED-2DE7EB8C5D65}" type="slidenum">
              <a:rPr lang="en-US" smtClean="0"/>
              <a:t>‹#›</a:t>
            </a:fld>
            <a:endParaRPr lang="en-US"/>
          </a:p>
        </p:txBody>
      </p:sp>
    </p:spTree>
    <p:extLst>
      <p:ext uri="{BB962C8B-B14F-4D97-AF65-F5344CB8AC3E}">
        <p14:creationId xmlns:p14="http://schemas.microsoft.com/office/powerpoint/2010/main" val="2255867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ea typeface="Yu Gothic"/>
            </a:endParaRP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197229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9AAED7-EB68-B44B-A29A-E9CFE7A1147D}" type="slidenum">
              <a:rPr kumimoji="1" lang="ja-JP" altLang="en-US" smtClean="0"/>
              <a:t>2</a:t>
            </a:fld>
            <a:endParaRPr kumimoji="1" lang="ja-JP" altLang="en-US"/>
          </a:p>
        </p:txBody>
      </p:sp>
    </p:spTree>
    <p:extLst>
      <p:ext uri="{BB962C8B-B14F-4D97-AF65-F5344CB8AC3E}">
        <p14:creationId xmlns:p14="http://schemas.microsoft.com/office/powerpoint/2010/main" val="18976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9AAED7-EB68-B44B-A29A-E9CFE7A1147D}" type="slidenum">
              <a:rPr kumimoji="1" lang="ja-JP" altLang="en-US" smtClean="0"/>
              <a:t>23</a:t>
            </a:fld>
            <a:endParaRPr kumimoji="1" lang="ja-JP" altLang="en-US"/>
          </a:p>
        </p:txBody>
      </p:sp>
    </p:spTree>
    <p:extLst>
      <p:ext uri="{BB962C8B-B14F-4D97-AF65-F5344CB8AC3E}">
        <p14:creationId xmlns:p14="http://schemas.microsoft.com/office/powerpoint/2010/main" val="727344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Logotyp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75" y="0"/>
            <a:ext cx="10131025" cy="4953000"/>
          </a:xfrm>
          <a:prstGeom prst="rect">
            <a:avLst/>
          </a:prstGeom>
        </p:spPr>
      </p:pic>
      <p:sp>
        <p:nvSpPr>
          <p:cNvPr id="3" name="Rectangle 2"/>
          <p:cNvSpPr/>
          <p:nvPr userDrawn="1"/>
        </p:nvSpPr>
        <p:spPr>
          <a:xfrm>
            <a:off x="6705600" y="0"/>
            <a:ext cx="5486400" cy="5029200"/>
          </a:xfrm>
          <a:prstGeom prst="rect">
            <a:avLst/>
          </a:prstGeom>
          <a:gradFill flip="none" rotWithShape="1">
            <a:gsLst>
              <a:gs pos="0">
                <a:schemeClr val="tx2"/>
              </a:gs>
              <a:gs pos="43000">
                <a:schemeClr val="tx2"/>
              </a:gs>
              <a:gs pos="100000">
                <a:schemeClr val="accent1">
                  <a:shade val="100000"/>
                  <a:satMod val="115000"/>
                  <a:alpha val="0"/>
                </a:scheme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4" name="正方形/長方形 13"/>
          <p:cNvSpPr/>
          <p:nvPr userDrawn="1"/>
        </p:nvSpPr>
        <p:spPr>
          <a:xfrm>
            <a:off x="5" y="4714200"/>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18" name="図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sp>
        <p:nvSpPr>
          <p:cNvPr id="10" name="TextBox 12"/>
          <p:cNvSpPr txBox="1"/>
          <p:nvPr userDrawn="1"/>
        </p:nvSpPr>
        <p:spPr>
          <a:xfrm>
            <a:off x="9829800" y="6597352"/>
            <a:ext cx="22190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448800" y="421200"/>
            <a:ext cx="2362466" cy="781271"/>
          </a:xfrm>
          <a:prstGeom prst="rect">
            <a:avLst/>
          </a:prstGeom>
        </p:spPr>
      </p:pic>
    </p:spTree>
    <p:extLst>
      <p:ext uri="{BB962C8B-B14F-4D97-AF65-F5344CB8AC3E}">
        <p14:creationId xmlns:p14="http://schemas.microsoft.com/office/powerpoint/2010/main" val="375499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609441"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idx="11"/>
          </p:nvPr>
        </p:nvSpPr>
        <p:spPr>
          <a:xfrm>
            <a:off x="6321427"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32316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609441"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p:cNvSpPr>
            <a:spLocks noGrp="1"/>
          </p:cNvSpPr>
          <p:nvPr>
            <p:ph type="body" sz="quarter" idx="3"/>
          </p:nvPr>
        </p:nvSpPr>
        <p:spPr>
          <a:xfrm>
            <a:off x="6338189"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2"/>
          <p:cNvSpPr>
            <a:spLocks noGrp="1"/>
          </p:cNvSpPr>
          <p:nvPr>
            <p:ph idx="1"/>
          </p:nvPr>
        </p:nvSpPr>
        <p:spPr>
          <a:xfrm>
            <a:off x="609441"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idx="11"/>
          </p:nvPr>
        </p:nvSpPr>
        <p:spPr>
          <a:xfrm>
            <a:off x="6321427"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49249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75"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419926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1"/>
          </p:nvPr>
        </p:nvSpPr>
        <p:spPr>
          <a:xfrm>
            <a:off x="4436454"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idx="12"/>
          </p:nvPr>
        </p:nvSpPr>
        <p:spPr>
          <a:xfrm>
            <a:off x="8246533"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3" name="Straight Connector 12"/>
          <p:cNvCxnSpPr/>
          <p:nvPr userDrawn="1"/>
        </p:nvCxnSpPr>
        <p:spPr>
          <a:xfrm>
            <a:off x="8009347"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245331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Horizontal Content">
    <p:spTree>
      <p:nvGrpSpPr>
        <p:cNvPr id="1" name=""/>
        <p:cNvGrpSpPr/>
        <p:nvPr/>
      </p:nvGrpSpPr>
      <p:grpSpPr>
        <a:xfrm>
          <a:off x="0" y="0"/>
          <a:ext cx="0" cy="0"/>
          <a:chOff x="0" y="0"/>
          <a:chExt cx="0" cy="0"/>
        </a:xfrm>
      </p:grpSpPr>
      <p:cxnSp>
        <p:nvCxnSpPr>
          <p:cNvPr id="3" name="Straight Connector 2"/>
          <p:cNvCxnSpPr/>
          <p:nvPr userDrawn="1"/>
        </p:nvCxnSpPr>
        <p:spPr>
          <a:xfrm>
            <a:off x="608013" y="27432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608013" y="43688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half" idx="1"/>
          </p:nvPr>
        </p:nvSpPr>
        <p:spPr>
          <a:xfrm>
            <a:off x="609441" y="1219200"/>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sz="half" idx="13"/>
          </p:nvPr>
        </p:nvSpPr>
        <p:spPr>
          <a:xfrm>
            <a:off x="609441" y="2857499"/>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4"/>
          </p:nvPr>
        </p:nvSpPr>
        <p:spPr>
          <a:xfrm>
            <a:off x="609441" y="4495797"/>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58022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18" name="Picture Placeholder 17"/>
          <p:cNvSpPr>
            <a:spLocks noGrp="1"/>
          </p:cNvSpPr>
          <p:nvPr>
            <p:ph type="pic" sz="quarter" idx="11" hasCustomPrompt="1"/>
          </p:nvPr>
        </p:nvSpPr>
        <p:spPr>
          <a:xfrm>
            <a:off x="0" y="0"/>
            <a:ext cx="6096000" cy="6432550"/>
          </a:xfrm>
          <a:prstGeom prst="rect">
            <a:avLst/>
          </a:prstGeom>
        </p:spPr>
        <p:txBody>
          <a:bodyPr anchor="ctr"/>
          <a:lstStyle>
            <a:lvl1pPr marL="0" indent="0" algn="ctr">
              <a:buNone/>
              <a:defRPr sz="2400"/>
            </a:lvl1pPr>
          </a:lstStyle>
          <a:p>
            <a:r>
              <a:rPr lang="en-US"/>
              <a:t>Client Photo</a:t>
            </a:r>
          </a:p>
        </p:txBody>
      </p:sp>
      <p:sp>
        <p:nvSpPr>
          <p:cNvPr id="12" name="Title 1"/>
          <p:cNvSpPr>
            <a:spLocks noGrp="1"/>
          </p:cNvSpPr>
          <p:nvPr>
            <p:ph type="title" hasCustomPrompt="1"/>
          </p:nvPr>
        </p:nvSpPr>
        <p:spPr>
          <a:xfrm>
            <a:off x="6400800" y="0"/>
            <a:ext cx="3352800" cy="1600200"/>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
        <p:nvSpPr>
          <p:cNvPr id="14" name="Picture Placeholder 13"/>
          <p:cNvSpPr>
            <a:spLocks noGrp="1"/>
          </p:cNvSpPr>
          <p:nvPr>
            <p:ph type="pic" sz="quarter" idx="10" hasCustomPrompt="1"/>
          </p:nvPr>
        </p:nvSpPr>
        <p:spPr>
          <a:xfrm>
            <a:off x="9982200" y="457200"/>
            <a:ext cx="1905000" cy="762000"/>
          </a:xfrm>
          <a:prstGeom prst="rect">
            <a:avLst/>
          </a:prstGeom>
        </p:spPr>
        <p:txBody>
          <a:bodyPr anchor="ctr"/>
          <a:lstStyle>
            <a:lvl1pPr marL="0" indent="0" algn="ctr">
              <a:buNone/>
              <a:defRPr sz="1000"/>
            </a:lvl1pPr>
          </a:lstStyle>
          <a:p>
            <a:r>
              <a:rPr lang="en-US"/>
              <a:t>Client Logo if applicable</a:t>
            </a:r>
          </a:p>
        </p:txBody>
      </p:sp>
    </p:spTree>
    <p:extLst>
      <p:ext uri="{BB962C8B-B14F-4D97-AF65-F5344CB8AC3E}">
        <p14:creationId xmlns:p14="http://schemas.microsoft.com/office/powerpoint/2010/main" val="628905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ideo Background">
    <p:bg>
      <p:bgPr>
        <a:solidFill>
          <a:srgbClr val="000000"/>
        </a:solidFill>
        <a:effectLst/>
      </p:bgPr>
    </p:bg>
    <p:spTree>
      <p:nvGrpSpPr>
        <p:cNvPr id="1" name=""/>
        <p:cNvGrpSpPr/>
        <p:nvPr/>
      </p:nvGrpSpPr>
      <p:grpSpPr>
        <a:xfrm>
          <a:off x="0" y="0"/>
          <a:ext cx="0" cy="0"/>
          <a:chOff x="0" y="0"/>
          <a:chExt cx="0" cy="0"/>
        </a:xfrm>
      </p:grpSpPr>
      <p:sp>
        <p:nvSpPr>
          <p:cNvPr id="7"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
        <p:nvSpPr>
          <p:cNvPr id="10" name="TextBox 12"/>
          <p:cNvSpPr txBox="1"/>
          <p:nvPr userDrawn="1"/>
        </p:nvSpPr>
        <p:spPr>
          <a:xfrm>
            <a:off x="231285" y="6593330"/>
            <a:ext cx="24357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11" name="図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sp>
        <p:nvSpPr>
          <p:cNvPr id="12" name="コンテンツ プレースホルダー 2"/>
          <p:cNvSpPr>
            <a:spLocks noGrp="1"/>
          </p:cNvSpPr>
          <p:nvPr>
            <p:ph idx="1" hasCustomPrompt="1"/>
          </p:nvPr>
        </p:nvSpPr>
        <p:spPr>
          <a:xfrm>
            <a:off x="3981866" y="2852936"/>
            <a:ext cx="4247180" cy="828102"/>
          </a:xfrm>
          <a:prstGeom prst="rect">
            <a:avLst/>
          </a:prstGeom>
          <a:ln w="38100">
            <a:solidFill>
              <a:schemeClr val="bg1"/>
            </a:solidFill>
            <a:prstDash val="sysDot"/>
          </a:ln>
        </p:spPr>
        <p:txBody>
          <a:bodyPr lIns="90000" anchor="ctr" anchorCtr="1"/>
          <a:lstStyle>
            <a:lvl1pPr marL="0" marR="0" indent="0" algn="l" defTabSz="534552" rtl="0" eaLnBrk="1" fontAlgn="ctr" latinLnBrk="0" hangingPunct="1">
              <a:lnSpc>
                <a:spcPct val="100000"/>
              </a:lnSpc>
              <a:spcBef>
                <a:spcPts val="0"/>
              </a:spcBef>
              <a:spcAft>
                <a:spcPct val="0"/>
              </a:spcAft>
              <a:buClrTx/>
              <a:buSzTx/>
              <a:buFontTx/>
              <a:buNone/>
              <a:tabLst/>
              <a:defRPr sz="2000" b="0" i="0" spc="88" baseline="0">
                <a:solidFill>
                  <a:schemeClr val="bg1"/>
                </a:solidFill>
                <a:latin typeface="+mn-lt"/>
                <a:ea typeface="HGPGothicE" charset="-128"/>
                <a:cs typeface="HGPGothicE" charset="-128"/>
              </a:defRPr>
            </a:lvl1pPr>
            <a:lvl2pPr marL="534552" indent="0" fontAlgn="ctr">
              <a:spcBef>
                <a:spcPts val="0"/>
              </a:spcBef>
              <a:buFontTx/>
              <a:buNone/>
              <a:defRPr sz="1754" b="0" i="0" spc="88">
                <a:solidFill>
                  <a:schemeClr val="tx1"/>
                </a:solidFill>
                <a:latin typeface="HGPGothicE" charset="-128"/>
                <a:ea typeface="HGPGothicE" charset="-128"/>
                <a:cs typeface="HGPGothicE" charset="-128"/>
              </a:defRPr>
            </a:lvl2pPr>
            <a:lvl3pPr marL="1069105" indent="0" fontAlgn="ctr">
              <a:spcBef>
                <a:spcPts val="0"/>
              </a:spcBef>
              <a:buFontTx/>
              <a:buNone/>
              <a:defRPr sz="1754" b="0" i="0" spc="88">
                <a:solidFill>
                  <a:schemeClr val="tx1"/>
                </a:solidFill>
                <a:latin typeface="HGPGothicE" charset="-128"/>
                <a:ea typeface="HGPGothicE" charset="-128"/>
                <a:cs typeface="HGPGothicE" charset="-128"/>
              </a:defRPr>
            </a:lvl3pPr>
            <a:lvl4pPr marL="1603659" indent="0">
              <a:buFontTx/>
              <a:buNone/>
              <a:defRPr>
                <a:solidFill>
                  <a:schemeClr val="tx2"/>
                </a:solidFill>
              </a:defRPr>
            </a:lvl4pPr>
            <a:lvl5pPr marL="2138212" indent="0">
              <a:buFontTx/>
              <a:buNone/>
              <a:defRPr>
                <a:solidFill>
                  <a:schemeClr val="tx2"/>
                </a:solidFill>
              </a:defRPr>
            </a:lvl5pPr>
          </a:lstStyle>
          <a:p>
            <a:pPr algn="ctr"/>
            <a:r>
              <a:rPr lang="ja-JP" altLang="en-US" sz="2000" spc="200">
                <a:solidFill>
                  <a:srgbClr val="FFFFFF"/>
                </a:solidFill>
                <a:latin typeface="Arial" panose="020B0604020202020204" pitchFamily="34" charset="0"/>
                <a:ea typeface="HGPGothicE" charset="-128"/>
                <a:cs typeface="Arial" panose="020B0604020202020204" pitchFamily="34" charset="0"/>
              </a:rPr>
              <a:t>［</a:t>
            </a:r>
            <a:r>
              <a:rPr lang="en-US" altLang="ja-JP" sz="2000" spc="200">
                <a:solidFill>
                  <a:srgbClr val="FFFFFF"/>
                </a:solidFill>
                <a:latin typeface="Arial" panose="020B0604020202020204" pitchFamily="34" charset="0"/>
                <a:ea typeface="HGPGothicE" charset="-128"/>
                <a:cs typeface="Arial" panose="020B0604020202020204" pitchFamily="34" charset="0"/>
              </a:rPr>
              <a:t>Photo/Movie</a:t>
            </a:r>
            <a:r>
              <a:rPr lang="ja-JP" altLang="en-US" sz="2000" spc="200">
                <a:solidFill>
                  <a:srgbClr val="FFFFFF"/>
                </a:solidFill>
                <a:latin typeface="Arial" panose="020B0604020202020204" pitchFamily="34" charset="0"/>
                <a:ea typeface="HGPGothicE" charset="-128"/>
                <a:cs typeface="Arial" panose="020B0604020202020204" pitchFamily="34" charset="0"/>
              </a:rPr>
              <a:t>］</a:t>
            </a:r>
          </a:p>
        </p:txBody>
      </p:sp>
    </p:spTree>
    <p:extLst>
      <p:ext uri="{BB962C8B-B14F-4D97-AF65-F5344CB8AC3E}">
        <p14:creationId xmlns:p14="http://schemas.microsoft.com/office/powerpoint/2010/main" val="355162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Tex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3" name="タイトル 1"/>
          <p:cNvSpPr>
            <a:spLocks noGrp="1"/>
          </p:cNvSpPr>
          <p:nvPr>
            <p:ph type="title" hasCustomPrompt="1"/>
          </p:nvPr>
        </p:nvSpPr>
        <p:spPr>
          <a:xfrm>
            <a:off x="5035253" y="2985848"/>
            <a:ext cx="2122697" cy="400110"/>
          </a:xfrm>
          <a:prstGeom prst="rect">
            <a:avLst/>
          </a:prstGeom>
        </p:spPr>
        <p:txBody>
          <a:bodyPr wrap="none" anchor="ctr" anchorCtr="1">
            <a:spAutoFit/>
          </a:bodyPr>
          <a:lstStyle>
            <a:lvl1pPr algn="ctr">
              <a:defRPr sz="2000" spc="200" baseline="0">
                <a:solidFill>
                  <a:schemeClr val="tx1"/>
                </a:solidFill>
                <a:latin typeface="+mj-lt"/>
              </a:defRPr>
            </a:lvl1pPr>
          </a:lstStyle>
          <a:p>
            <a:r>
              <a:rPr kumimoji="1" lang="en-US" altLang="ja-JP"/>
              <a:t>[Closing Text]</a:t>
            </a:r>
            <a:endParaRPr kumimoji="1" lang="ja-JP" altLang="en-US"/>
          </a:p>
        </p:txBody>
      </p:sp>
      <p:sp>
        <p:nvSpPr>
          <p:cNvPr id="8"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9" name="TextBox 12"/>
          <p:cNvSpPr txBox="1"/>
          <p:nvPr userDrawn="1"/>
        </p:nvSpPr>
        <p:spPr>
          <a:xfrm>
            <a:off x="9677400" y="6597352"/>
            <a:ext cx="23714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spTree>
    <p:extLst>
      <p:ext uri="{BB962C8B-B14F-4D97-AF65-F5344CB8AC3E}">
        <p14:creationId xmlns:p14="http://schemas.microsoft.com/office/powerpoint/2010/main" val="23253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9"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grpSp>
        <p:nvGrpSpPr>
          <p:cNvPr id="5" name="Group 4"/>
          <p:cNvGrpSpPr/>
          <p:nvPr userDrawn="1"/>
        </p:nvGrpSpPr>
        <p:grpSpPr>
          <a:xfrm>
            <a:off x="4261573" y="2829464"/>
            <a:ext cx="3686134" cy="1216322"/>
            <a:chOff x="9448800" y="420688"/>
            <a:chExt cx="2362201" cy="779463"/>
          </a:xfrm>
        </p:grpSpPr>
        <p:sp>
          <p:nvSpPr>
            <p:cNvPr id="7" name="Freeform 5"/>
            <p:cNvSpPr>
              <a:spLocks/>
            </p:cNvSpPr>
            <p:nvPr/>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8" name="Freeform 6"/>
            <p:cNvSpPr>
              <a:spLocks noEditPoints="1"/>
            </p:cNvSpPr>
            <p:nvPr/>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0" name="Freeform 7"/>
            <p:cNvSpPr>
              <a:spLocks/>
            </p:cNvSpPr>
            <p:nvPr/>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1" name="Freeform 8"/>
            <p:cNvSpPr>
              <a:spLocks/>
            </p:cNvSpPr>
            <p:nvPr/>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2" name="Freeform 9"/>
            <p:cNvSpPr>
              <a:spLocks noEditPoints="1"/>
            </p:cNvSpPr>
            <p:nvPr/>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3" name="Freeform 10"/>
            <p:cNvSpPr>
              <a:spLocks/>
            </p:cNvSpPr>
            <p:nvPr/>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4" name="Freeform 11"/>
            <p:cNvSpPr>
              <a:spLocks noEditPoints="1"/>
            </p:cNvSpPr>
            <p:nvPr/>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5" name="Freeform 12"/>
            <p:cNvSpPr>
              <a:spLocks/>
            </p:cNvSpPr>
            <p:nvPr/>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6" name="Freeform 13"/>
            <p:cNvSpPr>
              <a:spLocks noEditPoints="1"/>
            </p:cNvSpPr>
            <p:nvPr/>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7" name="Freeform 14"/>
            <p:cNvSpPr>
              <a:spLocks noEditPoints="1"/>
            </p:cNvSpPr>
            <p:nvPr/>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8" name="Freeform 15"/>
            <p:cNvSpPr>
              <a:spLocks/>
            </p:cNvSpPr>
            <p:nvPr/>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9" name="Freeform 16"/>
            <p:cNvSpPr>
              <a:spLocks/>
            </p:cNvSpPr>
            <p:nvPr/>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0" name="Freeform 17"/>
            <p:cNvSpPr>
              <a:spLocks noEditPoints="1"/>
            </p:cNvSpPr>
            <p:nvPr/>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1" name="Freeform 18"/>
            <p:cNvSpPr>
              <a:spLocks/>
            </p:cNvSpPr>
            <p:nvPr/>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2" name="Freeform 19"/>
            <p:cNvSpPr>
              <a:spLocks/>
            </p:cNvSpPr>
            <p:nvPr/>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118596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lternate 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9"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grpSp>
        <p:nvGrpSpPr>
          <p:cNvPr id="5" name="Group 4"/>
          <p:cNvGrpSpPr/>
          <p:nvPr userDrawn="1"/>
        </p:nvGrpSpPr>
        <p:grpSpPr>
          <a:xfrm>
            <a:off x="4261573" y="2829464"/>
            <a:ext cx="3686134" cy="1216322"/>
            <a:chOff x="9448800" y="420688"/>
            <a:chExt cx="2362201" cy="779463"/>
          </a:xfrm>
        </p:grpSpPr>
        <p:sp>
          <p:nvSpPr>
            <p:cNvPr id="7" name="Freeform 5"/>
            <p:cNvSpPr>
              <a:spLocks/>
            </p:cNvSpPr>
            <p:nvPr/>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8" name="Freeform 6"/>
            <p:cNvSpPr>
              <a:spLocks noEditPoints="1"/>
            </p:cNvSpPr>
            <p:nvPr/>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0" name="Freeform 7"/>
            <p:cNvSpPr>
              <a:spLocks/>
            </p:cNvSpPr>
            <p:nvPr/>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1" name="Freeform 8"/>
            <p:cNvSpPr>
              <a:spLocks/>
            </p:cNvSpPr>
            <p:nvPr/>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2" name="Freeform 9"/>
            <p:cNvSpPr>
              <a:spLocks noEditPoints="1"/>
            </p:cNvSpPr>
            <p:nvPr/>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3" name="Freeform 10"/>
            <p:cNvSpPr>
              <a:spLocks/>
            </p:cNvSpPr>
            <p:nvPr/>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4" name="Freeform 11"/>
            <p:cNvSpPr>
              <a:spLocks noEditPoints="1"/>
            </p:cNvSpPr>
            <p:nvPr/>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5" name="Freeform 12"/>
            <p:cNvSpPr>
              <a:spLocks/>
            </p:cNvSpPr>
            <p:nvPr/>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6" name="Freeform 13"/>
            <p:cNvSpPr>
              <a:spLocks noEditPoints="1"/>
            </p:cNvSpPr>
            <p:nvPr/>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7" name="Freeform 14"/>
            <p:cNvSpPr>
              <a:spLocks noEditPoints="1"/>
            </p:cNvSpPr>
            <p:nvPr/>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8" name="Freeform 15"/>
            <p:cNvSpPr>
              <a:spLocks/>
            </p:cNvSpPr>
            <p:nvPr/>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9" name="Freeform 16"/>
            <p:cNvSpPr>
              <a:spLocks/>
            </p:cNvSpPr>
            <p:nvPr/>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0" name="Freeform 17"/>
            <p:cNvSpPr>
              <a:spLocks noEditPoints="1"/>
            </p:cNvSpPr>
            <p:nvPr/>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1" name="Freeform 18"/>
            <p:cNvSpPr>
              <a:spLocks/>
            </p:cNvSpPr>
            <p:nvPr/>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2" name="Freeform 19"/>
            <p:cNvSpPr>
              <a:spLocks/>
            </p:cNvSpPr>
            <p:nvPr/>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grpSp>
      <p:pic>
        <p:nvPicPr>
          <p:cNvPr id="4" name="Picture 3">
            <a:extLst>
              <a:ext uri="{FF2B5EF4-FFF2-40B4-BE49-F238E27FC236}">
                <a16:creationId xmlns:a16="http://schemas.microsoft.com/office/drawing/2014/main" id="{1AEE5305-6DD2-4E7B-AF05-5DC060A47DB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32504" y="2720340"/>
            <a:ext cx="4126992" cy="1417320"/>
          </a:xfrm>
          <a:prstGeom prst="rect">
            <a:avLst/>
          </a:prstGeom>
        </p:spPr>
      </p:pic>
    </p:spTree>
    <p:extLst>
      <p:ext uri="{BB962C8B-B14F-4D97-AF65-F5344CB8AC3E}">
        <p14:creationId xmlns:p14="http://schemas.microsoft.com/office/powerpoint/2010/main" val="3829188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Tree>
    <p:extLst>
      <p:ext uri="{BB962C8B-B14F-4D97-AF65-F5344CB8AC3E}">
        <p14:creationId xmlns:p14="http://schemas.microsoft.com/office/powerpoint/2010/main" val="51910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a:xfrm>
            <a:off x="2849316" y="1066800"/>
            <a:ext cx="8802689" cy="5098330"/>
          </a:xfrm>
          <a:prstGeom prst="rect">
            <a:avLst/>
          </a:prstGeom>
        </p:spPr>
        <p:txBody>
          <a:bodyPr lIns="183600" rIns="183600"/>
          <a:lstStyle>
            <a:lvl1pPr marL="0" indent="0" fontAlgn="ctr">
              <a:spcBef>
                <a:spcPts val="0"/>
              </a:spcBef>
              <a:spcAft>
                <a:spcPts val="0"/>
              </a:spcAft>
              <a:buFontTx/>
              <a:buNone/>
              <a:defRPr sz="2000" b="0" i="0" spc="10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a:t>Click and enter text.</a:t>
            </a:r>
            <a:endParaRPr kumimoji="1" lang="ja-JP" altLang="en-US"/>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7" name="TextBox 12"/>
          <p:cNvSpPr txBox="1"/>
          <p:nvPr userDrawn="1"/>
        </p:nvSpPr>
        <p:spPr>
          <a:xfrm>
            <a:off x="9753600" y="6597352"/>
            <a:ext cx="22952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sp>
        <p:nvSpPr>
          <p:cNvPr id="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7909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Bar and Content">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5483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Bar and Content">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194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s - BH-H">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09FEE01-6D38-4AFF-8E39-8403A0C9ED3A}"/>
              </a:ext>
            </a:extLst>
          </p:cNvPr>
          <p:cNvSpPr>
            <a:spLocks noGrp="1"/>
          </p:cNvSpPr>
          <p:nvPr>
            <p:ph idx="1"/>
          </p:nvPr>
        </p:nvSpPr>
        <p:spPr>
          <a:xfrm>
            <a:off x="304800" y="1447800"/>
            <a:ext cx="11582400" cy="4770120"/>
          </a:xfrm>
          <a:prstGeom prst="rect">
            <a:avLst/>
          </a:prstGeom>
        </p:spPr>
        <p:txBody>
          <a:bodyPr lIns="0" rIns="0"/>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Footer Placeholder 1">
            <a:extLst>
              <a:ext uri="{FF2B5EF4-FFF2-40B4-BE49-F238E27FC236}">
                <a16:creationId xmlns:a16="http://schemas.microsoft.com/office/drawing/2014/main" id="{50BA91AD-94D7-45DB-9DC0-AA0B54CD6909}"/>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dirty="0"/>
              <a:t>© 2020 NTT DATA, Inc. All rights reserved.</a:t>
            </a:r>
          </a:p>
        </p:txBody>
      </p:sp>
      <p:sp>
        <p:nvSpPr>
          <p:cNvPr id="3" name="Slide Number Placeholder 2">
            <a:extLst>
              <a:ext uri="{FF2B5EF4-FFF2-40B4-BE49-F238E27FC236}">
                <a16:creationId xmlns:a16="http://schemas.microsoft.com/office/drawing/2014/main" id="{D2875DB9-62CF-4691-983F-E0B1CA6CEBD8}"/>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
        <p:nvSpPr>
          <p:cNvPr id="7" name="Title 3">
            <a:extLst>
              <a:ext uri="{FF2B5EF4-FFF2-40B4-BE49-F238E27FC236}">
                <a16:creationId xmlns:a16="http://schemas.microsoft.com/office/drawing/2014/main" id="{C2FECC32-09FA-4F0A-99B9-53FF86115D02}"/>
              </a:ext>
            </a:extLst>
          </p:cNvPr>
          <p:cNvSpPr>
            <a:spLocks noGrp="1"/>
          </p:cNvSpPr>
          <p:nvPr>
            <p:ph type="title" hasCustomPrompt="1"/>
          </p:nvPr>
        </p:nvSpPr>
        <p:spPr>
          <a:xfrm>
            <a:off x="304800" y="640080"/>
            <a:ext cx="11582400" cy="552204"/>
          </a:xfrm>
          <a:prstGeom prst="rect">
            <a:avLst/>
          </a:prstGeom>
        </p:spPr>
        <p:txBody>
          <a:bodyPr lIns="0" tIns="0" rIns="0" bIns="0" anchor="t" anchorCtr="0">
            <a:noAutofit/>
          </a:bodyPr>
          <a:lstStyle>
            <a:lvl1pPr marL="0" indent="0">
              <a:defRPr lang="en-US" dirty="0"/>
            </a:lvl1pPr>
          </a:lstStyle>
          <a:p>
            <a:r>
              <a:rPr lang="en-US" dirty="0"/>
              <a:t>[Title]</a:t>
            </a:r>
          </a:p>
        </p:txBody>
      </p:sp>
    </p:spTree>
    <p:extLst>
      <p:ext uri="{BB962C8B-B14F-4D97-AF65-F5344CB8AC3E}">
        <p14:creationId xmlns:p14="http://schemas.microsoft.com/office/powerpoint/2010/main" val="4127202741"/>
      </p:ext>
    </p:extLst>
  </p:cSld>
  <p:clrMapOvr>
    <a:masterClrMapping/>
  </p:clrMapOvr>
  <p:extLst>
    <p:ext uri="{DCECCB84-F9BA-43D5-87BE-67443E8EF086}">
      <p15:sldGuideLst xmlns:p15="http://schemas.microsoft.com/office/powerpoint/2012/main">
        <p15:guide id="1" orient="horz" pos="912">
          <p15:clr>
            <a:srgbClr val="FBAE40"/>
          </p15:clr>
        </p15:guide>
        <p15:guide id="2" pos="3840">
          <p15:clr>
            <a:srgbClr val="FBAE40"/>
          </p15:clr>
        </p15:guide>
        <p15:guide id="3" pos="192">
          <p15:clr>
            <a:srgbClr val="FBAE40"/>
          </p15:clr>
        </p15:guide>
        <p15:guide id="4" pos="7488">
          <p15:clr>
            <a:srgbClr val="FBAE40"/>
          </p15:clr>
        </p15:guide>
        <p15:guide id="5" orient="horz" pos="2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Logotype)">
    <p:spTree>
      <p:nvGrpSpPr>
        <p:cNvPr id="1" name=""/>
        <p:cNvGrpSpPr/>
        <p:nvPr/>
      </p:nvGrpSpPr>
      <p:grpSpPr>
        <a:xfrm>
          <a:off x="0" y="0"/>
          <a:ext cx="0" cy="0"/>
          <a:chOff x="0" y="0"/>
          <a:chExt cx="0" cy="0"/>
        </a:xfrm>
      </p:grpSpPr>
      <p:pic>
        <p:nvPicPr>
          <p:cNvPr id="22" name="図 2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 y="-1"/>
            <a:ext cx="12192119" cy="4714043"/>
          </a:xfrm>
          <a:prstGeom prst="rect">
            <a:avLst/>
          </a:prstGeom>
        </p:spPr>
      </p:pic>
      <p:sp>
        <p:nvSpPr>
          <p:cNvPr id="14" name="正方形/長方形 13"/>
          <p:cNvSpPr/>
          <p:nvPr userDrawn="1"/>
        </p:nvSpPr>
        <p:spPr>
          <a:xfrm>
            <a:off x="5" y="4714200"/>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18" name="図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sp>
        <p:nvSpPr>
          <p:cNvPr id="10" name="TextBox 12"/>
          <p:cNvSpPr txBox="1"/>
          <p:nvPr userDrawn="1"/>
        </p:nvSpPr>
        <p:spPr>
          <a:xfrm>
            <a:off x="9829800" y="6597352"/>
            <a:ext cx="22190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448800" y="421200"/>
            <a:ext cx="2362466" cy="781271"/>
          </a:xfrm>
          <a:prstGeom prst="rect">
            <a:avLst/>
          </a:prstGeom>
        </p:spPr>
      </p:pic>
    </p:spTree>
    <p:extLst>
      <p:ext uri="{BB962C8B-B14F-4D97-AF65-F5344CB8AC3E}">
        <p14:creationId xmlns:p14="http://schemas.microsoft.com/office/powerpoint/2010/main" val="3293496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Logotype)">
    <p:spTree>
      <p:nvGrpSpPr>
        <p:cNvPr id="1" name=""/>
        <p:cNvGrpSpPr/>
        <p:nvPr/>
      </p:nvGrpSpPr>
      <p:grpSpPr>
        <a:xfrm>
          <a:off x="0" y="0"/>
          <a:ext cx="0" cy="0"/>
          <a:chOff x="0" y="0"/>
          <a:chExt cx="0" cy="0"/>
        </a:xfrm>
      </p:grpSpPr>
      <p:pic>
        <p:nvPicPr>
          <p:cNvPr id="35" name="Picture 34" descr="iStock-823767128.jpg"/>
          <p:cNvPicPr>
            <a:picLocks noChangeAspect="1"/>
          </p:cNvPicPr>
          <p:nvPr userDrawn="1"/>
        </p:nvPicPr>
        <p:blipFill rotWithShape="1">
          <a:blip r:embed="rId2" cstate="email">
            <a:extLst>
              <a:ext uri="{28A0092B-C50C-407E-A947-70E740481C1C}">
                <a14:useLocalDpi xmlns:a14="http://schemas.microsoft.com/office/drawing/2010/main"/>
              </a:ext>
            </a:extLst>
          </a:blip>
          <a:srcRect t="11847"/>
          <a:stretch/>
        </p:blipFill>
        <p:spPr>
          <a:xfrm>
            <a:off x="0" y="0"/>
            <a:ext cx="12192124" cy="4714200"/>
          </a:xfrm>
          <a:prstGeom prst="rect">
            <a:avLst/>
          </a:prstGeom>
        </p:spPr>
      </p:pic>
      <p:sp>
        <p:nvSpPr>
          <p:cNvPr id="14" name="正方形/長方形 13"/>
          <p:cNvSpPr/>
          <p:nvPr userDrawn="1"/>
        </p:nvSpPr>
        <p:spPr>
          <a:xfrm>
            <a:off x="5" y="4714200"/>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18" name="図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sp>
        <p:nvSpPr>
          <p:cNvPr id="10" name="TextBox 12"/>
          <p:cNvSpPr txBox="1"/>
          <p:nvPr userDrawn="1"/>
        </p:nvSpPr>
        <p:spPr>
          <a:xfrm>
            <a:off x="9829800" y="6597352"/>
            <a:ext cx="22190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sp>
        <p:nvSpPr>
          <p:cNvPr id="2" name="Rectangle 1"/>
          <p:cNvSpPr/>
          <p:nvPr userDrawn="1"/>
        </p:nvSpPr>
        <p:spPr>
          <a:xfrm>
            <a:off x="4876800" y="0"/>
            <a:ext cx="7315200" cy="4714200"/>
          </a:xfrm>
          <a:prstGeom prst="rect">
            <a:avLst/>
          </a:prstGeom>
          <a:gradFill flip="none" rotWithShape="1">
            <a:gsLst>
              <a:gs pos="11000">
                <a:schemeClr val="bg1"/>
              </a:gs>
              <a:gs pos="89000">
                <a:schemeClr val="bg1">
                  <a:alpha val="0"/>
                </a:schemeClr>
              </a:gs>
            </a:gsLst>
            <a:path path="circle">
              <a:fillToRect l="100000" b="100000"/>
            </a:path>
            <a:tileRect t="-100000" r="-10000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grpSp>
        <p:nvGrpSpPr>
          <p:cNvPr id="15" name="Group 14"/>
          <p:cNvGrpSpPr/>
          <p:nvPr userDrawn="1"/>
        </p:nvGrpSpPr>
        <p:grpSpPr>
          <a:xfrm>
            <a:off x="9448800" y="420688"/>
            <a:ext cx="2362201" cy="779463"/>
            <a:chOff x="9448800" y="420688"/>
            <a:chExt cx="2362201" cy="779463"/>
          </a:xfrm>
        </p:grpSpPr>
        <p:sp>
          <p:nvSpPr>
            <p:cNvPr id="16" name="Freeform 5"/>
            <p:cNvSpPr>
              <a:spLocks/>
            </p:cNvSpPr>
            <p:nvPr userDrawn="1"/>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noEditPoints="1"/>
            </p:cNvSpPr>
            <p:nvPr userDrawn="1"/>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userDrawn="1"/>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userDrawn="1"/>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p:cNvSpPr>
            <p:nvPr userDrawn="1"/>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
            <p:cNvSpPr>
              <a:spLocks noEditPoints="1"/>
            </p:cNvSpPr>
            <p:nvPr userDrawn="1"/>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userDrawn="1"/>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p:cNvSpPr>
              <a:spLocks/>
            </p:cNvSpPr>
            <p:nvPr userDrawn="1"/>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
            <p:cNvSpPr>
              <a:spLocks/>
            </p:cNvSpPr>
            <p:nvPr userDrawn="1"/>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noEditPoints="1"/>
            </p:cNvSpPr>
            <p:nvPr userDrawn="1"/>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8"/>
            <p:cNvSpPr>
              <a:spLocks/>
            </p:cNvSpPr>
            <p:nvPr userDrawn="1"/>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9"/>
            <p:cNvSpPr>
              <a:spLocks/>
            </p:cNvSpPr>
            <p:nvPr userDrawn="1"/>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005584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B (Human Blue Logotype)">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84" y="381000"/>
            <a:ext cx="12188216" cy="4333043"/>
          </a:xfrm>
          <a:prstGeom prst="rect">
            <a:avLst/>
          </a:prstGeom>
        </p:spPr>
      </p:pic>
      <p:sp>
        <p:nvSpPr>
          <p:cNvPr id="25" name="正方形/長方形 24"/>
          <p:cNvSpPr/>
          <p:nvPr userDrawn="1"/>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26" name="図 2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13" name="Text Placeholder 2"/>
          <p:cNvSpPr>
            <a:spLocks noGrp="1"/>
          </p:cNvSpPr>
          <p:nvPr>
            <p:ph type="body" idx="16" hasCustomPrompt="1"/>
          </p:nvPr>
        </p:nvSpPr>
        <p:spPr>
          <a:xfrm>
            <a:off x="3886200" y="4869160"/>
            <a:ext cx="7696200" cy="997200"/>
          </a:xfrm>
          <a:prstGeom prst="rect">
            <a:avLst/>
          </a:prstGeom>
          <a:effectLst/>
        </p:spPr>
        <p:txBody>
          <a:bodyPr anchor="t">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17" name="Text Placeholder 2"/>
          <p:cNvSpPr>
            <a:spLocks noGrp="1"/>
          </p:cNvSpPr>
          <p:nvPr>
            <p:ph type="body" idx="17" hasCustomPrompt="1"/>
          </p:nvPr>
        </p:nvSpPr>
        <p:spPr>
          <a:xfrm>
            <a:off x="3886200" y="5938368"/>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grpSp>
        <p:nvGrpSpPr>
          <p:cNvPr id="2" name="Group 1"/>
          <p:cNvGrpSpPr/>
          <p:nvPr userDrawn="1"/>
        </p:nvGrpSpPr>
        <p:grpSpPr>
          <a:xfrm>
            <a:off x="9448800" y="420688"/>
            <a:ext cx="2362201" cy="779463"/>
            <a:chOff x="9448800" y="420688"/>
            <a:chExt cx="2362201" cy="779463"/>
          </a:xfrm>
        </p:grpSpPr>
        <p:sp>
          <p:nvSpPr>
            <p:cNvPr id="4" name="Freeform 5"/>
            <p:cNvSpPr>
              <a:spLocks/>
            </p:cNvSpPr>
            <p:nvPr userDrawn="1"/>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noEditPoints="1"/>
            </p:cNvSpPr>
            <p:nvPr userDrawn="1"/>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userDrawn="1"/>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userDrawn="1"/>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p:cNvSpPr>
            <p:nvPr userDrawn="1"/>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noEditPoints="1"/>
            </p:cNvSpPr>
            <p:nvPr userDrawn="1"/>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p:cNvSpPr>
            <p:nvPr userDrawn="1"/>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userDrawn="1"/>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userDrawn="1"/>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extBox 12"/>
          <p:cNvSpPr txBox="1"/>
          <p:nvPr userDrawn="1"/>
        </p:nvSpPr>
        <p:spPr>
          <a:xfrm>
            <a:off x="9829800" y="6597352"/>
            <a:ext cx="22190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spTree>
    <p:extLst>
      <p:ext uri="{BB962C8B-B14F-4D97-AF65-F5344CB8AC3E}">
        <p14:creationId xmlns:p14="http://schemas.microsoft.com/office/powerpoint/2010/main" val="4210890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a:xfrm>
            <a:off x="2849316" y="1066800"/>
            <a:ext cx="8802689" cy="5098330"/>
          </a:xfrm>
          <a:prstGeom prst="rect">
            <a:avLst/>
          </a:prstGeom>
        </p:spPr>
        <p:txBody>
          <a:bodyPr lIns="183600" rIns="183600"/>
          <a:lstStyle>
            <a:lvl1pPr marL="0" indent="0" fontAlgn="ctr">
              <a:spcBef>
                <a:spcPts val="0"/>
              </a:spcBef>
              <a:spcAft>
                <a:spcPts val="0"/>
              </a:spcAft>
              <a:buFontTx/>
              <a:buNone/>
              <a:defRPr sz="2000" b="0" i="0" spc="10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a:t>Click and enter text.</a:t>
            </a:r>
            <a:endParaRPr kumimoji="1" lang="ja-JP" altLang="en-US"/>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7" name="TextBox 12"/>
          <p:cNvSpPr txBox="1"/>
          <p:nvPr userDrawn="1"/>
        </p:nvSpPr>
        <p:spPr>
          <a:xfrm>
            <a:off x="9753600" y="6597352"/>
            <a:ext cx="22952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sp>
        <p:nvSpPr>
          <p:cNvPr id="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892857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4" name="Rectangle 3"/>
          <p:cNvSpPr/>
          <p:nvPr userDrawn="1"/>
        </p:nvSpPr>
        <p:spPr bwMode="gray">
          <a:xfrm>
            <a:off x="4060824" y="1524000"/>
            <a:ext cx="4067176" cy="3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latin typeface="+mn-lt"/>
            </a:endParaRPr>
          </a:p>
        </p:txBody>
      </p:sp>
      <p:sp>
        <p:nvSpPr>
          <p:cNvPr id="5" name="Picture Placeholder 7"/>
          <p:cNvSpPr>
            <a:spLocks noGrp="1"/>
          </p:cNvSpPr>
          <p:nvPr>
            <p:ph type="pic" sz="quarter" idx="13"/>
          </p:nvPr>
        </p:nvSpPr>
        <p:spPr>
          <a:xfrm>
            <a:off x="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6" name="Picture Placeholder 7"/>
          <p:cNvSpPr>
            <a:spLocks noGrp="1"/>
          </p:cNvSpPr>
          <p:nvPr>
            <p:ph type="pic" sz="quarter" idx="14"/>
          </p:nvPr>
        </p:nvSpPr>
        <p:spPr>
          <a:xfrm>
            <a:off x="812800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7" name="Text Placeholder 10"/>
          <p:cNvSpPr>
            <a:spLocks noGrp="1"/>
          </p:cNvSpPr>
          <p:nvPr>
            <p:ph type="body" sz="quarter" idx="15" hasCustomPrompt="1"/>
          </p:nvPr>
        </p:nvSpPr>
        <p:spPr bwMode="white">
          <a:xfrm>
            <a:off x="4265612" y="2961822"/>
            <a:ext cx="3657600" cy="752020"/>
          </a:xfrm>
          <a:prstGeom prst="rect">
            <a:avLst/>
          </a:prstGeom>
        </p:spPr>
        <p:txBody>
          <a:bodyPr anchor="t">
            <a:normAutofit/>
          </a:bodyPr>
          <a:lstStyle>
            <a:lvl1pPr marL="0" indent="0" algn="ctr">
              <a:spcBef>
                <a:spcPts val="0"/>
              </a:spcBef>
              <a:buNone/>
              <a:defRPr sz="2400" b="1">
                <a:solidFill>
                  <a:srgbClr val="FFFFFF"/>
                </a:solidFill>
              </a:defRPr>
            </a:lvl1pPr>
            <a:lvl2pPr marL="0" indent="0" algn="ctr">
              <a:spcBef>
                <a:spcPts val="0"/>
              </a:spcBef>
              <a:buNone/>
              <a:defRPr sz="2400" b="1">
                <a:solidFill>
                  <a:srgbClr val="FFFFFF"/>
                </a:solidFill>
              </a:defRPr>
            </a:lvl2pPr>
            <a:lvl3pPr marL="0" indent="0" algn="ctr">
              <a:spcBef>
                <a:spcPts val="0"/>
              </a:spcBef>
              <a:buNone/>
              <a:defRPr sz="2400" b="1">
                <a:solidFill>
                  <a:srgbClr val="FFFFFF"/>
                </a:solidFill>
              </a:defRPr>
            </a:lvl3pPr>
            <a:lvl4pPr marL="0" indent="0" algn="ctr">
              <a:spcBef>
                <a:spcPts val="0"/>
              </a:spcBef>
              <a:buNone/>
              <a:defRPr sz="2400" b="1">
                <a:solidFill>
                  <a:srgbClr val="FFFFFF"/>
                </a:solidFill>
              </a:defRPr>
            </a:lvl4pPr>
            <a:lvl5pPr marL="0" indent="0" algn="ctr">
              <a:spcBef>
                <a:spcPts val="0"/>
              </a:spcBef>
              <a:buNone/>
              <a:defRPr sz="2400" b="1">
                <a:solidFill>
                  <a:srgbClr val="FFFFFF"/>
                </a:solidFill>
              </a:defRPr>
            </a:lvl5pPr>
            <a:lvl6pPr marL="0" indent="0" algn="ctr">
              <a:spcBef>
                <a:spcPts val="0"/>
              </a:spcBef>
              <a:buNone/>
              <a:defRPr sz="2400" b="1">
                <a:solidFill>
                  <a:srgbClr val="FFFFFF"/>
                </a:solidFill>
              </a:defRPr>
            </a:lvl6pPr>
            <a:lvl7pPr marL="0" indent="0" algn="ctr">
              <a:spcBef>
                <a:spcPts val="0"/>
              </a:spcBef>
              <a:buNone/>
              <a:defRPr sz="2400" b="1">
                <a:solidFill>
                  <a:srgbClr val="FFFFFF"/>
                </a:solidFill>
              </a:defRPr>
            </a:lvl7pPr>
            <a:lvl8pPr marL="0" indent="0" algn="ctr">
              <a:spcBef>
                <a:spcPts val="0"/>
              </a:spcBef>
              <a:buNone/>
              <a:defRPr sz="2400" b="1">
                <a:solidFill>
                  <a:srgbClr val="FFFFFF"/>
                </a:solidFill>
              </a:defRPr>
            </a:lvl8pPr>
            <a:lvl9pPr marL="0" indent="0" algn="ctr">
              <a:spcBef>
                <a:spcPts val="0"/>
              </a:spcBef>
              <a:buNone/>
              <a:defRPr sz="2400" b="1">
                <a:solidFill>
                  <a:srgbClr val="FFFFFF"/>
                </a:solidFill>
              </a:defRPr>
            </a:lvl9pPr>
          </a:lstStyle>
          <a:p>
            <a:pPr lvl="0"/>
            <a:r>
              <a:t>Click to add heading</a:t>
            </a:r>
          </a:p>
        </p:txBody>
      </p:sp>
      <p:sp>
        <p:nvSpPr>
          <p:cNvPr id="8" name="Text Placeholder 10"/>
          <p:cNvSpPr>
            <a:spLocks noGrp="1"/>
          </p:cNvSpPr>
          <p:nvPr>
            <p:ph type="body" sz="quarter" idx="16"/>
          </p:nvPr>
        </p:nvSpPr>
        <p:spPr bwMode="white">
          <a:xfrm>
            <a:off x="4265612" y="3810000"/>
            <a:ext cx="3657600" cy="726620"/>
          </a:xfrm>
          <a:prstGeom prst="rect">
            <a:avLst/>
          </a:prstGeom>
        </p:spPr>
        <p:txBody>
          <a:bodyPr>
            <a:noAutofit/>
          </a:bodyPr>
          <a:lstStyle>
            <a:lvl1pPr marL="0" indent="0" algn="ctr">
              <a:spcBef>
                <a:spcPts val="0"/>
              </a:spcBef>
              <a:buNone/>
              <a:defRPr sz="1600" b="0">
                <a:solidFill>
                  <a:srgbClr val="FFFFFF"/>
                </a:solidFill>
              </a:defRPr>
            </a:lvl1pPr>
            <a:lvl2pPr marL="0" indent="0" algn="ctr">
              <a:spcBef>
                <a:spcPts val="0"/>
              </a:spcBef>
              <a:buNone/>
              <a:defRPr sz="1600" b="0">
                <a:solidFill>
                  <a:srgbClr val="FFFFFF"/>
                </a:solidFill>
              </a:defRPr>
            </a:lvl2pPr>
            <a:lvl3pPr marL="0" indent="0" algn="ctr">
              <a:spcBef>
                <a:spcPts val="0"/>
              </a:spcBef>
              <a:buNone/>
              <a:defRPr sz="1600" b="0">
                <a:solidFill>
                  <a:srgbClr val="FFFFFF"/>
                </a:solidFill>
              </a:defRPr>
            </a:lvl3pPr>
            <a:lvl4pPr marL="0" indent="0" algn="ctr">
              <a:spcBef>
                <a:spcPts val="0"/>
              </a:spcBef>
              <a:buNone/>
              <a:defRPr sz="1600" b="0">
                <a:solidFill>
                  <a:srgbClr val="FFFFFF"/>
                </a:solidFill>
              </a:defRPr>
            </a:lvl4pPr>
            <a:lvl5pPr marL="0" indent="0" algn="ctr">
              <a:spcBef>
                <a:spcPts val="0"/>
              </a:spcBef>
              <a:buNone/>
              <a:defRPr sz="1600" b="0">
                <a:solidFill>
                  <a:srgbClr val="FFFFFF"/>
                </a:solidFill>
              </a:defRPr>
            </a:lvl5pPr>
            <a:lvl6pPr marL="0" indent="0" algn="ctr">
              <a:spcBef>
                <a:spcPts val="0"/>
              </a:spcBef>
              <a:buNone/>
              <a:defRPr sz="1600" b="0">
                <a:solidFill>
                  <a:srgbClr val="FFFFFF"/>
                </a:solidFill>
              </a:defRPr>
            </a:lvl6pPr>
            <a:lvl7pPr marL="0" indent="0" algn="ctr">
              <a:spcBef>
                <a:spcPts val="0"/>
              </a:spcBef>
              <a:buNone/>
              <a:defRPr sz="1600" b="0">
                <a:solidFill>
                  <a:srgbClr val="FFFFFF"/>
                </a:solidFill>
              </a:defRPr>
            </a:lvl7pPr>
            <a:lvl8pPr marL="0" indent="0" algn="ctr">
              <a:spcBef>
                <a:spcPts val="0"/>
              </a:spcBef>
              <a:buNone/>
              <a:defRPr sz="1600" b="0">
                <a:solidFill>
                  <a:srgbClr val="FFFFFF"/>
                </a:solidFill>
              </a:defRPr>
            </a:lvl8pPr>
            <a:lvl9pPr marL="0" indent="0" algn="ctr">
              <a:spcBef>
                <a:spcPts val="0"/>
              </a:spcBef>
              <a:buNone/>
              <a:defRPr sz="1600" b="0">
                <a:solidFill>
                  <a:srgbClr val="FFFFFF"/>
                </a:solidFill>
              </a:defRPr>
            </a:lvl9pPr>
          </a:lstStyle>
          <a:p>
            <a:pPr lvl="0"/>
            <a:r>
              <a:rPr lang="en-US"/>
              <a:t>Edit Master text styles</a:t>
            </a:r>
          </a:p>
        </p:txBody>
      </p:sp>
      <p:sp>
        <p:nvSpPr>
          <p:cNvPr id="11"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937024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20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0"/>
            <a:ext cx="23595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6" name="図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Tree>
    <p:extLst>
      <p:ext uri="{BB962C8B-B14F-4D97-AF65-F5344CB8AC3E}">
        <p14:creationId xmlns:p14="http://schemas.microsoft.com/office/powerpoint/2010/main" val="196744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4" name="Rectangle 3"/>
          <p:cNvSpPr/>
          <p:nvPr userDrawn="1"/>
        </p:nvSpPr>
        <p:spPr bwMode="gray">
          <a:xfrm>
            <a:off x="4060824" y="1524000"/>
            <a:ext cx="4067176" cy="3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latin typeface="+mn-lt"/>
            </a:endParaRPr>
          </a:p>
        </p:txBody>
      </p:sp>
      <p:sp>
        <p:nvSpPr>
          <p:cNvPr id="5" name="Picture Placeholder 7"/>
          <p:cNvSpPr>
            <a:spLocks noGrp="1"/>
          </p:cNvSpPr>
          <p:nvPr>
            <p:ph type="pic" sz="quarter" idx="13"/>
          </p:nvPr>
        </p:nvSpPr>
        <p:spPr>
          <a:xfrm>
            <a:off x="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6" name="Picture Placeholder 7"/>
          <p:cNvSpPr>
            <a:spLocks noGrp="1"/>
          </p:cNvSpPr>
          <p:nvPr>
            <p:ph type="pic" sz="quarter" idx="14"/>
          </p:nvPr>
        </p:nvSpPr>
        <p:spPr>
          <a:xfrm>
            <a:off x="812800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7" name="Text Placeholder 10"/>
          <p:cNvSpPr>
            <a:spLocks noGrp="1"/>
          </p:cNvSpPr>
          <p:nvPr>
            <p:ph type="body" sz="quarter" idx="15" hasCustomPrompt="1"/>
          </p:nvPr>
        </p:nvSpPr>
        <p:spPr bwMode="white">
          <a:xfrm>
            <a:off x="4265612" y="2961822"/>
            <a:ext cx="3657600" cy="752020"/>
          </a:xfrm>
          <a:prstGeom prst="rect">
            <a:avLst/>
          </a:prstGeom>
        </p:spPr>
        <p:txBody>
          <a:bodyPr anchor="t">
            <a:normAutofit/>
          </a:bodyPr>
          <a:lstStyle>
            <a:lvl1pPr marL="0" indent="0" algn="ctr">
              <a:spcBef>
                <a:spcPts val="0"/>
              </a:spcBef>
              <a:buNone/>
              <a:defRPr sz="2400" b="1">
                <a:solidFill>
                  <a:srgbClr val="FFFFFF"/>
                </a:solidFill>
              </a:defRPr>
            </a:lvl1pPr>
            <a:lvl2pPr marL="0" indent="0" algn="ctr">
              <a:spcBef>
                <a:spcPts val="0"/>
              </a:spcBef>
              <a:buNone/>
              <a:defRPr sz="2400" b="1">
                <a:solidFill>
                  <a:srgbClr val="FFFFFF"/>
                </a:solidFill>
              </a:defRPr>
            </a:lvl2pPr>
            <a:lvl3pPr marL="0" indent="0" algn="ctr">
              <a:spcBef>
                <a:spcPts val="0"/>
              </a:spcBef>
              <a:buNone/>
              <a:defRPr sz="2400" b="1">
                <a:solidFill>
                  <a:srgbClr val="FFFFFF"/>
                </a:solidFill>
              </a:defRPr>
            </a:lvl3pPr>
            <a:lvl4pPr marL="0" indent="0" algn="ctr">
              <a:spcBef>
                <a:spcPts val="0"/>
              </a:spcBef>
              <a:buNone/>
              <a:defRPr sz="2400" b="1">
                <a:solidFill>
                  <a:srgbClr val="FFFFFF"/>
                </a:solidFill>
              </a:defRPr>
            </a:lvl4pPr>
            <a:lvl5pPr marL="0" indent="0" algn="ctr">
              <a:spcBef>
                <a:spcPts val="0"/>
              </a:spcBef>
              <a:buNone/>
              <a:defRPr sz="2400" b="1">
                <a:solidFill>
                  <a:srgbClr val="FFFFFF"/>
                </a:solidFill>
              </a:defRPr>
            </a:lvl5pPr>
            <a:lvl6pPr marL="0" indent="0" algn="ctr">
              <a:spcBef>
                <a:spcPts val="0"/>
              </a:spcBef>
              <a:buNone/>
              <a:defRPr sz="2400" b="1">
                <a:solidFill>
                  <a:srgbClr val="FFFFFF"/>
                </a:solidFill>
              </a:defRPr>
            </a:lvl6pPr>
            <a:lvl7pPr marL="0" indent="0" algn="ctr">
              <a:spcBef>
                <a:spcPts val="0"/>
              </a:spcBef>
              <a:buNone/>
              <a:defRPr sz="2400" b="1">
                <a:solidFill>
                  <a:srgbClr val="FFFFFF"/>
                </a:solidFill>
              </a:defRPr>
            </a:lvl7pPr>
            <a:lvl8pPr marL="0" indent="0" algn="ctr">
              <a:spcBef>
                <a:spcPts val="0"/>
              </a:spcBef>
              <a:buNone/>
              <a:defRPr sz="2400" b="1">
                <a:solidFill>
                  <a:srgbClr val="FFFFFF"/>
                </a:solidFill>
              </a:defRPr>
            </a:lvl8pPr>
            <a:lvl9pPr marL="0" indent="0" algn="ctr">
              <a:spcBef>
                <a:spcPts val="0"/>
              </a:spcBef>
              <a:buNone/>
              <a:defRPr sz="2400" b="1">
                <a:solidFill>
                  <a:srgbClr val="FFFFFF"/>
                </a:solidFill>
              </a:defRPr>
            </a:lvl9pPr>
          </a:lstStyle>
          <a:p>
            <a:pPr lvl="0"/>
            <a:r>
              <a:t>Click to add heading</a:t>
            </a:r>
          </a:p>
        </p:txBody>
      </p:sp>
      <p:sp>
        <p:nvSpPr>
          <p:cNvPr id="8" name="Text Placeholder 10"/>
          <p:cNvSpPr>
            <a:spLocks noGrp="1"/>
          </p:cNvSpPr>
          <p:nvPr>
            <p:ph type="body" sz="quarter" idx="16"/>
          </p:nvPr>
        </p:nvSpPr>
        <p:spPr bwMode="white">
          <a:xfrm>
            <a:off x="4265612" y="3810000"/>
            <a:ext cx="3657600" cy="726620"/>
          </a:xfrm>
          <a:prstGeom prst="rect">
            <a:avLst/>
          </a:prstGeom>
        </p:spPr>
        <p:txBody>
          <a:bodyPr>
            <a:noAutofit/>
          </a:bodyPr>
          <a:lstStyle>
            <a:lvl1pPr marL="0" indent="0" algn="ctr">
              <a:spcBef>
                <a:spcPts val="0"/>
              </a:spcBef>
              <a:buNone/>
              <a:defRPr sz="1600" b="0">
                <a:solidFill>
                  <a:srgbClr val="FFFFFF"/>
                </a:solidFill>
              </a:defRPr>
            </a:lvl1pPr>
            <a:lvl2pPr marL="0" indent="0" algn="ctr">
              <a:spcBef>
                <a:spcPts val="0"/>
              </a:spcBef>
              <a:buNone/>
              <a:defRPr sz="1600" b="0">
                <a:solidFill>
                  <a:srgbClr val="FFFFFF"/>
                </a:solidFill>
              </a:defRPr>
            </a:lvl2pPr>
            <a:lvl3pPr marL="0" indent="0" algn="ctr">
              <a:spcBef>
                <a:spcPts val="0"/>
              </a:spcBef>
              <a:buNone/>
              <a:defRPr sz="1600" b="0">
                <a:solidFill>
                  <a:srgbClr val="FFFFFF"/>
                </a:solidFill>
              </a:defRPr>
            </a:lvl3pPr>
            <a:lvl4pPr marL="0" indent="0" algn="ctr">
              <a:spcBef>
                <a:spcPts val="0"/>
              </a:spcBef>
              <a:buNone/>
              <a:defRPr sz="1600" b="0">
                <a:solidFill>
                  <a:srgbClr val="FFFFFF"/>
                </a:solidFill>
              </a:defRPr>
            </a:lvl4pPr>
            <a:lvl5pPr marL="0" indent="0" algn="ctr">
              <a:spcBef>
                <a:spcPts val="0"/>
              </a:spcBef>
              <a:buNone/>
              <a:defRPr sz="1600" b="0">
                <a:solidFill>
                  <a:srgbClr val="FFFFFF"/>
                </a:solidFill>
              </a:defRPr>
            </a:lvl5pPr>
            <a:lvl6pPr marL="0" indent="0" algn="ctr">
              <a:spcBef>
                <a:spcPts val="0"/>
              </a:spcBef>
              <a:buNone/>
              <a:defRPr sz="1600" b="0">
                <a:solidFill>
                  <a:srgbClr val="FFFFFF"/>
                </a:solidFill>
              </a:defRPr>
            </a:lvl6pPr>
            <a:lvl7pPr marL="0" indent="0" algn="ctr">
              <a:spcBef>
                <a:spcPts val="0"/>
              </a:spcBef>
              <a:buNone/>
              <a:defRPr sz="1600" b="0">
                <a:solidFill>
                  <a:srgbClr val="FFFFFF"/>
                </a:solidFill>
              </a:defRPr>
            </a:lvl7pPr>
            <a:lvl8pPr marL="0" indent="0" algn="ctr">
              <a:spcBef>
                <a:spcPts val="0"/>
              </a:spcBef>
              <a:buNone/>
              <a:defRPr sz="1600" b="0">
                <a:solidFill>
                  <a:srgbClr val="FFFFFF"/>
                </a:solidFill>
              </a:defRPr>
            </a:lvl8pPr>
            <a:lvl9pPr marL="0" indent="0" algn="ctr">
              <a:spcBef>
                <a:spcPts val="0"/>
              </a:spcBef>
              <a:buNone/>
              <a:defRPr sz="1600" b="0">
                <a:solidFill>
                  <a:srgbClr val="FFFFFF"/>
                </a:solidFill>
              </a:defRPr>
            </a:lvl9pPr>
          </a:lstStyle>
          <a:p>
            <a:pPr lvl="0"/>
            <a:r>
              <a:rPr lang="en-US"/>
              <a:t>Click to edit Master text styles</a:t>
            </a:r>
          </a:p>
        </p:txBody>
      </p:sp>
      <p:sp>
        <p:nvSpPr>
          <p:cNvPr id="11"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292671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926178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166873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Bar and Content">
    <p:spTree>
      <p:nvGrpSpPr>
        <p:cNvPr id="1" name=""/>
        <p:cNvGrpSpPr/>
        <p:nvPr/>
      </p:nvGrpSpPr>
      <p:grpSpPr>
        <a:xfrm>
          <a:off x="0" y="0"/>
          <a:ext cx="0" cy="0"/>
          <a:chOff x="0" y="0"/>
          <a:chExt cx="0" cy="0"/>
        </a:xfrm>
      </p:grpSpPr>
      <p:sp>
        <p:nvSpPr>
          <p:cNvPr id="4"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sp>
        <p:nvSpPr>
          <p:cNvPr id="7"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bg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940104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361474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Content Placeholder 2"/>
          <p:cNvSpPr>
            <a:spLocks noGrp="1"/>
          </p:cNvSpPr>
          <p:nvPr>
            <p:ph idx="1"/>
          </p:nvPr>
        </p:nvSpPr>
        <p:spPr>
          <a:xfrm>
            <a:off x="609441" y="1600200"/>
            <a:ext cx="10969943" cy="4572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737686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609441"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idx="11"/>
          </p:nvPr>
        </p:nvSpPr>
        <p:spPr>
          <a:xfrm>
            <a:off x="6321427"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8001672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609441"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4"/>
          <p:cNvSpPr>
            <a:spLocks noGrp="1"/>
          </p:cNvSpPr>
          <p:nvPr>
            <p:ph type="body" sz="quarter" idx="3"/>
          </p:nvPr>
        </p:nvSpPr>
        <p:spPr>
          <a:xfrm>
            <a:off x="6338189"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2"/>
          <p:cNvSpPr>
            <a:spLocks noGrp="1"/>
          </p:cNvSpPr>
          <p:nvPr>
            <p:ph idx="1"/>
          </p:nvPr>
        </p:nvSpPr>
        <p:spPr>
          <a:xfrm>
            <a:off x="609441"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idx="11"/>
          </p:nvPr>
        </p:nvSpPr>
        <p:spPr>
          <a:xfrm>
            <a:off x="6321427"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5424355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75"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419926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1"/>
          </p:nvPr>
        </p:nvSpPr>
        <p:spPr>
          <a:xfrm>
            <a:off x="4436454"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idx="12"/>
          </p:nvPr>
        </p:nvSpPr>
        <p:spPr>
          <a:xfrm>
            <a:off x="8246533"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3" name="Straight Connector 12"/>
          <p:cNvCxnSpPr/>
          <p:nvPr userDrawn="1"/>
        </p:nvCxnSpPr>
        <p:spPr>
          <a:xfrm>
            <a:off x="8009347"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51644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3 Horizontal Content">
    <p:spTree>
      <p:nvGrpSpPr>
        <p:cNvPr id="1" name=""/>
        <p:cNvGrpSpPr/>
        <p:nvPr/>
      </p:nvGrpSpPr>
      <p:grpSpPr>
        <a:xfrm>
          <a:off x="0" y="0"/>
          <a:ext cx="0" cy="0"/>
          <a:chOff x="0" y="0"/>
          <a:chExt cx="0" cy="0"/>
        </a:xfrm>
      </p:grpSpPr>
      <p:cxnSp>
        <p:nvCxnSpPr>
          <p:cNvPr id="3" name="Straight Connector 2"/>
          <p:cNvCxnSpPr/>
          <p:nvPr userDrawn="1"/>
        </p:nvCxnSpPr>
        <p:spPr>
          <a:xfrm>
            <a:off x="608013" y="27432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608013" y="43688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half" idx="1"/>
          </p:nvPr>
        </p:nvSpPr>
        <p:spPr>
          <a:xfrm>
            <a:off x="609441" y="1219200"/>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sz="half" idx="13"/>
          </p:nvPr>
        </p:nvSpPr>
        <p:spPr>
          <a:xfrm>
            <a:off x="609441" y="2857499"/>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8" name="Content Placeholder 2"/>
          <p:cNvSpPr>
            <a:spLocks noGrp="1"/>
          </p:cNvSpPr>
          <p:nvPr>
            <p:ph sz="half" idx="14"/>
          </p:nvPr>
        </p:nvSpPr>
        <p:spPr>
          <a:xfrm>
            <a:off x="609441" y="4495797"/>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552309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18" name="Picture Placeholder 17"/>
          <p:cNvSpPr>
            <a:spLocks noGrp="1"/>
          </p:cNvSpPr>
          <p:nvPr>
            <p:ph type="pic" sz="quarter" idx="11" hasCustomPrompt="1"/>
          </p:nvPr>
        </p:nvSpPr>
        <p:spPr>
          <a:xfrm>
            <a:off x="0" y="0"/>
            <a:ext cx="6096000" cy="6432550"/>
          </a:xfrm>
          <a:prstGeom prst="rect">
            <a:avLst/>
          </a:prstGeom>
        </p:spPr>
        <p:txBody>
          <a:bodyPr anchor="ctr"/>
          <a:lstStyle>
            <a:lvl1pPr marL="0" indent="0" algn="ctr">
              <a:buNone/>
              <a:defRPr sz="2400"/>
            </a:lvl1pPr>
          </a:lstStyle>
          <a:p>
            <a:r>
              <a:rPr lang="en-US"/>
              <a:t>Client Photo</a:t>
            </a:r>
          </a:p>
        </p:txBody>
      </p:sp>
      <p:sp>
        <p:nvSpPr>
          <p:cNvPr id="12" name="Title 1"/>
          <p:cNvSpPr>
            <a:spLocks noGrp="1"/>
          </p:cNvSpPr>
          <p:nvPr>
            <p:ph type="title" hasCustomPrompt="1"/>
          </p:nvPr>
        </p:nvSpPr>
        <p:spPr>
          <a:xfrm>
            <a:off x="6400800" y="0"/>
            <a:ext cx="3352800" cy="1600200"/>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
        <p:nvSpPr>
          <p:cNvPr id="14" name="Picture Placeholder 13"/>
          <p:cNvSpPr>
            <a:spLocks noGrp="1"/>
          </p:cNvSpPr>
          <p:nvPr>
            <p:ph type="pic" sz="quarter" idx="10" hasCustomPrompt="1"/>
          </p:nvPr>
        </p:nvSpPr>
        <p:spPr>
          <a:xfrm>
            <a:off x="9982200" y="457200"/>
            <a:ext cx="1905000" cy="762000"/>
          </a:xfrm>
          <a:prstGeom prst="rect">
            <a:avLst/>
          </a:prstGeom>
        </p:spPr>
        <p:txBody>
          <a:bodyPr anchor="ctr"/>
          <a:lstStyle>
            <a:lvl1pPr marL="0" indent="0" algn="ctr">
              <a:buNone/>
              <a:defRPr sz="1000"/>
            </a:lvl1pPr>
          </a:lstStyle>
          <a:p>
            <a:r>
              <a:rPr lang="en-US"/>
              <a:t>Client Logo if applicable</a:t>
            </a:r>
          </a:p>
        </p:txBody>
      </p:sp>
    </p:spTree>
    <p:extLst>
      <p:ext uri="{BB962C8B-B14F-4D97-AF65-F5344CB8AC3E}">
        <p14:creationId xmlns:p14="http://schemas.microsoft.com/office/powerpoint/2010/main" val="8553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20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0"/>
            <a:ext cx="23595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6" name="図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13" name="Text Placeholder 2"/>
          <p:cNvSpPr>
            <a:spLocks noGrp="1"/>
          </p:cNvSpPr>
          <p:nvPr>
            <p:ph idx="1" hasCustomPrompt="1"/>
          </p:nvPr>
        </p:nvSpPr>
        <p:spPr bwMode="auto">
          <a:xfrm>
            <a:off x="167069" y="1598083"/>
            <a:ext cx="8807598" cy="45741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spcBef>
                <a:spcPts val="800"/>
              </a:spcBef>
              <a:buNone/>
              <a:defRPr sz="1067" b="1">
                <a:solidFill>
                  <a:schemeClr val="tx1"/>
                </a:solidFill>
              </a:defRPr>
            </a:lvl1pPr>
            <a:lvl5pPr>
              <a:defRPr>
                <a:solidFill>
                  <a:schemeClr val="tx1"/>
                </a:solidFill>
              </a:defRPr>
            </a:lvl5pPr>
          </a:lstStyle>
          <a:p>
            <a:pPr lvl="0"/>
            <a:r>
              <a:rPr lang="en-US" altLang="en-US"/>
              <a:t>Insert Position in Bold:  Type in descriptive text about role in Arial Regular, 8pt.</a:t>
            </a:r>
          </a:p>
          <a:p>
            <a:pPr lvl="0"/>
            <a:r>
              <a:rPr lang="en-US" altLang="en-US"/>
              <a:t>Insert Position in Bold:  Type in descriptive text about role in Arial Regular, 8pt.</a:t>
            </a:r>
          </a:p>
          <a:p>
            <a:pPr lvl="0"/>
            <a:endParaRPr lang="en-US" altLang="en-US"/>
          </a:p>
          <a:p>
            <a:pPr lvl="0"/>
            <a:endParaRPr lang="en-US" altLang="en-US"/>
          </a:p>
          <a:p>
            <a:pPr lvl="4"/>
            <a:endParaRPr lang="en-US" altLang="en-US"/>
          </a:p>
        </p:txBody>
      </p:sp>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a:solidFill>
                <a:schemeClr val="tx1"/>
              </a:solidFill>
            </a:endParaRPr>
          </a:p>
        </p:txBody>
      </p:sp>
      <p:sp>
        <p:nvSpPr>
          <p:cNvPr id="15" name="Text Placeholder 4"/>
          <p:cNvSpPr>
            <a:spLocks noGrp="1"/>
          </p:cNvSpPr>
          <p:nvPr>
            <p:ph type="body" sz="quarter" idx="17" hasCustomPrompt="1"/>
          </p:nvPr>
        </p:nvSpPr>
        <p:spPr>
          <a:xfrm>
            <a:off x="9522884" y="416983"/>
            <a:ext cx="2438400" cy="129907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16" name="Rectangle 15"/>
          <p:cNvSpPr/>
          <p:nvPr userDrawn="1"/>
        </p:nvSpPr>
        <p:spPr>
          <a:xfrm>
            <a:off x="9277350" y="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Industry Expertise </a:t>
            </a:r>
          </a:p>
        </p:txBody>
      </p:sp>
      <p:sp>
        <p:nvSpPr>
          <p:cNvPr id="17" name="Text Placeholder 4"/>
          <p:cNvSpPr>
            <a:spLocks noGrp="1"/>
          </p:cNvSpPr>
          <p:nvPr>
            <p:ph type="body" sz="quarter" idx="18" hasCustomPrompt="1"/>
          </p:nvPr>
        </p:nvSpPr>
        <p:spPr>
          <a:xfrm>
            <a:off x="9522884" y="2133043"/>
            <a:ext cx="2438400" cy="254055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18" name="Rectangle 17"/>
          <p:cNvSpPr/>
          <p:nvPr userDrawn="1"/>
        </p:nvSpPr>
        <p:spPr>
          <a:xfrm>
            <a:off x="9277350" y="171606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Domain Expertise </a:t>
            </a:r>
          </a:p>
        </p:txBody>
      </p:sp>
      <p:sp>
        <p:nvSpPr>
          <p:cNvPr id="19" name="Text Placeholder 4"/>
          <p:cNvSpPr>
            <a:spLocks noGrp="1"/>
          </p:cNvSpPr>
          <p:nvPr>
            <p:ph type="body" sz="quarter" idx="19" hasCustomPrompt="1"/>
          </p:nvPr>
        </p:nvSpPr>
        <p:spPr>
          <a:xfrm>
            <a:off x="9511072" y="5090582"/>
            <a:ext cx="2438400" cy="1350436"/>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20" name="Rectangle 19"/>
          <p:cNvSpPr/>
          <p:nvPr userDrawn="1"/>
        </p:nvSpPr>
        <p:spPr>
          <a:xfrm>
            <a:off x="9277350" y="467360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Technology Expertise </a:t>
            </a:r>
          </a:p>
        </p:txBody>
      </p:sp>
      <p:sp>
        <p:nvSpPr>
          <p:cNvPr id="22" name="Text Placeholder 14"/>
          <p:cNvSpPr>
            <a:spLocks noGrp="1"/>
          </p:cNvSpPr>
          <p:nvPr>
            <p:ph type="body" sz="quarter" idx="11" hasCustomPrompt="1"/>
          </p:nvPr>
        </p:nvSpPr>
        <p:spPr>
          <a:xfrm>
            <a:off x="173736" y="886173"/>
            <a:ext cx="8796188" cy="508711"/>
          </a:xfrm>
          <a:prstGeom prst="rect">
            <a:avLst/>
          </a:prstGeom>
        </p:spPr>
        <p:txBody>
          <a:bodyPr rIns="45720">
            <a:noAutofit/>
          </a:bodyPr>
          <a:lstStyle>
            <a:lvl1pPr marL="0" indent="0">
              <a:buNone/>
              <a:defRPr sz="1067" b="0" i="1" baseline="0">
                <a:solidFill>
                  <a:schemeClr val="tx1">
                    <a:lumMod val="60000"/>
                    <a:lumOff val="40000"/>
                  </a:schemeClr>
                </a:solidFill>
                <a:latin typeface="Arial" panose="020B0604020202020204" pitchFamily="34" charset="0"/>
                <a:cs typeface="Arial" panose="020B0604020202020204" pitchFamily="34" charset="0"/>
              </a:defRPr>
            </a:lvl1pPr>
            <a:lvl4pPr>
              <a:defRPr/>
            </a:lvl4pPr>
          </a:lstStyle>
          <a:p>
            <a:pPr lvl="0"/>
            <a:r>
              <a:rPr lang="en-US"/>
              <a:t>Click to Insert Summary Profile – Arial, 8 pt. Italic, Gray </a:t>
            </a:r>
          </a:p>
        </p:txBody>
      </p:sp>
      <p:sp>
        <p:nvSpPr>
          <p:cNvPr id="2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160427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Video Background">
    <p:bg>
      <p:bgPr>
        <a:solidFill>
          <a:srgbClr val="000000"/>
        </a:solidFill>
        <a:effectLst/>
      </p:bgPr>
    </p:bg>
    <p:spTree>
      <p:nvGrpSpPr>
        <p:cNvPr id="1" name=""/>
        <p:cNvGrpSpPr/>
        <p:nvPr/>
      </p:nvGrpSpPr>
      <p:grpSpPr>
        <a:xfrm>
          <a:off x="0" y="0"/>
          <a:ext cx="0" cy="0"/>
          <a:chOff x="0" y="0"/>
          <a:chExt cx="0" cy="0"/>
        </a:xfrm>
      </p:grpSpPr>
      <p:sp>
        <p:nvSpPr>
          <p:cNvPr id="7"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
        <p:nvSpPr>
          <p:cNvPr id="10" name="TextBox 12"/>
          <p:cNvSpPr txBox="1"/>
          <p:nvPr userDrawn="1"/>
        </p:nvSpPr>
        <p:spPr>
          <a:xfrm>
            <a:off x="231285" y="6593330"/>
            <a:ext cx="24357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11" name="図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sp>
        <p:nvSpPr>
          <p:cNvPr id="12" name="コンテンツ プレースホルダー 2"/>
          <p:cNvSpPr>
            <a:spLocks noGrp="1"/>
          </p:cNvSpPr>
          <p:nvPr>
            <p:ph idx="1" hasCustomPrompt="1"/>
          </p:nvPr>
        </p:nvSpPr>
        <p:spPr>
          <a:xfrm>
            <a:off x="3981866" y="2852936"/>
            <a:ext cx="4247180" cy="828102"/>
          </a:xfrm>
          <a:prstGeom prst="rect">
            <a:avLst/>
          </a:prstGeom>
          <a:ln w="38100">
            <a:solidFill>
              <a:schemeClr val="bg1"/>
            </a:solidFill>
            <a:prstDash val="sysDot"/>
          </a:ln>
        </p:spPr>
        <p:txBody>
          <a:bodyPr lIns="90000" anchor="ctr" anchorCtr="1"/>
          <a:lstStyle>
            <a:lvl1pPr marL="0" marR="0" indent="0" algn="l" defTabSz="534552" rtl="0" eaLnBrk="1" fontAlgn="ctr" latinLnBrk="0" hangingPunct="1">
              <a:lnSpc>
                <a:spcPct val="100000"/>
              </a:lnSpc>
              <a:spcBef>
                <a:spcPts val="0"/>
              </a:spcBef>
              <a:spcAft>
                <a:spcPct val="0"/>
              </a:spcAft>
              <a:buClrTx/>
              <a:buSzTx/>
              <a:buFontTx/>
              <a:buNone/>
              <a:tabLst/>
              <a:defRPr sz="2000" b="0" i="0" spc="88" baseline="0">
                <a:solidFill>
                  <a:schemeClr val="bg1"/>
                </a:solidFill>
                <a:latin typeface="+mn-lt"/>
                <a:ea typeface="HGPGothicE" charset="-128"/>
                <a:cs typeface="HGPGothicE" charset="-128"/>
              </a:defRPr>
            </a:lvl1pPr>
            <a:lvl2pPr marL="534552" indent="0" fontAlgn="ctr">
              <a:spcBef>
                <a:spcPts val="0"/>
              </a:spcBef>
              <a:buFontTx/>
              <a:buNone/>
              <a:defRPr sz="1754" b="0" i="0" spc="88">
                <a:solidFill>
                  <a:schemeClr val="tx1"/>
                </a:solidFill>
                <a:latin typeface="HGPGothicE" charset="-128"/>
                <a:ea typeface="HGPGothicE" charset="-128"/>
                <a:cs typeface="HGPGothicE" charset="-128"/>
              </a:defRPr>
            </a:lvl2pPr>
            <a:lvl3pPr marL="1069105" indent="0" fontAlgn="ctr">
              <a:spcBef>
                <a:spcPts val="0"/>
              </a:spcBef>
              <a:buFontTx/>
              <a:buNone/>
              <a:defRPr sz="1754" b="0" i="0" spc="88">
                <a:solidFill>
                  <a:schemeClr val="tx1"/>
                </a:solidFill>
                <a:latin typeface="HGPGothicE" charset="-128"/>
                <a:ea typeface="HGPGothicE" charset="-128"/>
                <a:cs typeface="HGPGothicE" charset="-128"/>
              </a:defRPr>
            </a:lvl3pPr>
            <a:lvl4pPr marL="1603659" indent="0">
              <a:buFontTx/>
              <a:buNone/>
              <a:defRPr>
                <a:solidFill>
                  <a:schemeClr val="tx2"/>
                </a:solidFill>
              </a:defRPr>
            </a:lvl4pPr>
            <a:lvl5pPr marL="2138212" indent="0">
              <a:buFontTx/>
              <a:buNone/>
              <a:defRPr>
                <a:solidFill>
                  <a:schemeClr val="tx2"/>
                </a:solidFill>
              </a:defRPr>
            </a:lvl5pPr>
          </a:lstStyle>
          <a:p>
            <a:pPr algn="ctr"/>
            <a:r>
              <a:rPr lang="ja-JP" altLang="en-US" sz="2000" spc="200">
                <a:solidFill>
                  <a:srgbClr val="FFFFFF"/>
                </a:solidFill>
                <a:latin typeface="Arial" panose="020B0604020202020204" pitchFamily="34" charset="0"/>
                <a:ea typeface="HGPGothicE" charset="-128"/>
                <a:cs typeface="Arial" panose="020B0604020202020204" pitchFamily="34" charset="0"/>
              </a:rPr>
              <a:t>［</a:t>
            </a:r>
            <a:r>
              <a:rPr lang="en-US" altLang="ja-JP" sz="2000" spc="200">
                <a:solidFill>
                  <a:srgbClr val="FFFFFF"/>
                </a:solidFill>
                <a:latin typeface="Arial" panose="020B0604020202020204" pitchFamily="34" charset="0"/>
                <a:ea typeface="HGPGothicE" charset="-128"/>
                <a:cs typeface="Arial" panose="020B0604020202020204" pitchFamily="34" charset="0"/>
              </a:rPr>
              <a:t>Photo/Movie</a:t>
            </a:r>
            <a:r>
              <a:rPr lang="ja-JP" altLang="en-US" sz="2000" spc="200">
                <a:solidFill>
                  <a:srgbClr val="FFFFFF"/>
                </a:solidFill>
                <a:latin typeface="Arial" panose="020B0604020202020204" pitchFamily="34" charset="0"/>
                <a:ea typeface="HGPGothicE" charset="-128"/>
                <a:cs typeface="Arial" panose="020B0604020202020204" pitchFamily="34" charset="0"/>
              </a:rPr>
              <a:t>］</a:t>
            </a:r>
          </a:p>
        </p:txBody>
      </p:sp>
    </p:spTree>
    <p:extLst>
      <p:ext uri="{BB962C8B-B14F-4D97-AF65-F5344CB8AC3E}">
        <p14:creationId xmlns:p14="http://schemas.microsoft.com/office/powerpoint/2010/main" val="498606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losing Tex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3" name="タイトル 1"/>
          <p:cNvSpPr>
            <a:spLocks noGrp="1"/>
          </p:cNvSpPr>
          <p:nvPr>
            <p:ph type="title" hasCustomPrompt="1"/>
          </p:nvPr>
        </p:nvSpPr>
        <p:spPr>
          <a:xfrm>
            <a:off x="5035253" y="2985848"/>
            <a:ext cx="2122697" cy="400110"/>
          </a:xfrm>
          <a:prstGeom prst="rect">
            <a:avLst/>
          </a:prstGeom>
        </p:spPr>
        <p:txBody>
          <a:bodyPr wrap="none" anchor="ctr" anchorCtr="1">
            <a:spAutoFit/>
          </a:bodyPr>
          <a:lstStyle>
            <a:lvl1pPr algn="ctr">
              <a:defRPr sz="2000" spc="200" baseline="0">
                <a:solidFill>
                  <a:schemeClr val="tx1"/>
                </a:solidFill>
                <a:latin typeface="+mj-lt"/>
              </a:defRPr>
            </a:lvl1pPr>
          </a:lstStyle>
          <a:p>
            <a:r>
              <a:rPr kumimoji="1" lang="en-US" altLang="ja-JP"/>
              <a:t>[Closing Text]</a:t>
            </a:r>
            <a:endParaRPr kumimoji="1" lang="ja-JP" altLang="en-US"/>
          </a:p>
        </p:txBody>
      </p:sp>
      <p:sp>
        <p:nvSpPr>
          <p:cNvPr id="8"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9" name="TextBox 12"/>
          <p:cNvSpPr txBox="1"/>
          <p:nvPr userDrawn="1"/>
        </p:nvSpPr>
        <p:spPr>
          <a:xfrm>
            <a:off x="9677400" y="6597352"/>
            <a:ext cx="23714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spTree>
    <p:extLst>
      <p:ext uri="{BB962C8B-B14F-4D97-AF65-F5344CB8AC3E}">
        <p14:creationId xmlns:p14="http://schemas.microsoft.com/office/powerpoint/2010/main" val="1869220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9"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grpSp>
        <p:nvGrpSpPr>
          <p:cNvPr id="5" name="Group 4"/>
          <p:cNvGrpSpPr/>
          <p:nvPr userDrawn="1"/>
        </p:nvGrpSpPr>
        <p:grpSpPr>
          <a:xfrm>
            <a:off x="4261573" y="2829464"/>
            <a:ext cx="3686134" cy="1216322"/>
            <a:chOff x="9448800" y="420688"/>
            <a:chExt cx="2362201" cy="779463"/>
          </a:xfrm>
        </p:grpSpPr>
        <p:sp>
          <p:nvSpPr>
            <p:cNvPr id="7" name="Freeform 5"/>
            <p:cNvSpPr>
              <a:spLocks/>
            </p:cNvSpPr>
            <p:nvPr/>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8" name="Freeform 6"/>
            <p:cNvSpPr>
              <a:spLocks noEditPoints="1"/>
            </p:cNvSpPr>
            <p:nvPr/>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0" name="Freeform 7"/>
            <p:cNvSpPr>
              <a:spLocks/>
            </p:cNvSpPr>
            <p:nvPr/>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1" name="Freeform 8"/>
            <p:cNvSpPr>
              <a:spLocks/>
            </p:cNvSpPr>
            <p:nvPr/>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2" name="Freeform 9"/>
            <p:cNvSpPr>
              <a:spLocks noEditPoints="1"/>
            </p:cNvSpPr>
            <p:nvPr/>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3" name="Freeform 10"/>
            <p:cNvSpPr>
              <a:spLocks/>
            </p:cNvSpPr>
            <p:nvPr/>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4" name="Freeform 11"/>
            <p:cNvSpPr>
              <a:spLocks noEditPoints="1"/>
            </p:cNvSpPr>
            <p:nvPr/>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5" name="Freeform 12"/>
            <p:cNvSpPr>
              <a:spLocks/>
            </p:cNvSpPr>
            <p:nvPr/>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6" name="Freeform 13"/>
            <p:cNvSpPr>
              <a:spLocks noEditPoints="1"/>
            </p:cNvSpPr>
            <p:nvPr/>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7" name="Freeform 14"/>
            <p:cNvSpPr>
              <a:spLocks noEditPoints="1"/>
            </p:cNvSpPr>
            <p:nvPr/>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8" name="Freeform 15"/>
            <p:cNvSpPr>
              <a:spLocks/>
            </p:cNvSpPr>
            <p:nvPr/>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9" name="Freeform 16"/>
            <p:cNvSpPr>
              <a:spLocks/>
            </p:cNvSpPr>
            <p:nvPr/>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0" name="Freeform 17"/>
            <p:cNvSpPr>
              <a:spLocks noEditPoints="1"/>
            </p:cNvSpPr>
            <p:nvPr/>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1" name="Freeform 18"/>
            <p:cNvSpPr>
              <a:spLocks/>
            </p:cNvSpPr>
            <p:nvPr/>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2" name="Freeform 19"/>
            <p:cNvSpPr>
              <a:spLocks/>
            </p:cNvSpPr>
            <p:nvPr/>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8928147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lternate 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9"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2020 NTT DATA, Inc. All rights reserved.</a:t>
            </a:r>
          </a:p>
        </p:txBody>
      </p:sp>
      <p:grpSp>
        <p:nvGrpSpPr>
          <p:cNvPr id="5" name="Group 4"/>
          <p:cNvGrpSpPr/>
          <p:nvPr userDrawn="1"/>
        </p:nvGrpSpPr>
        <p:grpSpPr>
          <a:xfrm>
            <a:off x="4261573" y="2829464"/>
            <a:ext cx="3686134" cy="1216322"/>
            <a:chOff x="9448800" y="420688"/>
            <a:chExt cx="2362201" cy="779463"/>
          </a:xfrm>
        </p:grpSpPr>
        <p:sp>
          <p:nvSpPr>
            <p:cNvPr id="7" name="Freeform 5"/>
            <p:cNvSpPr>
              <a:spLocks/>
            </p:cNvSpPr>
            <p:nvPr/>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8" name="Freeform 6"/>
            <p:cNvSpPr>
              <a:spLocks noEditPoints="1"/>
            </p:cNvSpPr>
            <p:nvPr/>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0" name="Freeform 7"/>
            <p:cNvSpPr>
              <a:spLocks/>
            </p:cNvSpPr>
            <p:nvPr/>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1" name="Freeform 8"/>
            <p:cNvSpPr>
              <a:spLocks/>
            </p:cNvSpPr>
            <p:nvPr/>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2" name="Freeform 9"/>
            <p:cNvSpPr>
              <a:spLocks noEditPoints="1"/>
            </p:cNvSpPr>
            <p:nvPr/>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3" name="Freeform 10"/>
            <p:cNvSpPr>
              <a:spLocks/>
            </p:cNvSpPr>
            <p:nvPr/>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4" name="Freeform 11"/>
            <p:cNvSpPr>
              <a:spLocks noEditPoints="1"/>
            </p:cNvSpPr>
            <p:nvPr/>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5" name="Freeform 12"/>
            <p:cNvSpPr>
              <a:spLocks/>
            </p:cNvSpPr>
            <p:nvPr/>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6" name="Freeform 13"/>
            <p:cNvSpPr>
              <a:spLocks noEditPoints="1"/>
            </p:cNvSpPr>
            <p:nvPr/>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7" name="Freeform 14"/>
            <p:cNvSpPr>
              <a:spLocks noEditPoints="1"/>
            </p:cNvSpPr>
            <p:nvPr/>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8" name="Freeform 15"/>
            <p:cNvSpPr>
              <a:spLocks/>
            </p:cNvSpPr>
            <p:nvPr/>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9" name="Freeform 16"/>
            <p:cNvSpPr>
              <a:spLocks/>
            </p:cNvSpPr>
            <p:nvPr/>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0" name="Freeform 17"/>
            <p:cNvSpPr>
              <a:spLocks noEditPoints="1"/>
            </p:cNvSpPr>
            <p:nvPr/>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1" name="Freeform 18"/>
            <p:cNvSpPr>
              <a:spLocks/>
            </p:cNvSpPr>
            <p:nvPr/>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2" name="Freeform 19"/>
            <p:cNvSpPr>
              <a:spLocks/>
            </p:cNvSpPr>
            <p:nvPr/>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grpSp>
      <p:pic>
        <p:nvPicPr>
          <p:cNvPr id="4" name="Picture 3">
            <a:extLst>
              <a:ext uri="{FF2B5EF4-FFF2-40B4-BE49-F238E27FC236}">
                <a16:creationId xmlns:a16="http://schemas.microsoft.com/office/drawing/2014/main" id="{1AEE5305-6DD2-4E7B-AF05-5DC060A47DB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32504" y="2720340"/>
            <a:ext cx="4126992" cy="1417320"/>
          </a:xfrm>
          <a:prstGeom prst="rect">
            <a:avLst/>
          </a:prstGeom>
        </p:spPr>
      </p:pic>
    </p:spTree>
    <p:extLst>
      <p:ext uri="{BB962C8B-B14F-4D97-AF65-F5344CB8AC3E}">
        <p14:creationId xmlns:p14="http://schemas.microsoft.com/office/powerpoint/2010/main" val="381945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bg bwMode="gray">
      <p:bgPr>
        <a:solidFill>
          <a:srgbClr val="FFFFFF"/>
        </a:solidFill>
        <a:effectLst/>
      </p:bgPr>
    </p:bg>
    <p:spTree>
      <p:nvGrpSpPr>
        <p:cNvPr id="1" name=""/>
        <p:cNvGrpSpPr/>
        <p:nvPr/>
      </p:nvGrpSpPr>
      <p:grpSpPr>
        <a:xfrm>
          <a:off x="0" y="0"/>
          <a:ext cx="0" cy="0"/>
          <a:chOff x="0" y="0"/>
          <a:chExt cx="0" cy="0"/>
        </a:xfrm>
      </p:grpSpPr>
      <p:sp>
        <p:nvSpPr>
          <p:cNvPr id="3"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629859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genda Slide - BH-H">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2" name="Footer Placeholder 1">
            <a:extLst>
              <a:ext uri="{FF2B5EF4-FFF2-40B4-BE49-F238E27FC236}">
                <a16:creationId xmlns:a16="http://schemas.microsoft.com/office/drawing/2014/main" id="{D12832EA-CDD3-468B-986D-C2A74387AB5D}"/>
              </a:ext>
            </a:extLst>
          </p:cNvPr>
          <p:cNvSpPr>
            <a:spLocks noGrp="1"/>
          </p:cNvSpPr>
          <p:nvPr>
            <p:ph type="ftr" sz="quarter" idx="10"/>
          </p:nvPr>
        </p:nvSpPr>
        <p:spPr>
          <a:xfrm>
            <a:off x="1752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3" name="Slide Number Placeholder 2">
            <a:extLst>
              <a:ext uri="{FF2B5EF4-FFF2-40B4-BE49-F238E27FC236}">
                <a16:creationId xmlns:a16="http://schemas.microsoft.com/office/drawing/2014/main" id="{094DD751-D7CE-4A02-94D3-1F2D41366F01}"/>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
        <p:nvSpPr>
          <p:cNvPr id="8" name="Content Placeholder 2">
            <a:extLst>
              <a:ext uri="{FF2B5EF4-FFF2-40B4-BE49-F238E27FC236}">
                <a16:creationId xmlns:a16="http://schemas.microsoft.com/office/drawing/2014/main" id="{16E4D8CF-0D05-45F7-8EE6-FF44BB9F9B97}"/>
              </a:ext>
            </a:extLst>
          </p:cNvPr>
          <p:cNvSpPr>
            <a:spLocks noGrp="1"/>
          </p:cNvSpPr>
          <p:nvPr>
            <p:ph idx="1"/>
          </p:nvPr>
        </p:nvSpPr>
        <p:spPr>
          <a:xfrm>
            <a:off x="3352800" y="1371600"/>
            <a:ext cx="8229600" cy="4495800"/>
          </a:xfrm>
          <a:prstGeom prst="rect">
            <a:avLst/>
          </a:prstGeom>
        </p:spPr>
        <p:txBody>
          <a:bodyPr/>
          <a:lstStyle>
            <a:lvl1pPr marL="457200" indent="-457200" algn="l" defTabSz="914400" rtl="0" eaLnBrk="1" latinLnBrk="0" hangingPunct="1">
              <a:lnSpc>
                <a:spcPct val="100000"/>
              </a:lnSpc>
              <a:buClr>
                <a:schemeClr val="bg2"/>
              </a:buClr>
              <a:buSzPct val="100000"/>
              <a:buFont typeface="+mj-lt"/>
              <a:buAutoNum type="arabicPeriod"/>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10" name="図 10">
            <a:extLst>
              <a:ext uri="{FF2B5EF4-FFF2-40B4-BE49-F238E27FC236}">
                <a16:creationId xmlns:a16="http://schemas.microsoft.com/office/drawing/2014/main" id="{C6761C72-18F0-4682-90BB-27D129D201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11" name="Title 3">
            <a:extLst>
              <a:ext uri="{FF2B5EF4-FFF2-40B4-BE49-F238E27FC236}">
                <a16:creationId xmlns:a16="http://schemas.microsoft.com/office/drawing/2014/main" id="{0BA10AE1-3D57-4205-BB6A-E3BB463E32A5}"/>
              </a:ext>
            </a:extLst>
          </p:cNvPr>
          <p:cNvSpPr>
            <a:spLocks noGrp="1"/>
          </p:cNvSpPr>
          <p:nvPr>
            <p:ph type="title" hasCustomPrompt="1"/>
          </p:nvPr>
        </p:nvSpPr>
        <p:spPr>
          <a:xfrm>
            <a:off x="304800" y="381000"/>
            <a:ext cx="11582400" cy="811284"/>
          </a:xfrm>
          <a:prstGeom prst="rect">
            <a:avLst/>
          </a:prstGeom>
        </p:spPr>
        <p:txBody>
          <a:bodyPr lIns="0" tIns="0" rIns="0" bIns="0" anchor="t" anchorCtr="0">
            <a:noAutofit/>
          </a:bodyPr>
          <a:lstStyle>
            <a:lvl1pPr marL="0" indent="0">
              <a:defRPr lang="en-US" dirty="0"/>
            </a:lvl1pPr>
          </a:lstStyle>
          <a:p>
            <a:r>
              <a:rPr lang="en-US"/>
              <a:t>[Title]</a:t>
            </a:r>
          </a:p>
        </p:txBody>
      </p:sp>
    </p:spTree>
    <p:extLst>
      <p:ext uri="{BB962C8B-B14F-4D97-AF65-F5344CB8AC3E}">
        <p14:creationId xmlns:p14="http://schemas.microsoft.com/office/powerpoint/2010/main" val="121414054"/>
      </p:ext>
    </p:extLst>
  </p:cSld>
  <p:clrMapOvr>
    <a:masterClrMapping/>
  </p:clrMapOvr>
  <p:extLst>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Human Agenda Slide - BH-H">
    <p:bg>
      <p:bgPr>
        <a:solidFill>
          <a:schemeClr val="accent2"/>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7" name="Content Placeholder 2">
            <a:extLst>
              <a:ext uri="{FF2B5EF4-FFF2-40B4-BE49-F238E27FC236}">
                <a16:creationId xmlns:a16="http://schemas.microsoft.com/office/drawing/2014/main" id="{A97DDC82-36D5-4738-989D-30338EA824B8}"/>
              </a:ext>
            </a:extLst>
          </p:cNvPr>
          <p:cNvSpPr>
            <a:spLocks noGrp="1"/>
          </p:cNvSpPr>
          <p:nvPr>
            <p:ph idx="1"/>
          </p:nvPr>
        </p:nvSpPr>
        <p:spPr>
          <a:xfrm>
            <a:off x="3352800" y="1371600"/>
            <a:ext cx="8153400" cy="4800600"/>
          </a:xfrm>
          <a:prstGeom prst="rect">
            <a:avLst/>
          </a:prstGeom>
        </p:spPr>
        <p:txBody>
          <a:bodyPr/>
          <a:lstStyle>
            <a:lvl1pPr marL="457200" indent="-457200" algn="l" defTabSz="914400" rtl="0" eaLnBrk="1" latinLnBrk="0" hangingPunct="1">
              <a:lnSpc>
                <a:spcPct val="100000"/>
              </a:lnSpc>
              <a:buClr>
                <a:schemeClr val="bg1"/>
              </a:buClr>
              <a:buSzPct val="100000"/>
              <a:buFont typeface="+mj-lt"/>
              <a:buAutoNum type="arabicPeriod"/>
              <a:defRPr lang="en-US" sz="2000" kern="1200" dirty="0" smtClean="0">
                <a:solidFill>
                  <a:schemeClr val="bg1"/>
                </a:solidFill>
                <a:latin typeface="+mn-lt"/>
                <a:ea typeface="+mn-ea"/>
                <a:cs typeface="+mn-cs"/>
              </a:defRPr>
            </a:lvl1pPr>
            <a:lvl2pPr marL="910099" indent="-300543" algn="l" defTabSz="914400" rtl="0" eaLnBrk="1" latinLnBrk="0" hangingPunct="1">
              <a:lnSpc>
                <a:spcPct val="100000"/>
              </a:lnSpc>
              <a:buClr>
                <a:schemeClr val="bg1"/>
              </a:buClr>
              <a:buSzPct val="100000"/>
              <a:buFont typeface="Arial" panose="020B0604020202020204" pitchFamily="34" charset="0"/>
              <a:buChar char="»"/>
              <a:defRPr lang="en-US" sz="2000" kern="1200" dirty="0" smtClean="0">
                <a:solidFill>
                  <a:schemeClr val="bg1"/>
                </a:solidFill>
                <a:latin typeface="+mn-lt"/>
                <a:ea typeface="+mn-ea"/>
                <a:cs typeface="+mn-cs"/>
              </a:defRPr>
            </a:lvl2pPr>
            <a:lvl3pPr algn="l" defTabSz="914400" rtl="0" eaLnBrk="1" latinLnBrk="0" hangingPunct="1">
              <a:lnSpc>
                <a:spcPct val="100000"/>
              </a:lnSpc>
              <a:buClr>
                <a:schemeClr val="bg1"/>
              </a:buClr>
              <a:buSzPct val="100000"/>
              <a:defRPr lang="en-US" sz="2000" kern="1200" dirty="0" smtClean="0">
                <a:solidFill>
                  <a:schemeClr val="bg1"/>
                </a:solidFill>
                <a:latin typeface="+mn-lt"/>
                <a:ea typeface="+mn-ea"/>
                <a:cs typeface="+mn-cs"/>
              </a:defRPr>
            </a:lvl3pPr>
            <a:lvl4pPr marL="2059363" indent="-230701" algn="l" defTabSz="914400" rtl="0" eaLnBrk="1" latinLnBrk="0" hangingPunct="1">
              <a:lnSpc>
                <a:spcPct val="100000"/>
              </a:lnSpc>
              <a:buClr>
                <a:schemeClr val="bg1"/>
              </a:buClr>
              <a:buSzPct val="100000"/>
              <a:buFont typeface="Arial" panose="020B0604020202020204" pitchFamily="34" charset="0"/>
              <a:buChar char="»"/>
              <a:defRPr kumimoji="1" lang="en-US" sz="2000" kern="1200" dirty="0" smtClean="0">
                <a:solidFill>
                  <a:schemeClr val="bg1"/>
                </a:solidFill>
                <a:latin typeface="+mn-lt"/>
                <a:ea typeface="+mn-ea"/>
                <a:cs typeface="+mn-cs"/>
              </a:defRPr>
            </a:lvl4pPr>
            <a:lvl5pPr marL="2666800" indent="-228584" algn="l" defTabSz="914400" rtl="0" eaLnBrk="1" latinLnBrk="0" hangingPunct="1">
              <a:lnSpc>
                <a:spcPct val="100000"/>
              </a:lnSpc>
              <a:buClr>
                <a:schemeClr val="bg1"/>
              </a:buClr>
              <a:buSzPct val="100000"/>
              <a:buFont typeface="Arial" panose="020B0604020202020204" pitchFamily="34" charset="0"/>
              <a:buChar char="•"/>
              <a:defRPr sz="20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12" name="図 3">
            <a:extLst>
              <a:ext uri="{FF2B5EF4-FFF2-40B4-BE49-F238E27FC236}">
                <a16:creationId xmlns:a16="http://schemas.microsoft.com/office/drawing/2014/main" id="{6A91EFEF-4ABC-4A88-9D26-F6674C3D64C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2" name="Footer Placeholder 1">
            <a:extLst>
              <a:ext uri="{FF2B5EF4-FFF2-40B4-BE49-F238E27FC236}">
                <a16:creationId xmlns:a16="http://schemas.microsoft.com/office/drawing/2014/main" id="{D12832EA-CDD3-468B-986D-C2A74387AB5D}"/>
              </a:ext>
            </a:extLst>
          </p:cNvPr>
          <p:cNvSpPr>
            <a:spLocks noGrp="1"/>
          </p:cNvSpPr>
          <p:nvPr>
            <p:ph type="ftr" sz="quarter" idx="10"/>
          </p:nvPr>
        </p:nvSpPr>
        <p:spPr>
          <a:xfrm>
            <a:off x="1752600" y="6556248"/>
            <a:ext cx="3017520" cy="182880"/>
          </a:xfrm>
          <a:prstGeom prst="rect">
            <a:avLst/>
          </a:prstGeom>
        </p:spPr>
        <p:txBody>
          <a:bodyPr anchor="ctr"/>
          <a:lstStyle>
            <a:lvl1pPr>
              <a:defRPr sz="800">
                <a:solidFill>
                  <a:schemeClr val="bg1"/>
                </a:solidFill>
              </a:defRPr>
            </a:lvl1pPr>
          </a:lstStyle>
          <a:p>
            <a:pPr defTabSz="609555"/>
            <a:r>
              <a:rPr lang="en-US"/>
              <a:t>© 2020 NTT DATA, Inc. All rights reserved.</a:t>
            </a:r>
          </a:p>
        </p:txBody>
      </p:sp>
      <p:sp>
        <p:nvSpPr>
          <p:cNvPr id="3" name="Slide Number Placeholder 2">
            <a:extLst>
              <a:ext uri="{FF2B5EF4-FFF2-40B4-BE49-F238E27FC236}">
                <a16:creationId xmlns:a16="http://schemas.microsoft.com/office/drawing/2014/main" id="{094DD751-D7CE-4A02-94D3-1F2D41366F01}"/>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bg1"/>
                </a:solidFill>
              </a:defRPr>
            </a:lvl1pPr>
          </a:lstStyle>
          <a:p>
            <a:pPr algn="ctr"/>
            <a:fld id="{92EA2340-BE12-4138-BE15-7C339B03EB4B}" type="slidenum">
              <a:rPr lang="en-US" smtClean="0"/>
              <a:pPr algn="ctr"/>
              <a:t>‹#›</a:t>
            </a:fld>
            <a:endParaRPr lang="en-US"/>
          </a:p>
        </p:txBody>
      </p:sp>
      <p:sp>
        <p:nvSpPr>
          <p:cNvPr id="10" name="Title 3">
            <a:extLst>
              <a:ext uri="{FF2B5EF4-FFF2-40B4-BE49-F238E27FC236}">
                <a16:creationId xmlns:a16="http://schemas.microsoft.com/office/drawing/2014/main" id="{1084B5D6-E13F-49DD-9723-965CD01789C5}"/>
              </a:ext>
            </a:extLst>
          </p:cNvPr>
          <p:cNvSpPr>
            <a:spLocks noGrp="1"/>
          </p:cNvSpPr>
          <p:nvPr>
            <p:ph type="title" hasCustomPrompt="1"/>
          </p:nvPr>
        </p:nvSpPr>
        <p:spPr>
          <a:xfrm>
            <a:off x="304800" y="381000"/>
            <a:ext cx="11582400" cy="811284"/>
          </a:xfrm>
          <a:prstGeom prst="rect">
            <a:avLst/>
          </a:prstGeom>
        </p:spPr>
        <p:txBody>
          <a:bodyPr lIns="0" tIns="0" rIns="0" bIns="0" anchor="t" anchorCtr="0">
            <a:noAutofit/>
          </a:bodyPr>
          <a:lstStyle>
            <a:lvl1pPr marL="0" indent="0">
              <a:defRPr lang="en-US" dirty="0">
                <a:solidFill>
                  <a:schemeClr val="bg1"/>
                </a:solidFill>
              </a:defRPr>
            </a:lvl1pPr>
          </a:lstStyle>
          <a:p>
            <a:r>
              <a:rPr lang="en-US"/>
              <a:t>[Title]</a:t>
            </a:r>
          </a:p>
        </p:txBody>
      </p:sp>
    </p:spTree>
    <p:extLst>
      <p:ext uri="{BB962C8B-B14F-4D97-AF65-F5344CB8AC3E}">
        <p14:creationId xmlns:p14="http://schemas.microsoft.com/office/powerpoint/2010/main" val="304098356"/>
      </p:ext>
    </p:extLst>
  </p:cSld>
  <p:clrMapOvr>
    <a:masterClrMapping/>
  </p:clrMapOvr>
  <p:extLst>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s - BH-H">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09FEE01-6D38-4AFF-8E39-8403A0C9ED3A}"/>
              </a:ext>
            </a:extLst>
          </p:cNvPr>
          <p:cNvSpPr>
            <a:spLocks noGrp="1"/>
          </p:cNvSpPr>
          <p:nvPr>
            <p:ph idx="1"/>
          </p:nvPr>
        </p:nvSpPr>
        <p:spPr>
          <a:xfrm>
            <a:off x="304800" y="1447800"/>
            <a:ext cx="11582400" cy="4770120"/>
          </a:xfrm>
          <a:prstGeom prst="rect">
            <a:avLst/>
          </a:prstGeom>
        </p:spPr>
        <p:txBody>
          <a:bodyPr lIns="0" rIns="0"/>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Footer Placeholder 1">
            <a:extLst>
              <a:ext uri="{FF2B5EF4-FFF2-40B4-BE49-F238E27FC236}">
                <a16:creationId xmlns:a16="http://schemas.microsoft.com/office/drawing/2014/main" id="{50BA91AD-94D7-45DB-9DC0-AA0B54CD6909}"/>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3" name="Slide Number Placeholder 2">
            <a:extLst>
              <a:ext uri="{FF2B5EF4-FFF2-40B4-BE49-F238E27FC236}">
                <a16:creationId xmlns:a16="http://schemas.microsoft.com/office/drawing/2014/main" id="{D2875DB9-62CF-4691-983F-E0B1CA6CEBD8}"/>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
        <p:nvSpPr>
          <p:cNvPr id="7" name="Title 3">
            <a:extLst>
              <a:ext uri="{FF2B5EF4-FFF2-40B4-BE49-F238E27FC236}">
                <a16:creationId xmlns:a16="http://schemas.microsoft.com/office/drawing/2014/main" id="{C2FECC32-09FA-4F0A-99B9-53FF86115D02}"/>
              </a:ext>
            </a:extLst>
          </p:cNvPr>
          <p:cNvSpPr>
            <a:spLocks noGrp="1"/>
          </p:cNvSpPr>
          <p:nvPr>
            <p:ph type="title" hasCustomPrompt="1"/>
          </p:nvPr>
        </p:nvSpPr>
        <p:spPr>
          <a:xfrm>
            <a:off x="304800" y="640080"/>
            <a:ext cx="11582400" cy="552204"/>
          </a:xfrm>
          <a:prstGeom prst="rect">
            <a:avLst/>
          </a:prstGeom>
        </p:spPr>
        <p:txBody>
          <a:bodyPr lIns="0" tIns="0" rIns="0" bIns="0" anchor="t" anchorCtr="0">
            <a:noAutofit/>
          </a:bodyPr>
          <a:lstStyle>
            <a:lvl1pPr marL="0" indent="0">
              <a:defRPr lang="en-US" dirty="0"/>
            </a:lvl1pPr>
          </a:lstStyle>
          <a:p>
            <a:r>
              <a:rPr lang="en-US"/>
              <a:t>[Title]</a:t>
            </a:r>
          </a:p>
        </p:txBody>
      </p:sp>
    </p:spTree>
    <p:extLst>
      <p:ext uri="{BB962C8B-B14F-4D97-AF65-F5344CB8AC3E}">
        <p14:creationId xmlns:p14="http://schemas.microsoft.com/office/powerpoint/2010/main" val="2594165273"/>
      </p:ext>
    </p:extLst>
  </p:cSld>
  <p:clrMapOvr>
    <a:masterClrMapping/>
  </p:clrMapOvr>
  <p:extLst>
    <p:ext uri="{DCECCB84-F9BA-43D5-87BE-67443E8EF086}">
      <p15:sldGuideLst xmlns:p15="http://schemas.microsoft.com/office/powerpoint/2012/main">
        <p15:guide id="1" orient="horz" pos="912">
          <p15:clr>
            <a:srgbClr val="FBAE40"/>
          </p15:clr>
        </p15:guide>
        <p15:guide id="2" pos="3840">
          <p15:clr>
            <a:srgbClr val="FBAE40"/>
          </p15:clr>
        </p15:guide>
        <p15:guide id="3" pos="192">
          <p15:clr>
            <a:srgbClr val="FBAE40"/>
          </p15:clr>
        </p15:guide>
        <p15:guide id="4" pos="7488">
          <p15:clr>
            <a:srgbClr val="FBAE40"/>
          </p15:clr>
        </p15:guide>
        <p15:guide id="5" orient="horz" pos="28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 Column - BH-H">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9D32AD7-4EC4-4336-8E66-DAF3CD63E129}"/>
              </a:ext>
            </a:extLst>
          </p:cNvPr>
          <p:cNvCxnSpPr>
            <a:cxnSpLocks/>
          </p:cNvCxnSpPr>
          <p:nvPr userDrawn="1"/>
        </p:nvCxnSpPr>
        <p:spPr>
          <a:xfrm>
            <a:off x="6094413" y="1447800"/>
            <a:ext cx="0" cy="4953000"/>
          </a:xfrm>
          <a:prstGeom prst="line">
            <a:avLst/>
          </a:prstGeom>
          <a:ln w="12700">
            <a:gradFill>
              <a:gsLst>
                <a:gs pos="0">
                  <a:schemeClr val="accent1">
                    <a:lumMod val="5000"/>
                    <a:lumOff val="95000"/>
                  </a:schemeClr>
                </a:gs>
                <a:gs pos="54000">
                  <a:schemeClr val="accent2"/>
                </a:gs>
                <a:gs pos="100000">
                  <a:schemeClr val="accent1">
                    <a:lumMod val="30000"/>
                    <a:lumOff val="70000"/>
                  </a:schemeClr>
                </a:gs>
              </a:gsLst>
              <a:lin ang="5400000" scaled="1"/>
            </a:gra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9A3F0FF2-9D07-4173-8901-D515EA8C808F}"/>
              </a:ext>
            </a:extLst>
          </p:cNvPr>
          <p:cNvSpPr>
            <a:spLocks noGrp="1"/>
          </p:cNvSpPr>
          <p:nvPr>
            <p:ph idx="1"/>
          </p:nvPr>
        </p:nvSpPr>
        <p:spPr>
          <a:xfrm>
            <a:off x="457201" y="1447800"/>
            <a:ext cx="5410200" cy="4953000"/>
          </a:xfrm>
          <a:prstGeom prst="rect">
            <a:avLst/>
          </a:prstGeom>
        </p:spPr>
        <p:txBody>
          <a:bodyPr lIns="0" rIns="0"/>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Content Placeholder 2">
            <a:extLst>
              <a:ext uri="{FF2B5EF4-FFF2-40B4-BE49-F238E27FC236}">
                <a16:creationId xmlns:a16="http://schemas.microsoft.com/office/drawing/2014/main" id="{A5085B24-6983-47FE-AA4D-FD610A3D3BE7}"/>
              </a:ext>
            </a:extLst>
          </p:cNvPr>
          <p:cNvSpPr>
            <a:spLocks noGrp="1"/>
          </p:cNvSpPr>
          <p:nvPr>
            <p:ph idx="11"/>
          </p:nvPr>
        </p:nvSpPr>
        <p:spPr>
          <a:xfrm>
            <a:off x="6321426" y="1447800"/>
            <a:ext cx="5413362" cy="4953000"/>
          </a:xfrm>
          <a:prstGeom prst="rect">
            <a:avLst/>
          </a:prstGeom>
        </p:spPr>
        <p:txBody>
          <a:bodyPr lIns="0" rIns="0"/>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3">
            <a:extLst>
              <a:ext uri="{FF2B5EF4-FFF2-40B4-BE49-F238E27FC236}">
                <a16:creationId xmlns:a16="http://schemas.microsoft.com/office/drawing/2014/main" id="{5135ECDE-9650-420F-B887-80D8299F5C67}"/>
              </a:ext>
            </a:extLst>
          </p:cNvPr>
          <p:cNvSpPr>
            <a:spLocks noGrp="1"/>
          </p:cNvSpPr>
          <p:nvPr>
            <p:ph type="title" hasCustomPrompt="1"/>
          </p:nvPr>
        </p:nvSpPr>
        <p:spPr>
          <a:xfrm>
            <a:off x="304800" y="640080"/>
            <a:ext cx="11582399" cy="552204"/>
          </a:xfrm>
          <a:prstGeom prst="rect">
            <a:avLst/>
          </a:prstGeom>
        </p:spPr>
        <p:txBody>
          <a:bodyPr lIns="0" tIns="0" rIns="0" bIns="0" anchor="t" anchorCtr="0"/>
          <a:lstStyle>
            <a:lvl1pPr marL="0" indent="0">
              <a:defRPr lang="en-US" dirty="0"/>
            </a:lvl1pPr>
          </a:lstStyle>
          <a:p>
            <a:r>
              <a:rPr lang="en-US"/>
              <a:t>[Title]</a:t>
            </a:r>
          </a:p>
        </p:txBody>
      </p:sp>
      <p:sp>
        <p:nvSpPr>
          <p:cNvPr id="8" name="Footer Placeholder 1">
            <a:extLst>
              <a:ext uri="{FF2B5EF4-FFF2-40B4-BE49-F238E27FC236}">
                <a16:creationId xmlns:a16="http://schemas.microsoft.com/office/drawing/2014/main" id="{C28CFF88-D122-4C72-90AF-98AEC7B19CF9}"/>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9" name="Slide Number Placeholder 2">
            <a:extLst>
              <a:ext uri="{FF2B5EF4-FFF2-40B4-BE49-F238E27FC236}">
                <a16:creationId xmlns:a16="http://schemas.microsoft.com/office/drawing/2014/main" id="{A4634491-90BC-4AE1-BB5A-332230E4AAF1}"/>
              </a:ext>
            </a:extLst>
          </p:cNvPr>
          <p:cNvSpPr>
            <a:spLocks noGrp="1"/>
          </p:cNvSpPr>
          <p:nvPr>
            <p:ph type="sldNum" sz="quarter" idx="12"/>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239072316"/>
      </p:ext>
    </p:extLst>
  </p:cSld>
  <p:clrMapOvr>
    <a:masterClrMapping/>
  </p:clrMapOvr>
  <p:extLst>
    <p:ext uri="{DCECCB84-F9BA-43D5-87BE-67443E8EF086}">
      <p15:sldGuideLst xmlns:p15="http://schemas.microsoft.com/office/powerpoint/2012/main">
        <p15:guide id="1" orient="horz" pos="912">
          <p15:clr>
            <a:srgbClr val="FBAE40"/>
          </p15:clr>
        </p15:guide>
        <p15:guide id="2" pos="3840">
          <p15:clr>
            <a:srgbClr val="FBAE40"/>
          </p15:clr>
        </p15:guide>
        <p15:guide id="3" pos="192">
          <p15:clr>
            <a:srgbClr val="FBAE40"/>
          </p15:clr>
        </p15:guide>
        <p15:guide id="4" pos="7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051014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 Column - BH-H">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A4AC4E7-4E1D-4EEA-B383-BA8B1F15F772}"/>
              </a:ext>
            </a:extLst>
          </p:cNvPr>
          <p:cNvSpPr>
            <a:spLocks noGrp="1"/>
          </p:cNvSpPr>
          <p:nvPr>
            <p:ph idx="1"/>
          </p:nvPr>
        </p:nvSpPr>
        <p:spPr>
          <a:xfrm>
            <a:off x="457199" y="1447800"/>
            <a:ext cx="3633553" cy="4953000"/>
          </a:xfrm>
          <a:prstGeom prst="rect">
            <a:avLst/>
          </a:prstGeom>
        </p:spPr>
        <p:txBody>
          <a:bodyPr lIns="0" rIns="0"/>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628650" indent="-185738" algn="l" defTabSz="671513"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marL="914400" indent="-171450"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1257300" indent="-228600"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485900" indent="-228600"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a:extLst>
              <a:ext uri="{FF2B5EF4-FFF2-40B4-BE49-F238E27FC236}">
                <a16:creationId xmlns:a16="http://schemas.microsoft.com/office/drawing/2014/main" id="{153D318D-5BC0-4FD7-84F6-570AAD7A014D}"/>
              </a:ext>
            </a:extLst>
          </p:cNvPr>
          <p:cNvCxnSpPr>
            <a:cxnSpLocks/>
          </p:cNvCxnSpPr>
          <p:nvPr userDrawn="1"/>
        </p:nvCxnSpPr>
        <p:spPr>
          <a:xfrm>
            <a:off x="4184986" y="1447800"/>
            <a:ext cx="0" cy="4953000"/>
          </a:xfrm>
          <a:prstGeom prst="line">
            <a:avLst/>
          </a:prstGeom>
          <a:ln w="12700">
            <a:gradFill>
              <a:gsLst>
                <a:gs pos="0">
                  <a:schemeClr val="accent1">
                    <a:lumMod val="5000"/>
                    <a:lumOff val="95000"/>
                  </a:schemeClr>
                </a:gs>
                <a:gs pos="54000">
                  <a:schemeClr val="accent2"/>
                </a:gs>
                <a:gs pos="100000">
                  <a:schemeClr val="accent1">
                    <a:lumMod val="30000"/>
                    <a:lumOff val="70000"/>
                  </a:schemeClr>
                </a:gs>
              </a:gsLst>
              <a:lin ang="5400000" scaled="1"/>
            </a:gra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893623-AAB5-4C02-BC15-F45AA3A235AA}"/>
              </a:ext>
            </a:extLst>
          </p:cNvPr>
          <p:cNvCxnSpPr>
            <a:cxnSpLocks/>
          </p:cNvCxnSpPr>
          <p:nvPr userDrawn="1"/>
        </p:nvCxnSpPr>
        <p:spPr>
          <a:xfrm>
            <a:off x="8007007" y="1447800"/>
            <a:ext cx="0" cy="4953000"/>
          </a:xfrm>
          <a:prstGeom prst="line">
            <a:avLst/>
          </a:prstGeom>
          <a:ln w="12700">
            <a:gradFill>
              <a:gsLst>
                <a:gs pos="0">
                  <a:schemeClr val="accent1">
                    <a:lumMod val="5000"/>
                    <a:lumOff val="95000"/>
                  </a:schemeClr>
                </a:gs>
                <a:gs pos="54000">
                  <a:schemeClr val="accent2"/>
                </a:gs>
                <a:gs pos="100000">
                  <a:schemeClr val="accent1">
                    <a:lumMod val="30000"/>
                    <a:lumOff val="70000"/>
                  </a:schemeClr>
                </a:gs>
              </a:gsLst>
              <a:lin ang="5400000" scaled="1"/>
            </a:gra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itle 3">
            <a:extLst>
              <a:ext uri="{FF2B5EF4-FFF2-40B4-BE49-F238E27FC236}">
                <a16:creationId xmlns:a16="http://schemas.microsoft.com/office/drawing/2014/main" id="{767CBE20-A9B1-4A35-83D8-A73BEBC38B23}"/>
              </a:ext>
            </a:extLst>
          </p:cNvPr>
          <p:cNvSpPr>
            <a:spLocks noGrp="1"/>
          </p:cNvSpPr>
          <p:nvPr>
            <p:ph type="title" hasCustomPrompt="1"/>
          </p:nvPr>
        </p:nvSpPr>
        <p:spPr>
          <a:xfrm>
            <a:off x="304800" y="640080"/>
            <a:ext cx="11582393" cy="552204"/>
          </a:xfrm>
          <a:prstGeom prst="rect">
            <a:avLst/>
          </a:prstGeom>
        </p:spPr>
        <p:txBody>
          <a:bodyPr lIns="0" tIns="0" rIns="0" bIns="0" anchor="t" anchorCtr="0"/>
          <a:lstStyle>
            <a:lvl1pPr marL="0" indent="0">
              <a:defRPr lang="en-US" dirty="0"/>
            </a:lvl1pPr>
          </a:lstStyle>
          <a:p>
            <a:r>
              <a:rPr lang="en-US"/>
              <a:t>[Title]</a:t>
            </a:r>
          </a:p>
        </p:txBody>
      </p:sp>
      <p:sp>
        <p:nvSpPr>
          <p:cNvPr id="14" name="Footer Placeholder 1">
            <a:extLst>
              <a:ext uri="{FF2B5EF4-FFF2-40B4-BE49-F238E27FC236}">
                <a16:creationId xmlns:a16="http://schemas.microsoft.com/office/drawing/2014/main" id="{53B5A437-9046-4D9A-B9A8-6545E19F54E3}"/>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15" name="Slide Number Placeholder 2">
            <a:extLst>
              <a:ext uri="{FF2B5EF4-FFF2-40B4-BE49-F238E27FC236}">
                <a16:creationId xmlns:a16="http://schemas.microsoft.com/office/drawing/2014/main" id="{B101C1CC-2FB9-44F0-AA12-C9ED76564408}"/>
              </a:ext>
            </a:extLst>
          </p:cNvPr>
          <p:cNvSpPr>
            <a:spLocks noGrp="1"/>
          </p:cNvSpPr>
          <p:nvPr>
            <p:ph type="sldNum" sz="quarter" idx="13"/>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
        <p:nvSpPr>
          <p:cNvPr id="17" name="Content Placeholder 2">
            <a:extLst>
              <a:ext uri="{FF2B5EF4-FFF2-40B4-BE49-F238E27FC236}">
                <a16:creationId xmlns:a16="http://schemas.microsoft.com/office/drawing/2014/main" id="{5D0EF105-BA09-4670-B8E9-4C9C082BED03}"/>
              </a:ext>
            </a:extLst>
          </p:cNvPr>
          <p:cNvSpPr>
            <a:spLocks noGrp="1"/>
          </p:cNvSpPr>
          <p:nvPr>
            <p:ph idx="14"/>
          </p:nvPr>
        </p:nvSpPr>
        <p:spPr>
          <a:xfrm>
            <a:off x="4279220" y="1447800"/>
            <a:ext cx="3633553" cy="4953000"/>
          </a:xfrm>
          <a:prstGeom prst="rect">
            <a:avLst/>
          </a:prstGeom>
        </p:spPr>
        <p:txBody>
          <a:bodyPr lIns="0" rIns="0"/>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628650" indent="-185738" algn="l" defTabSz="671513"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marL="914400" indent="-171450"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1257300" indent="-228600"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485900" indent="-228600"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8" name="Content Placeholder 2">
            <a:extLst>
              <a:ext uri="{FF2B5EF4-FFF2-40B4-BE49-F238E27FC236}">
                <a16:creationId xmlns:a16="http://schemas.microsoft.com/office/drawing/2014/main" id="{8C807397-FCCB-47FB-AD0D-F4EF80200F39}"/>
              </a:ext>
            </a:extLst>
          </p:cNvPr>
          <p:cNvSpPr>
            <a:spLocks noGrp="1"/>
          </p:cNvSpPr>
          <p:nvPr>
            <p:ph idx="15"/>
          </p:nvPr>
        </p:nvSpPr>
        <p:spPr>
          <a:xfrm>
            <a:off x="8101242" y="1447800"/>
            <a:ext cx="3633553" cy="4953000"/>
          </a:xfrm>
          <a:prstGeom prst="rect">
            <a:avLst/>
          </a:prstGeom>
        </p:spPr>
        <p:txBody>
          <a:bodyPr lIns="0" rIns="0"/>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628650" indent="-185738" algn="l" defTabSz="671513"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marL="914400" indent="-171450"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1257300" indent="-228600"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485900" indent="-228600"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16195550"/>
      </p:ext>
    </p:extLst>
  </p:cSld>
  <p:clrMapOvr>
    <a:masterClrMapping/>
  </p:clrMapOvr>
  <p:extLst>
    <p:ext uri="{DCECCB84-F9BA-43D5-87BE-67443E8EF086}">
      <p15:sldGuideLst xmlns:p15="http://schemas.microsoft.com/office/powerpoint/2012/main">
        <p15:guide id="1" orient="horz" pos="912">
          <p15:clr>
            <a:srgbClr val="FBAE40"/>
          </p15:clr>
        </p15:guide>
        <p15:guide id="2" pos="3840">
          <p15:clr>
            <a:srgbClr val="FBAE40"/>
          </p15:clr>
        </p15:guide>
        <p15:guide id="3" pos="7488">
          <p15:clr>
            <a:srgbClr val="FBAE40"/>
          </p15:clr>
        </p15:guide>
        <p15:guide id="4" pos="19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3 Horiz Column - BH-H">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CD1B004D-3DA5-4FB1-86C3-AEE8370F2FDB}"/>
              </a:ext>
            </a:extLst>
          </p:cNvPr>
          <p:cNvCxnSpPr>
            <a:cxnSpLocks/>
          </p:cNvCxnSpPr>
          <p:nvPr userDrawn="1"/>
        </p:nvCxnSpPr>
        <p:spPr>
          <a:xfrm>
            <a:off x="446181" y="2955131"/>
            <a:ext cx="11282172" cy="0"/>
          </a:xfrm>
          <a:prstGeom prst="line">
            <a:avLst/>
          </a:prstGeom>
          <a:ln w="12700">
            <a:gradFill>
              <a:gsLst>
                <a:gs pos="0">
                  <a:schemeClr val="accent1">
                    <a:lumMod val="5000"/>
                    <a:lumOff val="95000"/>
                  </a:schemeClr>
                </a:gs>
                <a:gs pos="54000">
                  <a:schemeClr val="accent2"/>
                </a:gs>
                <a:gs pos="100000">
                  <a:schemeClr val="accent1">
                    <a:lumMod val="30000"/>
                    <a:lumOff val="70000"/>
                  </a:schemeClr>
                </a:gs>
              </a:gsLst>
              <a:lin ang="0" scaled="0"/>
            </a:gra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C906EE-1306-469E-9B3A-03111095D817}"/>
              </a:ext>
            </a:extLst>
          </p:cNvPr>
          <p:cNvCxnSpPr>
            <a:cxnSpLocks/>
          </p:cNvCxnSpPr>
          <p:nvPr userDrawn="1"/>
        </p:nvCxnSpPr>
        <p:spPr>
          <a:xfrm>
            <a:off x="446181" y="4591845"/>
            <a:ext cx="11282172" cy="0"/>
          </a:xfrm>
          <a:prstGeom prst="line">
            <a:avLst/>
          </a:prstGeom>
          <a:ln w="12700">
            <a:gradFill>
              <a:gsLst>
                <a:gs pos="0">
                  <a:schemeClr val="accent1">
                    <a:lumMod val="5000"/>
                    <a:lumOff val="95000"/>
                  </a:schemeClr>
                </a:gs>
                <a:gs pos="54000">
                  <a:schemeClr val="accent2"/>
                </a:gs>
                <a:gs pos="100000">
                  <a:schemeClr val="accent1">
                    <a:lumMod val="30000"/>
                    <a:lumOff val="70000"/>
                  </a:schemeClr>
                </a:gs>
              </a:gsLst>
              <a:lin ang="0" scaled="0"/>
            </a:gra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B054C7E-EC6C-4C07-AE9B-BE8CF5827384}"/>
              </a:ext>
            </a:extLst>
          </p:cNvPr>
          <p:cNvSpPr>
            <a:spLocks noGrp="1"/>
          </p:cNvSpPr>
          <p:nvPr>
            <p:ph sz="half" idx="1"/>
          </p:nvPr>
        </p:nvSpPr>
        <p:spPr>
          <a:xfrm>
            <a:off x="457200" y="1447800"/>
            <a:ext cx="11277600" cy="1377948"/>
          </a:xfrm>
          <a:prstGeom prst="rect">
            <a:avLst/>
          </a:prstGeom>
        </p:spPr>
        <p:txBody>
          <a:bodyPr lIns="0" rIns="0" anchor="ctr"/>
          <a:lstStyle>
            <a:lvl1pPr marL="225425" indent="-225425" algn="l" defTabSz="914400" rtl="0" eaLnBrk="1" latinLnBrk="0" hangingPunct="1">
              <a:lnSpc>
                <a:spcPct val="90000"/>
              </a:lnSpc>
              <a:spcBef>
                <a:spcPts val="1000"/>
              </a:spcBef>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bg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22" name="Content Placeholder 2">
            <a:extLst>
              <a:ext uri="{FF2B5EF4-FFF2-40B4-BE49-F238E27FC236}">
                <a16:creationId xmlns:a16="http://schemas.microsoft.com/office/drawing/2014/main" id="{AE00503B-625A-40D6-A09F-268AABD4BA0D}"/>
              </a:ext>
            </a:extLst>
          </p:cNvPr>
          <p:cNvSpPr>
            <a:spLocks noGrp="1"/>
          </p:cNvSpPr>
          <p:nvPr>
            <p:ph sz="half" idx="10"/>
          </p:nvPr>
        </p:nvSpPr>
        <p:spPr>
          <a:xfrm>
            <a:off x="469743" y="3084514"/>
            <a:ext cx="11277600" cy="1377948"/>
          </a:xfrm>
          <a:prstGeom prst="rect">
            <a:avLst/>
          </a:prstGeom>
        </p:spPr>
        <p:txBody>
          <a:bodyPr lIns="0" rIns="0" anchor="ctr"/>
          <a:lstStyle>
            <a:lvl1pPr algn="l" defTabSz="914400" rtl="0" eaLnBrk="1" latinLnBrk="0" hangingPunct="1">
              <a:lnSpc>
                <a:spcPct val="90000"/>
              </a:lnSpc>
              <a:spcBef>
                <a:spcPts val="1000"/>
              </a:spcBef>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bg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2085E28-D41A-4AB4-A103-F6E2760E09CD}"/>
              </a:ext>
            </a:extLst>
          </p:cNvPr>
          <p:cNvSpPr>
            <a:spLocks noGrp="1"/>
          </p:cNvSpPr>
          <p:nvPr>
            <p:ph sz="half" idx="11"/>
          </p:nvPr>
        </p:nvSpPr>
        <p:spPr>
          <a:xfrm>
            <a:off x="457200" y="4721227"/>
            <a:ext cx="11277600" cy="1377948"/>
          </a:xfrm>
          <a:prstGeom prst="rect">
            <a:avLst/>
          </a:prstGeom>
        </p:spPr>
        <p:txBody>
          <a:bodyPr lIns="0" rIns="0" anchor="ctr"/>
          <a:lstStyle>
            <a:lvl1pPr algn="l" defTabSz="914400" rtl="0" eaLnBrk="1" latinLnBrk="0" hangingPunct="1">
              <a:lnSpc>
                <a:spcPct val="90000"/>
              </a:lnSpc>
              <a:spcBef>
                <a:spcPts val="1000"/>
              </a:spcBef>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bg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Title 3">
            <a:extLst>
              <a:ext uri="{FF2B5EF4-FFF2-40B4-BE49-F238E27FC236}">
                <a16:creationId xmlns:a16="http://schemas.microsoft.com/office/drawing/2014/main" id="{DD620418-EEB2-4760-B008-A8F072EDD22B}"/>
              </a:ext>
            </a:extLst>
          </p:cNvPr>
          <p:cNvSpPr>
            <a:spLocks noGrp="1"/>
          </p:cNvSpPr>
          <p:nvPr>
            <p:ph type="title" hasCustomPrompt="1"/>
          </p:nvPr>
        </p:nvSpPr>
        <p:spPr>
          <a:xfrm>
            <a:off x="304800" y="640080"/>
            <a:ext cx="11582400" cy="552204"/>
          </a:xfrm>
          <a:prstGeom prst="rect">
            <a:avLst/>
          </a:prstGeom>
        </p:spPr>
        <p:txBody>
          <a:bodyPr lIns="0" tIns="0" rIns="0" bIns="0" anchor="t" anchorCtr="0"/>
          <a:lstStyle>
            <a:lvl1pPr marL="0" indent="0">
              <a:defRPr lang="en-US" dirty="0"/>
            </a:lvl1pPr>
          </a:lstStyle>
          <a:p>
            <a:r>
              <a:rPr lang="en-US"/>
              <a:t>[Title]</a:t>
            </a:r>
          </a:p>
        </p:txBody>
      </p:sp>
      <p:sp>
        <p:nvSpPr>
          <p:cNvPr id="10" name="Footer Placeholder 1">
            <a:extLst>
              <a:ext uri="{FF2B5EF4-FFF2-40B4-BE49-F238E27FC236}">
                <a16:creationId xmlns:a16="http://schemas.microsoft.com/office/drawing/2014/main" id="{39B2C728-A5A1-4484-A619-4E9E480843EA}"/>
              </a:ext>
            </a:extLst>
          </p:cNvPr>
          <p:cNvSpPr>
            <a:spLocks noGrp="1"/>
          </p:cNvSpPr>
          <p:nvPr>
            <p:ph type="ftr" sz="quarter" idx="12"/>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11" name="Slide Number Placeholder 2">
            <a:extLst>
              <a:ext uri="{FF2B5EF4-FFF2-40B4-BE49-F238E27FC236}">
                <a16:creationId xmlns:a16="http://schemas.microsoft.com/office/drawing/2014/main" id="{EB014FE1-F0E6-4EE1-923A-906D66CBAB52}"/>
              </a:ext>
            </a:extLst>
          </p:cNvPr>
          <p:cNvSpPr>
            <a:spLocks noGrp="1"/>
          </p:cNvSpPr>
          <p:nvPr>
            <p:ph type="sldNum" sz="quarter" idx="13"/>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3912397567"/>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912">
          <p15:clr>
            <a:srgbClr val="FBAE40"/>
          </p15:clr>
        </p15:guide>
        <p15:guide id="5" orient="horz"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w/Subtitle and Contents - BH-H">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304800" y="1347732"/>
            <a:ext cx="11582400" cy="404868"/>
          </a:xfrm>
          <a:prstGeom prst="rect">
            <a:avLst/>
          </a:prstGeom>
        </p:spPr>
        <p:txBody>
          <a:bodyPr lIns="0" rIns="0" anchor="t" anchorCtr="0"/>
          <a:lstStyle>
            <a:lvl1pPr marL="0" indent="0">
              <a:spcBef>
                <a:spcPts val="0"/>
              </a:spcBef>
              <a:buNone/>
              <a:defRPr sz="2000"/>
            </a:lvl1pPr>
          </a:lstStyle>
          <a:p>
            <a:pPr lvl="0"/>
            <a:r>
              <a:rPr lang="en-US"/>
              <a:t>[Subtitle]</a:t>
            </a:r>
          </a:p>
        </p:txBody>
      </p:sp>
      <p:sp>
        <p:nvSpPr>
          <p:cNvPr id="6" name="Content Placeholder 2">
            <a:extLst>
              <a:ext uri="{FF2B5EF4-FFF2-40B4-BE49-F238E27FC236}">
                <a16:creationId xmlns:a16="http://schemas.microsoft.com/office/drawing/2014/main" id="{0162BD97-CE5D-4353-8684-0E76CAC1F56F}"/>
              </a:ext>
            </a:extLst>
          </p:cNvPr>
          <p:cNvSpPr>
            <a:spLocks noGrp="1"/>
          </p:cNvSpPr>
          <p:nvPr>
            <p:ph idx="1"/>
          </p:nvPr>
        </p:nvSpPr>
        <p:spPr>
          <a:xfrm>
            <a:off x="304800" y="1828800"/>
            <a:ext cx="11582400" cy="4572000"/>
          </a:xfrm>
          <a:prstGeom prst="rect">
            <a:avLst/>
          </a:prstGeom>
        </p:spPr>
        <p:txBody>
          <a:bodyPr lIns="0" rIns="0"/>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itle 3">
            <a:extLst>
              <a:ext uri="{FF2B5EF4-FFF2-40B4-BE49-F238E27FC236}">
                <a16:creationId xmlns:a16="http://schemas.microsoft.com/office/drawing/2014/main" id="{76293CAC-E1C7-430F-9B47-1D1372474C26}"/>
              </a:ext>
            </a:extLst>
          </p:cNvPr>
          <p:cNvSpPr>
            <a:spLocks noGrp="1"/>
          </p:cNvSpPr>
          <p:nvPr>
            <p:ph type="title" hasCustomPrompt="1"/>
          </p:nvPr>
        </p:nvSpPr>
        <p:spPr>
          <a:xfrm>
            <a:off x="304800" y="640080"/>
            <a:ext cx="11582400" cy="552204"/>
          </a:xfrm>
          <a:prstGeom prst="rect">
            <a:avLst/>
          </a:prstGeom>
        </p:spPr>
        <p:txBody>
          <a:bodyPr lIns="0" tIns="0" rIns="0" bIns="0" anchor="t" anchorCtr="0"/>
          <a:lstStyle>
            <a:lvl1pPr marL="0" indent="0">
              <a:defRPr lang="en-US" dirty="0"/>
            </a:lvl1pPr>
          </a:lstStyle>
          <a:p>
            <a:r>
              <a:rPr lang="en-US"/>
              <a:t>[Title]</a:t>
            </a:r>
          </a:p>
        </p:txBody>
      </p:sp>
      <p:sp>
        <p:nvSpPr>
          <p:cNvPr id="7" name="Footer Placeholder 1">
            <a:extLst>
              <a:ext uri="{FF2B5EF4-FFF2-40B4-BE49-F238E27FC236}">
                <a16:creationId xmlns:a16="http://schemas.microsoft.com/office/drawing/2014/main" id="{9DBFC91C-8CCE-4BFA-A2DB-040D53241C3D}"/>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8" name="Slide Number Placeholder 2">
            <a:extLst>
              <a:ext uri="{FF2B5EF4-FFF2-40B4-BE49-F238E27FC236}">
                <a16:creationId xmlns:a16="http://schemas.microsoft.com/office/drawing/2014/main" id="{92BDF944-3173-46A4-AE85-8B2DF233C29F}"/>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1442959046"/>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ny Profile - BH-H">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33D873-0981-44B3-9F23-FE6A66F25CCB}"/>
              </a:ext>
            </a:extLst>
          </p:cNvPr>
          <p:cNvSpPr/>
          <p:nvPr userDrawn="1"/>
        </p:nvSpPr>
        <p:spPr bwMode="gray">
          <a:xfrm>
            <a:off x="4060824" y="1981200"/>
            <a:ext cx="4067176" cy="3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latin typeface="+mn-lt"/>
            </a:endParaRPr>
          </a:p>
        </p:txBody>
      </p:sp>
      <p:sp>
        <p:nvSpPr>
          <p:cNvPr id="6" name="Picture Placeholder 7">
            <a:extLst>
              <a:ext uri="{FF2B5EF4-FFF2-40B4-BE49-F238E27FC236}">
                <a16:creationId xmlns:a16="http://schemas.microsoft.com/office/drawing/2014/main" id="{7F5A84BC-8CC7-416E-9A02-8994A246FEE1}"/>
              </a:ext>
            </a:extLst>
          </p:cNvPr>
          <p:cNvSpPr>
            <a:spLocks noGrp="1"/>
          </p:cNvSpPr>
          <p:nvPr>
            <p:ph type="pic" sz="quarter" idx="13"/>
          </p:nvPr>
        </p:nvSpPr>
        <p:spPr>
          <a:xfrm>
            <a:off x="0" y="19812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7" name="Picture Placeholder 7">
            <a:extLst>
              <a:ext uri="{FF2B5EF4-FFF2-40B4-BE49-F238E27FC236}">
                <a16:creationId xmlns:a16="http://schemas.microsoft.com/office/drawing/2014/main" id="{24F236D9-79B7-45F4-A450-3A5A22D976BE}"/>
              </a:ext>
            </a:extLst>
          </p:cNvPr>
          <p:cNvSpPr>
            <a:spLocks noGrp="1"/>
          </p:cNvSpPr>
          <p:nvPr>
            <p:ph type="pic" sz="quarter" idx="14"/>
          </p:nvPr>
        </p:nvSpPr>
        <p:spPr>
          <a:xfrm>
            <a:off x="8128000" y="19812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8" name="Text Placeholder 10">
            <a:extLst>
              <a:ext uri="{FF2B5EF4-FFF2-40B4-BE49-F238E27FC236}">
                <a16:creationId xmlns:a16="http://schemas.microsoft.com/office/drawing/2014/main" id="{62C69F86-EB6F-4E6A-A481-EF2943D418E2}"/>
              </a:ext>
            </a:extLst>
          </p:cNvPr>
          <p:cNvSpPr>
            <a:spLocks noGrp="1"/>
          </p:cNvSpPr>
          <p:nvPr>
            <p:ph type="body" sz="quarter" idx="15" hasCustomPrompt="1"/>
          </p:nvPr>
        </p:nvSpPr>
        <p:spPr bwMode="white">
          <a:xfrm>
            <a:off x="4265612" y="3419022"/>
            <a:ext cx="3657600" cy="752020"/>
          </a:xfrm>
          <a:prstGeom prst="rect">
            <a:avLst/>
          </a:prstGeom>
        </p:spPr>
        <p:txBody>
          <a:bodyPr anchor="t">
            <a:normAutofit/>
          </a:bodyPr>
          <a:lstStyle>
            <a:lvl1pPr marL="0" indent="0" algn="ctr">
              <a:spcBef>
                <a:spcPts val="0"/>
              </a:spcBef>
              <a:buNone/>
              <a:defRPr sz="2400" b="1">
                <a:solidFill>
                  <a:srgbClr val="FFFFFF"/>
                </a:solidFill>
              </a:defRPr>
            </a:lvl1pPr>
            <a:lvl2pPr marL="0" indent="0" algn="ctr">
              <a:spcBef>
                <a:spcPts val="0"/>
              </a:spcBef>
              <a:buNone/>
              <a:defRPr sz="2400" b="1">
                <a:solidFill>
                  <a:srgbClr val="FFFFFF"/>
                </a:solidFill>
              </a:defRPr>
            </a:lvl2pPr>
            <a:lvl3pPr marL="0" indent="0" algn="ctr">
              <a:spcBef>
                <a:spcPts val="0"/>
              </a:spcBef>
              <a:buNone/>
              <a:defRPr sz="2400" b="1">
                <a:solidFill>
                  <a:srgbClr val="FFFFFF"/>
                </a:solidFill>
              </a:defRPr>
            </a:lvl3pPr>
            <a:lvl4pPr marL="0" indent="0" algn="ctr">
              <a:spcBef>
                <a:spcPts val="0"/>
              </a:spcBef>
              <a:buNone/>
              <a:defRPr sz="2400" b="1">
                <a:solidFill>
                  <a:srgbClr val="FFFFFF"/>
                </a:solidFill>
              </a:defRPr>
            </a:lvl4pPr>
            <a:lvl5pPr marL="0" indent="0" algn="ctr">
              <a:spcBef>
                <a:spcPts val="0"/>
              </a:spcBef>
              <a:buNone/>
              <a:defRPr sz="2400" b="1">
                <a:solidFill>
                  <a:srgbClr val="FFFFFF"/>
                </a:solidFill>
              </a:defRPr>
            </a:lvl5pPr>
            <a:lvl6pPr marL="0" indent="0" algn="ctr">
              <a:spcBef>
                <a:spcPts val="0"/>
              </a:spcBef>
              <a:buNone/>
              <a:defRPr sz="2400" b="1">
                <a:solidFill>
                  <a:srgbClr val="FFFFFF"/>
                </a:solidFill>
              </a:defRPr>
            </a:lvl6pPr>
            <a:lvl7pPr marL="0" indent="0" algn="ctr">
              <a:spcBef>
                <a:spcPts val="0"/>
              </a:spcBef>
              <a:buNone/>
              <a:defRPr sz="2400" b="1">
                <a:solidFill>
                  <a:srgbClr val="FFFFFF"/>
                </a:solidFill>
              </a:defRPr>
            </a:lvl7pPr>
            <a:lvl8pPr marL="0" indent="0" algn="ctr">
              <a:spcBef>
                <a:spcPts val="0"/>
              </a:spcBef>
              <a:buNone/>
              <a:defRPr sz="2400" b="1">
                <a:solidFill>
                  <a:srgbClr val="FFFFFF"/>
                </a:solidFill>
              </a:defRPr>
            </a:lvl8pPr>
            <a:lvl9pPr marL="0" indent="0" algn="ctr">
              <a:spcBef>
                <a:spcPts val="0"/>
              </a:spcBef>
              <a:buNone/>
              <a:defRPr sz="2400" b="1">
                <a:solidFill>
                  <a:srgbClr val="FFFFFF"/>
                </a:solidFill>
              </a:defRPr>
            </a:lvl9pPr>
          </a:lstStyle>
          <a:p>
            <a:pPr lvl="0"/>
            <a:r>
              <a:t>Click to add heading</a:t>
            </a:r>
          </a:p>
        </p:txBody>
      </p:sp>
      <p:sp>
        <p:nvSpPr>
          <p:cNvPr id="10" name="Text Placeholder 10">
            <a:extLst>
              <a:ext uri="{FF2B5EF4-FFF2-40B4-BE49-F238E27FC236}">
                <a16:creationId xmlns:a16="http://schemas.microsoft.com/office/drawing/2014/main" id="{72265DCB-702C-4B39-866D-759DBA9B8EFF}"/>
              </a:ext>
            </a:extLst>
          </p:cNvPr>
          <p:cNvSpPr>
            <a:spLocks noGrp="1"/>
          </p:cNvSpPr>
          <p:nvPr>
            <p:ph type="body" sz="quarter" idx="16"/>
          </p:nvPr>
        </p:nvSpPr>
        <p:spPr bwMode="white">
          <a:xfrm>
            <a:off x="4265612" y="4267200"/>
            <a:ext cx="3657600" cy="726620"/>
          </a:xfrm>
          <a:prstGeom prst="rect">
            <a:avLst/>
          </a:prstGeom>
        </p:spPr>
        <p:txBody>
          <a:bodyPr>
            <a:noAutofit/>
          </a:bodyPr>
          <a:lstStyle>
            <a:lvl1pPr marL="0" indent="0" algn="ctr">
              <a:spcBef>
                <a:spcPts val="0"/>
              </a:spcBef>
              <a:buNone/>
              <a:defRPr sz="1600" b="0">
                <a:solidFill>
                  <a:srgbClr val="FFFFFF"/>
                </a:solidFill>
              </a:defRPr>
            </a:lvl1pPr>
            <a:lvl2pPr marL="0" indent="0" algn="ctr">
              <a:spcBef>
                <a:spcPts val="0"/>
              </a:spcBef>
              <a:buNone/>
              <a:defRPr sz="1600" b="0">
                <a:solidFill>
                  <a:srgbClr val="FFFFFF"/>
                </a:solidFill>
              </a:defRPr>
            </a:lvl2pPr>
            <a:lvl3pPr marL="0" indent="0" algn="ctr">
              <a:spcBef>
                <a:spcPts val="0"/>
              </a:spcBef>
              <a:buNone/>
              <a:defRPr sz="1600" b="0">
                <a:solidFill>
                  <a:srgbClr val="FFFFFF"/>
                </a:solidFill>
              </a:defRPr>
            </a:lvl3pPr>
            <a:lvl4pPr marL="0" indent="0" algn="ctr">
              <a:spcBef>
                <a:spcPts val="0"/>
              </a:spcBef>
              <a:buNone/>
              <a:defRPr sz="1600" b="0">
                <a:solidFill>
                  <a:srgbClr val="FFFFFF"/>
                </a:solidFill>
              </a:defRPr>
            </a:lvl4pPr>
            <a:lvl5pPr marL="0" indent="0" algn="ctr">
              <a:spcBef>
                <a:spcPts val="0"/>
              </a:spcBef>
              <a:buNone/>
              <a:defRPr sz="1600" b="0">
                <a:solidFill>
                  <a:srgbClr val="FFFFFF"/>
                </a:solidFill>
              </a:defRPr>
            </a:lvl5pPr>
            <a:lvl6pPr marL="0" indent="0" algn="ctr">
              <a:spcBef>
                <a:spcPts val="0"/>
              </a:spcBef>
              <a:buNone/>
              <a:defRPr sz="1600" b="0">
                <a:solidFill>
                  <a:srgbClr val="FFFFFF"/>
                </a:solidFill>
              </a:defRPr>
            </a:lvl6pPr>
            <a:lvl7pPr marL="0" indent="0" algn="ctr">
              <a:spcBef>
                <a:spcPts val="0"/>
              </a:spcBef>
              <a:buNone/>
              <a:defRPr sz="1600" b="0">
                <a:solidFill>
                  <a:srgbClr val="FFFFFF"/>
                </a:solidFill>
              </a:defRPr>
            </a:lvl7pPr>
            <a:lvl8pPr marL="0" indent="0" algn="ctr">
              <a:spcBef>
                <a:spcPts val="0"/>
              </a:spcBef>
              <a:buNone/>
              <a:defRPr sz="1600" b="0">
                <a:solidFill>
                  <a:srgbClr val="FFFFFF"/>
                </a:solidFill>
              </a:defRPr>
            </a:lvl8pPr>
            <a:lvl9pPr marL="0" indent="0" algn="ctr">
              <a:spcBef>
                <a:spcPts val="0"/>
              </a:spcBef>
              <a:buNone/>
              <a:defRPr sz="1600" b="0">
                <a:solidFill>
                  <a:srgbClr val="FFFFFF"/>
                </a:solidFill>
              </a:defRPr>
            </a:lvl9pPr>
          </a:lstStyle>
          <a:p>
            <a:pPr lvl="0"/>
            <a:r>
              <a:rPr lang="en-US"/>
              <a:t>Click to edit Master text styles</a:t>
            </a:r>
          </a:p>
        </p:txBody>
      </p:sp>
      <p:sp>
        <p:nvSpPr>
          <p:cNvPr id="12" name="Title 3">
            <a:extLst>
              <a:ext uri="{FF2B5EF4-FFF2-40B4-BE49-F238E27FC236}">
                <a16:creationId xmlns:a16="http://schemas.microsoft.com/office/drawing/2014/main" id="{7229CF78-FD03-4D68-8B06-A070ACC258D5}"/>
              </a:ext>
            </a:extLst>
          </p:cNvPr>
          <p:cNvSpPr>
            <a:spLocks noGrp="1"/>
          </p:cNvSpPr>
          <p:nvPr>
            <p:ph type="title" hasCustomPrompt="1"/>
          </p:nvPr>
        </p:nvSpPr>
        <p:spPr>
          <a:xfrm>
            <a:off x="304800" y="640080"/>
            <a:ext cx="11582400" cy="552204"/>
          </a:xfrm>
          <a:prstGeom prst="rect">
            <a:avLst/>
          </a:prstGeom>
        </p:spPr>
        <p:txBody>
          <a:bodyPr lIns="0" tIns="0" rIns="0" bIns="0" anchor="t" anchorCtr="0"/>
          <a:lstStyle>
            <a:lvl1pPr marL="0" indent="0">
              <a:defRPr lang="en-US" dirty="0"/>
            </a:lvl1pPr>
          </a:lstStyle>
          <a:p>
            <a:r>
              <a:rPr lang="en-US"/>
              <a:t>[Title]</a:t>
            </a:r>
          </a:p>
        </p:txBody>
      </p:sp>
      <p:sp>
        <p:nvSpPr>
          <p:cNvPr id="11" name="Footer Placeholder 1">
            <a:extLst>
              <a:ext uri="{FF2B5EF4-FFF2-40B4-BE49-F238E27FC236}">
                <a16:creationId xmlns:a16="http://schemas.microsoft.com/office/drawing/2014/main" id="{F3E5A779-8138-44AD-8594-A3305B7734CF}"/>
              </a:ext>
            </a:extLst>
          </p:cNvPr>
          <p:cNvSpPr>
            <a:spLocks noGrp="1"/>
          </p:cNvSpPr>
          <p:nvPr>
            <p:ph type="ftr" sz="quarter" idx="10"/>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13" name="Slide Number Placeholder 2">
            <a:extLst>
              <a:ext uri="{FF2B5EF4-FFF2-40B4-BE49-F238E27FC236}">
                <a16:creationId xmlns:a16="http://schemas.microsoft.com/office/drawing/2014/main" id="{C64B3573-DB9B-417D-84AB-8F4B046431B3}"/>
              </a:ext>
            </a:extLst>
          </p:cNvPr>
          <p:cNvSpPr>
            <a:spLocks noGrp="1"/>
          </p:cNvSpPr>
          <p:nvPr>
            <p:ph type="sldNum" sz="quarter" idx="11"/>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641008423"/>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with Full Image - BH-H">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E9BC70B-1571-475A-A3CC-BC50D4D7BFD0}"/>
              </a:ext>
            </a:extLst>
          </p:cNvPr>
          <p:cNvSpPr>
            <a:spLocks noGrp="1"/>
          </p:cNvSpPr>
          <p:nvPr>
            <p:ph type="pic" sz="quarter" idx="10"/>
          </p:nvPr>
        </p:nvSpPr>
        <p:spPr>
          <a:xfrm>
            <a:off x="0" y="457200"/>
            <a:ext cx="12192000" cy="6400800"/>
          </a:xfrm>
          <a:prstGeom prst="rect">
            <a:avLst/>
          </a:prstGeom>
        </p:spPr>
        <p:txBody>
          <a:bodyPr anchor="ctr"/>
          <a:lstStyle>
            <a:lvl1pPr marL="0" indent="0" algn="ctr">
              <a:buNone/>
              <a:defRPr/>
            </a:lvl1pPr>
          </a:lstStyle>
          <a:p>
            <a:r>
              <a:rPr lang="en-US"/>
              <a:t>Click icon to add picture</a:t>
            </a:r>
          </a:p>
        </p:txBody>
      </p:sp>
      <p:sp>
        <p:nvSpPr>
          <p:cNvPr id="5" name="Title 3">
            <a:extLst>
              <a:ext uri="{FF2B5EF4-FFF2-40B4-BE49-F238E27FC236}">
                <a16:creationId xmlns:a16="http://schemas.microsoft.com/office/drawing/2014/main" id="{9EF93357-ACE0-401E-B673-E62DD3B4B614}"/>
              </a:ext>
            </a:extLst>
          </p:cNvPr>
          <p:cNvSpPr>
            <a:spLocks noGrp="1"/>
          </p:cNvSpPr>
          <p:nvPr>
            <p:ph type="title" hasCustomPrompt="1"/>
          </p:nvPr>
        </p:nvSpPr>
        <p:spPr>
          <a:xfrm>
            <a:off x="304800" y="640080"/>
            <a:ext cx="11582400" cy="552204"/>
          </a:xfrm>
          <a:prstGeom prst="rect">
            <a:avLst/>
          </a:prstGeom>
        </p:spPr>
        <p:txBody>
          <a:bodyPr lIns="0" tIns="0" rIns="0" bIns="0" anchor="t" anchorCtr="0"/>
          <a:lstStyle>
            <a:lvl1pPr marL="0" indent="0">
              <a:defRPr lang="en-US" dirty="0"/>
            </a:lvl1pPr>
          </a:lstStyle>
          <a:p>
            <a:r>
              <a:rPr lang="en-US"/>
              <a:t>[Title]</a:t>
            </a:r>
          </a:p>
        </p:txBody>
      </p:sp>
      <p:sp>
        <p:nvSpPr>
          <p:cNvPr id="6" name="Footer Placeholder 1">
            <a:extLst>
              <a:ext uri="{FF2B5EF4-FFF2-40B4-BE49-F238E27FC236}">
                <a16:creationId xmlns:a16="http://schemas.microsoft.com/office/drawing/2014/main" id="{422B1381-D1EC-4B1F-A760-D0DE414C1F94}"/>
              </a:ext>
            </a:extLst>
          </p:cNvPr>
          <p:cNvSpPr>
            <a:spLocks noGrp="1"/>
          </p:cNvSpPr>
          <p:nvPr>
            <p:ph type="ftr" sz="quarter" idx="11"/>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7" name="Slide Number Placeholder 2">
            <a:extLst>
              <a:ext uri="{FF2B5EF4-FFF2-40B4-BE49-F238E27FC236}">
                <a16:creationId xmlns:a16="http://schemas.microsoft.com/office/drawing/2014/main" id="{387C637C-368D-4D98-8DB5-ECF98C4A6203}"/>
              </a:ext>
            </a:extLst>
          </p:cNvPr>
          <p:cNvSpPr>
            <a:spLocks noGrp="1"/>
          </p:cNvSpPr>
          <p:nvPr>
            <p:ph type="sldNum" sz="quarter" idx="12"/>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4246948733"/>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Band - BH-H">
    <p:spTree>
      <p:nvGrpSpPr>
        <p:cNvPr id="1" name=""/>
        <p:cNvGrpSpPr/>
        <p:nvPr/>
      </p:nvGrpSpPr>
      <p:grpSpPr>
        <a:xfrm>
          <a:off x="0" y="0"/>
          <a:ext cx="0" cy="0"/>
          <a:chOff x="0" y="0"/>
          <a:chExt cx="0" cy="0"/>
        </a:xfrm>
      </p:grpSpPr>
      <p:sp>
        <p:nvSpPr>
          <p:cNvPr id="6" name="Picture Placeholder 15">
            <a:extLst>
              <a:ext uri="{FF2B5EF4-FFF2-40B4-BE49-F238E27FC236}">
                <a16:creationId xmlns:a16="http://schemas.microsoft.com/office/drawing/2014/main" id="{28220791-D495-4D87-90C8-E922F6083CCD}"/>
              </a:ext>
            </a:extLst>
          </p:cNvPr>
          <p:cNvSpPr>
            <a:spLocks noGrp="1"/>
          </p:cNvSpPr>
          <p:nvPr>
            <p:ph type="pic" sz="quarter" idx="10"/>
          </p:nvPr>
        </p:nvSpPr>
        <p:spPr>
          <a:xfrm>
            <a:off x="0" y="1752600"/>
            <a:ext cx="12192000" cy="3378200"/>
          </a:xfrm>
          <a:prstGeom prst="rect">
            <a:avLst/>
          </a:prstGeom>
        </p:spPr>
        <p:txBody>
          <a:bodyPr anchor="ctr"/>
          <a:lstStyle>
            <a:lvl1pPr marL="0" indent="0" algn="ctr">
              <a:buNone/>
              <a:defRPr/>
            </a:lvl1pPr>
          </a:lstStyle>
          <a:p>
            <a:r>
              <a:rPr lang="en-US"/>
              <a:t>Click icon to add picture</a:t>
            </a:r>
          </a:p>
        </p:txBody>
      </p:sp>
      <p:sp>
        <p:nvSpPr>
          <p:cNvPr id="5" name="Footer Placeholder 1">
            <a:extLst>
              <a:ext uri="{FF2B5EF4-FFF2-40B4-BE49-F238E27FC236}">
                <a16:creationId xmlns:a16="http://schemas.microsoft.com/office/drawing/2014/main" id="{982ECDED-16BD-46CC-9E54-CE94F6377953}"/>
              </a:ext>
            </a:extLst>
          </p:cNvPr>
          <p:cNvSpPr>
            <a:spLocks noGrp="1"/>
          </p:cNvSpPr>
          <p:nvPr>
            <p:ph type="ftr" sz="quarter" idx="11"/>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7" name="Slide Number Placeholder 2">
            <a:extLst>
              <a:ext uri="{FF2B5EF4-FFF2-40B4-BE49-F238E27FC236}">
                <a16:creationId xmlns:a16="http://schemas.microsoft.com/office/drawing/2014/main" id="{E5BC33B8-03C1-47C6-B7A6-54A669710B80}"/>
              </a:ext>
            </a:extLst>
          </p:cNvPr>
          <p:cNvSpPr>
            <a:spLocks noGrp="1"/>
          </p:cNvSpPr>
          <p:nvPr>
            <p:ph type="sldNum" sz="quarter" idx="12"/>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spTree>
    <p:extLst>
      <p:ext uri="{BB962C8B-B14F-4D97-AF65-F5344CB8AC3E}">
        <p14:creationId xmlns:p14="http://schemas.microsoft.com/office/powerpoint/2010/main" val="171037550"/>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uccess Story (Unname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E9BC70B-1571-475A-A3CC-BC50D4D7BFD0}"/>
              </a:ext>
            </a:extLst>
          </p:cNvPr>
          <p:cNvSpPr>
            <a:spLocks noGrp="1"/>
          </p:cNvSpPr>
          <p:nvPr>
            <p:ph type="pic" sz="quarter" idx="10" hasCustomPrompt="1"/>
          </p:nvPr>
        </p:nvSpPr>
        <p:spPr>
          <a:xfrm>
            <a:off x="0" y="457200"/>
            <a:ext cx="4114800" cy="6400800"/>
          </a:xfrm>
          <a:prstGeom prst="rect">
            <a:avLst/>
          </a:prstGeom>
        </p:spPr>
        <p:txBody>
          <a:bodyPr anchor="ctr"/>
          <a:lstStyle>
            <a:lvl1pPr marL="0" indent="0" algn="ctr">
              <a:buNone/>
              <a:defRPr sz="2000"/>
            </a:lvl1pPr>
          </a:lstStyle>
          <a:p>
            <a:r>
              <a:rPr lang="en-US"/>
              <a:t>7” x ‘ 4.5” @ 96dpi</a:t>
            </a:r>
          </a:p>
        </p:txBody>
      </p:sp>
      <p:sp>
        <p:nvSpPr>
          <p:cNvPr id="6" name="Footer Placeholder 1">
            <a:extLst>
              <a:ext uri="{FF2B5EF4-FFF2-40B4-BE49-F238E27FC236}">
                <a16:creationId xmlns:a16="http://schemas.microsoft.com/office/drawing/2014/main" id="{422B1381-D1EC-4B1F-A760-D0DE414C1F94}"/>
              </a:ext>
            </a:extLst>
          </p:cNvPr>
          <p:cNvSpPr>
            <a:spLocks noGrp="1"/>
          </p:cNvSpPr>
          <p:nvPr>
            <p:ph type="ftr" sz="quarter" idx="11"/>
          </p:nvPr>
        </p:nvSpPr>
        <p:spPr>
          <a:xfrm>
            <a:off x="228600" y="6556248"/>
            <a:ext cx="2194560" cy="182880"/>
          </a:xfrm>
          <a:prstGeom prst="rect">
            <a:avLst/>
          </a:prstGeom>
        </p:spPr>
        <p:txBody>
          <a:bodyPr anchor="ctr"/>
          <a:lstStyle>
            <a:lvl1pPr>
              <a:defRPr sz="800">
                <a:solidFill>
                  <a:schemeClr val="accent2"/>
                </a:solidFill>
              </a:defRPr>
            </a:lvl1pPr>
          </a:lstStyle>
          <a:p>
            <a:pPr defTabSz="609555"/>
            <a:r>
              <a:rPr lang="en-US"/>
              <a:t>© 2020 NTT DATA, Inc. All rights reserved.</a:t>
            </a:r>
          </a:p>
        </p:txBody>
      </p:sp>
      <p:sp>
        <p:nvSpPr>
          <p:cNvPr id="7" name="Slide Number Placeholder 2">
            <a:extLst>
              <a:ext uri="{FF2B5EF4-FFF2-40B4-BE49-F238E27FC236}">
                <a16:creationId xmlns:a16="http://schemas.microsoft.com/office/drawing/2014/main" id="{387C637C-368D-4D98-8DB5-ECF98C4A6203}"/>
              </a:ext>
            </a:extLst>
          </p:cNvPr>
          <p:cNvSpPr>
            <a:spLocks noGrp="1"/>
          </p:cNvSpPr>
          <p:nvPr>
            <p:ph type="sldNum" sz="quarter" idx="12"/>
          </p:nvPr>
        </p:nvSpPr>
        <p:spPr>
          <a:xfrm>
            <a:off x="5762244" y="6556248"/>
            <a:ext cx="667512" cy="182880"/>
          </a:xfrm>
          <a:prstGeom prst="rect">
            <a:avLst/>
          </a:prstGeom>
        </p:spPr>
        <p:txBody>
          <a:bodyPr anchor="ctr"/>
          <a:lstStyle>
            <a:lvl1pPr>
              <a:defRPr sz="800">
                <a:solidFill>
                  <a:schemeClr val="accent2"/>
                </a:solidFill>
              </a:defRPr>
            </a:lvl1pPr>
          </a:lstStyle>
          <a:p>
            <a:pPr algn="ctr"/>
            <a:fld id="{92EA2340-BE12-4138-BE15-7C339B03EB4B}" type="slidenum">
              <a:rPr lang="en-US" smtClean="0"/>
              <a:pPr algn="ctr"/>
              <a:t>‹#›</a:t>
            </a:fld>
            <a:endParaRPr lang="en-US"/>
          </a:p>
        </p:txBody>
      </p:sp>
      <p:graphicFrame>
        <p:nvGraphicFramePr>
          <p:cNvPr id="8" name="Body Copy">
            <a:extLst>
              <a:ext uri="{FF2B5EF4-FFF2-40B4-BE49-F238E27FC236}">
                <a16:creationId xmlns:a16="http://schemas.microsoft.com/office/drawing/2014/main" id="{97B60F81-633F-4646-AA98-205101671A2A}"/>
              </a:ext>
            </a:extLst>
          </p:cNvPr>
          <p:cNvGraphicFramePr>
            <a:graphicFrameLocks noGrp="1"/>
          </p:cNvGraphicFramePr>
          <p:nvPr userDrawn="1"/>
        </p:nvGraphicFramePr>
        <p:xfrm>
          <a:off x="4419600" y="1855716"/>
          <a:ext cx="7467600" cy="416716"/>
        </p:xfrm>
        <a:graphic>
          <a:graphicData uri="http://schemas.openxmlformats.org/drawingml/2006/table">
            <a:tbl>
              <a:tblPr firstRow="1" bandRow="1">
                <a:tableStyleId>{5C22544A-7EE6-4342-B048-85BDC9FD1C3A}</a:tableStyleId>
              </a:tblPr>
              <a:tblGrid>
                <a:gridCol w="2360780">
                  <a:extLst>
                    <a:ext uri="{9D8B030D-6E8A-4147-A177-3AD203B41FA5}">
                      <a16:colId xmlns:a16="http://schemas.microsoft.com/office/drawing/2014/main" val="946091691"/>
                    </a:ext>
                  </a:extLst>
                </a:gridCol>
                <a:gridCol w="192630">
                  <a:extLst>
                    <a:ext uri="{9D8B030D-6E8A-4147-A177-3AD203B41FA5}">
                      <a16:colId xmlns:a16="http://schemas.microsoft.com/office/drawing/2014/main" val="1729550602"/>
                    </a:ext>
                  </a:extLst>
                </a:gridCol>
                <a:gridCol w="2360780">
                  <a:extLst>
                    <a:ext uri="{9D8B030D-6E8A-4147-A177-3AD203B41FA5}">
                      <a16:colId xmlns:a16="http://schemas.microsoft.com/office/drawing/2014/main" val="1614543895"/>
                    </a:ext>
                  </a:extLst>
                </a:gridCol>
                <a:gridCol w="192630">
                  <a:extLst>
                    <a:ext uri="{9D8B030D-6E8A-4147-A177-3AD203B41FA5}">
                      <a16:colId xmlns:a16="http://schemas.microsoft.com/office/drawing/2014/main" val="4208229438"/>
                    </a:ext>
                  </a:extLst>
                </a:gridCol>
                <a:gridCol w="2360780">
                  <a:extLst>
                    <a:ext uri="{9D8B030D-6E8A-4147-A177-3AD203B41FA5}">
                      <a16:colId xmlns:a16="http://schemas.microsoft.com/office/drawing/2014/main" val="1081490778"/>
                    </a:ext>
                  </a:extLst>
                </a:gridCol>
              </a:tblGrid>
              <a:tr h="416716">
                <a:tc>
                  <a:txBody>
                    <a:bodyPr/>
                    <a:lstStyle/>
                    <a:p>
                      <a:r>
                        <a:rPr kumimoji="1" lang="en-US" sz="1800" b="0" kern="1200">
                          <a:solidFill>
                            <a:schemeClr val="accent2">
                              <a:lumMod val="75000"/>
                            </a:schemeClr>
                          </a:solidFill>
                          <a:latin typeface="+mn-lt"/>
                          <a:ea typeface="+mn-ea"/>
                          <a:cs typeface="+mn-cs"/>
                        </a:rPr>
                        <a:t>Business need</a:t>
                      </a:r>
                      <a:r>
                        <a:rPr kumimoji="1" lang="en-US" sz="2000" b="0" kern="1200">
                          <a:solidFill>
                            <a:schemeClr val="accent2">
                              <a:lumMod val="75000"/>
                            </a:schemeClr>
                          </a:solidFill>
                          <a:latin typeface="+mn-lt"/>
                          <a:ea typeface="+mn-ea"/>
                          <a:cs typeface="+mn-cs"/>
                        </a:rPr>
                        <a:t> </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1800" b="0" kern="1200">
                          <a:solidFill>
                            <a:schemeClr val="accent2">
                              <a:lumMod val="75000"/>
                            </a:schemeClr>
                          </a:solidFill>
                          <a:latin typeface="+mn-lt"/>
                          <a:ea typeface="+mn-ea"/>
                          <a:cs typeface="+mn-cs"/>
                        </a:rPr>
                        <a:t>Solution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1800" b="0" kern="1200">
                          <a:solidFill>
                            <a:schemeClr val="accent2">
                              <a:lumMod val="75000"/>
                            </a:schemeClr>
                          </a:solidFill>
                          <a:latin typeface="+mn-lt"/>
                          <a:ea typeface="+mn-ea"/>
                          <a:cs typeface="+mn-cs"/>
                        </a:rPr>
                        <a:t>Outcomes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4164790786"/>
                  </a:ext>
                </a:extLst>
              </a:tr>
            </a:tbl>
          </a:graphicData>
        </a:graphic>
      </p:graphicFrame>
      <p:sp>
        <p:nvSpPr>
          <p:cNvPr id="9" name="Title 3">
            <a:extLst>
              <a:ext uri="{FF2B5EF4-FFF2-40B4-BE49-F238E27FC236}">
                <a16:creationId xmlns:a16="http://schemas.microsoft.com/office/drawing/2014/main" id="{4403474F-4C11-4C2F-9EC3-2AA63BBDF25F}"/>
              </a:ext>
            </a:extLst>
          </p:cNvPr>
          <p:cNvSpPr>
            <a:spLocks noGrp="1"/>
          </p:cNvSpPr>
          <p:nvPr>
            <p:ph type="title" hasCustomPrompt="1"/>
          </p:nvPr>
        </p:nvSpPr>
        <p:spPr>
          <a:xfrm>
            <a:off x="4419600" y="640080"/>
            <a:ext cx="7467600" cy="552204"/>
          </a:xfrm>
          <a:prstGeom prst="rect">
            <a:avLst/>
          </a:prstGeom>
        </p:spPr>
        <p:txBody>
          <a:bodyPr lIns="0" tIns="0" rIns="0" bIns="0" anchor="ctr" anchorCtr="0"/>
          <a:lstStyle>
            <a:lvl1pPr marL="0" indent="0">
              <a:defRPr lang="en-US" b="1" dirty="0">
                <a:solidFill>
                  <a:schemeClr val="accent2">
                    <a:lumMod val="75000"/>
                  </a:schemeClr>
                </a:solidFill>
              </a:defRPr>
            </a:lvl1pPr>
          </a:lstStyle>
          <a:p>
            <a:r>
              <a:rPr lang="en-US"/>
              <a:t>Generic Description of Client (Title Case)</a:t>
            </a:r>
          </a:p>
        </p:txBody>
      </p:sp>
      <p:sp>
        <p:nvSpPr>
          <p:cNvPr id="4" name="Text Placeholder 3">
            <a:extLst>
              <a:ext uri="{FF2B5EF4-FFF2-40B4-BE49-F238E27FC236}">
                <a16:creationId xmlns:a16="http://schemas.microsoft.com/office/drawing/2014/main" id="{B72E2D38-5330-481A-8A2D-27515EAB606D}"/>
              </a:ext>
            </a:extLst>
          </p:cNvPr>
          <p:cNvSpPr>
            <a:spLocks noGrp="1"/>
          </p:cNvSpPr>
          <p:nvPr>
            <p:ph type="body" sz="quarter" idx="13" hasCustomPrompt="1"/>
          </p:nvPr>
        </p:nvSpPr>
        <p:spPr>
          <a:xfrm>
            <a:off x="4419600" y="1295400"/>
            <a:ext cx="7467600" cy="457200"/>
          </a:xfrm>
          <a:prstGeom prst="rect">
            <a:avLst/>
          </a:prstGeom>
        </p:spPr>
        <p:txBody>
          <a:bodyPr lIns="0"/>
          <a:lstStyle>
            <a:lvl1pPr marL="0" indent="0">
              <a:buNone/>
              <a:defRPr sz="1800">
                <a:solidFill>
                  <a:schemeClr val="bg1">
                    <a:lumMod val="50000"/>
                  </a:schemeClr>
                </a:solidFill>
              </a:defRPr>
            </a:lvl1pPr>
            <a:lvl2pPr marL="609556" indent="0">
              <a:buNone/>
              <a:defRPr sz="1800">
                <a:solidFill>
                  <a:schemeClr val="bg1">
                    <a:lumMod val="50000"/>
                  </a:schemeClr>
                </a:solidFill>
              </a:defRPr>
            </a:lvl2pPr>
            <a:lvl3pPr marL="1219109" indent="0">
              <a:buNone/>
              <a:defRPr sz="1800">
                <a:solidFill>
                  <a:schemeClr val="bg1">
                    <a:lumMod val="50000"/>
                  </a:schemeClr>
                </a:solidFill>
              </a:defRPr>
            </a:lvl3pPr>
            <a:lvl4pPr marL="1828662" indent="0">
              <a:buNone/>
              <a:defRPr sz="1800">
                <a:solidFill>
                  <a:schemeClr val="bg1">
                    <a:lumMod val="50000"/>
                  </a:schemeClr>
                </a:solidFill>
              </a:defRPr>
            </a:lvl4pPr>
            <a:lvl5pPr marL="2438216" indent="0">
              <a:buNone/>
              <a:defRPr sz="1800">
                <a:solidFill>
                  <a:schemeClr val="bg1">
                    <a:lumMod val="50000"/>
                  </a:schemeClr>
                </a:solidFill>
              </a:defRPr>
            </a:lvl5pPr>
          </a:lstStyle>
          <a:p>
            <a:pPr lvl="0"/>
            <a:r>
              <a:rPr lang="en-US"/>
              <a:t>Subhead (Sentence case, no punctuation)</a:t>
            </a:r>
          </a:p>
        </p:txBody>
      </p:sp>
      <p:sp>
        <p:nvSpPr>
          <p:cNvPr id="11" name="Text Placeholder 10">
            <a:extLst>
              <a:ext uri="{FF2B5EF4-FFF2-40B4-BE49-F238E27FC236}">
                <a16:creationId xmlns:a16="http://schemas.microsoft.com/office/drawing/2014/main" id="{0C834197-400F-446C-8C06-80562BDF75A9}"/>
              </a:ext>
            </a:extLst>
          </p:cNvPr>
          <p:cNvSpPr>
            <a:spLocks noGrp="1"/>
          </p:cNvSpPr>
          <p:nvPr>
            <p:ph type="body" sz="quarter" idx="14" hasCustomPrompt="1"/>
          </p:nvPr>
        </p:nvSpPr>
        <p:spPr>
          <a:xfrm>
            <a:off x="4419599" y="2341245"/>
            <a:ext cx="2359152" cy="3886200"/>
          </a:xfrm>
          <a:prstGeom prst="rect">
            <a:avLst/>
          </a:prstGeom>
        </p:spPr>
        <p:txBody>
          <a:bodyPr lIns="0"/>
          <a:lstStyle>
            <a:lvl1pPr marL="0" indent="0" fontAlgn="base">
              <a:spcBef>
                <a:spcPct val="0"/>
              </a:spcBef>
              <a:spcAft>
                <a:spcPct val="0"/>
              </a:spcAft>
              <a:buNone/>
              <a:defRPr sz="1050"/>
            </a:lvl1pPr>
            <a:lvl2pPr marL="609556" indent="0">
              <a:buNone/>
              <a:defRPr sz="1050"/>
            </a:lvl2pPr>
            <a:lvl3pPr marL="1219109" indent="0">
              <a:buNone/>
              <a:defRPr sz="1050"/>
            </a:lvl3pPr>
            <a:lvl4pPr marL="1828662" indent="0">
              <a:buNone/>
              <a:defRPr sz="1050"/>
            </a:lvl4pPr>
            <a:lvl5pPr marL="2438216" indent="0">
              <a:buNone/>
              <a:defRPr sz="1050"/>
            </a:lvl5pPr>
          </a:lstStyle>
          <a:p>
            <a:r>
              <a:rPr lang="en-GB" sz="1050"/>
              <a:t>Example: The client needed to boost operational efficiency, flexibility and agility so it could continuously respond to customer demand.</a:t>
            </a:r>
          </a:p>
        </p:txBody>
      </p:sp>
      <p:sp>
        <p:nvSpPr>
          <p:cNvPr id="13" name="Text Placeholder 10">
            <a:extLst>
              <a:ext uri="{FF2B5EF4-FFF2-40B4-BE49-F238E27FC236}">
                <a16:creationId xmlns:a16="http://schemas.microsoft.com/office/drawing/2014/main" id="{E09CAB2B-0D59-4F3A-8262-32034F757D11}"/>
              </a:ext>
            </a:extLst>
          </p:cNvPr>
          <p:cNvSpPr>
            <a:spLocks noGrp="1"/>
          </p:cNvSpPr>
          <p:nvPr>
            <p:ph type="body" sz="quarter" idx="15" hasCustomPrompt="1"/>
          </p:nvPr>
        </p:nvSpPr>
        <p:spPr>
          <a:xfrm>
            <a:off x="6981825" y="2341245"/>
            <a:ext cx="2359152" cy="3886200"/>
          </a:xfrm>
          <a:prstGeom prst="rect">
            <a:avLst/>
          </a:prstGeom>
        </p:spPr>
        <p:txBody>
          <a:bodyPr lIns="0"/>
          <a:lstStyle>
            <a:lvl1pPr marL="0" indent="0" fontAlgn="base">
              <a:spcBef>
                <a:spcPct val="0"/>
              </a:spcBef>
              <a:spcAft>
                <a:spcPct val="0"/>
              </a:spcAft>
              <a:buNone/>
              <a:defRPr kumimoji="1" lang="en-GB" sz="1200" b="0" i="0" u="none" strike="noStrike" kern="1200" cap="none" spc="0" normalizeH="0" baseline="0" noProof="0" smtClean="0">
                <a:ln>
                  <a:noFill/>
                </a:ln>
                <a:solidFill>
                  <a:srgbClr val="404040"/>
                </a:solidFill>
                <a:effectLst/>
                <a:uLnTx/>
                <a:uFillTx/>
              </a:defRPr>
            </a:lvl1pPr>
            <a:lvl2pPr marL="609556" indent="0">
              <a:buNone/>
              <a:defRPr sz="1050"/>
            </a:lvl2pPr>
            <a:lvl3pPr marL="1219109" indent="0">
              <a:buNone/>
              <a:defRPr sz="1050"/>
            </a:lvl3pPr>
            <a:lvl4pPr marL="1828662" indent="0">
              <a:buNone/>
              <a:defRPr sz="1050"/>
            </a:lvl4pPr>
            <a:lvl5pPr marL="2438216" indent="0">
              <a:buNone/>
              <a:defRPr sz="1050"/>
            </a:lvl5pPr>
          </a:lstStyle>
          <a:p>
            <a:r>
              <a:rPr kumimoji="1" lang="en-GB" sz="1050" b="0" i="0" u="none" strike="noStrike" kern="1200" cap="none" spc="0" normalizeH="0" baseline="0" noProof="0">
                <a:ln>
                  <a:noFill/>
                </a:ln>
                <a:solidFill>
                  <a:srgbClr val="404040"/>
                </a:solidFill>
                <a:effectLst/>
                <a:uLnTx/>
                <a:uFillTx/>
                <a:latin typeface="+mn-lt"/>
                <a:cs typeface="+mn-cs"/>
              </a:rPr>
              <a:t>The client partners with </a:t>
            </a:r>
            <a:br>
              <a:rPr kumimoji="1" lang="en-GB" sz="1050" b="0" i="0" u="none" strike="noStrike" kern="1200" cap="none" spc="0" normalizeH="0" baseline="0" noProof="0">
                <a:ln>
                  <a:noFill/>
                </a:ln>
                <a:solidFill>
                  <a:srgbClr val="404040"/>
                </a:solidFill>
                <a:effectLst/>
                <a:uLnTx/>
                <a:uFillTx/>
                <a:latin typeface="+mn-lt"/>
                <a:cs typeface="+mn-cs"/>
              </a:rPr>
            </a:br>
            <a:r>
              <a:rPr kumimoji="1" lang="en-GB" sz="1050" b="0" i="0" u="none" strike="noStrike" kern="1200" cap="none" spc="0" normalizeH="0" baseline="0" noProof="0">
                <a:ln>
                  <a:noFill/>
                </a:ln>
                <a:solidFill>
                  <a:srgbClr val="404040"/>
                </a:solidFill>
                <a:effectLst/>
                <a:uLnTx/>
                <a:uFillTx/>
                <a:latin typeface="+mn-lt"/>
                <a:cs typeface="+mn-cs"/>
              </a:rPr>
              <a:t>NTT DATA to manage IT infrastructure services — covering data </a:t>
            </a:r>
            <a:r>
              <a:rPr kumimoji="1" lang="en-US" sz="1050" b="0" i="0" u="none" strike="noStrike" kern="1200" cap="none" spc="0" normalizeH="0" baseline="0" noProof="0">
                <a:ln>
                  <a:noFill/>
                </a:ln>
                <a:solidFill>
                  <a:srgbClr val="404040"/>
                </a:solidFill>
                <a:effectLst/>
                <a:uLnTx/>
                <a:uFillTx/>
                <a:latin typeface="+mn-lt"/>
                <a:cs typeface="+mn-cs"/>
              </a:rPr>
              <a:t>center</a:t>
            </a:r>
            <a:r>
              <a:rPr kumimoji="1" lang="en-GB" sz="1050" b="0" i="0" u="none" strike="noStrike" kern="1200" cap="none" spc="0" normalizeH="0" baseline="0" noProof="0">
                <a:ln>
                  <a:noFill/>
                </a:ln>
                <a:solidFill>
                  <a:srgbClr val="404040"/>
                </a:solidFill>
                <a:effectLst/>
                <a:uLnTx/>
                <a:uFillTx/>
                <a:latin typeface="+mn-lt"/>
                <a:cs typeface="+mn-cs"/>
              </a:rPr>
              <a:t> and help desk operations, security, servers, networking and messaging — so staff can focus on the core business.</a:t>
            </a:r>
            <a:endParaRPr lang="en-US" sz="1050"/>
          </a:p>
        </p:txBody>
      </p:sp>
      <p:sp>
        <p:nvSpPr>
          <p:cNvPr id="14" name="Text Placeholder 10">
            <a:extLst>
              <a:ext uri="{FF2B5EF4-FFF2-40B4-BE49-F238E27FC236}">
                <a16:creationId xmlns:a16="http://schemas.microsoft.com/office/drawing/2014/main" id="{04C75FEB-4BF0-4940-9459-71F22DCD8AD5}"/>
              </a:ext>
            </a:extLst>
          </p:cNvPr>
          <p:cNvSpPr>
            <a:spLocks noGrp="1"/>
          </p:cNvSpPr>
          <p:nvPr>
            <p:ph type="body" sz="quarter" idx="16" hasCustomPrompt="1"/>
          </p:nvPr>
        </p:nvSpPr>
        <p:spPr>
          <a:xfrm>
            <a:off x="9528048" y="2341245"/>
            <a:ext cx="2359152" cy="3886200"/>
          </a:xfrm>
          <a:prstGeom prst="rect">
            <a:avLst/>
          </a:prstGeom>
        </p:spPr>
        <p:txBody>
          <a:bodyPr lIns="0"/>
          <a:lstStyle>
            <a:lvl1pPr marL="227013" indent="-171450" fontAlgn="base">
              <a:spcBef>
                <a:spcPct val="0"/>
              </a:spcBef>
              <a:spcAft>
                <a:spcPts val="600"/>
              </a:spcAft>
              <a:buClr>
                <a:schemeClr val="accent2"/>
              </a:buClr>
              <a:buFont typeface="Arial" panose="020B0604020202020204" pitchFamily="34" charset="0"/>
              <a:buChar char="•"/>
              <a:defRPr kumimoji="1" lang="en-GB" sz="1200" b="0" i="0" u="none" strike="noStrike" kern="1200" cap="none" spc="0" normalizeH="0" baseline="0" noProof="0" smtClean="0">
                <a:ln>
                  <a:noFill/>
                </a:ln>
                <a:solidFill>
                  <a:srgbClr val="404040"/>
                </a:solidFill>
                <a:effectLst/>
                <a:uLnTx/>
                <a:uFillTx/>
              </a:defRPr>
            </a:lvl1pPr>
            <a:lvl2pPr marL="609556" indent="0">
              <a:buNone/>
              <a:defRPr sz="1050"/>
            </a:lvl2pPr>
            <a:lvl3pPr marL="1219109" indent="0">
              <a:buNone/>
              <a:defRPr sz="1050"/>
            </a:lvl3pPr>
            <a:lvl4pPr marL="1828662" indent="0">
              <a:buNone/>
              <a:defRPr sz="1050"/>
            </a:lvl4pPr>
            <a:lvl5pPr marL="2438216" indent="0">
              <a:buNone/>
              <a:defRPr sz="1050"/>
            </a:lvl5pPr>
          </a:lstStyle>
          <a:p>
            <a:pPr marL="227013" lvl="0" indent="-171450" fontAlgn="base">
              <a:spcBef>
                <a:spcPct val="0"/>
              </a:spcBef>
              <a:spcAft>
                <a:spcPts val="600"/>
              </a:spcAft>
              <a:buClr>
                <a:schemeClr val="accent2"/>
              </a:buClr>
              <a:buFont typeface="Arial" panose="020B0604020202020204" pitchFamily="34" charset="0"/>
              <a:buChar char="•"/>
            </a:pPr>
            <a:r>
              <a:rPr lang="en-US" sz="1050">
                <a:solidFill>
                  <a:srgbClr val="444444"/>
                </a:solidFill>
                <a:ea typeface="Museo Sans For Dell" pitchFamily="2" charset="0"/>
              </a:rPr>
              <a:t>Bullets</a:t>
            </a:r>
            <a:endParaRPr kumimoji="1" lang="en-US" sz="1050">
              <a:solidFill>
                <a:srgbClr val="444444"/>
              </a:solidFill>
              <a:ea typeface="Museo Sans For Dell" pitchFamily="2" charset="0"/>
            </a:endParaRPr>
          </a:p>
        </p:txBody>
      </p:sp>
      <p:sp>
        <p:nvSpPr>
          <p:cNvPr id="18" name="Text Placeholder 17">
            <a:extLst>
              <a:ext uri="{FF2B5EF4-FFF2-40B4-BE49-F238E27FC236}">
                <a16:creationId xmlns:a16="http://schemas.microsoft.com/office/drawing/2014/main" id="{F10DB331-BCC2-4933-82DD-8532EA7B4DB7}"/>
              </a:ext>
            </a:extLst>
          </p:cNvPr>
          <p:cNvSpPr>
            <a:spLocks noGrp="1"/>
          </p:cNvSpPr>
          <p:nvPr>
            <p:ph type="body" sz="quarter" idx="17" hasCustomPrompt="1"/>
          </p:nvPr>
        </p:nvSpPr>
        <p:spPr>
          <a:xfrm>
            <a:off x="4419600" y="4876800"/>
            <a:ext cx="7467600" cy="1060839"/>
          </a:xfrm>
          <a:prstGeom prst="rect">
            <a:avLst/>
          </a:prstGeom>
          <a:solidFill>
            <a:schemeClr val="accent4"/>
          </a:solidFill>
        </p:spPr>
        <p:txBody>
          <a:bodyPr anchor="ctr"/>
          <a:lstStyle>
            <a:lvl1pPr marL="0" indent="0" algn="ctr">
              <a:buNone/>
              <a:defRPr sz="1800" b="0">
                <a:solidFill>
                  <a:schemeClr val="bg1"/>
                </a:solidFill>
              </a:defRPr>
            </a:lvl1pPr>
          </a:lstStyle>
          <a:p>
            <a:pPr lvl="0"/>
            <a:r>
              <a:rPr lang="en-US"/>
              <a:t>-- Remove Before Presenting -- For the Development of “Success Stories” Only (unnamed or anonymous case studies)</a:t>
            </a:r>
          </a:p>
        </p:txBody>
      </p:sp>
    </p:spTree>
    <p:extLst>
      <p:ext uri="{BB962C8B-B14F-4D97-AF65-F5344CB8AC3E}">
        <p14:creationId xmlns:p14="http://schemas.microsoft.com/office/powerpoint/2010/main" val="614973186"/>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52938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ar and Content">
    <p:spTree>
      <p:nvGrpSpPr>
        <p:cNvPr id="1" name=""/>
        <p:cNvGrpSpPr/>
        <p:nvPr/>
      </p:nvGrpSpPr>
      <p:grpSpPr>
        <a:xfrm>
          <a:off x="0" y="0"/>
          <a:ext cx="0" cy="0"/>
          <a:chOff x="0" y="0"/>
          <a:chExt cx="0" cy="0"/>
        </a:xfrm>
      </p:grpSpPr>
      <p:sp>
        <p:nvSpPr>
          <p:cNvPr id="4"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sp>
        <p:nvSpPr>
          <p:cNvPr id="7"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bg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03858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60531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Content Placeholder 2"/>
          <p:cNvSpPr>
            <a:spLocks noGrp="1"/>
          </p:cNvSpPr>
          <p:nvPr>
            <p:ph idx="1"/>
          </p:nvPr>
        </p:nvSpPr>
        <p:spPr>
          <a:xfrm>
            <a:off x="609441" y="1600200"/>
            <a:ext cx="10969943" cy="4572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1005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9.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image" Target="../media/image8.pn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6.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6356" y="6503752"/>
            <a:ext cx="12198356"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pic>
        <p:nvPicPr>
          <p:cNvPr id="4" name="図 3"/>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23" r:id="rId1"/>
    <p:sldLayoutId id="2147483683" r:id="rId2"/>
    <p:sldLayoutId id="2147483709" r:id="rId3"/>
    <p:sldLayoutId id="2147483688" r:id="rId4"/>
    <p:sldLayoutId id="2147483693" r:id="rId5"/>
    <p:sldLayoutId id="2147483710" r:id="rId6"/>
    <p:sldLayoutId id="2147483718" r:id="rId7"/>
    <p:sldLayoutId id="2147483711" r:id="rId8"/>
    <p:sldLayoutId id="2147483714" r:id="rId9"/>
    <p:sldLayoutId id="2147483712" r:id="rId10"/>
    <p:sldLayoutId id="2147483715" r:id="rId11"/>
    <p:sldLayoutId id="2147483713" r:id="rId12"/>
    <p:sldLayoutId id="2147483716" r:id="rId13"/>
    <p:sldLayoutId id="2147483719" r:id="rId14"/>
    <p:sldLayoutId id="2147483708" r:id="rId15"/>
    <p:sldLayoutId id="2147483694" r:id="rId16"/>
    <p:sldLayoutId id="2147483695" r:id="rId17"/>
    <p:sldLayoutId id="2147483721" r:id="rId18"/>
    <p:sldLayoutId id="2147483763" r:id="rId19"/>
    <p:sldLayoutId id="2147483764" r:id="rId20"/>
    <p:sldLayoutId id="2147483765" r:id="rId21"/>
    <p:sldLayoutId id="2147483767" r:id="rId22"/>
    <p:sldLayoutId id="2147483768" r:id="rId23"/>
  </p:sldLayoutIdLst>
  <p:hf hd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2020 NTT DATA, Inc. All rights reserved.</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pic>
        <p:nvPicPr>
          <p:cNvPr id="4" name="図 3"/>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4953524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Lst>
  <p:hf hd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0"/>
            <a:ext cx="121920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pic>
        <p:nvPicPr>
          <p:cNvPr id="4" name="図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76520" y="80513"/>
            <a:ext cx="1178351" cy="296174"/>
          </a:xfrm>
          <a:prstGeom prst="rect">
            <a:avLst/>
          </a:prstGeom>
        </p:spPr>
      </p:pic>
    </p:spTree>
    <p:extLst>
      <p:ext uri="{BB962C8B-B14F-4D97-AF65-F5344CB8AC3E}">
        <p14:creationId xmlns:p14="http://schemas.microsoft.com/office/powerpoint/2010/main" val="186034690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marL="225425" indent="115888" algn="l" defTabSz="609555" rtl="0" eaLnBrk="1" fontAlgn="base" hangingPunct="1">
        <a:spcBef>
          <a:spcPct val="0"/>
        </a:spcBef>
        <a:spcAft>
          <a:spcPct val="0"/>
        </a:spcAft>
        <a:tabLst/>
        <a:defRPr kumimoji="1" lang="en-US" sz="2400" b="0" i="0" kern="1200" spc="0" baseline="0" smtClean="0">
          <a:solidFill>
            <a:schemeClr val="tx1"/>
          </a:solidFill>
          <a:latin typeface="+mj-ea"/>
          <a:ea typeface="+mj-ea"/>
          <a:cs typeface="Arial"/>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umologic.com/application/artifactory/" TargetMode="External"/><Relationship Id="rId13" Type="http://schemas.openxmlformats.org/officeDocument/2006/relationships/image" Target="../media/image43.tiff"/><Relationship Id="rId18" Type="http://schemas.openxmlformats.org/officeDocument/2006/relationships/image" Target="../media/image48.tiff"/><Relationship Id="rId3" Type="http://schemas.openxmlformats.org/officeDocument/2006/relationships/image" Target="../media/image35.tiff"/><Relationship Id="rId7" Type="http://schemas.openxmlformats.org/officeDocument/2006/relationships/image" Target="../media/image31.png"/><Relationship Id="rId12" Type="http://schemas.openxmlformats.org/officeDocument/2006/relationships/image" Target="../media/image30.png"/><Relationship Id="rId17" Type="http://schemas.openxmlformats.org/officeDocument/2006/relationships/image" Target="../media/image47.tiff"/><Relationship Id="rId2" Type="http://schemas.openxmlformats.org/officeDocument/2006/relationships/hyperlink" Target="https://bcbsma.atlassian.net/wiki/spaces/BCDE/pages/1125614147/EDSO-+CoE+Onboarding+Reference+Guide#5--------CONTINUOUS-TESTING" TargetMode="External"/><Relationship Id="rId16" Type="http://schemas.openxmlformats.org/officeDocument/2006/relationships/image" Target="../media/image33.tiff"/><Relationship Id="rId20" Type="http://schemas.openxmlformats.org/officeDocument/2006/relationships/image" Target="../media/image50.tiff"/><Relationship Id="rId1" Type="http://schemas.openxmlformats.org/officeDocument/2006/relationships/slideLayout" Target="../slideLayouts/slideLayout5.xml"/><Relationship Id="rId6" Type="http://schemas.openxmlformats.org/officeDocument/2006/relationships/image" Target="../media/image41.png"/><Relationship Id="rId11" Type="http://schemas.openxmlformats.org/officeDocument/2006/relationships/image" Target="../media/image42.png"/><Relationship Id="rId5" Type="http://schemas.openxmlformats.org/officeDocument/2006/relationships/image" Target="../media/image40.png"/><Relationship Id="rId15" Type="http://schemas.openxmlformats.org/officeDocument/2006/relationships/image" Target="../media/image32.png"/><Relationship Id="rId10" Type="http://schemas.openxmlformats.org/officeDocument/2006/relationships/hyperlink" Target="https://aws.amazon.com/marketplace/seller-profile?id=1b0cc589-2e4d-4f4b-8f74-77c0a033b82a" TargetMode="External"/><Relationship Id="rId19" Type="http://schemas.openxmlformats.org/officeDocument/2006/relationships/image" Target="../media/image49.tiff"/><Relationship Id="rId4" Type="http://schemas.openxmlformats.org/officeDocument/2006/relationships/hyperlink" Target="http://www.veracode.com/" TargetMode="External"/><Relationship Id="rId9" Type="http://schemas.openxmlformats.org/officeDocument/2006/relationships/image" Target="../media/image26.png"/><Relationship Id="rId14" Type="http://schemas.openxmlformats.org/officeDocument/2006/relationships/image" Target="../media/image44.tiff"/></Relationships>
</file>

<file path=ppt/slides/_rels/slide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GEICO%20DevOps%20Maturity%20Enablement.xlsm" TargetMode="External"/><Relationship Id="rId1" Type="http://schemas.openxmlformats.org/officeDocument/2006/relationships/slideLayout" Target="../slideLayouts/slideLayout14.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www.sumologic.com/application/artifactory/" TargetMode="External"/><Relationship Id="rId13" Type="http://schemas.openxmlformats.org/officeDocument/2006/relationships/image" Target="../media/image30.png"/><Relationship Id="rId18" Type="http://schemas.openxmlformats.org/officeDocument/2006/relationships/image" Target="../media/image35.tiff"/><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4.tiff"/><Relationship Id="rId2" Type="http://schemas.openxmlformats.org/officeDocument/2006/relationships/image" Target="../media/image20.png"/><Relationship Id="rId16" Type="http://schemas.openxmlformats.org/officeDocument/2006/relationships/image" Target="../media/image33.tiff"/><Relationship Id="rId20" Type="http://schemas.openxmlformats.org/officeDocument/2006/relationships/image" Target="../media/image37.tiff"/><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tiff"/><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hyperlink" Target="http://www.veracode.com/" TargetMode="External"/><Relationship Id="rId3" Type="http://schemas.openxmlformats.org/officeDocument/2006/relationships/image" Target="../media/image29.png"/><Relationship Id="rId7"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4.tiff"/><Relationship Id="rId11" Type="http://schemas.openxmlformats.org/officeDocument/2006/relationships/image" Target="../media/image31.png"/><Relationship Id="rId5" Type="http://schemas.openxmlformats.org/officeDocument/2006/relationships/image" Target="../media/image35.tiff"/><Relationship Id="rId10" Type="http://schemas.openxmlformats.org/officeDocument/2006/relationships/image" Target="../media/image41.png"/><Relationship Id="rId4" Type="http://schemas.openxmlformats.org/officeDocument/2006/relationships/image" Target="../media/image33.tiff"/><Relationship Id="rId9"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s://aws.amazon.com/marketplace/seller-profile?id=1b0cc589-2e4d-4f4b-8f74-77c0a033b82a" TargetMode="External"/><Relationship Id="rId3" Type="http://schemas.openxmlformats.org/officeDocument/2006/relationships/image" Target="../media/image29.png"/><Relationship Id="rId7" Type="http://schemas.openxmlformats.org/officeDocument/2006/relationships/hyperlink" Target="http://www.veracode.com/" TargetMode="External"/><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9.png"/><Relationship Id="rId11" Type="http://schemas.openxmlformats.org/officeDocument/2006/relationships/hyperlink" Target="https://www.sumologic.com/application/artifactory/" TargetMode="External"/><Relationship Id="rId5" Type="http://schemas.openxmlformats.org/officeDocument/2006/relationships/image" Target="../media/image34.tiff"/><Relationship Id="rId15" Type="http://schemas.openxmlformats.org/officeDocument/2006/relationships/image" Target="../media/image30.png"/><Relationship Id="rId10" Type="http://schemas.openxmlformats.org/officeDocument/2006/relationships/image" Target="../media/image31.png"/><Relationship Id="rId4" Type="http://schemas.openxmlformats.org/officeDocument/2006/relationships/image" Target="../media/image35.tiff"/><Relationship Id="rId9" Type="http://schemas.openxmlformats.org/officeDocument/2006/relationships/image" Target="../media/image41.png"/><Relationship Id="rId14"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hyperlink" Target="https://aws.amazon.com/marketplace/seller-profile?id=1b0cc589-2e4d-4f4b-8f74-77c0a033b82a" TargetMode="External"/><Relationship Id="rId13" Type="http://schemas.openxmlformats.org/officeDocument/2006/relationships/image" Target="../media/image45.tiff"/><Relationship Id="rId3" Type="http://schemas.openxmlformats.org/officeDocument/2006/relationships/image" Target="../media/image35.tiff"/><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hyperlink" Target="https://bcbsma.atlassian.net/wiki/spaces/BCDE/pages/1125614147/EDSO-+CoE+Onboarding+Reference+Guide#4--------CONTINOUS-DEPLOYMENT" TargetMode="External"/><Relationship Id="rId1" Type="http://schemas.openxmlformats.org/officeDocument/2006/relationships/slideLayout" Target="../slideLayouts/slideLayout5.xml"/><Relationship Id="rId6" Type="http://schemas.openxmlformats.org/officeDocument/2006/relationships/hyperlink" Target="https://www.sumologic.com/application/artifactory/" TargetMode="External"/><Relationship Id="rId11" Type="http://schemas.openxmlformats.org/officeDocument/2006/relationships/image" Target="../media/image44.tiff"/><Relationship Id="rId5" Type="http://schemas.openxmlformats.org/officeDocument/2006/relationships/image" Target="../media/image31.png"/><Relationship Id="rId10" Type="http://schemas.openxmlformats.org/officeDocument/2006/relationships/image" Target="../media/image43.tiff"/><Relationship Id="rId4" Type="http://schemas.openxmlformats.org/officeDocument/2006/relationships/image" Target="../media/image41.png"/><Relationship Id="rId9" Type="http://schemas.openxmlformats.org/officeDocument/2006/relationships/image" Target="../media/image42.png"/><Relationship Id="rId14" Type="http://schemas.openxmlformats.org/officeDocument/2006/relationships/image" Target="../media/image46.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6"/>
          </p:nvPr>
        </p:nvSpPr>
        <p:spPr/>
        <p:txBody>
          <a:bodyPr>
            <a:normAutofit fontScale="92500" lnSpcReduction="20000"/>
          </a:bodyPr>
          <a:lstStyle/>
          <a:p>
            <a:r>
              <a:rPr lang="en-US" sz="3600" b="1" dirty="0">
                <a:latin typeface="Calibri" panose="020F0502020204030204" pitchFamily="34" charset="0"/>
                <a:cs typeface="Calibri" panose="020F0502020204030204" pitchFamily="34" charset="0"/>
              </a:rPr>
              <a:t>SYSTEM RELIABILITY ENGINEERING </a:t>
            </a:r>
          </a:p>
          <a:p>
            <a:r>
              <a:rPr lang="en-US" sz="2200" b="1" dirty="0">
                <a:latin typeface="Calibri" panose="020F0502020204030204" pitchFamily="34" charset="0"/>
                <a:cs typeface="Calibri" panose="020F0502020204030204" pitchFamily="34" charset="0"/>
              </a:rPr>
              <a:t>FOR</a:t>
            </a:r>
            <a:r>
              <a:rPr lang="en-US" sz="3600" b="1" dirty="0">
                <a:latin typeface="Calibri" panose="020F0502020204030204" pitchFamily="34" charset="0"/>
                <a:cs typeface="Calibri" panose="020F0502020204030204" pitchFamily="34" charset="0"/>
              </a:rPr>
              <a:t> DATA AND ANLYTICS SCALE OUT</a:t>
            </a:r>
          </a:p>
        </p:txBody>
      </p:sp>
      <p:pic>
        <p:nvPicPr>
          <p:cNvPr id="6" name="Picture 5" descr="A close up of a sign&#10;&#10;Description automatically generated">
            <a:extLst>
              <a:ext uri="{FF2B5EF4-FFF2-40B4-BE49-F238E27FC236}">
                <a16:creationId xmlns:a16="http://schemas.microsoft.com/office/drawing/2014/main" id="{0730FCF8-C62B-4039-8B2B-F028477D5B42}"/>
              </a:ext>
            </a:extLst>
          </p:cNvPr>
          <p:cNvPicPr>
            <a:picLocks noChangeAspect="1"/>
          </p:cNvPicPr>
          <p:nvPr/>
        </p:nvPicPr>
        <p:blipFill>
          <a:blip r:embed="rId3"/>
          <a:stretch>
            <a:fillRect/>
          </a:stretch>
        </p:blipFill>
        <p:spPr>
          <a:xfrm>
            <a:off x="9059876" y="1371599"/>
            <a:ext cx="3168568" cy="1354751"/>
          </a:xfrm>
          <a:prstGeom prst="rect">
            <a:avLst/>
          </a:prstGeom>
        </p:spPr>
      </p:pic>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9A230B36-5EE3-4370-A617-087BE24D2B90}"/>
              </a:ext>
            </a:extLst>
          </p:cNvPr>
          <p:cNvSpPr>
            <a:spLocks noGrp="1" noChangeArrowheads="1"/>
          </p:cNvSpPr>
          <p:nvPr>
            <p:ph type="title"/>
          </p:nvPr>
        </p:nvSpPr>
        <p:spPr/>
        <p:txBody>
          <a:bodyPr/>
          <a:lstStyle/>
          <a:p>
            <a:r>
              <a:rPr lang="en-US" altLang="en-US" dirty="0"/>
              <a:t>CONTINOUS TESTING &amp; DELIVERY</a:t>
            </a:r>
          </a:p>
        </p:txBody>
      </p:sp>
      <p:sp>
        <p:nvSpPr>
          <p:cNvPr id="59394" name="Picture 4">
            <a:extLst>
              <a:ext uri="{FF2B5EF4-FFF2-40B4-BE49-F238E27FC236}">
                <a16:creationId xmlns:a16="http://schemas.microsoft.com/office/drawing/2014/main" id="{F45479C8-1975-4E14-8BCF-D0C8A8C5F3E0}"/>
              </a:ext>
            </a:extLst>
          </p:cNvPr>
          <p:cNvSpPr>
            <a:spLocks noChangeAspect="1" noChangeArrowheads="1"/>
          </p:cNvSpPr>
          <p:nvPr/>
        </p:nvSpPr>
        <p:spPr bwMode="auto">
          <a:xfrm>
            <a:off x="184151" y="1386418"/>
            <a:ext cx="3932767" cy="546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5" name="Picture 5">
            <a:extLst>
              <a:ext uri="{FF2B5EF4-FFF2-40B4-BE49-F238E27FC236}">
                <a16:creationId xmlns:a16="http://schemas.microsoft.com/office/drawing/2014/main" id="{D390925B-C2FE-4EC8-9C55-CC16EB68F04C}"/>
              </a:ext>
            </a:extLst>
          </p:cNvPr>
          <p:cNvSpPr>
            <a:spLocks noChangeAspect="1" noChangeArrowheads="1"/>
          </p:cNvSpPr>
          <p:nvPr/>
        </p:nvSpPr>
        <p:spPr bwMode="auto">
          <a:xfrm rot="5400000">
            <a:off x="3253317" y="2353735"/>
            <a:ext cx="5685367"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6" name="Picture 2">
            <a:extLst>
              <a:ext uri="{FF2B5EF4-FFF2-40B4-BE49-F238E27FC236}">
                <a16:creationId xmlns:a16="http://schemas.microsoft.com/office/drawing/2014/main" id="{350B3AD4-D5ED-4DFB-884F-A216164D9371}"/>
              </a:ext>
            </a:extLst>
          </p:cNvPr>
          <p:cNvSpPr>
            <a:spLocks noChangeAspect="1" noChangeArrowheads="1"/>
          </p:cNvSpPr>
          <p:nvPr/>
        </p:nvSpPr>
        <p:spPr bwMode="auto">
          <a:xfrm rot="5400000">
            <a:off x="7176559" y="2149476"/>
            <a:ext cx="5685367" cy="39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3" name="TextBox 2">
            <a:extLst>
              <a:ext uri="{FF2B5EF4-FFF2-40B4-BE49-F238E27FC236}">
                <a16:creationId xmlns:a16="http://schemas.microsoft.com/office/drawing/2014/main" id="{8492B476-AC2D-7B4C-99D3-D7685AD3BE80}"/>
              </a:ext>
            </a:extLst>
          </p:cNvPr>
          <p:cNvSpPr txBox="1"/>
          <p:nvPr/>
        </p:nvSpPr>
        <p:spPr>
          <a:xfrm>
            <a:off x="4876800" y="6592387"/>
            <a:ext cx="2251872"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hlinkClick r:id="rId2"/>
              </a:rPr>
              <a:t>Continous Testing</a:t>
            </a:r>
            <a:endParaRPr lang="en-US" sz="1600" dirty="0">
              <a:latin typeface="Calibri" panose="020F0502020204030204" pitchFamily="34" charset="0"/>
              <a:cs typeface="Calibri" panose="020F0502020204030204" pitchFamily="34" charset="0"/>
            </a:endParaRPr>
          </a:p>
        </p:txBody>
      </p:sp>
      <p:graphicFrame>
        <p:nvGraphicFramePr>
          <p:cNvPr id="71" name="Tabelle 3">
            <a:extLst>
              <a:ext uri="{FF2B5EF4-FFF2-40B4-BE49-F238E27FC236}">
                <a16:creationId xmlns:a16="http://schemas.microsoft.com/office/drawing/2014/main" id="{08F39B28-AD34-FB4C-AE66-ABE5D2271E96}"/>
              </a:ext>
            </a:extLst>
          </p:cNvPr>
          <p:cNvGraphicFramePr>
            <a:graphicFrameLocks noGrp="1"/>
          </p:cNvGraphicFramePr>
          <p:nvPr>
            <p:extLst>
              <p:ext uri="{D42A27DB-BD31-4B8C-83A1-F6EECF244321}">
                <p14:modId xmlns:p14="http://schemas.microsoft.com/office/powerpoint/2010/main" val="4141922732"/>
              </p:ext>
            </p:extLst>
          </p:nvPr>
        </p:nvGraphicFramePr>
        <p:xfrm>
          <a:off x="101600" y="1030083"/>
          <a:ext cx="11906252" cy="5025785"/>
        </p:xfrm>
        <a:graphic>
          <a:graphicData uri="http://schemas.openxmlformats.org/drawingml/2006/table">
            <a:tbl>
              <a:tblPr>
                <a:effectLst/>
              </a:tblPr>
              <a:tblGrid>
                <a:gridCol w="1781128">
                  <a:extLst>
                    <a:ext uri="{9D8B030D-6E8A-4147-A177-3AD203B41FA5}">
                      <a16:colId xmlns:a16="http://schemas.microsoft.com/office/drawing/2014/main" val="20001"/>
                    </a:ext>
                  </a:extLst>
                </a:gridCol>
                <a:gridCol w="305159">
                  <a:extLst>
                    <a:ext uri="{9D8B030D-6E8A-4147-A177-3AD203B41FA5}">
                      <a16:colId xmlns:a16="http://schemas.microsoft.com/office/drawing/2014/main" val="20002"/>
                    </a:ext>
                  </a:extLst>
                </a:gridCol>
                <a:gridCol w="404967">
                  <a:extLst>
                    <a:ext uri="{9D8B030D-6E8A-4147-A177-3AD203B41FA5}">
                      <a16:colId xmlns:a16="http://schemas.microsoft.com/office/drawing/2014/main" val="20003"/>
                    </a:ext>
                  </a:extLst>
                </a:gridCol>
                <a:gridCol w="2283947">
                  <a:extLst>
                    <a:ext uri="{9D8B030D-6E8A-4147-A177-3AD203B41FA5}">
                      <a16:colId xmlns:a16="http://schemas.microsoft.com/office/drawing/2014/main" val="20004"/>
                    </a:ext>
                  </a:extLst>
                </a:gridCol>
                <a:gridCol w="5384800">
                  <a:extLst>
                    <a:ext uri="{9D8B030D-6E8A-4147-A177-3AD203B41FA5}">
                      <a16:colId xmlns:a16="http://schemas.microsoft.com/office/drawing/2014/main" val="20005"/>
                    </a:ext>
                  </a:extLst>
                </a:gridCol>
                <a:gridCol w="1746251">
                  <a:extLst>
                    <a:ext uri="{9D8B030D-6E8A-4147-A177-3AD203B41FA5}">
                      <a16:colId xmlns:a16="http://schemas.microsoft.com/office/drawing/2014/main" val="2307181736"/>
                    </a:ext>
                  </a:extLst>
                </a:gridCol>
              </a:tblGrid>
              <a:tr h="443267">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tx1"/>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gridSpan="3">
                  <a:txBody>
                    <a:bodyPr/>
                    <a:lstStyle/>
                    <a:p>
                      <a:pPr algn="ctr"/>
                      <a:r>
                        <a:rPr lang="en-US" sz="900" b="1" i="0" cap="all" baseline="0" dirty="0">
                          <a:solidFill>
                            <a:schemeClr val="tx2">
                              <a:lumMod val="75000"/>
                              <a:lumOff val="25000"/>
                            </a:schemeClr>
                          </a:solidFill>
                          <a:latin typeface="Calibri" panose="020F0502020204030204" pitchFamily="34" charset="0"/>
                          <a:cs typeface="Calibri" panose="020F0502020204030204" pitchFamily="34" charset="0"/>
                        </a:rPr>
                        <a:t>CONTINOUS TESTING &amp; DELIVERY</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endParaRPr lang="en-US" sz="1400" b="1" kern="1200" noProof="1">
                        <a:solidFill>
                          <a:schemeClr val="tx2"/>
                        </a:solidFill>
                        <a:effectLst/>
                        <a:latin typeface="+mn-lt"/>
                        <a:ea typeface="+mn-ea"/>
                        <a:cs typeface="+mn-cs"/>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pPr algn="ctr"/>
                      <a:endParaRPr lang="en-US" sz="1000" b="0" i="0" cap="all" baseline="0" dirty="0">
                        <a:solidFill>
                          <a:schemeClr val="accent1"/>
                        </a:solidFill>
                        <a:latin typeface="Calibri" panose="020F0502020204030204" pitchFamily="34" charset="0"/>
                        <a:cs typeface="Calibri" panose="020F0502020204030204" pitchFamily="34" charset="0"/>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43267">
                <a:tc vMerge="1">
                  <a:txBody>
                    <a:bodyPr/>
                    <a:lstStyle/>
                    <a:p>
                      <a:pPr algn="l"/>
                      <a:endParaRPr lang="en-US" sz="1000" b="0" dirty="0">
                        <a:solidFill>
                          <a:schemeClr val="tx1"/>
                        </a:solidFill>
                        <a:effectLst/>
                      </a:endParaRPr>
                    </a:p>
                  </a:txBody>
                  <a:tcPr marL="7200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endParaRPr lang="de-DE"/>
                    </a:p>
                  </a:txBody>
                  <a:tcPr/>
                </a:tc>
                <a:tc vMerge="1">
                  <a:txBody>
                    <a:bodyPr/>
                    <a:lstStyle/>
                    <a:p>
                      <a:endParaRPr lang="de-DE"/>
                    </a:p>
                  </a:txBody>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People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Process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1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Technology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63760">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Functional Tests</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Testers – Engineers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Test Scrum Masters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Test cases management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Pipeline Execution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New Use identification scripting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Continuous Improvement mind set</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rowSpan="6">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100" b="0" i="0" u="none" strike="noStrike" kern="1200" cap="all" spc="0" normalizeH="0" baseline="0" noProof="1">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2"/>
                  </a:ext>
                </a:extLst>
              </a:tr>
              <a:tr h="604587">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Performance Tests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Continuous Performance execution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pipeline execution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Sla management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763760">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Integration, Regression tests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Test cases management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Pipeline Execution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New Use identification scripting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Continuous Improvement mind set</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8491580"/>
                  </a:ext>
                </a:extLst>
              </a:tr>
              <a:tr h="661900">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Release Management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Engineering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Release  management orchestration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change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Evidence capture automation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2503396"/>
                  </a:ext>
                </a:extLst>
              </a:tr>
              <a:tr h="74065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Security Stage Gates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Security Validation &amp; Pipeline automation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Stage gate  failures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63706756"/>
                  </a:ext>
                </a:extLst>
              </a:tr>
              <a:tr h="60458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Compliance &amp; Audit gates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Architecture </a:t>
                      </a:r>
                      <a:endParaRPr kumimoji="0" lang="en-US" sz="9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Pipeline Automation for compliance checks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Compliance reporting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47005784"/>
                  </a:ext>
                </a:extLst>
              </a:tr>
            </a:tbl>
          </a:graphicData>
        </a:graphic>
      </p:graphicFrame>
      <p:pic>
        <p:nvPicPr>
          <p:cNvPr id="75" name="Picture 74">
            <a:extLst>
              <a:ext uri="{FF2B5EF4-FFF2-40B4-BE49-F238E27FC236}">
                <a16:creationId xmlns:a16="http://schemas.microsoft.com/office/drawing/2014/main" id="{97930FBF-4E07-6D45-B7BE-9BAE3C3F884F}"/>
              </a:ext>
            </a:extLst>
          </p:cNvPr>
          <p:cNvPicPr>
            <a:picLocks noChangeAspect="1"/>
          </p:cNvPicPr>
          <p:nvPr/>
        </p:nvPicPr>
        <p:blipFill>
          <a:blip r:embed="rId3"/>
          <a:stretch>
            <a:fillRect/>
          </a:stretch>
        </p:blipFill>
        <p:spPr>
          <a:xfrm>
            <a:off x="11206859" y="2597361"/>
            <a:ext cx="294700" cy="165032"/>
          </a:xfrm>
          <a:prstGeom prst="rect">
            <a:avLst/>
          </a:prstGeom>
        </p:spPr>
      </p:pic>
      <p:pic>
        <p:nvPicPr>
          <p:cNvPr id="78" name="Picture 85" descr="Veracode">
            <a:hlinkClick r:id="rId4"/>
            <a:extLst>
              <a:ext uri="{FF2B5EF4-FFF2-40B4-BE49-F238E27FC236}">
                <a16:creationId xmlns:a16="http://schemas.microsoft.com/office/drawing/2014/main" id="{E3C7C6B0-563A-854D-AA3A-019736E4A7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7505" y="3749397"/>
            <a:ext cx="625371" cy="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86">
            <a:extLst>
              <a:ext uri="{FF2B5EF4-FFF2-40B4-BE49-F238E27FC236}">
                <a16:creationId xmlns:a16="http://schemas.microsoft.com/office/drawing/2014/main" id="{042CF91F-CC92-F946-8F0B-F05FE57DCDC8}"/>
              </a:ext>
            </a:extLst>
          </p:cNvPr>
          <p:cNvPicPr>
            <a:picLocks noChangeAspect="1"/>
          </p:cNvPicPr>
          <p:nvPr/>
        </p:nvPicPr>
        <p:blipFill>
          <a:blip r:embed="rId6"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625600" y="1193801"/>
            <a:ext cx="648147" cy="668191"/>
          </a:xfrm>
          <a:prstGeom prst="rect">
            <a:avLst/>
          </a:prstGeom>
        </p:spPr>
      </p:pic>
      <p:grpSp>
        <p:nvGrpSpPr>
          <p:cNvPr id="88" name="Group 87">
            <a:extLst>
              <a:ext uri="{FF2B5EF4-FFF2-40B4-BE49-F238E27FC236}">
                <a16:creationId xmlns:a16="http://schemas.microsoft.com/office/drawing/2014/main" id="{BD4FFA03-0D2B-2D40-8A1E-EDC10B58EAAB}"/>
              </a:ext>
            </a:extLst>
          </p:cNvPr>
          <p:cNvGrpSpPr/>
          <p:nvPr/>
        </p:nvGrpSpPr>
        <p:grpSpPr>
          <a:xfrm>
            <a:off x="184147" y="1183217"/>
            <a:ext cx="679452" cy="611764"/>
            <a:chOff x="4046302" y="1072314"/>
            <a:chExt cx="884903" cy="801487"/>
          </a:xfrm>
          <a:solidFill>
            <a:srgbClr val="FFFFFF"/>
          </a:solidFill>
        </p:grpSpPr>
        <p:sp>
          <p:nvSpPr>
            <p:cNvPr id="89" name="Hexagon 88">
              <a:extLst>
                <a:ext uri="{FF2B5EF4-FFF2-40B4-BE49-F238E27FC236}">
                  <a16:creationId xmlns:a16="http://schemas.microsoft.com/office/drawing/2014/main" id="{0C1B4D7C-4BAC-844F-B87B-320E6AE002B1}"/>
                </a:ext>
              </a:extLst>
            </p:cNvPr>
            <p:cNvSpPr/>
            <p:nvPr/>
          </p:nvSpPr>
          <p:spPr bwMode="auto">
            <a:xfrm>
              <a:off x="4046302" y="1075321"/>
              <a:ext cx="884903" cy="794774"/>
            </a:xfrm>
            <a:prstGeom prst="hexagon">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0" name="Oval 89">
              <a:extLst>
                <a:ext uri="{FF2B5EF4-FFF2-40B4-BE49-F238E27FC236}">
                  <a16:creationId xmlns:a16="http://schemas.microsoft.com/office/drawing/2014/main" id="{44DBA9AA-2F89-F249-B606-84E3D4DAF442}"/>
                </a:ext>
              </a:extLst>
            </p:cNvPr>
            <p:cNvSpPr/>
            <p:nvPr/>
          </p:nvSpPr>
          <p:spPr bwMode="auto">
            <a:xfrm>
              <a:off x="4089346" y="1072314"/>
              <a:ext cx="792088" cy="801487"/>
            </a:xfrm>
            <a:prstGeom prst="ellipse">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dirty="0">
                <a:solidFill>
                  <a:prstClr val="black"/>
                </a:solidFill>
                <a:latin typeface="Calibri" panose="020F0502020204030204"/>
                <a:cs typeface="Times New Roman" charset="0"/>
              </a:endParaRPr>
            </a:p>
          </p:txBody>
        </p:sp>
        <p:sp>
          <p:nvSpPr>
            <p:cNvPr id="91" name="Rectangle 90">
              <a:extLst>
                <a:ext uri="{FF2B5EF4-FFF2-40B4-BE49-F238E27FC236}">
                  <a16:creationId xmlns:a16="http://schemas.microsoft.com/office/drawing/2014/main" id="{19DE302C-6FB9-584B-A67F-2C4A5C3F87A7}"/>
                </a:ext>
              </a:extLst>
            </p:cNvPr>
            <p:cNvSpPr/>
            <p:nvPr/>
          </p:nvSpPr>
          <p:spPr bwMode="auto">
            <a:xfrm>
              <a:off x="4385955" y="1176300"/>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2" name="Rectangle 91">
              <a:extLst>
                <a:ext uri="{FF2B5EF4-FFF2-40B4-BE49-F238E27FC236}">
                  <a16:creationId xmlns:a16="http://schemas.microsoft.com/office/drawing/2014/main" id="{0733178B-EBBC-B346-A581-2BD5A70407F3}"/>
                </a:ext>
              </a:extLst>
            </p:cNvPr>
            <p:cNvSpPr/>
            <p:nvPr/>
          </p:nvSpPr>
          <p:spPr bwMode="auto">
            <a:xfrm>
              <a:off x="4207385"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3" name="Rectangle 92">
              <a:extLst>
                <a:ext uri="{FF2B5EF4-FFF2-40B4-BE49-F238E27FC236}">
                  <a16:creationId xmlns:a16="http://schemas.microsoft.com/office/drawing/2014/main" id="{BC69BEC8-6FEF-A841-9B90-0E76572F6847}"/>
                </a:ext>
              </a:extLst>
            </p:cNvPr>
            <p:cNvSpPr/>
            <p:nvPr/>
          </p:nvSpPr>
          <p:spPr bwMode="auto">
            <a:xfrm>
              <a:off x="4569143"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cxnSp>
          <p:nvCxnSpPr>
            <p:cNvPr id="94" name="Elbow Connector 93">
              <a:extLst>
                <a:ext uri="{FF2B5EF4-FFF2-40B4-BE49-F238E27FC236}">
                  <a16:creationId xmlns:a16="http://schemas.microsoft.com/office/drawing/2014/main" id="{B567290B-A17E-2448-9FA7-8D9E46331984}"/>
                </a:ext>
              </a:extLst>
            </p:cNvPr>
            <p:cNvCxnSpPr/>
            <p:nvPr/>
          </p:nvCxnSpPr>
          <p:spPr>
            <a:xfrm rot="5400000">
              <a:off x="4310312" y="1340914"/>
              <a:ext cx="181852" cy="178570"/>
            </a:xfrm>
            <a:prstGeom prst="bentConnector3">
              <a:avLst/>
            </a:prstGeom>
            <a:grpFill/>
            <a:ln w="12700" cap="flat" cmpd="sng" algn="ctr">
              <a:solidFill>
                <a:sysClr val="windowText" lastClr="000000"/>
              </a:solidFill>
              <a:prstDash val="solid"/>
              <a:miter lim="800000"/>
            </a:ln>
            <a:effectLst/>
          </p:spPr>
        </p:cxnSp>
        <p:cxnSp>
          <p:nvCxnSpPr>
            <p:cNvPr id="95" name="Elbow Connector 94">
              <a:extLst>
                <a:ext uri="{FF2B5EF4-FFF2-40B4-BE49-F238E27FC236}">
                  <a16:creationId xmlns:a16="http://schemas.microsoft.com/office/drawing/2014/main" id="{E768DB81-11A6-FD4E-A1B1-0D8558647D9B}"/>
                </a:ext>
              </a:extLst>
            </p:cNvPr>
            <p:cNvCxnSpPr/>
            <p:nvPr/>
          </p:nvCxnSpPr>
          <p:spPr>
            <a:xfrm rot="16200000" flipH="1">
              <a:off x="4491191" y="1338605"/>
              <a:ext cx="181852" cy="183188"/>
            </a:xfrm>
            <a:prstGeom prst="bentConnector3">
              <a:avLst/>
            </a:prstGeom>
            <a:grpFill/>
            <a:ln w="12700" cap="flat" cmpd="sng" algn="ctr">
              <a:solidFill>
                <a:sysClr val="windowText" lastClr="000000"/>
              </a:solidFill>
              <a:prstDash val="solid"/>
              <a:miter lim="800000"/>
            </a:ln>
            <a:effectLst/>
          </p:spPr>
        </p:cxnSp>
      </p:grpSp>
      <p:grpSp>
        <p:nvGrpSpPr>
          <p:cNvPr id="96" name="Group 95">
            <a:extLst>
              <a:ext uri="{FF2B5EF4-FFF2-40B4-BE49-F238E27FC236}">
                <a16:creationId xmlns:a16="http://schemas.microsoft.com/office/drawing/2014/main" id="{564E3B52-45C7-4C4C-8EF6-BCA8437047C6}"/>
              </a:ext>
            </a:extLst>
          </p:cNvPr>
          <p:cNvGrpSpPr>
            <a:grpSpLocks/>
          </p:cNvGrpSpPr>
          <p:nvPr/>
        </p:nvGrpSpPr>
        <p:grpSpPr bwMode="auto">
          <a:xfrm>
            <a:off x="935577" y="1193800"/>
            <a:ext cx="637665" cy="615605"/>
            <a:chOff x="3200400" y="1901825"/>
            <a:chExt cx="3779838" cy="3802063"/>
          </a:xfrm>
          <a:solidFill>
            <a:srgbClr val="000000"/>
          </a:solidFill>
        </p:grpSpPr>
        <p:sp>
          <p:nvSpPr>
            <p:cNvPr id="97" name="Freeform 96">
              <a:extLst>
                <a:ext uri="{FF2B5EF4-FFF2-40B4-BE49-F238E27FC236}">
                  <a16:creationId xmlns:a16="http://schemas.microsoft.com/office/drawing/2014/main" id="{3BD5AC56-3D85-DF45-B77D-33F8D3607684}"/>
                </a:ext>
              </a:extLst>
            </p:cNvPr>
            <p:cNvSpPr>
              <a:spLocks noChangeArrowheads="1"/>
            </p:cNvSpPr>
            <p:nvPr/>
          </p:nvSpPr>
          <p:spPr bwMode="auto">
            <a:xfrm>
              <a:off x="3654348" y="1901825"/>
              <a:ext cx="2825617" cy="1251902"/>
            </a:xfrm>
            <a:custGeom>
              <a:avLst/>
              <a:gdLst>
                <a:gd name="T0" fmla="*/ 6374 w 7843"/>
                <a:gd name="T1" fmla="*/ 3000 h 3470"/>
                <a:gd name="T2" fmla="*/ 6374 w 7843"/>
                <a:gd name="T3" fmla="*/ 3000 h 3470"/>
                <a:gd name="T4" fmla="*/ 7842 w 7843"/>
                <a:gd name="T5" fmla="*/ 1500 h 3470"/>
                <a:gd name="T6" fmla="*/ 6374 w 7843"/>
                <a:gd name="T7" fmla="*/ 0 h 3470"/>
                <a:gd name="T8" fmla="*/ 5249 w 7843"/>
                <a:gd name="T9" fmla="*/ 500 h 3470"/>
                <a:gd name="T10" fmla="*/ 4436 w 7843"/>
                <a:gd name="T11" fmla="*/ 438 h 3470"/>
                <a:gd name="T12" fmla="*/ 0 w 7843"/>
                <a:gd name="T13" fmla="*/ 3438 h 3470"/>
                <a:gd name="T14" fmla="*/ 250 w 7843"/>
                <a:gd name="T15" fmla="*/ 3406 h 3470"/>
                <a:gd name="T16" fmla="*/ 687 w 7843"/>
                <a:gd name="T17" fmla="*/ 3469 h 3470"/>
                <a:gd name="T18" fmla="*/ 4436 w 7843"/>
                <a:gd name="T19" fmla="*/ 1063 h 3470"/>
                <a:gd name="T20" fmla="*/ 4905 w 7843"/>
                <a:gd name="T21" fmla="*/ 1094 h 3470"/>
                <a:gd name="T22" fmla="*/ 4874 w 7843"/>
                <a:gd name="T23" fmla="*/ 1500 h 3470"/>
                <a:gd name="T24" fmla="*/ 6374 w 7843"/>
                <a:gd name="T25" fmla="*/ 300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3" h="3470">
                  <a:moveTo>
                    <a:pt x="6374" y="3000"/>
                  </a:moveTo>
                  <a:lnTo>
                    <a:pt x="6374" y="3000"/>
                  </a:lnTo>
                  <a:cubicBezTo>
                    <a:pt x="7186" y="3000"/>
                    <a:pt x="7842" y="2344"/>
                    <a:pt x="7842" y="1500"/>
                  </a:cubicBezTo>
                  <a:cubicBezTo>
                    <a:pt x="7842" y="688"/>
                    <a:pt x="7186" y="0"/>
                    <a:pt x="6374" y="0"/>
                  </a:cubicBezTo>
                  <a:cubicBezTo>
                    <a:pt x="5936" y="0"/>
                    <a:pt x="5530" y="188"/>
                    <a:pt x="5249" y="500"/>
                  </a:cubicBezTo>
                  <a:cubicBezTo>
                    <a:pt x="4999" y="438"/>
                    <a:pt x="4717" y="438"/>
                    <a:pt x="4436" y="438"/>
                  </a:cubicBezTo>
                  <a:cubicBezTo>
                    <a:pt x="2437" y="438"/>
                    <a:pt x="718" y="1656"/>
                    <a:pt x="0" y="3438"/>
                  </a:cubicBezTo>
                  <a:cubicBezTo>
                    <a:pt x="93" y="3406"/>
                    <a:pt x="156" y="3406"/>
                    <a:pt x="250" y="3406"/>
                  </a:cubicBezTo>
                  <a:cubicBezTo>
                    <a:pt x="406" y="3406"/>
                    <a:pt x="562" y="3438"/>
                    <a:pt x="687" y="3469"/>
                  </a:cubicBezTo>
                  <a:cubicBezTo>
                    <a:pt x="1343" y="2063"/>
                    <a:pt x="2781" y="1063"/>
                    <a:pt x="4436" y="1063"/>
                  </a:cubicBezTo>
                  <a:cubicBezTo>
                    <a:pt x="4624" y="1063"/>
                    <a:pt x="4749" y="1094"/>
                    <a:pt x="4905" y="1094"/>
                  </a:cubicBezTo>
                  <a:cubicBezTo>
                    <a:pt x="4874" y="1219"/>
                    <a:pt x="4874" y="1375"/>
                    <a:pt x="4874" y="1500"/>
                  </a:cubicBezTo>
                  <a:cubicBezTo>
                    <a:pt x="4874" y="2344"/>
                    <a:pt x="5530" y="3000"/>
                    <a:pt x="6374" y="3000"/>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8" name="Freeform 97">
              <a:extLst>
                <a:ext uri="{FF2B5EF4-FFF2-40B4-BE49-F238E27FC236}">
                  <a16:creationId xmlns:a16="http://schemas.microsoft.com/office/drawing/2014/main" id="{74CEC872-CAA2-7744-A61C-D9EE252F1F8A}"/>
                </a:ext>
              </a:extLst>
            </p:cNvPr>
            <p:cNvSpPr>
              <a:spLocks noChangeArrowheads="1"/>
            </p:cNvSpPr>
            <p:nvPr/>
          </p:nvSpPr>
          <p:spPr bwMode="auto">
            <a:xfrm>
              <a:off x="5414567" y="2680784"/>
              <a:ext cx="1565671" cy="3023104"/>
            </a:xfrm>
            <a:custGeom>
              <a:avLst/>
              <a:gdLst>
                <a:gd name="T0" fmla="*/ 4343 w 4344"/>
                <a:gd name="T1" fmla="*/ 3063 h 8407"/>
                <a:gd name="T2" fmla="*/ 4343 w 4344"/>
                <a:gd name="T3" fmla="*/ 3063 h 8407"/>
                <a:gd name="T4" fmla="*/ 3219 w 4344"/>
                <a:gd name="T5" fmla="*/ 0 h 8407"/>
                <a:gd name="T6" fmla="*/ 2875 w 4344"/>
                <a:gd name="T7" fmla="*/ 594 h 8407"/>
                <a:gd name="T8" fmla="*/ 3687 w 4344"/>
                <a:gd name="T9" fmla="*/ 3063 h 8407"/>
                <a:gd name="T10" fmla="*/ 2594 w 4344"/>
                <a:gd name="T11" fmla="*/ 5874 h 8407"/>
                <a:gd name="T12" fmla="*/ 1500 w 4344"/>
                <a:gd name="T13" fmla="*/ 5406 h 8407"/>
                <a:gd name="T14" fmla="*/ 0 w 4344"/>
                <a:gd name="T15" fmla="*/ 6906 h 8407"/>
                <a:gd name="T16" fmla="*/ 1500 w 4344"/>
                <a:gd name="T17" fmla="*/ 8406 h 8407"/>
                <a:gd name="T18" fmla="*/ 3000 w 4344"/>
                <a:gd name="T19" fmla="*/ 6906 h 8407"/>
                <a:gd name="T20" fmla="*/ 2937 w 4344"/>
                <a:gd name="T21" fmla="*/ 6437 h 8407"/>
                <a:gd name="T22" fmla="*/ 4343 w 4344"/>
                <a:gd name="T23" fmla="*/ 3063 h 8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4" h="8407">
                  <a:moveTo>
                    <a:pt x="4343" y="3063"/>
                  </a:moveTo>
                  <a:lnTo>
                    <a:pt x="4343" y="3063"/>
                  </a:lnTo>
                  <a:cubicBezTo>
                    <a:pt x="4343" y="1907"/>
                    <a:pt x="3906" y="813"/>
                    <a:pt x="3219" y="0"/>
                  </a:cubicBezTo>
                  <a:cubicBezTo>
                    <a:pt x="3156" y="219"/>
                    <a:pt x="3031" y="438"/>
                    <a:pt x="2875" y="594"/>
                  </a:cubicBezTo>
                  <a:cubicBezTo>
                    <a:pt x="3375" y="1282"/>
                    <a:pt x="3687" y="2125"/>
                    <a:pt x="3687" y="3063"/>
                  </a:cubicBezTo>
                  <a:cubicBezTo>
                    <a:pt x="3687" y="4156"/>
                    <a:pt x="3281" y="5124"/>
                    <a:pt x="2594" y="5874"/>
                  </a:cubicBezTo>
                  <a:cubicBezTo>
                    <a:pt x="2312" y="5593"/>
                    <a:pt x="1937" y="5406"/>
                    <a:pt x="1500" y="5406"/>
                  </a:cubicBezTo>
                  <a:cubicBezTo>
                    <a:pt x="687" y="5406"/>
                    <a:pt x="0" y="6062"/>
                    <a:pt x="0" y="6906"/>
                  </a:cubicBezTo>
                  <a:cubicBezTo>
                    <a:pt x="0" y="7718"/>
                    <a:pt x="687" y="8406"/>
                    <a:pt x="1500" y="8406"/>
                  </a:cubicBezTo>
                  <a:cubicBezTo>
                    <a:pt x="2343" y="8406"/>
                    <a:pt x="3000" y="7718"/>
                    <a:pt x="3000" y="6906"/>
                  </a:cubicBezTo>
                  <a:cubicBezTo>
                    <a:pt x="3000" y="6749"/>
                    <a:pt x="2969" y="6593"/>
                    <a:pt x="2937" y="6437"/>
                  </a:cubicBezTo>
                  <a:cubicBezTo>
                    <a:pt x="3781" y="5562"/>
                    <a:pt x="4343" y="4374"/>
                    <a:pt x="4343" y="3063"/>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9" name="Freeform 98">
              <a:extLst>
                <a:ext uri="{FF2B5EF4-FFF2-40B4-BE49-F238E27FC236}">
                  <a16:creationId xmlns:a16="http://schemas.microsoft.com/office/drawing/2014/main" id="{F96BC41B-1086-2646-9281-C4322332BF97}"/>
                </a:ext>
              </a:extLst>
            </p:cNvPr>
            <p:cNvSpPr>
              <a:spLocks noChangeArrowheads="1"/>
            </p:cNvSpPr>
            <p:nvPr/>
          </p:nvSpPr>
          <p:spPr bwMode="auto">
            <a:xfrm>
              <a:off x="3200400" y="3265007"/>
              <a:ext cx="2158581" cy="2234868"/>
            </a:xfrm>
            <a:custGeom>
              <a:avLst/>
              <a:gdLst>
                <a:gd name="T0" fmla="*/ 5687 w 6001"/>
                <a:gd name="T1" fmla="*/ 5562 h 6219"/>
                <a:gd name="T2" fmla="*/ 5687 w 6001"/>
                <a:gd name="T3" fmla="*/ 5562 h 6219"/>
                <a:gd name="T4" fmla="*/ 1844 w 6001"/>
                <a:gd name="T5" fmla="*/ 2968 h 6219"/>
                <a:gd name="T6" fmla="*/ 1782 w 6001"/>
                <a:gd name="T7" fmla="*/ 2968 h 6219"/>
                <a:gd name="T8" fmla="*/ 2969 w 6001"/>
                <a:gd name="T9" fmla="*/ 1500 h 6219"/>
                <a:gd name="T10" fmla="*/ 1501 w 6001"/>
                <a:gd name="T11" fmla="*/ 0 h 6219"/>
                <a:gd name="T12" fmla="*/ 0 w 6001"/>
                <a:gd name="T13" fmla="*/ 1500 h 6219"/>
                <a:gd name="T14" fmla="*/ 1157 w 6001"/>
                <a:gd name="T15" fmla="*/ 2968 h 6219"/>
                <a:gd name="T16" fmla="*/ 5687 w 6001"/>
                <a:gd name="T17" fmla="*/ 6218 h 6219"/>
                <a:gd name="T18" fmla="*/ 6000 w 6001"/>
                <a:gd name="T19" fmla="*/ 6218 h 6219"/>
                <a:gd name="T20" fmla="*/ 5812 w 6001"/>
                <a:gd name="T21" fmla="*/ 5562 h 6219"/>
                <a:gd name="T22" fmla="*/ 5687 w 6001"/>
                <a:gd name="T23" fmla="*/ 5562 h 6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1" h="6219">
                  <a:moveTo>
                    <a:pt x="5687" y="5562"/>
                  </a:moveTo>
                  <a:lnTo>
                    <a:pt x="5687" y="5562"/>
                  </a:lnTo>
                  <a:cubicBezTo>
                    <a:pt x="3969" y="5562"/>
                    <a:pt x="2469" y="4499"/>
                    <a:pt x="1844" y="2968"/>
                  </a:cubicBezTo>
                  <a:cubicBezTo>
                    <a:pt x="1782" y="2968"/>
                    <a:pt x="1782" y="2968"/>
                    <a:pt x="1782" y="2968"/>
                  </a:cubicBezTo>
                  <a:cubicBezTo>
                    <a:pt x="2469" y="2843"/>
                    <a:pt x="2969" y="2218"/>
                    <a:pt x="2969" y="1500"/>
                  </a:cubicBezTo>
                  <a:cubicBezTo>
                    <a:pt x="2969" y="688"/>
                    <a:pt x="2313" y="0"/>
                    <a:pt x="1501" y="0"/>
                  </a:cubicBezTo>
                  <a:cubicBezTo>
                    <a:pt x="657" y="0"/>
                    <a:pt x="0" y="688"/>
                    <a:pt x="0" y="1500"/>
                  </a:cubicBezTo>
                  <a:cubicBezTo>
                    <a:pt x="0" y="2218"/>
                    <a:pt x="501" y="2812"/>
                    <a:pt x="1157" y="2968"/>
                  </a:cubicBezTo>
                  <a:cubicBezTo>
                    <a:pt x="1813" y="4843"/>
                    <a:pt x="3594" y="6218"/>
                    <a:pt x="5687" y="6218"/>
                  </a:cubicBezTo>
                  <a:cubicBezTo>
                    <a:pt x="5812" y="6218"/>
                    <a:pt x="5906" y="6218"/>
                    <a:pt x="6000" y="6218"/>
                  </a:cubicBezTo>
                  <a:cubicBezTo>
                    <a:pt x="5906" y="5999"/>
                    <a:pt x="5843" y="5812"/>
                    <a:pt x="5812" y="5562"/>
                  </a:cubicBezTo>
                  <a:cubicBezTo>
                    <a:pt x="5781" y="5562"/>
                    <a:pt x="5750" y="5562"/>
                    <a:pt x="5687" y="5562"/>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grpSp>
      <p:pic>
        <p:nvPicPr>
          <p:cNvPr id="28" name="Picture 2">
            <a:extLst>
              <a:ext uri="{FF2B5EF4-FFF2-40B4-BE49-F238E27FC236}">
                <a16:creationId xmlns:a16="http://schemas.microsoft.com/office/drawing/2014/main" id="{F46F3827-C164-D14B-A040-339EE03DE2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31491" y="3940648"/>
            <a:ext cx="658283" cy="23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3" descr="Image result for artifactory logo">
            <a:hlinkClick r:id="rId8"/>
            <a:extLst>
              <a:ext uri="{FF2B5EF4-FFF2-40B4-BE49-F238E27FC236}">
                <a16:creationId xmlns:a16="http://schemas.microsoft.com/office/drawing/2014/main" id="{C22F51FC-6C6E-9E4F-8767-07333969152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05290" y="2903929"/>
            <a:ext cx="437377" cy="37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6" descr="Image result for cloudbees jenkins logo">
            <a:hlinkClick r:id="rId10"/>
            <a:extLst>
              <a:ext uri="{FF2B5EF4-FFF2-40B4-BE49-F238E27FC236}">
                <a16:creationId xmlns:a16="http://schemas.microsoft.com/office/drawing/2014/main" id="{56152CA0-1279-7240-BBA8-06B74657789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95959" y="4144911"/>
            <a:ext cx="607483" cy="40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
            <a:extLst>
              <a:ext uri="{FF2B5EF4-FFF2-40B4-BE49-F238E27FC236}">
                <a16:creationId xmlns:a16="http://schemas.microsoft.com/office/drawing/2014/main" id="{A1BA0EF7-BD70-CC41-88C6-41586B28A38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142667" y="4587228"/>
            <a:ext cx="429683" cy="2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DE3819D-F446-4642-B1C8-704BE6B9A7F1}"/>
              </a:ext>
            </a:extLst>
          </p:cNvPr>
          <p:cNvPicPr>
            <a:picLocks noChangeAspect="1"/>
          </p:cNvPicPr>
          <p:nvPr/>
        </p:nvPicPr>
        <p:blipFill>
          <a:blip r:embed="rId13"/>
          <a:stretch>
            <a:fillRect/>
          </a:stretch>
        </p:blipFill>
        <p:spPr>
          <a:xfrm>
            <a:off x="10792473" y="4538752"/>
            <a:ext cx="355600" cy="355600"/>
          </a:xfrm>
          <a:prstGeom prst="rect">
            <a:avLst/>
          </a:prstGeom>
        </p:spPr>
      </p:pic>
      <p:pic>
        <p:nvPicPr>
          <p:cNvPr id="4" name="Picture 3">
            <a:extLst>
              <a:ext uri="{FF2B5EF4-FFF2-40B4-BE49-F238E27FC236}">
                <a16:creationId xmlns:a16="http://schemas.microsoft.com/office/drawing/2014/main" id="{3ECCF2E6-E650-7E48-AF1A-49931D16A1C2}"/>
              </a:ext>
            </a:extLst>
          </p:cNvPr>
          <p:cNvPicPr>
            <a:picLocks noChangeAspect="1"/>
          </p:cNvPicPr>
          <p:nvPr/>
        </p:nvPicPr>
        <p:blipFill>
          <a:blip r:embed="rId14"/>
          <a:stretch>
            <a:fillRect/>
          </a:stretch>
        </p:blipFill>
        <p:spPr>
          <a:xfrm>
            <a:off x="10814701" y="2245338"/>
            <a:ext cx="271960" cy="267501"/>
          </a:xfrm>
          <a:prstGeom prst="rect">
            <a:avLst/>
          </a:prstGeom>
        </p:spPr>
      </p:pic>
      <p:pic>
        <p:nvPicPr>
          <p:cNvPr id="34" name="Picture 5">
            <a:extLst>
              <a:ext uri="{FF2B5EF4-FFF2-40B4-BE49-F238E27FC236}">
                <a16:creationId xmlns:a16="http://schemas.microsoft.com/office/drawing/2014/main" id="{D1B662F3-3D92-A647-82AD-D58EC0D409B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865499" y="3382367"/>
            <a:ext cx="209549" cy="2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65">
            <a:extLst>
              <a:ext uri="{FF2B5EF4-FFF2-40B4-BE49-F238E27FC236}">
                <a16:creationId xmlns:a16="http://schemas.microsoft.com/office/drawing/2014/main" id="{44A2F14D-9E36-4C45-93F2-3B4FC6201AE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84898" y="4947975"/>
            <a:ext cx="490108" cy="15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9B48F05-E3B7-514F-A74A-391281FBF28E}"/>
              </a:ext>
            </a:extLst>
          </p:cNvPr>
          <p:cNvPicPr>
            <a:picLocks noChangeAspect="1"/>
          </p:cNvPicPr>
          <p:nvPr/>
        </p:nvPicPr>
        <p:blipFill>
          <a:blip r:embed="rId17"/>
          <a:stretch>
            <a:fillRect/>
          </a:stretch>
        </p:blipFill>
        <p:spPr>
          <a:xfrm>
            <a:off x="11199700" y="2254279"/>
            <a:ext cx="237067" cy="246765"/>
          </a:xfrm>
          <a:prstGeom prst="rect">
            <a:avLst/>
          </a:prstGeom>
        </p:spPr>
      </p:pic>
      <p:pic>
        <p:nvPicPr>
          <p:cNvPr id="7" name="Picture 6">
            <a:extLst>
              <a:ext uri="{FF2B5EF4-FFF2-40B4-BE49-F238E27FC236}">
                <a16:creationId xmlns:a16="http://schemas.microsoft.com/office/drawing/2014/main" id="{0BA40AB2-953A-7446-882D-12DFC7349522}"/>
              </a:ext>
            </a:extLst>
          </p:cNvPr>
          <p:cNvPicPr>
            <a:picLocks noChangeAspect="1"/>
          </p:cNvPicPr>
          <p:nvPr/>
        </p:nvPicPr>
        <p:blipFill>
          <a:blip r:embed="rId18"/>
          <a:stretch>
            <a:fillRect/>
          </a:stretch>
        </p:blipFill>
        <p:spPr>
          <a:xfrm>
            <a:off x="11129952" y="2887947"/>
            <a:ext cx="524933" cy="374952"/>
          </a:xfrm>
          <a:prstGeom prst="rect">
            <a:avLst/>
          </a:prstGeom>
        </p:spPr>
      </p:pic>
      <p:pic>
        <p:nvPicPr>
          <p:cNvPr id="8" name="Picture 7">
            <a:extLst>
              <a:ext uri="{FF2B5EF4-FFF2-40B4-BE49-F238E27FC236}">
                <a16:creationId xmlns:a16="http://schemas.microsoft.com/office/drawing/2014/main" id="{772A9A2A-442B-484A-86DE-B41646931485}"/>
              </a:ext>
            </a:extLst>
          </p:cNvPr>
          <p:cNvPicPr>
            <a:picLocks noChangeAspect="1"/>
          </p:cNvPicPr>
          <p:nvPr/>
        </p:nvPicPr>
        <p:blipFill>
          <a:blip r:embed="rId19"/>
          <a:stretch>
            <a:fillRect/>
          </a:stretch>
        </p:blipFill>
        <p:spPr>
          <a:xfrm>
            <a:off x="11199700" y="3293558"/>
            <a:ext cx="372533" cy="372533"/>
          </a:xfrm>
          <a:prstGeom prst="rect">
            <a:avLst/>
          </a:prstGeom>
        </p:spPr>
      </p:pic>
      <p:pic>
        <p:nvPicPr>
          <p:cNvPr id="9" name="Picture 8">
            <a:extLst>
              <a:ext uri="{FF2B5EF4-FFF2-40B4-BE49-F238E27FC236}">
                <a16:creationId xmlns:a16="http://schemas.microsoft.com/office/drawing/2014/main" id="{B03383A9-451E-374A-B83F-CEE0D729347E}"/>
              </a:ext>
            </a:extLst>
          </p:cNvPr>
          <p:cNvPicPr>
            <a:picLocks noChangeAspect="1"/>
          </p:cNvPicPr>
          <p:nvPr/>
        </p:nvPicPr>
        <p:blipFill>
          <a:blip r:embed="rId20"/>
          <a:stretch>
            <a:fillRect/>
          </a:stretch>
        </p:blipFill>
        <p:spPr>
          <a:xfrm>
            <a:off x="10819309" y="2616158"/>
            <a:ext cx="254000" cy="234461"/>
          </a:xfrm>
          <a:prstGeom prst="rect">
            <a:avLst/>
          </a:prstGeom>
        </p:spPr>
      </p:pic>
      <p:sp>
        <p:nvSpPr>
          <p:cNvPr id="10" name="TextBox 9">
            <a:extLst>
              <a:ext uri="{FF2B5EF4-FFF2-40B4-BE49-F238E27FC236}">
                <a16:creationId xmlns:a16="http://schemas.microsoft.com/office/drawing/2014/main" id="{9D25390A-DFAC-2B4F-8597-25DEBF91F532}"/>
              </a:ext>
            </a:extLst>
          </p:cNvPr>
          <p:cNvSpPr txBox="1"/>
          <p:nvPr/>
        </p:nvSpPr>
        <p:spPr>
          <a:xfrm>
            <a:off x="10446620" y="5125776"/>
            <a:ext cx="1727200" cy="913392"/>
          </a:xfrm>
          <a:prstGeom prst="rect">
            <a:avLst/>
          </a:prstGeom>
          <a:noFill/>
        </p:spPr>
        <p:txBody>
          <a:bodyPr wrap="square" rtlCol="0">
            <a:spAutoFit/>
          </a:bodyPr>
          <a:lstStyle/>
          <a:p>
            <a:r>
              <a:rPr lang="en-US" sz="1067" i="1" dirty="0">
                <a:latin typeface="Calibri" panose="020F0502020204030204" pitchFamily="34" charset="0"/>
                <a:cs typeface="Calibri" panose="020F0502020204030204" pitchFamily="34" charset="0"/>
              </a:rPr>
              <a:t>Note:  Few tools are still  in assessment phase and will be finalized with teams before implementing the pipeline</a:t>
            </a:r>
            <a:endParaRPr lang="en-US" sz="106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34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80D2-5322-43E0-81AD-9B7D61762563}"/>
              </a:ext>
            </a:extLst>
          </p:cNvPr>
          <p:cNvSpPr>
            <a:spLocks noGrp="1"/>
          </p:cNvSpPr>
          <p:nvPr>
            <p:ph type="title"/>
          </p:nvPr>
        </p:nvSpPr>
        <p:spPr/>
        <p:txBody>
          <a:bodyPr/>
          <a:lstStyle/>
          <a:p>
            <a:r>
              <a:rPr lang="en-US" altLang="en-US" dirty="0"/>
              <a:t>CONTINOUS TESTING &amp; DELIVERY</a:t>
            </a:r>
            <a:endParaRPr lang="en-US" dirty="0"/>
          </a:p>
        </p:txBody>
      </p:sp>
      <p:sp>
        <p:nvSpPr>
          <p:cNvPr id="3" name="TextBox 2">
            <a:extLst>
              <a:ext uri="{FF2B5EF4-FFF2-40B4-BE49-F238E27FC236}">
                <a16:creationId xmlns:a16="http://schemas.microsoft.com/office/drawing/2014/main" id="{332872B4-E0F8-4D69-A73F-36F5A986F8FD}"/>
              </a:ext>
            </a:extLst>
          </p:cNvPr>
          <p:cNvSpPr txBox="1"/>
          <p:nvPr/>
        </p:nvSpPr>
        <p:spPr>
          <a:xfrm>
            <a:off x="412312" y="1471899"/>
            <a:ext cx="4634139" cy="3970318"/>
          </a:xfrm>
          <a:prstGeom prst="rect">
            <a:avLst/>
          </a:prstGeom>
          <a:noFill/>
        </p:spPr>
        <p:txBody>
          <a:bodyPr wrap="square" rtlCol="0">
            <a:spAutoFit/>
          </a:bodyPr>
          <a:lstStyle/>
          <a:p>
            <a:pPr marL="285750" indent="-285750">
              <a:buFont typeface="Arial" panose="020B0604020202020204" pitchFamily="34" charset="0"/>
              <a:buChar char="•"/>
            </a:pPr>
            <a:r>
              <a:rPr lang="en-GB" i="1" dirty="0"/>
              <a:t>Establish a project to look at container based service infrastructure. Containers enable faster deliver then VM and will enable a faster pace of change for many of the day to day activities in the development cycle.</a:t>
            </a:r>
            <a:r>
              <a:rPr lang="en-US" i="1" dirty="0"/>
              <a:t> There are many platforms available that can speed up and reduce the complexity  to a more complex application infrastructure. </a:t>
            </a:r>
            <a:r>
              <a:rPr lang="en-GB" i="1" dirty="0"/>
              <a:t> </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i="1" dirty="0"/>
              <a:t>The projects should establish a road map to establish the correct platform, development practices and operations model. </a:t>
            </a:r>
            <a:endParaRPr lang="en-US" i="1" dirty="0"/>
          </a:p>
        </p:txBody>
      </p:sp>
      <p:pic>
        <p:nvPicPr>
          <p:cNvPr id="4" name="Picture 3">
            <a:extLst>
              <a:ext uri="{FF2B5EF4-FFF2-40B4-BE49-F238E27FC236}">
                <a16:creationId xmlns:a16="http://schemas.microsoft.com/office/drawing/2014/main" id="{C6D1A5DC-B2E4-4940-A398-D1CE2B878E11}"/>
              </a:ext>
            </a:extLst>
          </p:cNvPr>
          <p:cNvPicPr>
            <a:picLocks noChangeAspect="1"/>
          </p:cNvPicPr>
          <p:nvPr/>
        </p:nvPicPr>
        <p:blipFill>
          <a:blip r:embed="rId2"/>
          <a:stretch>
            <a:fillRect/>
          </a:stretch>
        </p:blipFill>
        <p:spPr>
          <a:xfrm>
            <a:off x="4926243" y="1036992"/>
            <a:ext cx="6980525" cy="3292125"/>
          </a:xfrm>
          <a:prstGeom prst="rect">
            <a:avLst/>
          </a:prstGeom>
        </p:spPr>
      </p:pic>
      <p:sp>
        <p:nvSpPr>
          <p:cNvPr id="5" name="Rectangle 4">
            <a:extLst>
              <a:ext uri="{FF2B5EF4-FFF2-40B4-BE49-F238E27FC236}">
                <a16:creationId xmlns:a16="http://schemas.microsoft.com/office/drawing/2014/main" id="{9C0EE694-C4C8-467C-BE40-559349551B09}"/>
              </a:ext>
            </a:extLst>
          </p:cNvPr>
          <p:cNvSpPr/>
          <p:nvPr/>
        </p:nvSpPr>
        <p:spPr>
          <a:xfrm>
            <a:off x="5046453" y="4208346"/>
            <a:ext cx="6581955" cy="898491"/>
          </a:xfrm>
          <a:prstGeom prst="rect">
            <a:avLst/>
          </a:prstGeom>
          <a:solidFill>
            <a:srgbClr val="008D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Operation Model</a:t>
            </a:r>
            <a:endParaRPr lang="en-US" dirty="0"/>
          </a:p>
        </p:txBody>
      </p:sp>
      <p:sp>
        <p:nvSpPr>
          <p:cNvPr id="6" name="Rectangle 5">
            <a:extLst>
              <a:ext uri="{FF2B5EF4-FFF2-40B4-BE49-F238E27FC236}">
                <a16:creationId xmlns:a16="http://schemas.microsoft.com/office/drawing/2014/main" id="{D420AF5A-C6E9-4E7D-8D65-065919244F39}"/>
              </a:ext>
            </a:extLst>
          </p:cNvPr>
          <p:cNvSpPr/>
          <p:nvPr/>
        </p:nvSpPr>
        <p:spPr>
          <a:xfrm>
            <a:off x="5046452" y="5171629"/>
            <a:ext cx="6581955" cy="470047"/>
          </a:xfrm>
          <a:prstGeom prst="rect">
            <a:avLst/>
          </a:prstGeom>
          <a:solidFill>
            <a:srgbClr val="008D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Cloud ( AwS, Google) virtual infrastructure</a:t>
            </a:r>
            <a:endParaRPr lang="en-US" dirty="0"/>
          </a:p>
        </p:txBody>
      </p:sp>
    </p:spTree>
    <p:extLst>
      <p:ext uri="{BB962C8B-B14F-4D97-AF65-F5344CB8AC3E}">
        <p14:creationId xmlns:p14="http://schemas.microsoft.com/office/powerpoint/2010/main" val="119893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9A230B36-5EE3-4370-A617-087BE24D2B90}"/>
              </a:ext>
            </a:extLst>
          </p:cNvPr>
          <p:cNvSpPr>
            <a:spLocks noGrp="1" noChangeArrowheads="1"/>
          </p:cNvSpPr>
          <p:nvPr>
            <p:ph type="title"/>
          </p:nvPr>
        </p:nvSpPr>
        <p:spPr/>
        <p:txBody>
          <a:bodyPr/>
          <a:lstStyle/>
          <a:p>
            <a:r>
              <a:rPr lang="en-US" altLang="en-US" dirty="0"/>
              <a:t>CONTINUOUS MONITORING</a:t>
            </a:r>
          </a:p>
        </p:txBody>
      </p:sp>
      <p:sp>
        <p:nvSpPr>
          <p:cNvPr id="59394" name="Picture 4">
            <a:extLst>
              <a:ext uri="{FF2B5EF4-FFF2-40B4-BE49-F238E27FC236}">
                <a16:creationId xmlns:a16="http://schemas.microsoft.com/office/drawing/2014/main" id="{F45479C8-1975-4E14-8BCF-D0C8A8C5F3E0}"/>
              </a:ext>
            </a:extLst>
          </p:cNvPr>
          <p:cNvSpPr>
            <a:spLocks noChangeAspect="1" noChangeArrowheads="1"/>
          </p:cNvSpPr>
          <p:nvPr/>
        </p:nvSpPr>
        <p:spPr bwMode="auto">
          <a:xfrm>
            <a:off x="184151" y="1386418"/>
            <a:ext cx="3932767" cy="546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5" name="Picture 5">
            <a:extLst>
              <a:ext uri="{FF2B5EF4-FFF2-40B4-BE49-F238E27FC236}">
                <a16:creationId xmlns:a16="http://schemas.microsoft.com/office/drawing/2014/main" id="{D390925B-C2FE-4EC8-9C55-CC16EB68F04C}"/>
              </a:ext>
            </a:extLst>
          </p:cNvPr>
          <p:cNvSpPr>
            <a:spLocks noChangeAspect="1" noChangeArrowheads="1"/>
          </p:cNvSpPr>
          <p:nvPr/>
        </p:nvSpPr>
        <p:spPr bwMode="auto">
          <a:xfrm rot="5400000">
            <a:off x="3253317" y="2353735"/>
            <a:ext cx="5685367"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6" name="Picture 2">
            <a:extLst>
              <a:ext uri="{FF2B5EF4-FFF2-40B4-BE49-F238E27FC236}">
                <a16:creationId xmlns:a16="http://schemas.microsoft.com/office/drawing/2014/main" id="{350B3AD4-D5ED-4DFB-884F-A216164D9371}"/>
              </a:ext>
            </a:extLst>
          </p:cNvPr>
          <p:cNvSpPr>
            <a:spLocks noChangeAspect="1" noChangeArrowheads="1"/>
          </p:cNvSpPr>
          <p:nvPr/>
        </p:nvSpPr>
        <p:spPr bwMode="auto">
          <a:xfrm rot="5400000">
            <a:off x="7176559" y="2149476"/>
            <a:ext cx="5685367" cy="39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graphicFrame>
        <p:nvGraphicFramePr>
          <p:cNvPr id="71" name="Tabelle 3">
            <a:extLst>
              <a:ext uri="{FF2B5EF4-FFF2-40B4-BE49-F238E27FC236}">
                <a16:creationId xmlns:a16="http://schemas.microsoft.com/office/drawing/2014/main" id="{08F39B28-AD34-FB4C-AE66-ABE5D2271E96}"/>
              </a:ext>
            </a:extLst>
          </p:cNvPr>
          <p:cNvGraphicFramePr>
            <a:graphicFrameLocks noGrp="1"/>
          </p:cNvGraphicFramePr>
          <p:nvPr>
            <p:extLst>
              <p:ext uri="{D42A27DB-BD31-4B8C-83A1-F6EECF244321}">
                <p14:modId xmlns:p14="http://schemas.microsoft.com/office/powerpoint/2010/main" val="2645777158"/>
              </p:ext>
            </p:extLst>
          </p:nvPr>
        </p:nvGraphicFramePr>
        <p:xfrm>
          <a:off x="101600" y="1030084"/>
          <a:ext cx="11906252" cy="4954306"/>
        </p:xfrm>
        <a:graphic>
          <a:graphicData uri="http://schemas.openxmlformats.org/drawingml/2006/table">
            <a:tbl>
              <a:tblPr>
                <a:effectLst/>
              </a:tblPr>
              <a:tblGrid>
                <a:gridCol w="1781128">
                  <a:extLst>
                    <a:ext uri="{9D8B030D-6E8A-4147-A177-3AD203B41FA5}">
                      <a16:colId xmlns:a16="http://schemas.microsoft.com/office/drawing/2014/main" val="20001"/>
                    </a:ext>
                  </a:extLst>
                </a:gridCol>
                <a:gridCol w="305159">
                  <a:extLst>
                    <a:ext uri="{9D8B030D-6E8A-4147-A177-3AD203B41FA5}">
                      <a16:colId xmlns:a16="http://schemas.microsoft.com/office/drawing/2014/main" val="20002"/>
                    </a:ext>
                  </a:extLst>
                </a:gridCol>
                <a:gridCol w="404967">
                  <a:extLst>
                    <a:ext uri="{9D8B030D-6E8A-4147-A177-3AD203B41FA5}">
                      <a16:colId xmlns:a16="http://schemas.microsoft.com/office/drawing/2014/main" val="20003"/>
                    </a:ext>
                  </a:extLst>
                </a:gridCol>
                <a:gridCol w="2283947">
                  <a:extLst>
                    <a:ext uri="{9D8B030D-6E8A-4147-A177-3AD203B41FA5}">
                      <a16:colId xmlns:a16="http://schemas.microsoft.com/office/drawing/2014/main" val="20004"/>
                    </a:ext>
                  </a:extLst>
                </a:gridCol>
                <a:gridCol w="5384800">
                  <a:extLst>
                    <a:ext uri="{9D8B030D-6E8A-4147-A177-3AD203B41FA5}">
                      <a16:colId xmlns:a16="http://schemas.microsoft.com/office/drawing/2014/main" val="20005"/>
                    </a:ext>
                  </a:extLst>
                </a:gridCol>
                <a:gridCol w="1746251">
                  <a:extLst>
                    <a:ext uri="{9D8B030D-6E8A-4147-A177-3AD203B41FA5}">
                      <a16:colId xmlns:a16="http://schemas.microsoft.com/office/drawing/2014/main" val="2307181736"/>
                    </a:ext>
                  </a:extLst>
                </a:gridCol>
              </a:tblGrid>
              <a:tr h="443267">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tx1"/>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gridSpan="3">
                  <a:txBody>
                    <a:bodyPr/>
                    <a:lstStyle/>
                    <a:p>
                      <a:pPr algn="ctr"/>
                      <a:r>
                        <a:rPr lang="en-US" sz="900" b="1" i="0" cap="all" baseline="0" dirty="0">
                          <a:solidFill>
                            <a:schemeClr val="tx2">
                              <a:lumMod val="75000"/>
                              <a:lumOff val="25000"/>
                            </a:schemeClr>
                          </a:solidFill>
                          <a:latin typeface="Calibri" panose="020F0502020204030204" pitchFamily="34" charset="0"/>
                          <a:cs typeface="Calibri" panose="020F0502020204030204" pitchFamily="34" charset="0"/>
                        </a:rPr>
                        <a:t>CONTINOUS MONITORRING</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endParaRPr lang="en-US" sz="1400" b="1" kern="1200" noProof="1">
                        <a:solidFill>
                          <a:schemeClr val="tx2"/>
                        </a:solidFill>
                        <a:effectLst/>
                        <a:latin typeface="+mn-lt"/>
                        <a:ea typeface="+mn-ea"/>
                        <a:cs typeface="+mn-cs"/>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pPr algn="ctr"/>
                      <a:endParaRPr lang="en-US" sz="1000" b="0" i="0" cap="all" baseline="0" dirty="0">
                        <a:solidFill>
                          <a:schemeClr val="accent1"/>
                        </a:solidFill>
                        <a:latin typeface="Calibri" panose="020F0502020204030204" pitchFamily="34" charset="0"/>
                        <a:cs typeface="Calibri" panose="020F0502020204030204" pitchFamily="34" charset="0"/>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43267">
                <a:tc vMerge="1">
                  <a:txBody>
                    <a:bodyPr/>
                    <a:lstStyle/>
                    <a:p>
                      <a:pPr algn="l"/>
                      <a:endParaRPr lang="en-US" sz="1000" b="0" dirty="0">
                        <a:solidFill>
                          <a:schemeClr val="tx1"/>
                        </a:solidFill>
                        <a:effectLst/>
                      </a:endParaRPr>
                    </a:p>
                  </a:txBody>
                  <a:tcPr marL="7200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endParaRPr lang="de-DE"/>
                    </a:p>
                  </a:txBody>
                  <a:tcPr/>
                </a:tc>
                <a:tc vMerge="1">
                  <a:txBody>
                    <a:bodyPr/>
                    <a:lstStyle/>
                    <a:p>
                      <a:endParaRPr lang="de-DE"/>
                    </a:p>
                  </a:txBody>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People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Process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1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Technology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99584">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App Monitoring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ALL</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Application Logs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Dashboards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Reports Scheduled </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rowSpan="6">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100" b="0" i="0" u="none" strike="noStrike" kern="1200" cap="all" spc="0" normalizeH="0" baseline="0" noProof="1">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2"/>
                  </a:ext>
                </a:extLst>
              </a:tr>
              <a:tr h="604587">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Infra Monitoring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Critical parameters monitoring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alerts &amp; Dashboards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Sla management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75645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Incident Management</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Release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Incident creation for alerts </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8491580"/>
                  </a:ext>
                </a:extLst>
              </a:tr>
              <a:tr h="661900">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Alerting &amp; Diagnostics</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Engineering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Alerts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Incidents via Alerts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2503396"/>
                  </a:ext>
                </a:extLst>
              </a:tr>
              <a:tr h="74065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Runtime Defense</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Security Validation &amp; Pipeline automation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Stage gate  failures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63706756"/>
                  </a:ext>
                </a:extLst>
              </a:tr>
              <a:tr h="60458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Continuous Scanning</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Compliance Teams </a:t>
                      </a:r>
                      <a:endParaRPr kumimoji="0" lang="en-US" sz="9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Compliance reporting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47005784"/>
                  </a:ext>
                </a:extLst>
              </a:tr>
            </a:tbl>
          </a:graphicData>
        </a:graphic>
      </p:graphicFrame>
      <p:pic>
        <p:nvPicPr>
          <p:cNvPr id="87" name="Picture 86">
            <a:extLst>
              <a:ext uri="{FF2B5EF4-FFF2-40B4-BE49-F238E27FC236}">
                <a16:creationId xmlns:a16="http://schemas.microsoft.com/office/drawing/2014/main" id="{042CF91F-CC92-F946-8F0B-F05FE57DCDC8}"/>
              </a:ext>
            </a:extLst>
          </p:cNvPr>
          <p:cNvPicPr>
            <a:picLocks noChangeAspect="1"/>
          </p:cNvPicPr>
          <p:nvPr/>
        </p:nvPicPr>
        <p:blipFill>
          <a:blip r:embed="rId2"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625600" y="1193801"/>
            <a:ext cx="648147" cy="668191"/>
          </a:xfrm>
          <a:prstGeom prst="rect">
            <a:avLst/>
          </a:prstGeom>
        </p:spPr>
      </p:pic>
      <p:grpSp>
        <p:nvGrpSpPr>
          <p:cNvPr id="88" name="Group 87">
            <a:extLst>
              <a:ext uri="{FF2B5EF4-FFF2-40B4-BE49-F238E27FC236}">
                <a16:creationId xmlns:a16="http://schemas.microsoft.com/office/drawing/2014/main" id="{BD4FFA03-0D2B-2D40-8A1E-EDC10B58EAAB}"/>
              </a:ext>
            </a:extLst>
          </p:cNvPr>
          <p:cNvGrpSpPr/>
          <p:nvPr/>
        </p:nvGrpSpPr>
        <p:grpSpPr>
          <a:xfrm>
            <a:off x="184147" y="1183217"/>
            <a:ext cx="679452" cy="611764"/>
            <a:chOff x="4046302" y="1072314"/>
            <a:chExt cx="884903" cy="801487"/>
          </a:xfrm>
          <a:solidFill>
            <a:srgbClr val="FFFFFF"/>
          </a:solidFill>
        </p:grpSpPr>
        <p:sp>
          <p:nvSpPr>
            <p:cNvPr id="89" name="Hexagon 88">
              <a:extLst>
                <a:ext uri="{FF2B5EF4-FFF2-40B4-BE49-F238E27FC236}">
                  <a16:creationId xmlns:a16="http://schemas.microsoft.com/office/drawing/2014/main" id="{0C1B4D7C-4BAC-844F-B87B-320E6AE002B1}"/>
                </a:ext>
              </a:extLst>
            </p:cNvPr>
            <p:cNvSpPr/>
            <p:nvPr/>
          </p:nvSpPr>
          <p:spPr bwMode="auto">
            <a:xfrm>
              <a:off x="4046302" y="1075321"/>
              <a:ext cx="884903" cy="794774"/>
            </a:xfrm>
            <a:prstGeom prst="hexagon">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0" name="Oval 89">
              <a:extLst>
                <a:ext uri="{FF2B5EF4-FFF2-40B4-BE49-F238E27FC236}">
                  <a16:creationId xmlns:a16="http://schemas.microsoft.com/office/drawing/2014/main" id="{44DBA9AA-2F89-F249-B606-84E3D4DAF442}"/>
                </a:ext>
              </a:extLst>
            </p:cNvPr>
            <p:cNvSpPr/>
            <p:nvPr/>
          </p:nvSpPr>
          <p:spPr bwMode="auto">
            <a:xfrm>
              <a:off x="4089346" y="1072314"/>
              <a:ext cx="792088" cy="801487"/>
            </a:xfrm>
            <a:prstGeom prst="ellipse">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dirty="0">
                <a:solidFill>
                  <a:prstClr val="black"/>
                </a:solidFill>
                <a:latin typeface="Calibri" panose="020F0502020204030204"/>
                <a:cs typeface="Times New Roman" charset="0"/>
              </a:endParaRPr>
            </a:p>
          </p:txBody>
        </p:sp>
        <p:sp>
          <p:nvSpPr>
            <p:cNvPr id="91" name="Rectangle 90">
              <a:extLst>
                <a:ext uri="{FF2B5EF4-FFF2-40B4-BE49-F238E27FC236}">
                  <a16:creationId xmlns:a16="http://schemas.microsoft.com/office/drawing/2014/main" id="{19DE302C-6FB9-584B-A67F-2C4A5C3F87A7}"/>
                </a:ext>
              </a:extLst>
            </p:cNvPr>
            <p:cNvSpPr/>
            <p:nvPr/>
          </p:nvSpPr>
          <p:spPr bwMode="auto">
            <a:xfrm>
              <a:off x="4385955" y="1176300"/>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2" name="Rectangle 91">
              <a:extLst>
                <a:ext uri="{FF2B5EF4-FFF2-40B4-BE49-F238E27FC236}">
                  <a16:creationId xmlns:a16="http://schemas.microsoft.com/office/drawing/2014/main" id="{0733178B-EBBC-B346-A581-2BD5A70407F3}"/>
                </a:ext>
              </a:extLst>
            </p:cNvPr>
            <p:cNvSpPr/>
            <p:nvPr/>
          </p:nvSpPr>
          <p:spPr bwMode="auto">
            <a:xfrm>
              <a:off x="4207385"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3" name="Rectangle 92">
              <a:extLst>
                <a:ext uri="{FF2B5EF4-FFF2-40B4-BE49-F238E27FC236}">
                  <a16:creationId xmlns:a16="http://schemas.microsoft.com/office/drawing/2014/main" id="{BC69BEC8-6FEF-A841-9B90-0E76572F6847}"/>
                </a:ext>
              </a:extLst>
            </p:cNvPr>
            <p:cNvSpPr/>
            <p:nvPr/>
          </p:nvSpPr>
          <p:spPr bwMode="auto">
            <a:xfrm>
              <a:off x="4569143"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cxnSp>
          <p:nvCxnSpPr>
            <p:cNvPr id="94" name="Elbow Connector 93">
              <a:extLst>
                <a:ext uri="{FF2B5EF4-FFF2-40B4-BE49-F238E27FC236}">
                  <a16:creationId xmlns:a16="http://schemas.microsoft.com/office/drawing/2014/main" id="{B567290B-A17E-2448-9FA7-8D9E46331984}"/>
                </a:ext>
              </a:extLst>
            </p:cNvPr>
            <p:cNvCxnSpPr/>
            <p:nvPr/>
          </p:nvCxnSpPr>
          <p:spPr>
            <a:xfrm rot="5400000">
              <a:off x="4310312" y="1340914"/>
              <a:ext cx="181852" cy="178570"/>
            </a:xfrm>
            <a:prstGeom prst="bentConnector3">
              <a:avLst/>
            </a:prstGeom>
            <a:grpFill/>
            <a:ln w="12700" cap="flat" cmpd="sng" algn="ctr">
              <a:solidFill>
                <a:sysClr val="windowText" lastClr="000000"/>
              </a:solidFill>
              <a:prstDash val="solid"/>
              <a:miter lim="800000"/>
            </a:ln>
            <a:effectLst/>
          </p:spPr>
        </p:cxnSp>
        <p:cxnSp>
          <p:nvCxnSpPr>
            <p:cNvPr id="95" name="Elbow Connector 94">
              <a:extLst>
                <a:ext uri="{FF2B5EF4-FFF2-40B4-BE49-F238E27FC236}">
                  <a16:creationId xmlns:a16="http://schemas.microsoft.com/office/drawing/2014/main" id="{E768DB81-11A6-FD4E-A1B1-0D8558647D9B}"/>
                </a:ext>
              </a:extLst>
            </p:cNvPr>
            <p:cNvCxnSpPr/>
            <p:nvPr/>
          </p:nvCxnSpPr>
          <p:spPr>
            <a:xfrm rot="16200000" flipH="1">
              <a:off x="4491191" y="1338605"/>
              <a:ext cx="181852" cy="183188"/>
            </a:xfrm>
            <a:prstGeom prst="bentConnector3">
              <a:avLst/>
            </a:prstGeom>
            <a:grpFill/>
            <a:ln w="12700" cap="flat" cmpd="sng" algn="ctr">
              <a:solidFill>
                <a:sysClr val="windowText" lastClr="000000"/>
              </a:solidFill>
              <a:prstDash val="solid"/>
              <a:miter lim="800000"/>
            </a:ln>
            <a:effectLst/>
          </p:spPr>
        </p:cxnSp>
      </p:grpSp>
      <p:grpSp>
        <p:nvGrpSpPr>
          <p:cNvPr id="96" name="Group 95">
            <a:extLst>
              <a:ext uri="{FF2B5EF4-FFF2-40B4-BE49-F238E27FC236}">
                <a16:creationId xmlns:a16="http://schemas.microsoft.com/office/drawing/2014/main" id="{564E3B52-45C7-4C4C-8EF6-BCA8437047C6}"/>
              </a:ext>
            </a:extLst>
          </p:cNvPr>
          <p:cNvGrpSpPr>
            <a:grpSpLocks/>
          </p:cNvGrpSpPr>
          <p:nvPr/>
        </p:nvGrpSpPr>
        <p:grpSpPr bwMode="auto">
          <a:xfrm>
            <a:off x="935577" y="1193800"/>
            <a:ext cx="637665" cy="615605"/>
            <a:chOff x="3200400" y="1901825"/>
            <a:chExt cx="3779838" cy="3802063"/>
          </a:xfrm>
          <a:solidFill>
            <a:srgbClr val="000000"/>
          </a:solidFill>
        </p:grpSpPr>
        <p:sp>
          <p:nvSpPr>
            <p:cNvPr id="97" name="Freeform 96">
              <a:extLst>
                <a:ext uri="{FF2B5EF4-FFF2-40B4-BE49-F238E27FC236}">
                  <a16:creationId xmlns:a16="http://schemas.microsoft.com/office/drawing/2014/main" id="{3BD5AC56-3D85-DF45-B77D-33F8D3607684}"/>
                </a:ext>
              </a:extLst>
            </p:cNvPr>
            <p:cNvSpPr>
              <a:spLocks noChangeArrowheads="1"/>
            </p:cNvSpPr>
            <p:nvPr/>
          </p:nvSpPr>
          <p:spPr bwMode="auto">
            <a:xfrm>
              <a:off x="3654348" y="1901825"/>
              <a:ext cx="2825617" cy="1251902"/>
            </a:xfrm>
            <a:custGeom>
              <a:avLst/>
              <a:gdLst>
                <a:gd name="T0" fmla="*/ 6374 w 7843"/>
                <a:gd name="T1" fmla="*/ 3000 h 3470"/>
                <a:gd name="T2" fmla="*/ 6374 w 7843"/>
                <a:gd name="T3" fmla="*/ 3000 h 3470"/>
                <a:gd name="T4" fmla="*/ 7842 w 7843"/>
                <a:gd name="T5" fmla="*/ 1500 h 3470"/>
                <a:gd name="T6" fmla="*/ 6374 w 7843"/>
                <a:gd name="T7" fmla="*/ 0 h 3470"/>
                <a:gd name="T8" fmla="*/ 5249 w 7843"/>
                <a:gd name="T9" fmla="*/ 500 h 3470"/>
                <a:gd name="T10" fmla="*/ 4436 w 7843"/>
                <a:gd name="T11" fmla="*/ 438 h 3470"/>
                <a:gd name="T12" fmla="*/ 0 w 7843"/>
                <a:gd name="T13" fmla="*/ 3438 h 3470"/>
                <a:gd name="T14" fmla="*/ 250 w 7843"/>
                <a:gd name="T15" fmla="*/ 3406 h 3470"/>
                <a:gd name="T16" fmla="*/ 687 w 7843"/>
                <a:gd name="T17" fmla="*/ 3469 h 3470"/>
                <a:gd name="T18" fmla="*/ 4436 w 7843"/>
                <a:gd name="T19" fmla="*/ 1063 h 3470"/>
                <a:gd name="T20" fmla="*/ 4905 w 7843"/>
                <a:gd name="T21" fmla="*/ 1094 h 3470"/>
                <a:gd name="T22" fmla="*/ 4874 w 7843"/>
                <a:gd name="T23" fmla="*/ 1500 h 3470"/>
                <a:gd name="T24" fmla="*/ 6374 w 7843"/>
                <a:gd name="T25" fmla="*/ 300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3" h="3470">
                  <a:moveTo>
                    <a:pt x="6374" y="3000"/>
                  </a:moveTo>
                  <a:lnTo>
                    <a:pt x="6374" y="3000"/>
                  </a:lnTo>
                  <a:cubicBezTo>
                    <a:pt x="7186" y="3000"/>
                    <a:pt x="7842" y="2344"/>
                    <a:pt x="7842" y="1500"/>
                  </a:cubicBezTo>
                  <a:cubicBezTo>
                    <a:pt x="7842" y="688"/>
                    <a:pt x="7186" y="0"/>
                    <a:pt x="6374" y="0"/>
                  </a:cubicBezTo>
                  <a:cubicBezTo>
                    <a:pt x="5936" y="0"/>
                    <a:pt x="5530" y="188"/>
                    <a:pt x="5249" y="500"/>
                  </a:cubicBezTo>
                  <a:cubicBezTo>
                    <a:pt x="4999" y="438"/>
                    <a:pt x="4717" y="438"/>
                    <a:pt x="4436" y="438"/>
                  </a:cubicBezTo>
                  <a:cubicBezTo>
                    <a:pt x="2437" y="438"/>
                    <a:pt x="718" y="1656"/>
                    <a:pt x="0" y="3438"/>
                  </a:cubicBezTo>
                  <a:cubicBezTo>
                    <a:pt x="93" y="3406"/>
                    <a:pt x="156" y="3406"/>
                    <a:pt x="250" y="3406"/>
                  </a:cubicBezTo>
                  <a:cubicBezTo>
                    <a:pt x="406" y="3406"/>
                    <a:pt x="562" y="3438"/>
                    <a:pt x="687" y="3469"/>
                  </a:cubicBezTo>
                  <a:cubicBezTo>
                    <a:pt x="1343" y="2063"/>
                    <a:pt x="2781" y="1063"/>
                    <a:pt x="4436" y="1063"/>
                  </a:cubicBezTo>
                  <a:cubicBezTo>
                    <a:pt x="4624" y="1063"/>
                    <a:pt x="4749" y="1094"/>
                    <a:pt x="4905" y="1094"/>
                  </a:cubicBezTo>
                  <a:cubicBezTo>
                    <a:pt x="4874" y="1219"/>
                    <a:pt x="4874" y="1375"/>
                    <a:pt x="4874" y="1500"/>
                  </a:cubicBezTo>
                  <a:cubicBezTo>
                    <a:pt x="4874" y="2344"/>
                    <a:pt x="5530" y="3000"/>
                    <a:pt x="6374" y="3000"/>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8" name="Freeform 97">
              <a:extLst>
                <a:ext uri="{FF2B5EF4-FFF2-40B4-BE49-F238E27FC236}">
                  <a16:creationId xmlns:a16="http://schemas.microsoft.com/office/drawing/2014/main" id="{74CEC872-CAA2-7744-A61C-D9EE252F1F8A}"/>
                </a:ext>
              </a:extLst>
            </p:cNvPr>
            <p:cNvSpPr>
              <a:spLocks noChangeArrowheads="1"/>
            </p:cNvSpPr>
            <p:nvPr/>
          </p:nvSpPr>
          <p:spPr bwMode="auto">
            <a:xfrm>
              <a:off x="5414567" y="2680784"/>
              <a:ext cx="1565671" cy="3023104"/>
            </a:xfrm>
            <a:custGeom>
              <a:avLst/>
              <a:gdLst>
                <a:gd name="T0" fmla="*/ 4343 w 4344"/>
                <a:gd name="T1" fmla="*/ 3063 h 8407"/>
                <a:gd name="T2" fmla="*/ 4343 w 4344"/>
                <a:gd name="T3" fmla="*/ 3063 h 8407"/>
                <a:gd name="T4" fmla="*/ 3219 w 4344"/>
                <a:gd name="T5" fmla="*/ 0 h 8407"/>
                <a:gd name="T6" fmla="*/ 2875 w 4344"/>
                <a:gd name="T7" fmla="*/ 594 h 8407"/>
                <a:gd name="T8" fmla="*/ 3687 w 4344"/>
                <a:gd name="T9" fmla="*/ 3063 h 8407"/>
                <a:gd name="T10" fmla="*/ 2594 w 4344"/>
                <a:gd name="T11" fmla="*/ 5874 h 8407"/>
                <a:gd name="T12" fmla="*/ 1500 w 4344"/>
                <a:gd name="T13" fmla="*/ 5406 h 8407"/>
                <a:gd name="T14" fmla="*/ 0 w 4344"/>
                <a:gd name="T15" fmla="*/ 6906 h 8407"/>
                <a:gd name="T16" fmla="*/ 1500 w 4344"/>
                <a:gd name="T17" fmla="*/ 8406 h 8407"/>
                <a:gd name="T18" fmla="*/ 3000 w 4344"/>
                <a:gd name="T19" fmla="*/ 6906 h 8407"/>
                <a:gd name="T20" fmla="*/ 2937 w 4344"/>
                <a:gd name="T21" fmla="*/ 6437 h 8407"/>
                <a:gd name="T22" fmla="*/ 4343 w 4344"/>
                <a:gd name="T23" fmla="*/ 3063 h 8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4" h="8407">
                  <a:moveTo>
                    <a:pt x="4343" y="3063"/>
                  </a:moveTo>
                  <a:lnTo>
                    <a:pt x="4343" y="3063"/>
                  </a:lnTo>
                  <a:cubicBezTo>
                    <a:pt x="4343" y="1907"/>
                    <a:pt x="3906" y="813"/>
                    <a:pt x="3219" y="0"/>
                  </a:cubicBezTo>
                  <a:cubicBezTo>
                    <a:pt x="3156" y="219"/>
                    <a:pt x="3031" y="438"/>
                    <a:pt x="2875" y="594"/>
                  </a:cubicBezTo>
                  <a:cubicBezTo>
                    <a:pt x="3375" y="1282"/>
                    <a:pt x="3687" y="2125"/>
                    <a:pt x="3687" y="3063"/>
                  </a:cubicBezTo>
                  <a:cubicBezTo>
                    <a:pt x="3687" y="4156"/>
                    <a:pt x="3281" y="5124"/>
                    <a:pt x="2594" y="5874"/>
                  </a:cubicBezTo>
                  <a:cubicBezTo>
                    <a:pt x="2312" y="5593"/>
                    <a:pt x="1937" y="5406"/>
                    <a:pt x="1500" y="5406"/>
                  </a:cubicBezTo>
                  <a:cubicBezTo>
                    <a:pt x="687" y="5406"/>
                    <a:pt x="0" y="6062"/>
                    <a:pt x="0" y="6906"/>
                  </a:cubicBezTo>
                  <a:cubicBezTo>
                    <a:pt x="0" y="7718"/>
                    <a:pt x="687" y="8406"/>
                    <a:pt x="1500" y="8406"/>
                  </a:cubicBezTo>
                  <a:cubicBezTo>
                    <a:pt x="2343" y="8406"/>
                    <a:pt x="3000" y="7718"/>
                    <a:pt x="3000" y="6906"/>
                  </a:cubicBezTo>
                  <a:cubicBezTo>
                    <a:pt x="3000" y="6749"/>
                    <a:pt x="2969" y="6593"/>
                    <a:pt x="2937" y="6437"/>
                  </a:cubicBezTo>
                  <a:cubicBezTo>
                    <a:pt x="3781" y="5562"/>
                    <a:pt x="4343" y="4374"/>
                    <a:pt x="4343" y="3063"/>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9" name="Freeform 98">
              <a:extLst>
                <a:ext uri="{FF2B5EF4-FFF2-40B4-BE49-F238E27FC236}">
                  <a16:creationId xmlns:a16="http://schemas.microsoft.com/office/drawing/2014/main" id="{F96BC41B-1086-2646-9281-C4322332BF97}"/>
                </a:ext>
              </a:extLst>
            </p:cNvPr>
            <p:cNvSpPr>
              <a:spLocks noChangeArrowheads="1"/>
            </p:cNvSpPr>
            <p:nvPr/>
          </p:nvSpPr>
          <p:spPr bwMode="auto">
            <a:xfrm>
              <a:off x="3200400" y="3265007"/>
              <a:ext cx="2158581" cy="2234868"/>
            </a:xfrm>
            <a:custGeom>
              <a:avLst/>
              <a:gdLst>
                <a:gd name="T0" fmla="*/ 5687 w 6001"/>
                <a:gd name="T1" fmla="*/ 5562 h 6219"/>
                <a:gd name="T2" fmla="*/ 5687 w 6001"/>
                <a:gd name="T3" fmla="*/ 5562 h 6219"/>
                <a:gd name="T4" fmla="*/ 1844 w 6001"/>
                <a:gd name="T5" fmla="*/ 2968 h 6219"/>
                <a:gd name="T6" fmla="*/ 1782 w 6001"/>
                <a:gd name="T7" fmla="*/ 2968 h 6219"/>
                <a:gd name="T8" fmla="*/ 2969 w 6001"/>
                <a:gd name="T9" fmla="*/ 1500 h 6219"/>
                <a:gd name="T10" fmla="*/ 1501 w 6001"/>
                <a:gd name="T11" fmla="*/ 0 h 6219"/>
                <a:gd name="T12" fmla="*/ 0 w 6001"/>
                <a:gd name="T13" fmla="*/ 1500 h 6219"/>
                <a:gd name="T14" fmla="*/ 1157 w 6001"/>
                <a:gd name="T15" fmla="*/ 2968 h 6219"/>
                <a:gd name="T16" fmla="*/ 5687 w 6001"/>
                <a:gd name="T17" fmla="*/ 6218 h 6219"/>
                <a:gd name="T18" fmla="*/ 6000 w 6001"/>
                <a:gd name="T19" fmla="*/ 6218 h 6219"/>
                <a:gd name="T20" fmla="*/ 5812 w 6001"/>
                <a:gd name="T21" fmla="*/ 5562 h 6219"/>
                <a:gd name="T22" fmla="*/ 5687 w 6001"/>
                <a:gd name="T23" fmla="*/ 5562 h 6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1" h="6219">
                  <a:moveTo>
                    <a:pt x="5687" y="5562"/>
                  </a:moveTo>
                  <a:lnTo>
                    <a:pt x="5687" y="5562"/>
                  </a:lnTo>
                  <a:cubicBezTo>
                    <a:pt x="3969" y="5562"/>
                    <a:pt x="2469" y="4499"/>
                    <a:pt x="1844" y="2968"/>
                  </a:cubicBezTo>
                  <a:cubicBezTo>
                    <a:pt x="1782" y="2968"/>
                    <a:pt x="1782" y="2968"/>
                    <a:pt x="1782" y="2968"/>
                  </a:cubicBezTo>
                  <a:cubicBezTo>
                    <a:pt x="2469" y="2843"/>
                    <a:pt x="2969" y="2218"/>
                    <a:pt x="2969" y="1500"/>
                  </a:cubicBezTo>
                  <a:cubicBezTo>
                    <a:pt x="2969" y="688"/>
                    <a:pt x="2313" y="0"/>
                    <a:pt x="1501" y="0"/>
                  </a:cubicBezTo>
                  <a:cubicBezTo>
                    <a:pt x="657" y="0"/>
                    <a:pt x="0" y="688"/>
                    <a:pt x="0" y="1500"/>
                  </a:cubicBezTo>
                  <a:cubicBezTo>
                    <a:pt x="0" y="2218"/>
                    <a:pt x="501" y="2812"/>
                    <a:pt x="1157" y="2968"/>
                  </a:cubicBezTo>
                  <a:cubicBezTo>
                    <a:pt x="1813" y="4843"/>
                    <a:pt x="3594" y="6218"/>
                    <a:pt x="5687" y="6218"/>
                  </a:cubicBezTo>
                  <a:cubicBezTo>
                    <a:pt x="5812" y="6218"/>
                    <a:pt x="5906" y="6218"/>
                    <a:pt x="6000" y="6218"/>
                  </a:cubicBezTo>
                  <a:cubicBezTo>
                    <a:pt x="5906" y="5999"/>
                    <a:pt x="5843" y="5812"/>
                    <a:pt x="5812" y="5562"/>
                  </a:cubicBezTo>
                  <a:cubicBezTo>
                    <a:pt x="5781" y="5562"/>
                    <a:pt x="5750" y="5562"/>
                    <a:pt x="5687" y="5562"/>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grpSp>
      <p:pic>
        <p:nvPicPr>
          <p:cNvPr id="10" name="Picture 9">
            <a:extLst>
              <a:ext uri="{FF2B5EF4-FFF2-40B4-BE49-F238E27FC236}">
                <a16:creationId xmlns:a16="http://schemas.microsoft.com/office/drawing/2014/main" id="{1E7D5136-1374-8B4E-B48B-BC7B87752EA9}"/>
              </a:ext>
            </a:extLst>
          </p:cNvPr>
          <p:cNvPicPr>
            <a:picLocks noChangeAspect="1"/>
          </p:cNvPicPr>
          <p:nvPr/>
        </p:nvPicPr>
        <p:blipFill>
          <a:blip r:embed="rId3"/>
          <a:stretch>
            <a:fillRect/>
          </a:stretch>
        </p:blipFill>
        <p:spPr>
          <a:xfrm>
            <a:off x="11019145" y="3151412"/>
            <a:ext cx="631215" cy="115203"/>
          </a:xfrm>
          <a:prstGeom prst="rect">
            <a:avLst/>
          </a:prstGeom>
        </p:spPr>
      </p:pic>
      <p:pic>
        <p:nvPicPr>
          <p:cNvPr id="38" name="Picture 1">
            <a:extLst>
              <a:ext uri="{FF2B5EF4-FFF2-40B4-BE49-F238E27FC236}">
                <a16:creationId xmlns:a16="http://schemas.microsoft.com/office/drawing/2014/main" id="{35BC4447-7D17-014F-B57D-2FF5B65879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6404" y="3387391"/>
            <a:ext cx="429683" cy="2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02641B25-7A58-DC4A-932C-94B1D999842F}"/>
              </a:ext>
            </a:extLst>
          </p:cNvPr>
          <p:cNvSpPr txBox="1"/>
          <p:nvPr/>
        </p:nvSpPr>
        <p:spPr>
          <a:xfrm>
            <a:off x="10407645" y="5025204"/>
            <a:ext cx="1727200" cy="913392"/>
          </a:xfrm>
          <a:prstGeom prst="rect">
            <a:avLst/>
          </a:prstGeom>
          <a:noFill/>
        </p:spPr>
        <p:txBody>
          <a:bodyPr wrap="square" rtlCol="0">
            <a:spAutoFit/>
          </a:bodyPr>
          <a:lstStyle/>
          <a:p>
            <a:r>
              <a:rPr lang="en-US" sz="1067" i="1" dirty="0">
                <a:latin typeface="Calibri" panose="020F0502020204030204" pitchFamily="34" charset="0"/>
                <a:cs typeface="Calibri" panose="020F0502020204030204" pitchFamily="34" charset="0"/>
              </a:rPr>
              <a:t>Note:  Few tools are still  in assessment phase and will be finalized with teams before implementing the pipeline</a:t>
            </a:r>
            <a:endParaRPr lang="en-US" sz="106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96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B981-C513-4B0E-9087-F1657195A494}"/>
              </a:ext>
            </a:extLst>
          </p:cNvPr>
          <p:cNvSpPr>
            <a:spLocks noGrp="1"/>
          </p:cNvSpPr>
          <p:nvPr>
            <p:ph type="title"/>
          </p:nvPr>
        </p:nvSpPr>
        <p:spPr/>
        <p:txBody>
          <a:bodyPr/>
          <a:lstStyle/>
          <a:p>
            <a:r>
              <a:rPr lang="en-US" i="1" dirty="0"/>
              <a:t>Onboarding Model</a:t>
            </a:r>
          </a:p>
        </p:txBody>
      </p:sp>
      <p:sp>
        <p:nvSpPr>
          <p:cNvPr id="3" name="Rectangle 2">
            <a:extLst>
              <a:ext uri="{FF2B5EF4-FFF2-40B4-BE49-F238E27FC236}">
                <a16:creationId xmlns:a16="http://schemas.microsoft.com/office/drawing/2014/main" id="{37A303AF-EC38-4249-A91C-0F2325E34FBD}"/>
              </a:ext>
            </a:extLst>
          </p:cNvPr>
          <p:cNvSpPr/>
          <p:nvPr/>
        </p:nvSpPr>
        <p:spPr>
          <a:xfrm>
            <a:off x="11634310" y="1622681"/>
            <a:ext cx="106254" cy="633257"/>
          </a:xfrm>
          <a:prstGeom prst="rect">
            <a:avLst/>
          </a:prstGeom>
          <a:solidFill>
            <a:schemeClr val="tx2"/>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cs typeface="+mn-cs"/>
            </a:endParaRPr>
          </a:p>
        </p:txBody>
      </p:sp>
      <p:sp>
        <p:nvSpPr>
          <p:cNvPr id="4" name="Donut 13">
            <a:extLst>
              <a:ext uri="{FF2B5EF4-FFF2-40B4-BE49-F238E27FC236}">
                <a16:creationId xmlns:a16="http://schemas.microsoft.com/office/drawing/2014/main" id="{80B955E4-41A9-4643-B26C-587FEC558222}"/>
              </a:ext>
            </a:extLst>
          </p:cNvPr>
          <p:cNvSpPr/>
          <p:nvPr/>
        </p:nvSpPr>
        <p:spPr>
          <a:xfrm>
            <a:off x="257951" y="1622681"/>
            <a:ext cx="633257" cy="633257"/>
          </a:xfrm>
          <a:prstGeom prst="donut">
            <a:avLst>
              <a:gd name="adj" fmla="val 8443"/>
            </a:avLst>
          </a:prstGeom>
          <a:solidFill>
            <a:schemeClr val="tx2"/>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404040"/>
              </a:solidFill>
              <a:effectLst/>
              <a:uLnTx/>
              <a:uFillTx/>
              <a:latin typeface="+mj-lt"/>
              <a:cs typeface="+mn-cs"/>
            </a:endParaRPr>
          </a:p>
        </p:txBody>
      </p:sp>
      <p:sp>
        <p:nvSpPr>
          <p:cNvPr id="5" name="Rectangle 4">
            <a:extLst>
              <a:ext uri="{FF2B5EF4-FFF2-40B4-BE49-F238E27FC236}">
                <a16:creationId xmlns:a16="http://schemas.microsoft.com/office/drawing/2014/main" id="{F17F75F8-23EB-495A-AFEC-9FEAB570E076}"/>
              </a:ext>
            </a:extLst>
          </p:cNvPr>
          <p:cNvSpPr/>
          <p:nvPr/>
        </p:nvSpPr>
        <p:spPr>
          <a:xfrm>
            <a:off x="557690" y="1641120"/>
            <a:ext cx="11076620" cy="633257"/>
          </a:xfrm>
          <a:prstGeom prst="rect">
            <a:avLst/>
          </a:prstGeom>
          <a:solidFill>
            <a:srgbClr val="FFFFFF">
              <a:lumMod val="9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33763" lvl="0"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Leverage NTT DATA’s Digital expertise for Solution Assessment </a:t>
            </a:r>
          </a:p>
          <a:p>
            <a:pPr marL="3433763" lvl="0"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Microservices, API based design expertise from AmFam Digital Technology to accelerate the solution design</a:t>
            </a:r>
          </a:p>
        </p:txBody>
      </p:sp>
      <p:sp>
        <p:nvSpPr>
          <p:cNvPr id="6" name="Rectangle 5">
            <a:extLst>
              <a:ext uri="{FF2B5EF4-FFF2-40B4-BE49-F238E27FC236}">
                <a16:creationId xmlns:a16="http://schemas.microsoft.com/office/drawing/2014/main" id="{510641B3-D18A-47FF-A81C-6CF9DFA421DD}"/>
              </a:ext>
            </a:extLst>
          </p:cNvPr>
          <p:cNvSpPr/>
          <p:nvPr/>
        </p:nvSpPr>
        <p:spPr>
          <a:xfrm>
            <a:off x="11634310" y="2347617"/>
            <a:ext cx="106254" cy="633257"/>
          </a:xfrm>
          <a:prstGeom prst="rect">
            <a:avLst/>
          </a:prstGeom>
          <a:solidFill>
            <a:srgbClr val="E6B600"/>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cs typeface="+mn-cs"/>
            </a:endParaRPr>
          </a:p>
        </p:txBody>
      </p:sp>
      <p:sp>
        <p:nvSpPr>
          <p:cNvPr id="7" name="Donut 17">
            <a:extLst>
              <a:ext uri="{FF2B5EF4-FFF2-40B4-BE49-F238E27FC236}">
                <a16:creationId xmlns:a16="http://schemas.microsoft.com/office/drawing/2014/main" id="{DBBF720D-AF2F-40EA-A86A-5A660E1B2BEC}"/>
              </a:ext>
            </a:extLst>
          </p:cNvPr>
          <p:cNvSpPr/>
          <p:nvPr/>
        </p:nvSpPr>
        <p:spPr>
          <a:xfrm>
            <a:off x="257951" y="2347617"/>
            <a:ext cx="633257" cy="633257"/>
          </a:xfrm>
          <a:prstGeom prst="donut">
            <a:avLst>
              <a:gd name="adj" fmla="val 8443"/>
            </a:avLst>
          </a:prstGeom>
          <a:solidFill>
            <a:srgbClr val="E6B600"/>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404040"/>
              </a:solidFill>
              <a:effectLst/>
              <a:uLnTx/>
              <a:uFillTx/>
              <a:latin typeface="+mj-lt"/>
              <a:cs typeface="+mn-cs"/>
            </a:endParaRPr>
          </a:p>
        </p:txBody>
      </p:sp>
      <p:sp>
        <p:nvSpPr>
          <p:cNvPr id="8" name="Rectangle 7">
            <a:extLst>
              <a:ext uri="{FF2B5EF4-FFF2-40B4-BE49-F238E27FC236}">
                <a16:creationId xmlns:a16="http://schemas.microsoft.com/office/drawing/2014/main" id="{AAC369B0-6394-476E-BB66-6997C8A45AD0}"/>
              </a:ext>
            </a:extLst>
          </p:cNvPr>
          <p:cNvSpPr/>
          <p:nvPr/>
        </p:nvSpPr>
        <p:spPr>
          <a:xfrm>
            <a:off x="574581" y="2329350"/>
            <a:ext cx="11059730" cy="649625"/>
          </a:xfrm>
          <a:prstGeom prst="rect">
            <a:avLst/>
          </a:prstGeom>
          <a:solidFill>
            <a:srgbClr val="FFFFFF">
              <a:lumMod val="9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Deploy a high performing scrum teams with execution capabilities in an onshore-offshore model </a:t>
            </a:r>
          </a:p>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Detailed Architectural Future State </a:t>
            </a:r>
          </a:p>
          <a:p>
            <a:pPr marL="3433763" indent="-233363">
              <a:spcBef>
                <a:spcPts val="100"/>
              </a:spcBef>
              <a:spcAft>
                <a:spcPts val="100"/>
              </a:spcAft>
              <a:buFont typeface="Arial" panose="020B0604020202020204" pitchFamily="34" charset="0"/>
              <a:buChar char="•"/>
            </a:pPr>
            <a:endParaRPr lang="en-US" sz="1200" i="1" dirty="0">
              <a:solidFill>
                <a:srgbClr val="091E42"/>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FB3A7645-A454-4698-A5E8-45E292CB00B0}"/>
              </a:ext>
            </a:extLst>
          </p:cNvPr>
          <p:cNvSpPr/>
          <p:nvPr/>
        </p:nvSpPr>
        <p:spPr>
          <a:xfrm>
            <a:off x="11634310" y="3072553"/>
            <a:ext cx="106254" cy="633257"/>
          </a:xfrm>
          <a:prstGeom prst="rect">
            <a:avLst/>
          </a:prstGeom>
          <a:solidFill>
            <a:srgbClr val="83B254">
              <a:lumMod val="75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cs typeface="+mn-cs"/>
            </a:endParaRPr>
          </a:p>
        </p:txBody>
      </p:sp>
      <p:sp>
        <p:nvSpPr>
          <p:cNvPr id="10" name="Donut 21">
            <a:extLst>
              <a:ext uri="{FF2B5EF4-FFF2-40B4-BE49-F238E27FC236}">
                <a16:creationId xmlns:a16="http://schemas.microsoft.com/office/drawing/2014/main" id="{B88DC03A-D42B-4285-A9BC-C86E2CB15423}"/>
              </a:ext>
            </a:extLst>
          </p:cNvPr>
          <p:cNvSpPr/>
          <p:nvPr/>
        </p:nvSpPr>
        <p:spPr>
          <a:xfrm>
            <a:off x="257951" y="3072553"/>
            <a:ext cx="633257" cy="633257"/>
          </a:xfrm>
          <a:prstGeom prst="donut">
            <a:avLst>
              <a:gd name="adj" fmla="val 8443"/>
            </a:avLst>
          </a:prstGeom>
          <a:solidFill>
            <a:srgbClr val="83B254">
              <a:lumMod val="75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404040"/>
              </a:solidFill>
              <a:effectLst/>
              <a:uLnTx/>
              <a:uFillTx/>
              <a:latin typeface="+mj-lt"/>
              <a:cs typeface="+mn-cs"/>
            </a:endParaRPr>
          </a:p>
        </p:txBody>
      </p:sp>
      <p:sp>
        <p:nvSpPr>
          <p:cNvPr id="11" name="Rectangle 10">
            <a:extLst>
              <a:ext uri="{FF2B5EF4-FFF2-40B4-BE49-F238E27FC236}">
                <a16:creationId xmlns:a16="http://schemas.microsoft.com/office/drawing/2014/main" id="{1C28F3BC-04B5-4502-BBBC-8B3447973BC1}"/>
              </a:ext>
            </a:extLst>
          </p:cNvPr>
          <p:cNvSpPr/>
          <p:nvPr/>
        </p:nvSpPr>
        <p:spPr>
          <a:xfrm>
            <a:off x="574580" y="3072553"/>
            <a:ext cx="11076620" cy="633257"/>
          </a:xfrm>
          <a:prstGeom prst="rect">
            <a:avLst/>
          </a:prstGeom>
          <a:solidFill>
            <a:srgbClr val="FFFFFF">
              <a:lumMod val="9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Delivery model includes experienced global resources with execution capabilities organized into multiple scrum teams (scrum of scrums)</a:t>
            </a:r>
          </a:p>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Accelerate delivery performance with tools that improve team capabilities to reach Future State </a:t>
            </a:r>
          </a:p>
        </p:txBody>
      </p:sp>
      <p:sp>
        <p:nvSpPr>
          <p:cNvPr id="12" name="Rectangle 11">
            <a:extLst>
              <a:ext uri="{FF2B5EF4-FFF2-40B4-BE49-F238E27FC236}">
                <a16:creationId xmlns:a16="http://schemas.microsoft.com/office/drawing/2014/main" id="{161AD629-C698-41C7-B9CB-1069B4CCBDA0}"/>
              </a:ext>
            </a:extLst>
          </p:cNvPr>
          <p:cNvSpPr/>
          <p:nvPr/>
        </p:nvSpPr>
        <p:spPr>
          <a:xfrm>
            <a:off x="11634310" y="3797489"/>
            <a:ext cx="106254" cy="633257"/>
          </a:xfrm>
          <a:prstGeom prst="rect">
            <a:avLst/>
          </a:prstGeom>
          <a:solidFill>
            <a:schemeClr val="bg2"/>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cs typeface="+mn-cs"/>
            </a:endParaRPr>
          </a:p>
        </p:txBody>
      </p:sp>
      <p:sp>
        <p:nvSpPr>
          <p:cNvPr id="13" name="Donut 38">
            <a:extLst>
              <a:ext uri="{FF2B5EF4-FFF2-40B4-BE49-F238E27FC236}">
                <a16:creationId xmlns:a16="http://schemas.microsoft.com/office/drawing/2014/main" id="{622AEB86-1DFD-488D-BE64-ABE5A2770A41}"/>
              </a:ext>
            </a:extLst>
          </p:cNvPr>
          <p:cNvSpPr/>
          <p:nvPr/>
        </p:nvSpPr>
        <p:spPr>
          <a:xfrm>
            <a:off x="257951" y="3797489"/>
            <a:ext cx="633257" cy="633257"/>
          </a:xfrm>
          <a:prstGeom prst="donut">
            <a:avLst>
              <a:gd name="adj" fmla="val 8443"/>
            </a:avLst>
          </a:prstGeom>
          <a:solidFill>
            <a:schemeClr val="bg2"/>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404040"/>
              </a:solidFill>
              <a:effectLst/>
              <a:uLnTx/>
              <a:uFillTx/>
              <a:latin typeface="+mj-lt"/>
              <a:cs typeface="+mn-cs"/>
            </a:endParaRPr>
          </a:p>
        </p:txBody>
      </p:sp>
      <p:sp>
        <p:nvSpPr>
          <p:cNvPr id="14" name="Rectangle 13">
            <a:extLst>
              <a:ext uri="{FF2B5EF4-FFF2-40B4-BE49-F238E27FC236}">
                <a16:creationId xmlns:a16="http://schemas.microsoft.com/office/drawing/2014/main" id="{27D60080-58BC-4364-BCBF-A58C0EB59980}"/>
              </a:ext>
            </a:extLst>
          </p:cNvPr>
          <p:cNvSpPr/>
          <p:nvPr/>
        </p:nvSpPr>
        <p:spPr>
          <a:xfrm>
            <a:off x="574580" y="3797489"/>
            <a:ext cx="11076620" cy="633257"/>
          </a:xfrm>
          <a:prstGeom prst="rect">
            <a:avLst/>
          </a:prstGeom>
          <a:solidFill>
            <a:srgbClr val="FFFFFF">
              <a:lumMod val="9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Architectural, </a:t>
            </a:r>
            <a:r>
              <a:rPr lang="en-US" sz="1200" i="1" dirty="0" err="1">
                <a:solidFill>
                  <a:srgbClr val="091E42"/>
                </a:solidFill>
                <a:latin typeface="Calibri" panose="020F0502020204030204" pitchFamily="34" charset="0"/>
                <a:cs typeface="Calibri" panose="020F0502020204030204" pitchFamily="34" charset="0"/>
              </a:rPr>
              <a:t>Reliablity</a:t>
            </a:r>
            <a:r>
              <a:rPr lang="en-US" sz="1200" i="1" dirty="0">
                <a:solidFill>
                  <a:srgbClr val="091E42"/>
                </a:solidFill>
                <a:latin typeface="Calibri" panose="020F0502020204030204" pitchFamily="34" charset="0"/>
                <a:cs typeface="Calibri" panose="020F0502020204030204" pitchFamily="34" charset="0"/>
              </a:rPr>
              <a:t> Engineering guidance throughout the lifecycle </a:t>
            </a:r>
          </a:p>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Engineering leadership aligned with guidelines</a:t>
            </a:r>
          </a:p>
        </p:txBody>
      </p:sp>
      <p:sp>
        <p:nvSpPr>
          <p:cNvPr id="15" name="Rectangle 14">
            <a:extLst>
              <a:ext uri="{FF2B5EF4-FFF2-40B4-BE49-F238E27FC236}">
                <a16:creationId xmlns:a16="http://schemas.microsoft.com/office/drawing/2014/main" id="{A3D5B5E8-D3B9-4BD6-9982-E932CE53B901}"/>
              </a:ext>
            </a:extLst>
          </p:cNvPr>
          <p:cNvSpPr/>
          <p:nvPr/>
        </p:nvSpPr>
        <p:spPr>
          <a:xfrm>
            <a:off x="811307" y="1622681"/>
            <a:ext cx="2933700" cy="633257"/>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r>
              <a:rPr lang="en-US" b="1" dirty="0">
                <a:latin typeface="Calibri" panose="020F0502020204030204" pitchFamily="34" charset="0"/>
                <a:cs typeface="Calibri" panose="020F0502020204030204" pitchFamily="34" charset="0"/>
              </a:rPr>
              <a:t>Provide Architectural Assessment </a:t>
            </a:r>
          </a:p>
        </p:txBody>
      </p:sp>
      <p:sp>
        <p:nvSpPr>
          <p:cNvPr id="16" name="Rectangle 15">
            <a:extLst>
              <a:ext uri="{FF2B5EF4-FFF2-40B4-BE49-F238E27FC236}">
                <a16:creationId xmlns:a16="http://schemas.microsoft.com/office/drawing/2014/main" id="{CB02D38D-394B-4D48-A636-AF4CCC35964C}"/>
              </a:ext>
            </a:extLst>
          </p:cNvPr>
          <p:cNvSpPr/>
          <p:nvPr/>
        </p:nvSpPr>
        <p:spPr>
          <a:xfrm>
            <a:off x="811307" y="2347617"/>
            <a:ext cx="2933700" cy="633257"/>
          </a:xfrm>
          <a:prstGeom prst="rect">
            <a:avLst/>
          </a:prstGeom>
          <a:solidFill>
            <a:schemeClr val="accent3"/>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r>
              <a:rPr lang="en-US" b="1" dirty="0">
                <a:latin typeface="Calibri" panose="020F0502020204030204" pitchFamily="34" charset="0"/>
                <a:cs typeface="Calibri" panose="020F0502020204030204" pitchFamily="34" charset="0"/>
              </a:rPr>
              <a:t>Future State Architecture  </a:t>
            </a:r>
          </a:p>
        </p:txBody>
      </p:sp>
      <p:sp>
        <p:nvSpPr>
          <p:cNvPr id="17" name="Rectangle 16">
            <a:extLst>
              <a:ext uri="{FF2B5EF4-FFF2-40B4-BE49-F238E27FC236}">
                <a16:creationId xmlns:a16="http://schemas.microsoft.com/office/drawing/2014/main" id="{732CBAA9-5615-4180-83F4-7B234A07A76A}"/>
              </a:ext>
            </a:extLst>
          </p:cNvPr>
          <p:cNvSpPr/>
          <p:nvPr/>
        </p:nvSpPr>
        <p:spPr>
          <a:xfrm>
            <a:off x="811307" y="3077530"/>
            <a:ext cx="2933700" cy="633257"/>
          </a:xfrm>
          <a:prstGeom prst="rect">
            <a:avLst/>
          </a:prstGeom>
          <a:solidFill>
            <a:schemeClr val="accent5"/>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r>
              <a:rPr lang="en-US" b="1" dirty="0">
                <a:latin typeface="Calibri" panose="020F0502020204030204" pitchFamily="34" charset="0"/>
                <a:cs typeface="Calibri" panose="020F0502020204030204" pitchFamily="34" charset="0"/>
              </a:rPr>
              <a:t>Architectural Roadmap </a:t>
            </a:r>
          </a:p>
        </p:txBody>
      </p:sp>
      <p:sp>
        <p:nvSpPr>
          <p:cNvPr id="18" name="Rectangle 17">
            <a:extLst>
              <a:ext uri="{FF2B5EF4-FFF2-40B4-BE49-F238E27FC236}">
                <a16:creationId xmlns:a16="http://schemas.microsoft.com/office/drawing/2014/main" id="{451CA4DD-FFCF-4A11-98E8-3C6CC9A33AC8}"/>
              </a:ext>
            </a:extLst>
          </p:cNvPr>
          <p:cNvSpPr/>
          <p:nvPr/>
        </p:nvSpPr>
        <p:spPr>
          <a:xfrm>
            <a:off x="811307" y="3797489"/>
            <a:ext cx="2933700" cy="633257"/>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r>
              <a:rPr lang="en-US" b="1" dirty="0">
                <a:latin typeface="Calibri" panose="020F0502020204030204" pitchFamily="34" charset="0"/>
                <a:cs typeface="Calibri" panose="020F0502020204030204" pitchFamily="34" charset="0"/>
              </a:rPr>
              <a:t>Thought</a:t>
            </a:r>
            <a:r>
              <a:rPr lang="en-US" sz="1400" b="1" dirty="0">
                <a:latin typeface="+mj-lt"/>
              </a:rPr>
              <a:t> </a:t>
            </a:r>
            <a:r>
              <a:rPr lang="en-US" b="1" dirty="0">
                <a:latin typeface="Calibri" panose="020F0502020204030204" pitchFamily="34" charset="0"/>
                <a:cs typeface="Calibri" panose="020F0502020204030204" pitchFamily="34" charset="0"/>
              </a:rPr>
              <a:t>Leadership</a:t>
            </a:r>
          </a:p>
        </p:txBody>
      </p:sp>
      <p:sp>
        <p:nvSpPr>
          <p:cNvPr id="19" name="Freeform: Shape 18">
            <a:extLst>
              <a:ext uri="{FF2B5EF4-FFF2-40B4-BE49-F238E27FC236}">
                <a16:creationId xmlns:a16="http://schemas.microsoft.com/office/drawing/2014/main" id="{01F157AA-FF06-431B-94D7-E8E42A18F947}"/>
              </a:ext>
            </a:extLst>
          </p:cNvPr>
          <p:cNvSpPr/>
          <p:nvPr/>
        </p:nvSpPr>
        <p:spPr>
          <a:xfrm>
            <a:off x="659237" y="1635278"/>
            <a:ext cx="266700" cy="601918"/>
          </a:xfrm>
          <a:custGeom>
            <a:avLst/>
            <a:gdLst>
              <a:gd name="connsiteX0" fmla="*/ 0 w 266700"/>
              <a:gd name="connsiteY0" fmla="*/ 0 h 601918"/>
              <a:gd name="connsiteX1" fmla="*/ 23328 w 266700"/>
              <a:gd name="connsiteY1" fmla="*/ 2351 h 601918"/>
              <a:gd name="connsiteX2" fmla="*/ 266700 w 266700"/>
              <a:gd name="connsiteY2" fmla="*/ 300959 h 601918"/>
              <a:gd name="connsiteX3" fmla="*/ 23328 w 266700"/>
              <a:gd name="connsiteY3" fmla="*/ 599567 h 601918"/>
              <a:gd name="connsiteX4" fmla="*/ 0 w 266700"/>
              <a:gd name="connsiteY4" fmla="*/ 601918 h 601918"/>
              <a:gd name="connsiteX5" fmla="*/ 0 w 266700"/>
              <a:gd name="connsiteY5" fmla="*/ 0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601918">
                <a:moveTo>
                  <a:pt x="0" y="0"/>
                </a:moveTo>
                <a:lnTo>
                  <a:pt x="23328" y="2351"/>
                </a:lnTo>
                <a:cubicBezTo>
                  <a:pt x="162220" y="30773"/>
                  <a:pt x="266700" y="153665"/>
                  <a:pt x="266700" y="300959"/>
                </a:cubicBezTo>
                <a:cubicBezTo>
                  <a:pt x="266700" y="448253"/>
                  <a:pt x="162220" y="571145"/>
                  <a:pt x="23328" y="599567"/>
                </a:cubicBezTo>
                <a:lnTo>
                  <a:pt x="0" y="601918"/>
                </a:lnTo>
                <a:lnTo>
                  <a:pt x="0" y="0"/>
                </a:lnTo>
                <a:close/>
              </a:path>
            </a:pathLst>
          </a:custGeom>
          <a:solidFill>
            <a:schemeClr val="bg1">
              <a:lumMod val="9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400" dirty="0">
              <a:latin typeface="+mj-lt"/>
            </a:endParaRPr>
          </a:p>
        </p:txBody>
      </p:sp>
      <p:sp>
        <p:nvSpPr>
          <p:cNvPr id="20" name="Freeform: Shape 19">
            <a:extLst>
              <a:ext uri="{FF2B5EF4-FFF2-40B4-BE49-F238E27FC236}">
                <a16:creationId xmlns:a16="http://schemas.microsoft.com/office/drawing/2014/main" id="{DB16ABC9-7E9B-420F-B255-A0E8815C8631}"/>
              </a:ext>
            </a:extLst>
          </p:cNvPr>
          <p:cNvSpPr/>
          <p:nvPr/>
        </p:nvSpPr>
        <p:spPr>
          <a:xfrm>
            <a:off x="659237" y="2362469"/>
            <a:ext cx="266700" cy="601918"/>
          </a:xfrm>
          <a:custGeom>
            <a:avLst/>
            <a:gdLst>
              <a:gd name="connsiteX0" fmla="*/ 0 w 266700"/>
              <a:gd name="connsiteY0" fmla="*/ 0 h 601918"/>
              <a:gd name="connsiteX1" fmla="*/ 23328 w 266700"/>
              <a:gd name="connsiteY1" fmla="*/ 2351 h 601918"/>
              <a:gd name="connsiteX2" fmla="*/ 266700 w 266700"/>
              <a:gd name="connsiteY2" fmla="*/ 300959 h 601918"/>
              <a:gd name="connsiteX3" fmla="*/ 23328 w 266700"/>
              <a:gd name="connsiteY3" fmla="*/ 599567 h 601918"/>
              <a:gd name="connsiteX4" fmla="*/ 0 w 266700"/>
              <a:gd name="connsiteY4" fmla="*/ 601918 h 601918"/>
              <a:gd name="connsiteX5" fmla="*/ 0 w 266700"/>
              <a:gd name="connsiteY5" fmla="*/ 0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601918">
                <a:moveTo>
                  <a:pt x="0" y="0"/>
                </a:moveTo>
                <a:lnTo>
                  <a:pt x="23328" y="2351"/>
                </a:lnTo>
                <a:cubicBezTo>
                  <a:pt x="162220" y="30773"/>
                  <a:pt x="266700" y="153665"/>
                  <a:pt x="266700" y="300959"/>
                </a:cubicBezTo>
                <a:cubicBezTo>
                  <a:pt x="266700" y="448253"/>
                  <a:pt x="162220" y="571145"/>
                  <a:pt x="23328" y="599567"/>
                </a:cubicBezTo>
                <a:lnTo>
                  <a:pt x="0" y="601918"/>
                </a:lnTo>
                <a:lnTo>
                  <a:pt x="0" y="0"/>
                </a:lnTo>
                <a:close/>
              </a:path>
            </a:pathLst>
          </a:custGeom>
          <a:solidFill>
            <a:schemeClr val="bg1">
              <a:lumMod val="9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400" dirty="0">
              <a:latin typeface="+mj-lt"/>
            </a:endParaRPr>
          </a:p>
        </p:txBody>
      </p:sp>
      <p:sp>
        <p:nvSpPr>
          <p:cNvPr id="21" name="Freeform: Shape 20">
            <a:extLst>
              <a:ext uri="{FF2B5EF4-FFF2-40B4-BE49-F238E27FC236}">
                <a16:creationId xmlns:a16="http://schemas.microsoft.com/office/drawing/2014/main" id="{CEDF7350-9AD5-40CE-951A-7687CD5D4123}"/>
              </a:ext>
            </a:extLst>
          </p:cNvPr>
          <p:cNvSpPr/>
          <p:nvPr/>
        </p:nvSpPr>
        <p:spPr>
          <a:xfrm>
            <a:off x="659237" y="3087405"/>
            <a:ext cx="266700" cy="601918"/>
          </a:xfrm>
          <a:custGeom>
            <a:avLst/>
            <a:gdLst>
              <a:gd name="connsiteX0" fmla="*/ 0 w 266700"/>
              <a:gd name="connsiteY0" fmla="*/ 0 h 601918"/>
              <a:gd name="connsiteX1" fmla="*/ 23328 w 266700"/>
              <a:gd name="connsiteY1" fmla="*/ 2351 h 601918"/>
              <a:gd name="connsiteX2" fmla="*/ 266700 w 266700"/>
              <a:gd name="connsiteY2" fmla="*/ 300959 h 601918"/>
              <a:gd name="connsiteX3" fmla="*/ 23328 w 266700"/>
              <a:gd name="connsiteY3" fmla="*/ 599567 h 601918"/>
              <a:gd name="connsiteX4" fmla="*/ 0 w 266700"/>
              <a:gd name="connsiteY4" fmla="*/ 601918 h 601918"/>
              <a:gd name="connsiteX5" fmla="*/ 0 w 266700"/>
              <a:gd name="connsiteY5" fmla="*/ 0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601918">
                <a:moveTo>
                  <a:pt x="0" y="0"/>
                </a:moveTo>
                <a:lnTo>
                  <a:pt x="23328" y="2351"/>
                </a:lnTo>
                <a:cubicBezTo>
                  <a:pt x="162220" y="30773"/>
                  <a:pt x="266700" y="153665"/>
                  <a:pt x="266700" y="300959"/>
                </a:cubicBezTo>
                <a:cubicBezTo>
                  <a:pt x="266700" y="448253"/>
                  <a:pt x="162220" y="571145"/>
                  <a:pt x="23328" y="599567"/>
                </a:cubicBezTo>
                <a:lnTo>
                  <a:pt x="0" y="601918"/>
                </a:lnTo>
                <a:lnTo>
                  <a:pt x="0" y="0"/>
                </a:lnTo>
                <a:close/>
              </a:path>
            </a:pathLst>
          </a:custGeom>
          <a:solidFill>
            <a:schemeClr val="bg1">
              <a:lumMod val="9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400" dirty="0">
              <a:latin typeface="+mj-lt"/>
            </a:endParaRPr>
          </a:p>
        </p:txBody>
      </p:sp>
      <p:sp>
        <p:nvSpPr>
          <p:cNvPr id="22" name="Freeform: Shape 21">
            <a:extLst>
              <a:ext uri="{FF2B5EF4-FFF2-40B4-BE49-F238E27FC236}">
                <a16:creationId xmlns:a16="http://schemas.microsoft.com/office/drawing/2014/main" id="{762EFB41-0A82-4E0D-BB0B-DC4F3DA143F6}"/>
              </a:ext>
            </a:extLst>
          </p:cNvPr>
          <p:cNvSpPr/>
          <p:nvPr/>
        </p:nvSpPr>
        <p:spPr>
          <a:xfrm>
            <a:off x="659237" y="3812318"/>
            <a:ext cx="266700" cy="601918"/>
          </a:xfrm>
          <a:custGeom>
            <a:avLst/>
            <a:gdLst>
              <a:gd name="connsiteX0" fmla="*/ 0 w 266700"/>
              <a:gd name="connsiteY0" fmla="*/ 0 h 601918"/>
              <a:gd name="connsiteX1" fmla="*/ 23328 w 266700"/>
              <a:gd name="connsiteY1" fmla="*/ 2351 h 601918"/>
              <a:gd name="connsiteX2" fmla="*/ 266700 w 266700"/>
              <a:gd name="connsiteY2" fmla="*/ 300959 h 601918"/>
              <a:gd name="connsiteX3" fmla="*/ 23328 w 266700"/>
              <a:gd name="connsiteY3" fmla="*/ 599567 h 601918"/>
              <a:gd name="connsiteX4" fmla="*/ 0 w 266700"/>
              <a:gd name="connsiteY4" fmla="*/ 601918 h 601918"/>
              <a:gd name="connsiteX5" fmla="*/ 0 w 266700"/>
              <a:gd name="connsiteY5" fmla="*/ 0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601918">
                <a:moveTo>
                  <a:pt x="0" y="0"/>
                </a:moveTo>
                <a:lnTo>
                  <a:pt x="23328" y="2351"/>
                </a:lnTo>
                <a:cubicBezTo>
                  <a:pt x="162220" y="30773"/>
                  <a:pt x="266700" y="153665"/>
                  <a:pt x="266700" y="300959"/>
                </a:cubicBezTo>
                <a:cubicBezTo>
                  <a:pt x="266700" y="448253"/>
                  <a:pt x="162220" y="571145"/>
                  <a:pt x="23328" y="599567"/>
                </a:cubicBezTo>
                <a:lnTo>
                  <a:pt x="0" y="601918"/>
                </a:lnTo>
                <a:lnTo>
                  <a:pt x="0" y="0"/>
                </a:lnTo>
                <a:close/>
              </a:path>
            </a:pathLst>
          </a:custGeom>
          <a:solidFill>
            <a:schemeClr val="bg1">
              <a:lumMod val="9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400" dirty="0">
              <a:latin typeface="+mj-lt"/>
            </a:endParaRPr>
          </a:p>
        </p:txBody>
      </p:sp>
      <p:sp>
        <p:nvSpPr>
          <p:cNvPr id="23" name="Oval 22">
            <a:extLst>
              <a:ext uri="{FF2B5EF4-FFF2-40B4-BE49-F238E27FC236}">
                <a16:creationId xmlns:a16="http://schemas.microsoft.com/office/drawing/2014/main" id="{2BA524C9-FB98-4F06-9D62-7D894305A074}"/>
              </a:ext>
            </a:extLst>
          </p:cNvPr>
          <p:cNvSpPr/>
          <p:nvPr/>
        </p:nvSpPr>
        <p:spPr>
          <a:xfrm>
            <a:off x="347314" y="1711226"/>
            <a:ext cx="454533" cy="454532"/>
          </a:xfrm>
          <a:prstGeom prst="ellipse">
            <a:avLst/>
          </a:prstGeom>
          <a:solidFill>
            <a:schemeClr val="tx2"/>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cs typeface="+mn-cs"/>
              </a:rPr>
              <a:t>01</a:t>
            </a:r>
          </a:p>
        </p:txBody>
      </p:sp>
      <p:sp>
        <p:nvSpPr>
          <p:cNvPr id="24" name="Oval 23">
            <a:extLst>
              <a:ext uri="{FF2B5EF4-FFF2-40B4-BE49-F238E27FC236}">
                <a16:creationId xmlns:a16="http://schemas.microsoft.com/office/drawing/2014/main" id="{DDCDCAE6-6F36-4F95-A1A4-B5D4E0A98E93}"/>
              </a:ext>
            </a:extLst>
          </p:cNvPr>
          <p:cNvSpPr/>
          <p:nvPr/>
        </p:nvSpPr>
        <p:spPr>
          <a:xfrm>
            <a:off x="347314" y="2436162"/>
            <a:ext cx="454533" cy="454532"/>
          </a:xfrm>
          <a:prstGeom prst="ellipse">
            <a:avLst/>
          </a:prstGeom>
          <a:solidFill>
            <a:srgbClr val="E6B600"/>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cs typeface="+mn-cs"/>
              </a:rPr>
              <a:t>02</a:t>
            </a:r>
          </a:p>
        </p:txBody>
      </p:sp>
      <p:sp>
        <p:nvSpPr>
          <p:cNvPr id="25" name="Oval 24">
            <a:extLst>
              <a:ext uri="{FF2B5EF4-FFF2-40B4-BE49-F238E27FC236}">
                <a16:creationId xmlns:a16="http://schemas.microsoft.com/office/drawing/2014/main" id="{436E1B5E-49AF-4002-BAD1-5E0EA5D1B904}"/>
              </a:ext>
            </a:extLst>
          </p:cNvPr>
          <p:cNvSpPr/>
          <p:nvPr/>
        </p:nvSpPr>
        <p:spPr>
          <a:xfrm>
            <a:off x="347314" y="3161098"/>
            <a:ext cx="454533" cy="454532"/>
          </a:xfrm>
          <a:prstGeom prst="ellipse">
            <a:avLst/>
          </a:prstGeom>
          <a:solidFill>
            <a:srgbClr val="83B254">
              <a:lumMod val="7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cs typeface="+mn-cs"/>
              </a:rPr>
              <a:t>03</a:t>
            </a:r>
          </a:p>
        </p:txBody>
      </p:sp>
      <p:sp>
        <p:nvSpPr>
          <p:cNvPr id="26" name="Oval 25">
            <a:extLst>
              <a:ext uri="{FF2B5EF4-FFF2-40B4-BE49-F238E27FC236}">
                <a16:creationId xmlns:a16="http://schemas.microsoft.com/office/drawing/2014/main" id="{3DDA6FED-D052-43A3-89DD-0EC0D05A3303}"/>
              </a:ext>
            </a:extLst>
          </p:cNvPr>
          <p:cNvSpPr/>
          <p:nvPr/>
        </p:nvSpPr>
        <p:spPr>
          <a:xfrm>
            <a:off x="347314" y="3886034"/>
            <a:ext cx="454533" cy="454532"/>
          </a:xfrm>
          <a:prstGeom prst="ellipse">
            <a:avLst/>
          </a:prstGeom>
          <a:solidFill>
            <a:schemeClr val="bg2"/>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cs typeface="+mn-cs"/>
              </a:rPr>
              <a:t>04</a:t>
            </a:r>
          </a:p>
        </p:txBody>
      </p:sp>
      <p:sp>
        <p:nvSpPr>
          <p:cNvPr id="27" name="Freeform 5">
            <a:extLst>
              <a:ext uri="{FF2B5EF4-FFF2-40B4-BE49-F238E27FC236}">
                <a16:creationId xmlns:a16="http://schemas.microsoft.com/office/drawing/2014/main" id="{472B55DC-6C96-43FA-9095-CFCED8451872}"/>
              </a:ext>
            </a:extLst>
          </p:cNvPr>
          <p:cNvSpPr>
            <a:spLocks noEditPoints="1"/>
          </p:cNvSpPr>
          <p:nvPr/>
        </p:nvSpPr>
        <p:spPr bwMode="auto">
          <a:xfrm>
            <a:off x="9981260" y="3077530"/>
            <a:ext cx="1563686" cy="1342396"/>
          </a:xfrm>
          <a:custGeom>
            <a:avLst/>
            <a:gdLst>
              <a:gd name="T0" fmla="*/ 38 w 214"/>
              <a:gd name="T1" fmla="*/ 153 h 196"/>
              <a:gd name="T2" fmla="*/ 45 w 214"/>
              <a:gd name="T3" fmla="*/ 161 h 196"/>
              <a:gd name="T4" fmla="*/ 45 w 214"/>
              <a:gd name="T5" fmla="*/ 188 h 196"/>
              <a:gd name="T6" fmla="*/ 38 w 214"/>
              <a:gd name="T7" fmla="*/ 196 h 196"/>
              <a:gd name="T8" fmla="*/ 16 w 214"/>
              <a:gd name="T9" fmla="*/ 196 h 196"/>
              <a:gd name="T10" fmla="*/ 8 w 214"/>
              <a:gd name="T11" fmla="*/ 188 h 196"/>
              <a:gd name="T12" fmla="*/ 8 w 214"/>
              <a:gd name="T13" fmla="*/ 161 h 196"/>
              <a:gd name="T14" fmla="*/ 16 w 214"/>
              <a:gd name="T15" fmla="*/ 153 h 196"/>
              <a:gd name="T16" fmla="*/ 38 w 214"/>
              <a:gd name="T17" fmla="*/ 153 h 196"/>
              <a:gd name="T18" fmla="*/ 90 w 214"/>
              <a:gd name="T19" fmla="*/ 143 h 196"/>
              <a:gd name="T20" fmla="*/ 69 w 214"/>
              <a:gd name="T21" fmla="*/ 143 h 196"/>
              <a:gd name="T22" fmla="*/ 61 w 214"/>
              <a:gd name="T23" fmla="*/ 151 h 196"/>
              <a:gd name="T24" fmla="*/ 61 w 214"/>
              <a:gd name="T25" fmla="*/ 188 h 196"/>
              <a:gd name="T26" fmla="*/ 69 w 214"/>
              <a:gd name="T27" fmla="*/ 196 h 196"/>
              <a:gd name="T28" fmla="*/ 90 w 214"/>
              <a:gd name="T29" fmla="*/ 196 h 196"/>
              <a:gd name="T30" fmla="*/ 98 w 214"/>
              <a:gd name="T31" fmla="*/ 188 h 196"/>
              <a:gd name="T32" fmla="*/ 98 w 214"/>
              <a:gd name="T33" fmla="*/ 151 h 196"/>
              <a:gd name="T34" fmla="*/ 90 w 214"/>
              <a:gd name="T35" fmla="*/ 143 h 196"/>
              <a:gd name="T36" fmla="*/ 143 w 214"/>
              <a:gd name="T37" fmla="*/ 123 h 196"/>
              <a:gd name="T38" fmla="*/ 122 w 214"/>
              <a:gd name="T39" fmla="*/ 123 h 196"/>
              <a:gd name="T40" fmla="*/ 114 w 214"/>
              <a:gd name="T41" fmla="*/ 131 h 196"/>
              <a:gd name="T42" fmla="*/ 114 w 214"/>
              <a:gd name="T43" fmla="*/ 188 h 196"/>
              <a:gd name="T44" fmla="*/ 122 w 214"/>
              <a:gd name="T45" fmla="*/ 196 h 196"/>
              <a:gd name="T46" fmla="*/ 143 w 214"/>
              <a:gd name="T47" fmla="*/ 196 h 196"/>
              <a:gd name="T48" fmla="*/ 151 w 214"/>
              <a:gd name="T49" fmla="*/ 188 h 196"/>
              <a:gd name="T50" fmla="*/ 151 w 214"/>
              <a:gd name="T51" fmla="*/ 131 h 196"/>
              <a:gd name="T52" fmla="*/ 143 w 214"/>
              <a:gd name="T53" fmla="*/ 123 h 196"/>
              <a:gd name="T54" fmla="*/ 196 w 214"/>
              <a:gd name="T55" fmla="*/ 84 h 196"/>
              <a:gd name="T56" fmla="*/ 175 w 214"/>
              <a:gd name="T57" fmla="*/ 84 h 196"/>
              <a:gd name="T58" fmla="*/ 167 w 214"/>
              <a:gd name="T59" fmla="*/ 92 h 196"/>
              <a:gd name="T60" fmla="*/ 167 w 214"/>
              <a:gd name="T61" fmla="*/ 188 h 196"/>
              <a:gd name="T62" fmla="*/ 175 w 214"/>
              <a:gd name="T63" fmla="*/ 196 h 196"/>
              <a:gd name="T64" fmla="*/ 196 w 214"/>
              <a:gd name="T65" fmla="*/ 196 h 196"/>
              <a:gd name="T66" fmla="*/ 204 w 214"/>
              <a:gd name="T67" fmla="*/ 188 h 196"/>
              <a:gd name="T68" fmla="*/ 204 w 214"/>
              <a:gd name="T69" fmla="*/ 92 h 196"/>
              <a:gd name="T70" fmla="*/ 196 w 214"/>
              <a:gd name="T71" fmla="*/ 84 h 196"/>
              <a:gd name="T72" fmla="*/ 213 w 214"/>
              <a:gd name="T73" fmla="*/ 41 h 196"/>
              <a:gd name="T74" fmla="*/ 206 w 214"/>
              <a:gd name="T75" fmla="*/ 7 h 196"/>
              <a:gd name="T76" fmla="*/ 198 w 214"/>
              <a:gd name="T77" fmla="*/ 0 h 196"/>
              <a:gd name="T78" fmla="*/ 197 w 214"/>
              <a:gd name="T79" fmla="*/ 0 h 196"/>
              <a:gd name="T80" fmla="*/ 162 w 214"/>
              <a:gd name="T81" fmla="*/ 8 h 196"/>
              <a:gd name="T82" fmla="*/ 156 w 214"/>
              <a:gd name="T83" fmla="*/ 17 h 196"/>
              <a:gd name="T84" fmla="*/ 166 w 214"/>
              <a:gd name="T85" fmla="*/ 23 h 196"/>
              <a:gd name="T86" fmla="*/ 181 w 214"/>
              <a:gd name="T87" fmla="*/ 20 h 196"/>
              <a:gd name="T88" fmla="*/ 73 w 214"/>
              <a:gd name="T89" fmla="*/ 107 h 196"/>
              <a:gd name="T90" fmla="*/ 14 w 214"/>
              <a:gd name="T91" fmla="*/ 117 h 196"/>
              <a:gd name="T92" fmla="*/ 9 w 214"/>
              <a:gd name="T93" fmla="*/ 117 h 196"/>
              <a:gd name="T94" fmla="*/ 0 w 214"/>
              <a:gd name="T95" fmla="*/ 124 h 196"/>
              <a:gd name="T96" fmla="*/ 2 w 214"/>
              <a:gd name="T97" fmla="*/ 130 h 196"/>
              <a:gd name="T98" fmla="*/ 8 w 214"/>
              <a:gd name="T99" fmla="*/ 133 h 196"/>
              <a:gd name="T100" fmla="*/ 14 w 214"/>
              <a:gd name="T101" fmla="*/ 133 h 196"/>
              <a:gd name="T102" fmla="*/ 77 w 214"/>
              <a:gd name="T103" fmla="*/ 122 h 196"/>
              <a:gd name="T104" fmla="*/ 139 w 214"/>
              <a:gd name="T105" fmla="*/ 90 h 196"/>
              <a:gd name="T106" fmla="*/ 194 w 214"/>
              <a:gd name="T107" fmla="*/ 29 h 196"/>
              <a:gd name="T108" fmla="*/ 198 w 214"/>
              <a:gd name="T109" fmla="*/ 44 h 196"/>
              <a:gd name="T110" fmla="*/ 206 w 214"/>
              <a:gd name="T111" fmla="*/ 50 h 196"/>
              <a:gd name="T112" fmla="*/ 207 w 214"/>
              <a:gd name="T113" fmla="*/ 50 h 196"/>
              <a:gd name="T114" fmla="*/ 212 w 214"/>
              <a:gd name="T115" fmla="*/ 47 h 196"/>
              <a:gd name="T116" fmla="*/ 213 w 214"/>
              <a:gd name="T117" fmla="*/ 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196">
                <a:moveTo>
                  <a:pt x="38" y="153"/>
                </a:moveTo>
                <a:cubicBezTo>
                  <a:pt x="42" y="153"/>
                  <a:pt x="45" y="156"/>
                  <a:pt x="45" y="161"/>
                </a:cubicBezTo>
                <a:cubicBezTo>
                  <a:pt x="45" y="188"/>
                  <a:pt x="45" y="188"/>
                  <a:pt x="45" y="188"/>
                </a:cubicBezTo>
                <a:cubicBezTo>
                  <a:pt x="45" y="192"/>
                  <a:pt x="42" y="196"/>
                  <a:pt x="38" y="196"/>
                </a:cubicBezTo>
                <a:cubicBezTo>
                  <a:pt x="16" y="196"/>
                  <a:pt x="16" y="196"/>
                  <a:pt x="16" y="196"/>
                </a:cubicBezTo>
                <a:cubicBezTo>
                  <a:pt x="12" y="196"/>
                  <a:pt x="8" y="192"/>
                  <a:pt x="8" y="188"/>
                </a:cubicBezTo>
                <a:cubicBezTo>
                  <a:pt x="8" y="161"/>
                  <a:pt x="8" y="161"/>
                  <a:pt x="8" y="161"/>
                </a:cubicBezTo>
                <a:cubicBezTo>
                  <a:pt x="8" y="156"/>
                  <a:pt x="12" y="153"/>
                  <a:pt x="16" y="153"/>
                </a:cubicBezTo>
                <a:cubicBezTo>
                  <a:pt x="38" y="153"/>
                  <a:pt x="38" y="153"/>
                  <a:pt x="38" y="153"/>
                </a:cubicBezTo>
                <a:moveTo>
                  <a:pt x="90" y="143"/>
                </a:moveTo>
                <a:cubicBezTo>
                  <a:pt x="69" y="143"/>
                  <a:pt x="69" y="143"/>
                  <a:pt x="69" y="143"/>
                </a:cubicBezTo>
                <a:cubicBezTo>
                  <a:pt x="65" y="143"/>
                  <a:pt x="61" y="147"/>
                  <a:pt x="61" y="151"/>
                </a:cubicBezTo>
                <a:cubicBezTo>
                  <a:pt x="61" y="188"/>
                  <a:pt x="61" y="188"/>
                  <a:pt x="61" y="188"/>
                </a:cubicBezTo>
                <a:cubicBezTo>
                  <a:pt x="61" y="192"/>
                  <a:pt x="65" y="196"/>
                  <a:pt x="69" y="196"/>
                </a:cubicBezTo>
                <a:cubicBezTo>
                  <a:pt x="90" y="196"/>
                  <a:pt x="90" y="196"/>
                  <a:pt x="90" y="196"/>
                </a:cubicBezTo>
                <a:cubicBezTo>
                  <a:pt x="95" y="196"/>
                  <a:pt x="98" y="192"/>
                  <a:pt x="98" y="188"/>
                </a:cubicBezTo>
                <a:cubicBezTo>
                  <a:pt x="98" y="151"/>
                  <a:pt x="98" y="151"/>
                  <a:pt x="98" y="151"/>
                </a:cubicBezTo>
                <a:cubicBezTo>
                  <a:pt x="98" y="147"/>
                  <a:pt x="95" y="143"/>
                  <a:pt x="90" y="143"/>
                </a:cubicBezTo>
                <a:moveTo>
                  <a:pt x="143" y="123"/>
                </a:moveTo>
                <a:cubicBezTo>
                  <a:pt x="122" y="123"/>
                  <a:pt x="122" y="123"/>
                  <a:pt x="122" y="123"/>
                </a:cubicBezTo>
                <a:cubicBezTo>
                  <a:pt x="117" y="123"/>
                  <a:pt x="114" y="126"/>
                  <a:pt x="114" y="131"/>
                </a:cubicBezTo>
                <a:cubicBezTo>
                  <a:pt x="114" y="188"/>
                  <a:pt x="114" y="188"/>
                  <a:pt x="114" y="188"/>
                </a:cubicBezTo>
                <a:cubicBezTo>
                  <a:pt x="114" y="192"/>
                  <a:pt x="117" y="196"/>
                  <a:pt x="122" y="196"/>
                </a:cubicBezTo>
                <a:cubicBezTo>
                  <a:pt x="143" y="196"/>
                  <a:pt x="143" y="196"/>
                  <a:pt x="143" y="196"/>
                </a:cubicBezTo>
                <a:cubicBezTo>
                  <a:pt x="147" y="196"/>
                  <a:pt x="151" y="192"/>
                  <a:pt x="151" y="188"/>
                </a:cubicBezTo>
                <a:cubicBezTo>
                  <a:pt x="151" y="131"/>
                  <a:pt x="151" y="131"/>
                  <a:pt x="151" y="131"/>
                </a:cubicBezTo>
                <a:cubicBezTo>
                  <a:pt x="151" y="126"/>
                  <a:pt x="147" y="123"/>
                  <a:pt x="143" y="123"/>
                </a:cubicBezTo>
                <a:moveTo>
                  <a:pt x="196" y="84"/>
                </a:moveTo>
                <a:cubicBezTo>
                  <a:pt x="175" y="84"/>
                  <a:pt x="175" y="84"/>
                  <a:pt x="175" y="84"/>
                </a:cubicBezTo>
                <a:cubicBezTo>
                  <a:pt x="170" y="84"/>
                  <a:pt x="167" y="87"/>
                  <a:pt x="167" y="92"/>
                </a:cubicBezTo>
                <a:cubicBezTo>
                  <a:pt x="167" y="188"/>
                  <a:pt x="167" y="188"/>
                  <a:pt x="167" y="188"/>
                </a:cubicBezTo>
                <a:cubicBezTo>
                  <a:pt x="167" y="192"/>
                  <a:pt x="170" y="196"/>
                  <a:pt x="175" y="196"/>
                </a:cubicBezTo>
                <a:cubicBezTo>
                  <a:pt x="196" y="196"/>
                  <a:pt x="196" y="196"/>
                  <a:pt x="196" y="196"/>
                </a:cubicBezTo>
                <a:cubicBezTo>
                  <a:pt x="200" y="196"/>
                  <a:pt x="204" y="192"/>
                  <a:pt x="204" y="188"/>
                </a:cubicBezTo>
                <a:cubicBezTo>
                  <a:pt x="204" y="92"/>
                  <a:pt x="204" y="92"/>
                  <a:pt x="204" y="92"/>
                </a:cubicBezTo>
                <a:cubicBezTo>
                  <a:pt x="204" y="87"/>
                  <a:pt x="200" y="84"/>
                  <a:pt x="196" y="84"/>
                </a:cubicBezTo>
                <a:moveTo>
                  <a:pt x="213" y="41"/>
                </a:moveTo>
                <a:cubicBezTo>
                  <a:pt x="206" y="7"/>
                  <a:pt x="206" y="7"/>
                  <a:pt x="206" y="7"/>
                </a:cubicBezTo>
                <a:cubicBezTo>
                  <a:pt x="205" y="3"/>
                  <a:pt x="202" y="0"/>
                  <a:pt x="198" y="0"/>
                </a:cubicBezTo>
                <a:cubicBezTo>
                  <a:pt x="198" y="0"/>
                  <a:pt x="197" y="0"/>
                  <a:pt x="197" y="0"/>
                </a:cubicBezTo>
                <a:cubicBezTo>
                  <a:pt x="162" y="8"/>
                  <a:pt x="162" y="8"/>
                  <a:pt x="162" y="8"/>
                </a:cubicBezTo>
                <a:cubicBezTo>
                  <a:pt x="158" y="9"/>
                  <a:pt x="155" y="13"/>
                  <a:pt x="156" y="17"/>
                </a:cubicBezTo>
                <a:cubicBezTo>
                  <a:pt x="157" y="21"/>
                  <a:pt x="161" y="24"/>
                  <a:pt x="166" y="23"/>
                </a:cubicBezTo>
                <a:cubicBezTo>
                  <a:pt x="181" y="20"/>
                  <a:pt x="181" y="20"/>
                  <a:pt x="181" y="20"/>
                </a:cubicBezTo>
                <a:cubicBezTo>
                  <a:pt x="154" y="63"/>
                  <a:pt x="118" y="92"/>
                  <a:pt x="73" y="107"/>
                </a:cubicBezTo>
                <a:cubicBezTo>
                  <a:pt x="45" y="116"/>
                  <a:pt x="22" y="117"/>
                  <a:pt x="14" y="117"/>
                </a:cubicBezTo>
                <a:cubicBezTo>
                  <a:pt x="11" y="117"/>
                  <a:pt x="9" y="117"/>
                  <a:pt x="9" y="117"/>
                </a:cubicBezTo>
                <a:cubicBezTo>
                  <a:pt x="5" y="116"/>
                  <a:pt x="1" y="120"/>
                  <a:pt x="0" y="124"/>
                </a:cubicBezTo>
                <a:cubicBezTo>
                  <a:pt x="0" y="126"/>
                  <a:pt x="1" y="128"/>
                  <a:pt x="2" y="130"/>
                </a:cubicBezTo>
                <a:cubicBezTo>
                  <a:pt x="4" y="132"/>
                  <a:pt x="6" y="133"/>
                  <a:pt x="8" y="133"/>
                </a:cubicBezTo>
                <a:cubicBezTo>
                  <a:pt x="8" y="133"/>
                  <a:pt x="10" y="133"/>
                  <a:pt x="14" y="133"/>
                </a:cubicBezTo>
                <a:cubicBezTo>
                  <a:pt x="25" y="133"/>
                  <a:pt x="49" y="132"/>
                  <a:pt x="77" y="122"/>
                </a:cubicBezTo>
                <a:cubicBezTo>
                  <a:pt x="100" y="115"/>
                  <a:pt x="120" y="104"/>
                  <a:pt x="139" y="90"/>
                </a:cubicBezTo>
                <a:cubicBezTo>
                  <a:pt x="161" y="74"/>
                  <a:pt x="179" y="53"/>
                  <a:pt x="194" y="29"/>
                </a:cubicBezTo>
                <a:cubicBezTo>
                  <a:pt x="198" y="44"/>
                  <a:pt x="198" y="44"/>
                  <a:pt x="198" y="44"/>
                </a:cubicBezTo>
                <a:cubicBezTo>
                  <a:pt x="198" y="48"/>
                  <a:pt x="202" y="50"/>
                  <a:pt x="206" y="50"/>
                </a:cubicBezTo>
                <a:cubicBezTo>
                  <a:pt x="206" y="50"/>
                  <a:pt x="207" y="50"/>
                  <a:pt x="207" y="50"/>
                </a:cubicBezTo>
                <a:cubicBezTo>
                  <a:pt x="209" y="50"/>
                  <a:pt x="211" y="48"/>
                  <a:pt x="212" y="47"/>
                </a:cubicBezTo>
                <a:cubicBezTo>
                  <a:pt x="213" y="45"/>
                  <a:pt x="214" y="43"/>
                  <a:pt x="213" y="41"/>
                </a:cubicBezTo>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8" name="Rectangle 27">
            <a:extLst>
              <a:ext uri="{FF2B5EF4-FFF2-40B4-BE49-F238E27FC236}">
                <a16:creationId xmlns:a16="http://schemas.microsoft.com/office/drawing/2014/main" id="{42EE6E5B-5637-418F-96B1-2E915D49981E}"/>
              </a:ext>
            </a:extLst>
          </p:cNvPr>
          <p:cNvSpPr/>
          <p:nvPr/>
        </p:nvSpPr>
        <p:spPr>
          <a:xfrm>
            <a:off x="2278157" y="873970"/>
            <a:ext cx="8932817" cy="307777"/>
          </a:xfrm>
          <a:prstGeom prst="rect">
            <a:avLst/>
          </a:prstGeom>
        </p:spPr>
        <p:txBody>
          <a:bodyPr wrap="square">
            <a:spAutoFit/>
          </a:bodyPr>
          <a:lstStyle/>
          <a:p>
            <a:r>
              <a:rPr lang="en-US" sz="1400" b="1" u="sng" dirty="0">
                <a:solidFill>
                  <a:srgbClr val="FF6600"/>
                </a:solidFill>
                <a:latin typeface="Calibri" panose="020F0502020204030204" pitchFamily="34" charset="0"/>
                <a:cs typeface="Calibri" panose="020F0502020204030204" pitchFamily="34" charset="0"/>
              </a:rPr>
              <a:t>What is DSDO-</a:t>
            </a:r>
            <a:r>
              <a:rPr lang="en-US" sz="1400" b="1" u="sng" dirty="0" err="1">
                <a:solidFill>
                  <a:srgbClr val="FF6600"/>
                </a:solidFill>
                <a:latin typeface="Calibri" panose="020F0502020204030204" pitchFamily="34" charset="0"/>
                <a:cs typeface="Calibri" panose="020F0502020204030204" pitchFamily="34" charset="0"/>
              </a:rPr>
              <a:t>CoE</a:t>
            </a:r>
            <a:r>
              <a:rPr lang="en-US" sz="1400" b="1" u="sng" dirty="0">
                <a:solidFill>
                  <a:srgbClr val="FF6600"/>
                </a:solidFill>
                <a:latin typeface="Calibri" panose="020F0502020204030204" pitchFamily="34" charset="0"/>
                <a:cs typeface="Calibri" panose="020F0502020204030204" pitchFamily="34" charset="0"/>
              </a:rPr>
              <a:t> Onboarding Strategy </a:t>
            </a:r>
            <a:endParaRPr lang="en-US" sz="1400" b="1" dirty="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A97E4FBA-1A07-4D09-86B2-42A15CE53AFE}"/>
              </a:ext>
            </a:extLst>
          </p:cNvPr>
          <p:cNvSpPr/>
          <p:nvPr/>
        </p:nvSpPr>
        <p:spPr>
          <a:xfrm>
            <a:off x="11634310" y="4502781"/>
            <a:ext cx="106254" cy="633257"/>
          </a:xfrm>
          <a:prstGeom prst="rect">
            <a:avLst/>
          </a:prstGeom>
          <a:solidFill>
            <a:schemeClr val="accent4">
              <a:lumMod val="7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endParaRPr lang="en-US" b="1" dirty="0">
              <a:solidFill>
                <a:schemeClr val="lt1"/>
              </a:solidFill>
              <a:latin typeface="Calibri" panose="020F0502020204030204" pitchFamily="34" charset="0"/>
              <a:cs typeface="Calibri" panose="020F0502020204030204" pitchFamily="34" charset="0"/>
            </a:endParaRPr>
          </a:p>
        </p:txBody>
      </p:sp>
      <p:sp>
        <p:nvSpPr>
          <p:cNvPr id="31" name="Donut 38">
            <a:extLst>
              <a:ext uri="{FF2B5EF4-FFF2-40B4-BE49-F238E27FC236}">
                <a16:creationId xmlns:a16="http://schemas.microsoft.com/office/drawing/2014/main" id="{132F6565-EFC7-4F72-AB33-712180D4414E}"/>
              </a:ext>
            </a:extLst>
          </p:cNvPr>
          <p:cNvSpPr/>
          <p:nvPr/>
        </p:nvSpPr>
        <p:spPr>
          <a:xfrm>
            <a:off x="257951" y="4502781"/>
            <a:ext cx="633257" cy="633257"/>
          </a:xfrm>
          <a:prstGeom prst="donut">
            <a:avLst>
              <a:gd name="adj" fmla="val 8443"/>
            </a:avLst>
          </a:prstGeom>
          <a:solidFill>
            <a:schemeClr val="accent4">
              <a:lumMod val="75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404040"/>
              </a:solidFill>
              <a:effectLst/>
              <a:uLnTx/>
              <a:uFillTx/>
              <a:latin typeface="+mj-lt"/>
              <a:cs typeface="+mn-cs"/>
            </a:endParaRPr>
          </a:p>
        </p:txBody>
      </p:sp>
      <p:sp>
        <p:nvSpPr>
          <p:cNvPr id="32" name="Rectangle 31">
            <a:extLst>
              <a:ext uri="{FF2B5EF4-FFF2-40B4-BE49-F238E27FC236}">
                <a16:creationId xmlns:a16="http://schemas.microsoft.com/office/drawing/2014/main" id="{BC220074-C0DE-4C84-9467-F437B9F3DFFD}"/>
              </a:ext>
            </a:extLst>
          </p:cNvPr>
          <p:cNvSpPr/>
          <p:nvPr/>
        </p:nvSpPr>
        <p:spPr>
          <a:xfrm>
            <a:off x="574580" y="4502781"/>
            <a:ext cx="11076620" cy="633257"/>
          </a:xfrm>
          <a:prstGeom prst="rect">
            <a:avLst/>
          </a:prstGeom>
          <a:solidFill>
            <a:srgbClr val="FFFFFF">
              <a:lumMod val="95000"/>
            </a:srgb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Process Definition's on the Framework and enable application teams </a:t>
            </a:r>
          </a:p>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Self Serve </a:t>
            </a:r>
          </a:p>
          <a:p>
            <a:pPr marL="3433763" indent="-233363">
              <a:spcBef>
                <a:spcPts val="100"/>
              </a:spcBef>
              <a:spcAft>
                <a:spcPts val="100"/>
              </a:spcAft>
              <a:buFont typeface="Arial" panose="020B0604020202020204" pitchFamily="34" charset="0"/>
              <a:buChar char="•"/>
            </a:pPr>
            <a:r>
              <a:rPr lang="en-US" sz="1200" i="1" dirty="0">
                <a:solidFill>
                  <a:srgbClr val="091E42"/>
                </a:solidFill>
                <a:latin typeface="Calibri" panose="020F0502020204030204" pitchFamily="34" charset="0"/>
                <a:cs typeface="Calibri" panose="020F0502020204030204" pitchFamily="34" charset="0"/>
              </a:rPr>
              <a:t>Application team to comply to Framework governance approved by guidelines</a:t>
            </a:r>
          </a:p>
        </p:txBody>
      </p:sp>
      <p:sp>
        <p:nvSpPr>
          <p:cNvPr id="33" name="Rectangle 32">
            <a:extLst>
              <a:ext uri="{FF2B5EF4-FFF2-40B4-BE49-F238E27FC236}">
                <a16:creationId xmlns:a16="http://schemas.microsoft.com/office/drawing/2014/main" id="{260D1AA9-BED0-4F6F-BEE1-9A763C62AAD9}"/>
              </a:ext>
            </a:extLst>
          </p:cNvPr>
          <p:cNvSpPr/>
          <p:nvPr/>
        </p:nvSpPr>
        <p:spPr>
          <a:xfrm>
            <a:off x="811307" y="4502781"/>
            <a:ext cx="2933700" cy="633257"/>
          </a:xfrm>
          <a:prstGeom prst="rect">
            <a:avLst/>
          </a:prstGeom>
          <a:solidFill>
            <a:schemeClr val="accent4">
              <a:lumMod val="7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91440" bIns="45720" numCol="1" spcCol="0" rtlCol="0" fromWordArt="0" anchor="ctr" anchorCtr="0" forceAA="0" compatLnSpc="1">
            <a:prstTxWarp prst="textNoShape">
              <a:avLst/>
            </a:prstTxWarp>
            <a:noAutofit/>
          </a:bodyPr>
          <a:lstStyle/>
          <a:p>
            <a:r>
              <a:rPr lang="en-US" b="1" dirty="0">
                <a:latin typeface="Calibri" panose="020F0502020204030204" pitchFamily="34" charset="0"/>
                <a:cs typeface="Calibri" panose="020F0502020204030204" pitchFamily="34" charset="0"/>
              </a:rPr>
              <a:t>Implement &amp; Govern</a:t>
            </a:r>
          </a:p>
        </p:txBody>
      </p:sp>
      <p:sp>
        <p:nvSpPr>
          <p:cNvPr id="34" name="Freeform: Shape 33">
            <a:extLst>
              <a:ext uri="{FF2B5EF4-FFF2-40B4-BE49-F238E27FC236}">
                <a16:creationId xmlns:a16="http://schemas.microsoft.com/office/drawing/2014/main" id="{A34B36DD-5FAB-4722-96E4-AB11909D0FDB}"/>
              </a:ext>
            </a:extLst>
          </p:cNvPr>
          <p:cNvSpPr/>
          <p:nvPr/>
        </p:nvSpPr>
        <p:spPr>
          <a:xfrm>
            <a:off x="659237" y="4517610"/>
            <a:ext cx="266700" cy="601918"/>
          </a:xfrm>
          <a:custGeom>
            <a:avLst/>
            <a:gdLst>
              <a:gd name="connsiteX0" fmla="*/ 0 w 266700"/>
              <a:gd name="connsiteY0" fmla="*/ 0 h 601918"/>
              <a:gd name="connsiteX1" fmla="*/ 23328 w 266700"/>
              <a:gd name="connsiteY1" fmla="*/ 2351 h 601918"/>
              <a:gd name="connsiteX2" fmla="*/ 266700 w 266700"/>
              <a:gd name="connsiteY2" fmla="*/ 300959 h 601918"/>
              <a:gd name="connsiteX3" fmla="*/ 23328 w 266700"/>
              <a:gd name="connsiteY3" fmla="*/ 599567 h 601918"/>
              <a:gd name="connsiteX4" fmla="*/ 0 w 266700"/>
              <a:gd name="connsiteY4" fmla="*/ 601918 h 601918"/>
              <a:gd name="connsiteX5" fmla="*/ 0 w 266700"/>
              <a:gd name="connsiteY5" fmla="*/ 0 h 60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601918">
                <a:moveTo>
                  <a:pt x="0" y="0"/>
                </a:moveTo>
                <a:lnTo>
                  <a:pt x="23328" y="2351"/>
                </a:lnTo>
                <a:cubicBezTo>
                  <a:pt x="162220" y="30773"/>
                  <a:pt x="266700" y="153665"/>
                  <a:pt x="266700" y="300959"/>
                </a:cubicBezTo>
                <a:cubicBezTo>
                  <a:pt x="266700" y="448253"/>
                  <a:pt x="162220" y="571145"/>
                  <a:pt x="23328" y="599567"/>
                </a:cubicBezTo>
                <a:lnTo>
                  <a:pt x="0" y="601918"/>
                </a:lnTo>
                <a:lnTo>
                  <a:pt x="0" y="0"/>
                </a:lnTo>
                <a:close/>
              </a:path>
            </a:pathLst>
          </a:custGeom>
          <a:solidFill>
            <a:schemeClr val="accent4">
              <a:lumMod val="7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400" dirty="0">
              <a:latin typeface="+mj-lt"/>
            </a:endParaRPr>
          </a:p>
        </p:txBody>
      </p:sp>
      <p:sp>
        <p:nvSpPr>
          <p:cNvPr id="35" name="Oval 34">
            <a:extLst>
              <a:ext uri="{FF2B5EF4-FFF2-40B4-BE49-F238E27FC236}">
                <a16:creationId xmlns:a16="http://schemas.microsoft.com/office/drawing/2014/main" id="{3B064FF6-798B-4C5D-9BF9-4E79DA6E8F5E}"/>
              </a:ext>
            </a:extLst>
          </p:cNvPr>
          <p:cNvSpPr/>
          <p:nvPr/>
        </p:nvSpPr>
        <p:spPr>
          <a:xfrm>
            <a:off x="347314" y="4591326"/>
            <a:ext cx="454533" cy="454532"/>
          </a:xfrm>
          <a:prstGeom prst="ellipse">
            <a:avLst/>
          </a:prstGeom>
          <a:solidFill>
            <a:schemeClr val="accent4">
              <a:lumMod val="75000"/>
            </a:schemeClr>
          </a:solidFill>
          <a:ln w="9525" cap="flat" cmpd="sng" algn="ctr">
            <a:noFill/>
            <a:prstDash val="solid"/>
          </a:ln>
          <a:effectLst>
            <a:outerShdw blurRad="50800" dist="38100" algn="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cs typeface="+mn-cs"/>
              </a:rPr>
              <a:t>05</a:t>
            </a:r>
          </a:p>
        </p:txBody>
      </p:sp>
    </p:spTree>
    <p:extLst>
      <p:ext uri="{BB962C8B-B14F-4D97-AF65-F5344CB8AC3E}">
        <p14:creationId xmlns:p14="http://schemas.microsoft.com/office/powerpoint/2010/main" val="66061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E3B2E91C-F4F5-4554-AF72-02884338EB3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8824" y="0"/>
            <a:ext cx="5998352" cy="6432550"/>
          </a:xfrm>
          <a:prstGeom prst="rect">
            <a:avLst/>
          </a:prstGeom>
          <a:noFill/>
          <a:ln>
            <a:noFill/>
          </a:ln>
        </p:spPr>
      </p:pic>
      <p:sp>
        <p:nvSpPr>
          <p:cNvPr id="2" name="Title 1">
            <a:extLst>
              <a:ext uri="{FF2B5EF4-FFF2-40B4-BE49-F238E27FC236}">
                <a16:creationId xmlns:a16="http://schemas.microsoft.com/office/drawing/2014/main" id="{CCA76527-40C7-464D-967A-BC948E95274D}"/>
              </a:ext>
            </a:extLst>
          </p:cNvPr>
          <p:cNvSpPr>
            <a:spLocks noGrp="1"/>
          </p:cNvSpPr>
          <p:nvPr>
            <p:ph type="title"/>
          </p:nvPr>
        </p:nvSpPr>
        <p:spPr>
          <a:xfrm>
            <a:off x="6400799" y="0"/>
            <a:ext cx="5654351" cy="1600200"/>
          </a:xfrm>
        </p:spPr>
        <p:txBody>
          <a:bodyPr anchor="ctr">
            <a:normAutofit/>
          </a:bodyPr>
          <a:lstStyle/>
          <a:p>
            <a:r>
              <a:rPr lang="en-US" i="1" dirty="0"/>
              <a:t>Assessment Framework </a:t>
            </a:r>
          </a:p>
        </p:txBody>
      </p:sp>
      <p:pic>
        <p:nvPicPr>
          <p:cNvPr id="4" name="Picture 3">
            <a:extLst>
              <a:ext uri="{FF2B5EF4-FFF2-40B4-BE49-F238E27FC236}">
                <a16:creationId xmlns:a16="http://schemas.microsoft.com/office/drawing/2014/main" id="{36D867AC-E0E5-404F-9DEC-35FF89B31435}"/>
              </a:ext>
            </a:extLst>
          </p:cNvPr>
          <p:cNvPicPr>
            <a:picLocks noChangeAspect="1"/>
          </p:cNvPicPr>
          <p:nvPr/>
        </p:nvPicPr>
        <p:blipFill>
          <a:blip r:embed="rId4"/>
          <a:stretch>
            <a:fillRect/>
          </a:stretch>
        </p:blipFill>
        <p:spPr>
          <a:xfrm>
            <a:off x="5838690" y="1866121"/>
            <a:ext cx="6031196" cy="2907091"/>
          </a:xfrm>
          <a:prstGeom prst="rect">
            <a:avLst/>
          </a:prstGeom>
        </p:spPr>
      </p:pic>
    </p:spTree>
    <p:extLst>
      <p:ext uri="{BB962C8B-B14F-4D97-AF65-F5344CB8AC3E}">
        <p14:creationId xmlns:p14="http://schemas.microsoft.com/office/powerpoint/2010/main" val="6202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9A230B36-5EE3-4370-A617-087BE24D2B90}"/>
              </a:ext>
            </a:extLst>
          </p:cNvPr>
          <p:cNvSpPr>
            <a:spLocks noGrp="1" noChangeArrowheads="1"/>
          </p:cNvSpPr>
          <p:nvPr>
            <p:ph type="title"/>
          </p:nvPr>
        </p:nvSpPr>
        <p:spPr/>
        <p:txBody>
          <a:bodyPr/>
          <a:lstStyle/>
          <a:p>
            <a:r>
              <a:rPr lang="en-US" altLang="en-US" dirty="0"/>
              <a:t>Evaluate Value Stream Mapping – Illustrative   </a:t>
            </a:r>
          </a:p>
        </p:txBody>
      </p:sp>
      <p:sp>
        <p:nvSpPr>
          <p:cNvPr id="59394" name="Picture 4">
            <a:extLst>
              <a:ext uri="{FF2B5EF4-FFF2-40B4-BE49-F238E27FC236}">
                <a16:creationId xmlns:a16="http://schemas.microsoft.com/office/drawing/2014/main" id="{F45479C8-1975-4E14-8BCF-D0C8A8C5F3E0}"/>
              </a:ext>
            </a:extLst>
          </p:cNvPr>
          <p:cNvSpPr>
            <a:spLocks noChangeAspect="1" noChangeArrowheads="1"/>
          </p:cNvSpPr>
          <p:nvPr/>
        </p:nvSpPr>
        <p:spPr bwMode="auto">
          <a:xfrm>
            <a:off x="184151" y="1386418"/>
            <a:ext cx="3932767" cy="546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5" name="Picture 5">
            <a:extLst>
              <a:ext uri="{FF2B5EF4-FFF2-40B4-BE49-F238E27FC236}">
                <a16:creationId xmlns:a16="http://schemas.microsoft.com/office/drawing/2014/main" id="{D390925B-C2FE-4EC8-9C55-CC16EB68F04C}"/>
              </a:ext>
            </a:extLst>
          </p:cNvPr>
          <p:cNvSpPr>
            <a:spLocks noChangeAspect="1" noChangeArrowheads="1"/>
          </p:cNvSpPr>
          <p:nvPr/>
        </p:nvSpPr>
        <p:spPr bwMode="auto">
          <a:xfrm rot="5400000">
            <a:off x="3253317" y="2353735"/>
            <a:ext cx="5685367"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6" name="Picture 2">
            <a:extLst>
              <a:ext uri="{FF2B5EF4-FFF2-40B4-BE49-F238E27FC236}">
                <a16:creationId xmlns:a16="http://schemas.microsoft.com/office/drawing/2014/main" id="{350B3AD4-D5ED-4DFB-884F-A216164D9371}"/>
              </a:ext>
            </a:extLst>
          </p:cNvPr>
          <p:cNvSpPr>
            <a:spLocks noChangeAspect="1" noChangeArrowheads="1"/>
          </p:cNvSpPr>
          <p:nvPr/>
        </p:nvSpPr>
        <p:spPr bwMode="auto">
          <a:xfrm rot="5400000">
            <a:off x="7176559" y="2149476"/>
            <a:ext cx="5685367" cy="39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pic>
        <p:nvPicPr>
          <p:cNvPr id="2050" name="Picture 2" descr="https://documents.lucidchart.com/documents/2617a003-a2da-4eb9-80ff-91da1b429422/pages/0_0?a=802&amp;x=250&amp;y=1&amp;w=1320&amp;h=1166&amp;store=1&amp;accept=image%2F*&amp;auth=LCA%208b6193a80c51bcd556d384061abb2ddea5fea4c2-ts%3D1585872276">
            <a:extLst>
              <a:ext uri="{FF2B5EF4-FFF2-40B4-BE49-F238E27FC236}">
                <a16:creationId xmlns:a16="http://schemas.microsoft.com/office/drawing/2014/main" id="{B61FCBDC-8335-FD4D-B8C2-79429ED80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671" y="924250"/>
            <a:ext cx="6119284" cy="5402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F74448-1A54-8746-8237-2217B78AC393}"/>
              </a:ext>
            </a:extLst>
          </p:cNvPr>
          <p:cNvSpPr txBox="1"/>
          <p:nvPr/>
        </p:nvSpPr>
        <p:spPr>
          <a:xfrm>
            <a:off x="203200" y="1349406"/>
            <a:ext cx="5588000" cy="3704989"/>
          </a:xfrm>
          <a:prstGeom prst="rect">
            <a:avLst/>
          </a:prstGeom>
          <a:noFill/>
        </p:spPr>
        <p:txBody>
          <a:bodyPr wrap="square" rtlCol="0">
            <a:spAutoFit/>
          </a:bodyPr>
          <a:lstStyle/>
          <a:p>
            <a:r>
              <a:rPr lang="en-US" sz="1067" dirty="0">
                <a:latin typeface="Calibri" panose="020F0502020204030204" pitchFamily="34" charset="0"/>
                <a:cs typeface="Calibri" panose="020F0502020204030204" pitchFamily="34" charset="0"/>
              </a:rPr>
              <a:t> Understand AS-IS Process  to  identify  TO – Be Process Improvements </a:t>
            </a:r>
          </a:p>
          <a:p>
            <a:endParaRPr lang="en-US" sz="1067" dirty="0">
              <a:latin typeface="Calibri" panose="020F0502020204030204" pitchFamily="34" charset="0"/>
              <a:cs typeface="Calibri" panose="020F0502020204030204" pitchFamily="34" charset="0"/>
            </a:endParaRP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Intake  Process </a:t>
            </a:r>
          </a:p>
          <a:p>
            <a:pPr marL="838179" lvl="1"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Automated Intake Process via Jira ( POD Layer to create the Features</a:t>
            </a:r>
          </a:p>
          <a:p>
            <a:pPr marL="838179" lvl="1"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Designs been documented for the feature by Architect in Confluence and linked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Prioritized Features are available for Feature Grooming to build stories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Test Planning – Test Cases reviewed from BA’s – Jira itself ( backward compatibility to ALM for Audit purposes</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Automated Build &amp; Deployment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Enable Developer to trigger development releases to minimize wait time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Automated Test – Smoke tests, Unit Tests, Regression tests</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Test Evidence – updated into Jira Feature- Story – Backward ported between Jira – ALM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Defect is created in Jira with an Issue Type as Bug in the Release cycle under the story/ feature for traceability.</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Automated Change management process integrated with SNOW from Jira and Pipeline to validate the approvals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Stage Gates for environment deployments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Infrastructure teams to debug the environment issues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Test Data Management --  Test Data creation is by Test team – Scripts to be placed in Gitlab to utilize in the pipelines for testing pipelines </a:t>
            </a:r>
          </a:p>
          <a:p>
            <a:pPr marL="228594" indent="-228594">
              <a:buFont typeface="Arial" panose="020B0604020202020204" pitchFamily="34" charset="0"/>
              <a:buChar char="•"/>
            </a:pPr>
            <a:r>
              <a:rPr lang="en-US" sz="1067" dirty="0">
                <a:latin typeface="Calibri" panose="020F0502020204030204" pitchFamily="34" charset="0"/>
                <a:cs typeface="Calibri" panose="020F0502020204030204" pitchFamily="34" charset="0"/>
              </a:rPr>
              <a:t>Monitoring Tool :-  Over arching monitoring tool – Custom Dashboard for visualization and error alerts.</a:t>
            </a:r>
          </a:p>
        </p:txBody>
      </p:sp>
      <p:sp>
        <p:nvSpPr>
          <p:cNvPr id="8" name="TextBox 7">
            <a:extLst>
              <a:ext uri="{FF2B5EF4-FFF2-40B4-BE49-F238E27FC236}">
                <a16:creationId xmlns:a16="http://schemas.microsoft.com/office/drawing/2014/main" id="{0077473E-24EE-7141-B8A3-0C149B6A6347}"/>
              </a:ext>
            </a:extLst>
          </p:cNvPr>
          <p:cNvSpPr txBox="1"/>
          <p:nvPr/>
        </p:nvSpPr>
        <p:spPr>
          <a:xfrm>
            <a:off x="197909" y="5243039"/>
            <a:ext cx="5283200" cy="749179"/>
          </a:xfrm>
          <a:prstGeom prst="rect">
            <a:avLst/>
          </a:prstGeom>
          <a:noFill/>
        </p:spPr>
        <p:txBody>
          <a:bodyPr wrap="square" rtlCol="0">
            <a:spAutoFit/>
          </a:bodyPr>
          <a:lstStyle/>
          <a:p>
            <a:pPr marL="228594" indent="-228594">
              <a:buFont typeface="Arial" panose="020B0604020202020204" pitchFamily="34" charset="0"/>
              <a:buChar char="•"/>
            </a:pPr>
            <a:r>
              <a:rPr lang="en-US" sz="1067" i="1" dirty="0">
                <a:latin typeface="Calibri" panose="020F0502020204030204" pitchFamily="34" charset="0"/>
                <a:cs typeface="Calibri" panose="020F0502020204030204" pitchFamily="34" charset="0"/>
              </a:rPr>
              <a:t>Total Value time saved will be more than 74%</a:t>
            </a:r>
          </a:p>
          <a:p>
            <a:pPr marL="228594" indent="-228594">
              <a:buFont typeface="Arial" panose="020B0604020202020204" pitchFamily="34" charset="0"/>
              <a:buChar char="•"/>
            </a:pPr>
            <a:r>
              <a:rPr lang="en-US" sz="1067" i="1" dirty="0">
                <a:latin typeface="Calibri" panose="020F0502020204030204" pitchFamily="34" charset="0"/>
                <a:cs typeface="Calibri" panose="020F0502020204030204" pitchFamily="34" charset="0"/>
              </a:rPr>
              <a:t>Automated scans will enable Quality </a:t>
            </a:r>
          </a:p>
          <a:p>
            <a:pPr marL="228594" indent="-228594">
              <a:buFont typeface="Arial" panose="020B0604020202020204" pitchFamily="34" charset="0"/>
              <a:buChar char="•"/>
            </a:pPr>
            <a:r>
              <a:rPr lang="en-US" sz="1067" i="1" dirty="0">
                <a:latin typeface="Calibri" panose="020F0502020204030204" pitchFamily="34" charset="0"/>
                <a:cs typeface="Calibri" panose="020F0502020204030204" pitchFamily="34" charset="0"/>
              </a:rPr>
              <a:t>Automated build &amp; Deployment will reduce the wait time by 86%</a:t>
            </a:r>
          </a:p>
          <a:p>
            <a:pPr marL="228594" indent="-228594">
              <a:buFont typeface="Arial" panose="020B0604020202020204" pitchFamily="34" charset="0"/>
              <a:buChar char="•"/>
            </a:pPr>
            <a:r>
              <a:rPr lang="en-US" sz="1067" i="1" dirty="0">
                <a:latin typeface="Calibri" panose="020F0502020204030204" pitchFamily="34" charset="0"/>
                <a:cs typeface="Calibri" panose="020F0502020204030204" pitchFamily="34" charset="0"/>
              </a:rPr>
              <a:t>Automated testing pipelines will reduce more than 65% time consumption </a:t>
            </a:r>
          </a:p>
        </p:txBody>
      </p:sp>
    </p:spTree>
    <p:extLst>
      <p:ext uri="{BB962C8B-B14F-4D97-AF65-F5344CB8AC3E}">
        <p14:creationId xmlns:p14="http://schemas.microsoft.com/office/powerpoint/2010/main" val="180072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B42E-FD08-4E6B-B8B6-BD9E1BDD0B27}"/>
              </a:ext>
            </a:extLst>
          </p:cNvPr>
          <p:cNvSpPr>
            <a:spLocks noGrp="1"/>
          </p:cNvSpPr>
          <p:nvPr>
            <p:ph type="title"/>
          </p:nvPr>
        </p:nvSpPr>
        <p:spPr/>
        <p:txBody>
          <a:bodyPr/>
          <a:lstStyle/>
          <a:p>
            <a:r>
              <a:rPr lang="en-US" dirty="0"/>
              <a:t>High Level Metrics - Governance</a:t>
            </a:r>
          </a:p>
        </p:txBody>
      </p:sp>
      <p:sp>
        <p:nvSpPr>
          <p:cNvPr id="3" name="Rectangle 2">
            <a:extLst>
              <a:ext uri="{FF2B5EF4-FFF2-40B4-BE49-F238E27FC236}">
                <a16:creationId xmlns:a16="http://schemas.microsoft.com/office/drawing/2014/main" id="{0FC7CED7-0358-4FC0-A213-F36B1E3EC1A1}"/>
              </a:ext>
            </a:extLst>
          </p:cNvPr>
          <p:cNvSpPr/>
          <p:nvPr/>
        </p:nvSpPr>
        <p:spPr>
          <a:xfrm>
            <a:off x="8866942" y="1495753"/>
            <a:ext cx="1751731" cy="3748052"/>
          </a:xfrm>
          <a:prstGeom prst="rect">
            <a:avLst/>
          </a:prstGeom>
          <a:noFill/>
          <a:ln w="19050" cap="flat" cmpd="sng" algn="ctr">
            <a:solidFill>
              <a:schemeClr val="accent1"/>
            </a:solidFill>
            <a:prstDash val="solid"/>
            <a:miter lim="800000"/>
          </a:ln>
          <a:effectLst/>
        </p:spPr>
        <p:txBody>
          <a:bodyPr rtlCol="0" anchor="ctr"/>
          <a:lstStyle/>
          <a:p>
            <a:pPr algn="ctr" defTabSz="913463" eaLnBrk="1" fontAlgn="auto" hangingPunct="1">
              <a:spcBef>
                <a:spcPts val="0"/>
              </a:spcBef>
              <a:spcAft>
                <a:spcPts val="0"/>
              </a:spcAft>
            </a:pPr>
            <a:endParaRPr lang="en-US" sz="1798" kern="0">
              <a:solidFill>
                <a:srgbClr val="FFFFFF"/>
              </a:solidFill>
              <a:ea typeface="+mn-ea"/>
              <a:cs typeface="Arial" panose="020B0604020202020204" pitchFamily="34" charset="0"/>
            </a:endParaRPr>
          </a:p>
        </p:txBody>
      </p:sp>
      <p:sp>
        <p:nvSpPr>
          <p:cNvPr id="4" name="Rectangle 3">
            <a:extLst>
              <a:ext uri="{FF2B5EF4-FFF2-40B4-BE49-F238E27FC236}">
                <a16:creationId xmlns:a16="http://schemas.microsoft.com/office/drawing/2014/main" id="{13198445-4B5E-4DED-BD2B-085A1402F103}"/>
              </a:ext>
            </a:extLst>
          </p:cNvPr>
          <p:cNvSpPr/>
          <p:nvPr/>
        </p:nvSpPr>
        <p:spPr>
          <a:xfrm>
            <a:off x="3525941" y="1495752"/>
            <a:ext cx="5313008" cy="3748051"/>
          </a:xfrm>
          <a:prstGeom prst="rect">
            <a:avLst/>
          </a:prstGeom>
          <a:noFill/>
          <a:ln w="19050" cap="flat" cmpd="sng" algn="ctr">
            <a:solidFill>
              <a:schemeClr val="accent1"/>
            </a:solidFill>
            <a:prstDash val="solid"/>
            <a:miter lim="800000"/>
          </a:ln>
          <a:effectLst/>
        </p:spPr>
        <p:txBody>
          <a:bodyPr rtlCol="0" anchor="ctr"/>
          <a:lstStyle/>
          <a:p>
            <a:pPr algn="ctr" defTabSz="913463" eaLnBrk="1" fontAlgn="auto" hangingPunct="1">
              <a:spcBef>
                <a:spcPts val="0"/>
              </a:spcBef>
              <a:spcAft>
                <a:spcPts val="0"/>
              </a:spcAft>
            </a:pPr>
            <a:endParaRPr lang="en-US" sz="1798" kern="0">
              <a:solidFill>
                <a:srgbClr val="FFFFFF"/>
              </a:solidFill>
              <a:ea typeface="+mn-ea"/>
              <a:cs typeface="Arial" panose="020B0604020202020204" pitchFamily="34" charset="0"/>
            </a:endParaRPr>
          </a:p>
        </p:txBody>
      </p:sp>
      <p:sp>
        <p:nvSpPr>
          <p:cNvPr id="5" name="Rectangle 4">
            <a:extLst>
              <a:ext uri="{FF2B5EF4-FFF2-40B4-BE49-F238E27FC236}">
                <a16:creationId xmlns:a16="http://schemas.microsoft.com/office/drawing/2014/main" id="{53F23BCA-AFCE-487B-9DBA-CDD591A0E811}"/>
              </a:ext>
            </a:extLst>
          </p:cNvPr>
          <p:cNvSpPr/>
          <p:nvPr/>
        </p:nvSpPr>
        <p:spPr>
          <a:xfrm>
            <a:off x="1402506" y="1495753"/>
            <a:ext cx="2089674" cy="3748051"/>
          </a:xfrm>
          <a:prstGeom prst="rect">
            <a:avLst/>
          </a:prstGeom>
          <a:noFill/>
          <a:ln w="19050"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FFFFFF"/>
              </a:solidFill>
              <a:effectLst/>
              <a:uLnTx/>
              <a:uFillTx/>
              <a:ea typeface="+mn-ea"/>
              <a:cs typeface="Arial" panose="020B0604020202020204" pitchFamily="34" charset="0"/>
            </a:endParaRPr>
          </a:p>
        </p:txBody>
      </p:sp>
      <p:sp>
        <p:nvSpPr>
          <p:cNvPr id="6" name="TextBox 5">
            <a:extLst>
              <a:ext uri="{FF2B5EF4-FFF2-40B4-BE49-F238E27FC236}">
                <a16:creationId xmlns:a16="http://schemas.microsoft.com/office/drawing/2014/main" id="{7E0423E5-E95E-4CD1-B3B0-D52D162DD2E4}"/>
              </a:ext>
            </a:extLst>
          </p:cNvPr>
          <p:cNvSpPr txBox="1"/>
          <p:nvPr/>
        </p:nvSpPr>
        <p:spPr>
          <a:xfrm>
            <a:off x="1076699" y="1194761"/>
            <a:ext cx="2978859" cy="307777"/>
          </a:xfrm>
          <a:prstGeom prst="rect">
            <a:avLst/>
          </a:prstGeom>
          <a:noFill/>
        </p:spPr>
        <p:txBody>
          <a:bodyPr wrap="square" rtlCol="0" anchor="ctr">
            <a:spAutoFit/>
          </a:bodyPr>
          <a:lstStyle>
            <a:defPPr>
              <a:defRPr lang="en-US"/>
            </a:defPPr>
            <a:lvl1pPr algn="ctr">
              <a:defRPr b="1" i="1">
                <a:solidFill>
                  <a:schemeClr val="accent5">
                    <a:lumMod val="75000"/>
                  </a:schemeClr>
                </a:solidFill>
              </a:defRPr>
            </a:lvl1pPr>
          </a:lstStyle>
          <a:p>
            <a:pPr defTabSz="913463" eaLnBrk="1" fontAlgn="auto" hangingPunct="1">
              <a:spcBef>
                <a:spcPts val="0"/>
              </a:spcBef>
              <a:spcAft>
                <a:spcPts val="0"/>
              </a:spcAft>
            </a:pPr>
            <a:r>
              <a:rPr lang="en-US" sz="1400" b="0" i="0" dirty="0">
                <a:solidFill>
                  <a:srgbClr val="3C44AB">
                    <a:lumMod val="75000"/>
                  </a:srgbClr>
                </a:solidFill>
                <a:cs typeface="Arial" panose="020B0604020202020204" pitchFamily="34" charset="0"/>
              </a:rPr>
              <a:t>High Level Metrics </a:t>
            </a:r>
          </a:p>
        </p:txBody>
      </p:sp>
      <p:sp>
        <p:nvSpPr>
          <p:cNvPr id="7" name="Rectangle 6">
            <a:extLst>
              <a:ext uri="{FF2B5EF4-FFF2-40B4-BE49-F238E27FC236}">
                <a16:creationId xmlns:a16="http://schemas.microsoft.com/office/drawing/2014/main" id="{D617DBCA-8581-41DC-84BA-0B250E24AE12}"/>
              </a:ext>
            </a:extLst>
          </p:cNvPr>
          <p:cNvSpPr/>
          <p:nvPr/>
        </p:nvSpPr>
        <p:spPr>
          <a:xfrm>
            <a:off x="3875094" y="1651872"/>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Deployment frequency</a:t>
            </a:r>
          </a:p>
        </p:txBody>
      </p:sp>
      <p:sp>
        <p:nvSpPr>
          <p:cNvPr id="8" name="Rectangle 7">
            <a:extLst>
              <a:ext uri="{FF2B5EF4-FFF2-40B4-BE49-F238E27FC236}">
                <a16:creationId xmlns:a16="http://schemas.microsoft.com/office/drawing/2014/main" id="{227BEE13-3CAA-481E-8594-B1A813995772}"/>
              </a:ext>
            </a:extLst>
          </p:cNvPr>
          <p:cNvSpPr/>
          <p:nvPr/>
        </p:nvSpPr>
        <p:spPr>
          <a:xfrm>
            <a:off x="3875094" y="2070855"/>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Application availability</a:t>
            </a:r>
          </a:p>
        </p:txBody>
      </p:sp>
      <p:sp>
        <p:nvSpPr>
          <p:cNvPr id="9" name="Rectangle 8">
            <a:extLst>
              <a:ext uri="{FF2B5EF4-FFF2-40B4-BE49-F238E27FC236}">
                <a16:creationId xmlns:a16="http://schemas.microsoft.com/office/drawing/2014/main" id="{1BB2A7B5-FA91-4810-8945-452776003A36}"/>
              </a:ext>
            </a:extLst>
          </p:cNvPr>
          <p:cNvSpPr/>
          <p:nvPr/>
        </p:nvSpPr>
        <p:spPr>
          <a:xfrm>
            <a:off x="3875094" y="2489838"/>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Environment availability</a:t>
            </a:r>
          </a:p>
        </p:txBody>
      </p:sp>
      <p:sp>
        <p:nvSpPr>
          <p:cNvPr id="10" name="Rectangle 9">
            <a:extLst>
              <a:ext uri="{FF2B5EF4-FFF2-40B4-BE49-F238E27FC236}">
                <a16:creationId xmlns:a16="http://schemas.microsoft.com/office/drawing/2014/main" id="{87652EA2-82C5-4CA2-9580-F2CD488507C8}"/>
              </a:ext>
            </a:extLst>
          </p:cNvPr>
          <p:cNvSpPr/>
          <p:nvPr/>
        </p:nvSpPr>
        <p:spPr>
          <a:xfrm>
            <a:off x="3875094" y="2908821"/>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Lead time for provisioning</a:t>
            </a:r>
          </a:p>
        </p:txBody>
      </p:sp>
      <p:sp>
        <p:nvSpPr>
          <p:cNvPr id="11" name="Rectangle 10">
            <a:extLst>
              <a:ext uri="{FF2B5EF4-FFF2-40B4-BE49-F238E27FC236}">
                <a16:creationId xmlns:a16="http://schemas.microsoft.com/office/drawing/2014/main" id="{58E6F1FD-759D-4C9F-B6B9-DE42A50EDB49}"/>
              </a:ext>
            </a:extLst>
          </p:cNvPr>
          <p:cNvSpPr/>
          <p:nvPr/>
        </p:nvSpPr>
        <p:spPr>
          <a:xfrm>
            <a:off x="3875094" y="3327804"/>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Lead time development to deployment</a:t>
            </a:r>
          </a:p>
        </p:txBody>
      </p:sp>
      <p:sp>
        <p:nvSpPr>
          <p:cNvPr id="12" name="Rectangle 11">
            <a:extLst>
              <a:ext uri="{FF2B5EF4-FFF2-40B4-BE49-F238E27FC236}">
                <a16:creationId xmlns:a16="http://schemas.microsoft.com/office/drawing/2014/main" id="{D42D13C6-3015-4DA8-8D1D-707393243469}"/>
              </a:ext>
            </a:extLst>
          </p:cNvPr>
          <p:cNvSpPr/>
          <p:nvPr/>
        </p:nvSpPr>
        <p:spPr>
          <a:xfrm>
            <a:off x="3875094" y="3746787"/>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Change volume</a:t>
            </a:r>
          </a:p>
        </p:txBody>
      </p:sp>
      <p:sp>
        <p:nvSpPr>
          <p:cNvPr id="13" name="Rectangle 12">
            <a:extLst>
              <a:ext uri="{FF2B5EF4-FFF2-40B4-BE49-F238E27FC236}">
                <a16:creationId xmlns:a16="http://schemas.microsoft.com/office/drawing/2014/main" id="{32F6D645-4872-4682-843C-9E6850CAA930}"/>
              </a:ext>
            </a:extLst>
          </p:cNvPr>
          <p:cNvSpPr/>
          <p:nvPr/>
        </p:nvSpPr>
        <p:spPr>
          <a:xfrm>
            <a:off x="6471830" y="2752464"/>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Customer satisfaction</a:t>
            </a:r>
          </a:p>
        </p:txBody>
      </p:sp>
      <p:sp>
        <p:nvSpPr>
          <p:cNvPr id="14" name="Rectangle 13">
            <a:extLst>
              <a:ext uri="{FF2B5EF4-FFF2-40B4-BE49-F238E27FC236}">
                <a16:creationId xmlns:a16="http://schemas.microsoft.com/office/drawing/2014/main" id="{907C8D64-D25B-4A9C-BAA2-D301D28937C8}"/>
              </a:ext>
            </a:extLst>
          </p:cNvPr>
          <p:cNvSpPr/>
          <p:nvPr/>
        </p:nvSpPr>
        <p:spPr>
          <a:xfrm>
            <a:off x="6471830" y="2349409"/>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Mean Time To Detection</a:t>
            </a:r>
          </a:p>
        </p:txBody>
      </p:sp>
      <p:sp>
        <p:nvSpPr>
          <p:cNvPr id="15" name="Rectangle 14">
            <a:extLst>
              <a:ext uri="{FF2B5EF4-FFF2-40B4-BE49-F238E27FC236}">
                <a16:creationId xmlns:a16="http://schemas.microsoft.com/office/drawing/2014/main" id="{AA1D2AF7-AD6E-430D-BFE3-55A26833D5AD}"/>
              </a:ext>
            </a:extLst>
          </p:cNvPr>
          <p:cNvSpPr/>
          <p:nvPr/>
        </p:nvSpPr>
        <p:spPr>
          <a:xfrm>
            <a:off x="6471830" y="1946354"/>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Mean Time To Recovery</a:t>
            </a:r>
          </a:p>
        </p:txBody>
      </p:sp>
      <p:sp>
        <p:nvSpPr>
          <p:cNvPr id="16" name="Rectangle 15">
            <a:extLst>
              <a:ext uri="{FF2B5EF4-FFF2-40B4-BE49-F238E27FC236}">
                <a16:creationId xmlns:a16="http://schemas.microsoft.com/office/drawing/2014/main" id="{5C99ADA3-0F4E-4967-962D-E109C253A2F7}"/>
              </a:ext>
            </a:extLst>
          </p:cNvPr>
          <p:cNvSpPr/>
          <p:nvPr/>
        </p:nvSpPr>
        <p:spPr>
          <a:xfrm>
            <a:off x="6471830" y="3155519"/>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Cost per release / Sprint</a:t>
            </a:r>
          </a:p>
        </p:txBody>
      </p:sp>
      <p:sp>
        <p:nvSpPr>
          <p:cNvPr id="17" name="Rectangle 16">
            <a:extLst>
              <a:ext uri="{FF2B5EF4-FFF2-40B4-BE49-F238E27FC236}">
                <a16:creationId xmlns:a16="http://schemas.microsoft.com/office/drawing/2014/main" id="{FD707F5A-62BA-47F5-BE06-A6681AC78F03}"/>
              </a:ext>
            </a:extLst>
          </p:cNvPr>
          <p:cNvSpPr/>
          <p:nvPr/>
        </p:nvSpPr>
        <p:spPr>
          <a:xfrm>
            <a:off x="6471830" y="3558574"/>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Defect escape rate</a:t>
            </a:r>
          </a:p>
        </p:txBody>
      </p:sp>
      <p:sp>
        <p:nvSpPr>
          <p:cNvPr id="18" name="Rectangle 17">
            <a:extLst>
              <a:ext uri="{FF2B5EF4-FFF2-40B4-BE49-F238E27FC236}">
                <a16:creationId xmlns:a16="http://schemas.microsoft.com/office/drawing/2014/main" id="{5CF21014-EB96-497C-9EDA-5538EE949BA4}"/>
              </a:ext>
            </a:extLst>
          </p:cNvPr>
          <p:cNvSpPr/>
          <p:nvPr/>
        </p:nvSpPr>
        <p:spPr>
          <a:xfrm>
            <a:off x="6471830" y="3961629"/>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Feature usage percentage</a:t>
            </a:r>
          </a:p>
        </p:txBody>
      </p:sp>
      <p:sp>
        <p:nvSpPr>
          <p:cNvPr id="19" name="Rectangle 18">
            <a:extLst>
              <a:ext uri="{FF2B5EF4-FFF2-40B4-BE49-F238E27FC236}">
                <a16:creationId xmlns:a16="http://schemas.microsoft.com/office/drawing/2014/main" id="{D13A3BBF-9DBE-4113-9944-6ACE4313F239}"/>
              </a:ext>
            </a:extLst>
          </p:cNvPr>
          <p:cNvSpPr/>
          <p:nvPr/>
        </p:nvSpPr>
        <p:spPr>
          <a:xfrm>
            <a:off x="6471830" y="4364682"/>
            <a:ext cx="2135510"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Failed deployments</a:t>
            </a:r>
          </a:p>
        </p:txBody>
      </p:sp>
      <p:sp>
        <p:nvSpPr>
          <p:cNvPr id="20" name="Rectangle 19">
            <a:extLst>
              <a:ext uri="{FF2B5EF4-FFF2-40B4-BE49-F238E27FC236}">
                <a16:creationId xmlns:a16="http://schemas.microsoft.com/office/drawing/2014/main" id="{D3E03455-E16D-49A7-AB62-C84D3165447A}"/>
              </a:ext>
            </a:extLst>
          </p:cNvPr>
          <p:cNvSpPr/>
          <p:nvPr/>
        </p:nvSpPr>
        <p:spPr>
          <a:xfrm>
            <a:off x="3875094" y="4584752"/>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Test automation percentage</a:t>
            </a:r>
          </a:p>
        </p:txBody>
      </p:sp>
      <p:sp>
        <p:nvSpPr>
          <p:cNvPr id="21" name="Rectangle 20">
            <a:extLst>
              <a:ext uri="{FF2B5EF4-FFF2-40B4-BE49-F238E27FC236}">
                <a16:creationId xmlns:a16="http://schemas.microsoft.com/office/drawing/2014/main" id="{A91E1349-CDEE-4639-B469-EA20A3CE2960}"/>
              </a:ext>
            </a:extLst>
          </p:cNvPr>
          <p:cNvSpPr/>
          <p:nvPr/>
        </p:nvSpPr>
        <p:spPr>
          <a:xfrm>
            <a:off x="3875094" y="4165770"/>
            <a:ext cx="2495801" cy="363690"/>
          </a:xfrm>
          <a:prstGeom prst="rect">
            <a:avLst/>
          </a:prstGeom>
          <a:noFill/>
          <a:ln w="3175" cap="flat" cmpd="sng" algn="ctr">
            <a:solidFill>
              <a:schemeClr val="accent1"/>
            </a:solid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49" b="0" i="0" u="none" strike="noStrike" kern="0" cap="none" spc="0" normalizeH="0" baseline="0" noProof="0" dirty="0">
                <a:ln>
                  <a:noFill/>
                </a:ln>
                <a:solidFill>
                  <a:srgbClr val="3C44AB">
                    <a:lumMod val="50000"/>
                  </a:srgbClr>
                </a:solidFill>
                <a:effectLst/>
                <a:uLnTx/>
                <a:uFillTx/>
                <a:ea typeface="+mn-ea"/>
                <a:cs typeface="Arial" panose="020B0604020202020204" pitchFamily="34" charset="0"/>
              </a:rPr>
              <a:t>Test coverage percentage</a:t>
            </a:r>
          </a:p>
        </p:txBody>
      </p:sp>
      <p:sp>
        <p:nvSpPr>
          <p:cNvPr id="22" name="TextBox 21">
            <a:extLst>
              <a:ext uri="{FF2B5EF4-FFF2-40B4-BE49-F238E27FC236}">
                <a16:creationId xmlns:a16="http://schemas.microsoft.com/office/drawing/2014/main" id="{27A527DF-3D61-4AE8-A0BF-60A9F7E06405}"/>
              </a:ext>
            </a:extLst>
          </p:cNvPr>
          <p:cNvSpPr txBox="1"/>
          <p:nvPr/>
        </p:nvSpPr>
        <p:spPr>
          <a:xfrm>
            <a:off x="4696083" y="1200715"/>
            <a:ext cx="3669684" cy="307777"/>
          </a:xfrm>
          <a:prstGeom prst="rect">
            <a:avLst/>
          </a:prstGeom>
          <a:noFill/>
        </p:spPr>
        <p:txBody>
          <a:bodyPr wrap="square" rtlCol="0" anchor="ctr">
            <a:spAutoFit/>
          </a:bodyPr>
          <a:lstStyle/>
          <a:p>
            <a:pPr algn="ctr" defTabSz="913463" eaLnBrk="1" fontAlgn="auto" hangingPunct="1">
              <a:spcBef>
                <a:spcPts val="0"/>
              </a:spcBef>
              <a:spcAft>
                <a:spcPts val="0"/>
              </a:spcAft>
            </a:pPr>
            <a:r>
              <a:rPr lang="en-US" sz="1400" dirty="0">
                <a:solidFill>
                  <a:srgbClr val="3C44AB">
                    <a:lumMod val="75000"/>
                  </a:srgbClr>
                </a:solidFill>
                <a:cs typeface="Arial" panose="020B0604020202020204" pitchFamily="34" charset="0"/>
              </a:rPr>
              <a:t>Detailed Metrics</a:t>
            </a:r>
          </a:p>
        </p:txBody>
      </p:sp>
      <p:sp>
        <p:nvSpPr>
          <p:cNvPr id="23" name="Rectangle 22">
            <a:extLst>
              <a:ext uri="{FF2B5EF4-FFF2-40B4-BE49-F238E27FC236}">
                <a16:creationId xmlns:a16="http://schemas.microsoft.com/office/drawing/2014/main" id="{B5954CAF-2AF1-40CB-AB9C-EB982D9B6894}"/>
              </a:ext>
            </a:extLst>
          </p:cNvPr>
          <p:cNvSpPr/>
          <p:nvPr/>
        </p:nvSpPr>
        <p:spPr>
          <a:xfrm>
            <a:off x="8897620" y="2283944"/>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Improved Quality</a:t>
            </a:r>
          </a:p>
        </p:txBody>
      </p:sp>
      <p:sp>
        <p:nvSpPr>
          <p:cNvPr id="24" name="Rectangle 23">
            <a:extLst>
              <a:ext uri="{FF2B5EF4-FFF2-40B4-BE49-F238E27FC236}">
                <a16:creationId xmlns:a16="http://schemas.microsoft.com/office/drawing/2014/main" id="{58ADFF7D-B405-4ED2-BF0D-26BCE1090D61}"/>
              </a:ext>
            </a:extLst>
          </p:cNvPr>
          <p:cNvSpPr/>
          <p:nvPr/>
        </p:nvSpPr>
        <p:spPr>
          <a:xfrm>
            <a:off x="8897620" y="3397172"/>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Improved Security</a:t>
            </a:r>
          </a:p>
        </p:txBody>
      </p:sp>
      <p:sp>
        <p:nvSpPr>
          <p:cNvPr id="25" name="Rectangle 24">
            <a:extLst>
              <a:ext uri="{FF2B5EF4-FFF2-40B4-BE49-F238E27FC236}">
                <a16:creationId xmlns:a16="http://schemas.microsoft.com/office/drawing/2014/main" id="{86F3684E-0B7E-47AD-AEB3-E84A5B58C685}"/>
              </a:ext>
            </a:extLst>
          </p:cNvPr>
          <p:cNvSpPr/>
          <p:nvPr/>
        </p:nvSpPr>
        <p:spPr>
          <a:xfrm>
            <a:off x="8897620" y="3953786"/>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Increased Compliance</a:t>
            </a:r>
          </a:p>
        </p:txBody>
      </p:sp>
      <p:sp>
        <p:nvSpPr>
          <p:cNvPr id="26" name="Rectangle 25">
            <a:extLst>
              <a:ext uri="{FF2B5EF4-FFF2-40B4-BE49-F238E27FC236}">
                <a16:creationId xmlns:a16="http://schemas.microsoft.com/office/drawing/2014/main" id="{F22623A7-7443-4F58-8202-A5D6000260A6}"/>
              </a:ext>
            </a:extLst>
          </p:cNvPr>
          <p:cNvSpPr/>
          <p:nvPr/>
        </p:nvSpPr>
        <p:spPr>
          <a:xfrm>
            <a:off x="8860641" y="1711364"/>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Reduced Cost</a:t>
            </a:r>
          </a:p>
        </p:txBody>
      </p:sp>
      <p:sp>
        <p:nvSpPr>
          <p:cNvPr id="27" name="Rectangle 26">
            <a:extLst>
              <a:ext uri="{FF2B5EF4-FFF2-40B4-BE49-F238E27FC236}">
                <a16:creationId xmlns:a16="http://schemas.microsoft.com/office/drawing/2014/main" id="{B64C3AB3-F171-459F-8F77-5F3A8DF0D4BD}"/>
              </a:ext>
            </a:extLst>
          </p:cNvPr>
          <p:cNvSpPr/>
          <p:nvPr/>
        </p:nvSpPr>
        <p:spPr>
          <a:xfrm>
            <a:off x="8876646" y="2860238"/>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Reduced Time to Market</a:t>
            </a:r>
          </a:p>
        </p:txBody>
      </p:sp>
      <p:sp>
        <p:nvSpPr>
          <p:cNvPr id="28" name="TextBox 27">
            <a:extLst>
              <a:ext uri="{FF2B5EF4-FFF2-40B4-BE49-F238E27FC236}">
                <a16:creationId xmlns:a16="http://schemas.microsoft.com/office/drawing/2014/main" id="{3130121D-19A4-4C12-8932-283FA23E3C48}"/>
              </a:ext>
            </a:extLst>
          </p:cNvPr>
          <p:cNvSpPr txBox="1"/>
          <p:nvPr/>
        </p:nvSpPr>
        <p:spPr>
          <a:xfrm>
            <a:off x="8760878" y="1200199"/>
            <a:ext cx="1751731" cy="307777"/>
          </a:xfrm>
          <a:prstGeom prst="rect">
            <a:avLst/>
          </a:prstGeom>
          <a:noFill/>
        </p:spPr>
        <p:txBody>
          <a:bodyPr wrap="square" rtlCol="0" anchor="ctr">
            <a:spAutoFit/>
          </a:bodyPr>
          <a:lstStyle>
            <a:defPPr>
              <a:defRPr lang="en-US"/>
            </a:defPPr>
            <a:lvl1pPr algn="ctr">
              <a:defRPr>
                <a:solidFill>
                  <a:schemeClr val="accent5">
                    <a:lumMod val="75000"/>
                  </a:schemeClr>
                </a:solidFill>
              </a:defRPr>
            </a:lvl1pPr>
          </a:lstStyle>
          <a:p>
            <a:pPr defTabSz="913463" eaLnBrk="1" fontAlgn="auto" hangingPunct="1">
              <a:spcBef>
                <a:spcPts val="0"/>
              </a:spcBef>
              <a:spcAft>
                <a:spcPts val="0"/>
              </a:spcAft>
            </a:pPr>
            <a:r>
              <a:rPr lang="en-US" sz="1400" dirty="0">
                <a:solidFill>
                  <a:srgbClr val="3C44AB">
                    <a:lumMod val="75000"/>
                  </a:srgbClr>
                </a:solidFill>
                <a:cs typeface="Arial" panose="020B0604020202020204" pitchFamily="34" charset="0"/>
              </a:rPr>
              <a:t>Value</a:t>
            </a:r>
          </a:p>
        </p:txBody>
      </p:sp>
      <p:sp>
        <p:nvSpPr>
          <p:cNvPr id="29" name="Rectangle 28">
            <a:extLst>
              <a:ext uri="{FF2B5EF4-FFF2-40B4-BE49-F238E27FC236}">
                <a16:creationId xmlns:a16="http://schemas.microsoft.com/office/drawing/2014/main" id="{DBF8F73A-A802-41DC-8D9F-C3D314632F49}"/>
              </a:ext>
            </a:extLst>
          </p:cNvPr>
          <p:cNvSpPr/>
          <p:nvPr/>
        </p:nvSpPr>
        <p:spPr>
          <a:xfrm>
            <a:off x="8860258" y="4454581"/>
            <a:ext cx="1588493"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ea typeface="+mn-ea"/>
                <a:cs typeface="Arial" panose="020B0604020202020204" pitchFamily="34" charset="0"/>
              </a:rPr>
              <a:t>Improved Predictability</a:t>
            </a:r>
          </a:p>
        </p:txBody>
      </p:sp>
      <p:cxnSp>
        <p:nvCxnSpPr>
          <p:cNvPr id="30" name="Straight Connector 29">
            <a:extLst>
              <a:ext uri="{FF2B5EF4-FFF2-40B4-BE49-F238E27FC236}">
                <a16:creationId xmlns:a16="http://schemas.microsoft.com/office/drawing/2014/main" id="{24C3E4EF-3873-4FE2-B60A-E864AF2FC037}"/>
              </a:ext>
            </a:extLst>
          </p:cNvPr>
          <p:cNvCxnSpPr>
            <a:cxnSpLocks/>
          </p:cNvCxnSpPr>
          <p:nvPr/>
        </p:nvCxnSpPr>
        <p:spPr bwMode="auto">
          <a:xfrm>
            <a:off x="8967877" y="2201066"/>
            <a:ext cx="1437286" cy="6322"/>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73670CE-2762-4611-8B5E-51EB66898CD9}"/>
              </a:ext>
            </a:extLst>
          </p:cNvPr>
          <p:cNvCxnSpPr>
            <a:cxnSpLocks/>
          </p:cNvCxnSpPr>
          <p:nvPr/>
        </p:nvCxnSpPr>
        <p:spPr bwMode="auto">
          <a:xfrm>
            <a:off x="8967877" y="2757680"/>
            <a:ext cx="1437286" cy="6322"/>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4EBF8E84-65A8-4304-A063-BF37DE42BF66}"/>
              </a:ext>
            </a:extLst>
          </p:cNvPr>
          <p:cNvCxnSpPr>
            <a:cxnSpLocks/>
          </p:cNvCxnSpPr>
          <p:nvPr/>
        </p:nvCxnSpPr>
        <p:spPr bwMode="auto">
          <a:xfrm>
            <a:off x="8967877" y="3314294"/>
            <a:ext cx="1437286" cy="6322"/>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55CB60ED-12A8-4485-8D0B-1E5B8F6F1E6F}"/>
              </a:ext>
            </a:extLst>
          </p:cNvPr>
          <p:cNvCxnSpPr>
            <a:cxnSpLocks/>
          </p:cNvCxnSpPr>
          <p:nvPr/>
        </p:nvCxnSpPr>
        <p:spPr bwMode="auto">
          <a:xfrm>
            <a:off x="8968522" y="3870908"/>
            <a:ext cx="1437286" cy="6322"/>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3B79244A-B337-4EC0-B3D6-803B99015F30}"/>
              </a:ext>
            </a:extLst>
          </p:cNvPr>
          <p:cNvCxnSpPr>
            <a:cxnSpLocks/>
          </p:cNvCxnSpPr>
          <p:nvPr/>
        </p:nvCxnSpPr>
        <p:spPr bwMode="auto">
          <a:xfrm>
            <a:off x="8967877" y="4427522"/>
            <a:ext cx="1437286" cy="6322"/>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0E89F946-FEE4-4CF6-B1DC-06F99F9561CD}"/>
              </a:ext>
            </a:extLst>
          </p:cNvPr>
          <p:cNvSpPr/>
          <p:nvPr/>
        </p:nvSpPr>
        <p:spPr>
          <a:xfrm>
            <a:off x="1360493" y="1957395"/>
            <a:ext cx="2256359"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lang="en-US" sz="1050" kern="0" dirty="0">
                <a:ea typeface="+mn-ea"/>
                <a:cs typeface="Arial" panose="020B0604020202020204" pitchFamily="34" charset="0"/>
              </a:rPr>
              <a:t>Deployment Frequency</a:t>
            </a:r>
          </a:p>
        </p:txBody>
      </p:sp>
      <p:sp>
        <p:nvSpPr>
          <p:cNvPr id="36" name="Rectangle 35">
            <a:extLst>
              <a:ext uri="{FF2B5EF4-FFF2-40B4-BE49-F238E27FC236}">
                <a16:creationId xmlns:a16="http://schemas.microsoft.com/office/drawing/2014/main" id="{BFBA01DA-4EC8-4A8D-936E-024184540596}"/>
              </a:ext>
            </a:extLst>
          </p:cNvPr>
          <p:cNvSpPr/>
          <p:nvPr/>
        </p:nvSpPr>
        <p:spPr>
          <a:xfrm>
            <a:off x="1360493" y="2711498"/>
            <a:ext cx="2256359"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lang="en-US" sz="1050" kern="0" dirty="0">
                <a:ea typeface="+mn-ea"/>
                <a:cs typeface="Arial" panose="020B0604020202020204" pitchFamily="34" charset="0"/>
              </a:rPr>
              <a:t>Mean Lead Time</a:t>
            </a:r>
          </a:p>
        </p:txBody>
      </p:sp>
      <p:sp>
        <p:nvSpPr>
          <p:cNvPr id="37" name="Rectangle 36">
            <a:extLst>
              <a:ext uri="{FF2B5EF4-FFF2-40B4-BE49-F238E27FC236}">
                <a16:creationId xmlns:a16="http://schemas.microsoft.com/office/drawing/2014/main" id="{013F52DE-CA48-4015-BD09-20274D43A8B1}"/>
              </a:ext>
            </a:extLst>
          </p:cNvPr>
          <p:cNvSpPr/>
          <p:nvPr/>
        </p:nvSpPr>
        <p:spPr>
          <a:xfrm>
            <a:off x="1360493" y="3465601"/>
            <a:ext cx="2256359"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lang="en-US" sz="1050" kern="0" dirty="0">
                <a:ea typeface="+mn-ea"/>
                <a:cs typeface="Arial" panose="020B0604020202020204" pitchFamily="34" charset="0"/>
              </a:rPr>
              <a:t>Change Failure Rate</a:t>
            </a:r>
          </a:p>
        </p:txBody>
      </p:sp>
      <p:sp>
        <p:nvSpPr>
          <p:cNvPr id="38" name="Rectangle 37">
            <a:extLst>
              <a:ext uri="{FF2B5EF4-FFF2-40B4-BE49-F238E27FC236}">
                <a16:creationId xmlns:a16="http://schemas.microsoft.com/office/drawing/2014/main" id="{64AFE753-DFB5-401C-816E-E98368DE8DD0}"/>
              </a:ext>
            </a:extLst>
          </p:cNvPr>
          <p:cNvSpPr/>
          <p:nvPr/>
        </p:nvSpPr>
        <p:spPr>
          <a:xfrm>
            <a:off x="1360493" y="4219702"/>
            <a:ext cx="2256359" cy="414415"/>
          </a:xfrm>
          <a:prstGeom prst="rect">
            <a:avLst/>
          </a:prstGeom>
          <a:noFill/>
          <a:ln w="6350" cap="flat" cmpd="sng" algn="ctr">
            <a:noFill/>
            <a:prstDash val="solid"/>
            <a:miter lim="800000"/>
          </a:ln>
          <a:effectLst/>
        </p:spPr>
        <p:txBody>
          <a:bodyPr rtlCol="0" anchor="ctr"/>
          <a:lstStyle/>
          <a:p>
            <a:pPr marL="0" marR="0" lvl="0" indent="0" algn="ctr" defTabSz="913463" eaLnBrk="1" fontAlgn="auto" latinLnBrk="0" hangingPunct="1">
              <a:lnSpc>
                <a:spcPct val="100000"/>
              </a:lnSpc>
              <a:spcBef>
                <a:spcPts val="0"/>
              </a:spcBef>
              <a:spcAft>
                <a:spcPts val="0"/>
              </a:spcAft>
              <a:buClrTx/>
              <a:buSzTx/>
              <a:buFontTx/>
              <a:buNone/>
              <a:tabLst/>
              <a:defRPr/>
            </a:pPr>
            <a:r>
              <a:rPr lang="en-US" sz="1050" kern="0" dirty="0">
                <a:ea typeface="+mn-ea"/>
                <a:cs typeface="Arial" panose="020B0604020202020204" pitchFamily="34" charset="0"/>
              </a:rPr>
              <a:t>Mean Time To Recover</a:t>
            </a:r>
          </a:p>
        </p:txBody>
      </p:sp>
      <p:cxnSp>
        <p:nvCxnSpPr>
          <p:cNvPr id="39" name="Straight Connector 38">
            <a:extLst>
              <a:ext uri="{FF2B5EF4-FFF2-40B4-BE49-F238E27FC236}">
                <a16:creationId xmlns:a16="http://schemas.microsoft.com/office/drawing/2014/main" id="{49076B59-1A63-49E4-8171-E09066A25C34}"/>
              </a:ext>
            </a:extLst>
          </p:cNvPr>
          <p:cNvCxnSpPr>
            <a:cxnSpLocks/>
          </p:cNvCxnSpPr>
          <p:nvPr/>
        </p:nvCxnSpPr>
        <p:spPr bwMode="auto">
          <a:xfrm>
            <a:off x="1530488" y="4041109"/>
            <a:ext cx="1694322" cy="0"/>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sp>
        <p:nvSpPr>
          <p:cNvPr id="40" name="Chevron 137">
            <a:extLst>
              <a:ext uri="{FF2B5EF4-FFF2-40B4-BE49-F238E27FC236}">
                <a16:creationId xmlns:a16="http://schemas.microsoft.com/office/drawing/2014/main" id="{F068D136-DCC7-46D5-B205-E221D1FF9770}"/>
              </a:ext>
            </a:extLst>
          </p:cNvPr>
          <p:cNvSpPr/>
          <p:nvPr/>
        </p:nvSpPr>
        <p:spPr bwMode="auto">
          <a:xfrm>
            <a:off x="8573810" y="2619353"/>
            <a:ext cx="523382" cy="1202844"/>
          </a:xfrm>
          <a:prstGeom prst="chevron">
            <a:avLst>
              <a:gd name="adj" fmla="val 67908"/>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Arial" pitchFamily="34" charset="0"/>
            </a:endParaRPr>
          </a:p>
        </p:txBody>
      </p:sp>
      <p:sp>
        <p:nvSpPr>
          <p:cNvPr id="41" name="Chevron 139">
            <a:extLst>
              <a:ext uri="{FF2B5EF4-FFF2-40B4-BE49-F238E27FC236}">
                <a16:creationId xmlns:a16="http://schemas.microsoft.com/office/drawing/2014/main" id="{9E79C4DB-E58E-4FD5-B365-9DE3F4EF57C6}"/>
              </a:ext>
            </a:extLst>
          </p:cNvPr>
          <p:cNvSpPr/>
          <p:nvPr/>
        </p:nvSpPr>
        <p:spPr bwMode="auto">
          <a:xfrm>
            <a:off x="3241887" y="2664525"/>
            <a:ext cx="556572" cy="1202844"/>
          </a:xfrm>
          <a:prstGeom prst="chevron">
            <a:avLst>
              <a:gd name="adj" fmla="val 67908"/>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Arial" pitchFamily="34" charset="0"/>
            </a:endParaRPr>
          </a:p>
        </p:txBody>
      </p:sp>
      <p:cxnSp>
        <p:nvCxnSpPr>
          <p:cNvPr id="42" name="Straight Connector 41">
            <a:extLst>
              <a:ext uri="{FF2B5EF4-FFF2-40B4-BE49-F238E27FC236}">
                <a16:creationId xmlns:a16="http://schemas.microsoft.com/office/drawing/2014/main" id="{F141D77F-901D-4FE6-AF71-244BD5BA55B0}"/>
              </a:ext>
            </a:extLst>
          </p:cNvPr>
          <p:cNvCxnSpPr>
            <a:cxnSpLocks/>
          </p:cNvCxnSpPr>
          <p:nvPr/>
        </p:nvCxnSpPr>
        <p:spPr bwMode="auto">
          <a:xfrm>
            <a:off x="1530488" y="3314294"/>
            <a:ext cx="1694322" cy="0"/>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A99451DC-9A71-44B2-9ECB-41EEF867BE1F}"/>
              </a:ext>
            </a:extLst>
          </p:cNvPr>
          <p:cNvCxnSpPr>
            <a:cxnSpLocks/>
          </p:cNvCxnSpPr>
          <p:nvPr/>
        </p:nvCxnSpPr>
        <p:spPr bwMode="auto">
          <a:xfrm>
            <a:off x="1530488" y="2503431"/>
            <a:ext cx="1694322" cy="0"/>
          </a:xfrm>
          <a:prstGeom prst="line">
            <a:avLst/>
          </a:prstGeom>
          <a:solidFill>
            <a:schemeClr val="accent1"/>
          </a:solidFill>
          <a:ln w="25400" cap="flat" cmpd="tri"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63305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C498641-A375-1F4E-8359-6D5ADB139455}"/>
              </a:ext>
            </a:extLst>
          </p:cNvPr>
          <p:cNvSpPr>
            <a:spLocks noGrp="1" noChangeArrowheads="1"/>
          </p:cNvSpPr>
          <p:nvPr>
            <p:ph type="title"/>
          </p:nvPr>
        </p:nvSpPr>
        <p:spPr/>
        <p:txBody>
          <a:bodyPr/>
          <a:lstStyle/>
          <a:p>
            <a:r>
              <a:rPr lang="en-US" altLang="en-US" dirty="0"/>
              <a:t>Continuous Monitoring  Selection Criteria Illustrated  </a:t>
            </a:r>
          </a:p>
        </p:txBody>
      </p:sp>
      <p:graphicFrame>
        <p:nvGraphicFramePr>
          <p:cNvPr id="19" name="Table 18">
            <a:extLst>
              <a:ext uri="{FF2B5EF4-FFF2-40B4-BE49-F238E27FC236}">
                <a16:creationId xmlns:a16="http://schemas.microsoft.com/office/drawing/2014/main" id="{DB075A8F-D63A-4648-9B9C-733B8BC40BAA}"/>
              </a:ext>
            </a:extLst>
          </p:cNvPr>
          <p:cNvGraphicFramePr>
            <a:graphicFrameLocks noGrp="1"/>
          </p:cNvGraphicFramePr>
          <p:nvPr>
            <p:extLst>
              <p:ext uri="{D42A27DB-BD31-4B8C-83A1-F6EECF244321}">
                <p14:modId xmlns:p14="http://schemas.microsoft.com/office/powerpoint/2010/main" val="4105194083"/>
              </p:ext>
            </p:extLst>
          </p:nvPr>
        </p:nvGraphicFramePr>
        <p:xfrm>
          <a:off x="490377" y="645776"/>
          <a:ext cx="10972795" cy="5699760"/>
        </p:xfrm>
        <a:graphic>
          <a:graphicData uri="http://schemas.openxmlformats.org/drawingml/2006/table">
            <a:tbl>
              <a:tblPr/>
              <a:tblGrid>
                <a:gridCol w="2089287">
                  <a:extLst>
                    <a:ext uri="{9D8B030D-6E8A-4147-A177-3AD203B41FA5}">
                      <a16:colId xmlns:a16="http://schemas.microsoft.com/office/drawing/2014/main" val="1956808481"/>
                    </a:ext>
                  </a:extLst>
                </a:gridCol>
                <a:gridCol w="2220877">
                  <a:extLst>
                    <a:ext uri="{9D8B030D-6E8A-4147-A177-3AD203B41FA5}">
                      <a16:colId xmlns:a16="http://schemas.microsoft.com/office/drawing/2014/main" val="3926444895"/>
                    </a:ext>
                  </a:extLst>
                </a:gridCol>
                <a:gridCol w="2220877">
                  <a:extLst>
                    <a:ext uri="{9D8B030D-6E8A-4147-A177-3AD203B41FA5}">
                      <a16:colId xmlns:a16="http://schemas.microsoft.com/office/drawing/2014/main" val="3490143234"/>
                    </a:ext>
                  </a:extLst>
                </a:gridCol>
                <a:gridCol w="2220877">
                  <a:extLst>
                    <a:ext uri="{9D8B030D-6E8A-4147-A177-3AD203B41FA5}">
                      <a16:colId xmlns:a16="http://schemas.microsoft.com/office/drawing/2014/main" val="1007825237"/>
                    </a:ext>
                  </a:extLst>
                </a:gridCol>
                <a:gridCol w="2220877">
                  <a:extLst>
                    <a:ext uri="{9D8B030D-6E8A-4147-A177-3AD203B41FA5}">
                      <a16:colId xmlns:a16="http://schemas.microsoft.com/office/drawing/2014/main" val="2157027442"/>
                    </a:ext>
                  </a:extLst>
                </a:gridCol>
              </a:tblGrid>
              <a:tr h="223520">
                <a:tc>
                  <a:txBody>
                    <a:bodyPr/>
                    <a:lstStyle/>
                    <a:p>
                      <a:pPr algn="l" fontAlgn="b"/>
                      <a:r>
                        <a:rPr lang="en-US" sz="700" b="1" i="0" u="none" strike="noStrike" dirty="0">
                          <a:solidFill>
                            <a:srgbClr val="0D0D0D"/>
                          </a:solidFill>
                          <a:effectLst/>
                          <a:latin typeface="Calibri" panose="020F0502020204030204" pitchFamily="34" charset="0"/>
                        </a:rPr>
                        <a:t> </a:t>
                      </a:r>
                    </a:p>
                  </a:txBody>
                  <a:tcPr marL="121920" marR="121920" marT="60960" marB="6096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1" i="0" u="none" strike="noStrike" dirty="0">
                          <a:solidFill>
                            <a:srgbClr val="FFFFFF"/>
                          </a:solidFill>
                          <a:effectLst/>
                          <a:latin typeface="Calibri" panose="020F0502020204030204" pitchFamily="34" charset="0"/>
                        </a:rPr>
                        <a:t>Option 1</a:t>
                      </a:r>
                    </a:p>
                  </a:txBody>
                  <a:tcPr marL="121920" marR="121920" marT="60960" marB="60960" anchor="b">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algn="ctr" fontAlgn="b"/>
                      <a:r>
                        <a:rPr lang="en-US" sz="700" b="1" i="0" u="none" strike="noStrike" dirty="0">
                          <a:solidFill>
                            <a:srgbClr val="FFFFFF"/>
                          </a:solidFill>
                          <a:effectLst/>
                          <a:latin typeface="Calibri" panose="020F0502020204030204" pitchFamily="34" charset="0"/>
                        </a:rPr>
                        <a:t>Option 2</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marL="0" algn="ctr" defTabSz="914400" rtl="0" eaLnBrk="1" fontAlgn="b" latinLnBrk="0" hangingPunct="1"/>
                      <a:r>
                        <a:rPr lang="en-US" sz="700" b="1" i="0" u="none" strike="noStrike" kern="1200" dirty="0">
                          <a:solidFill>
                            <a:srgbClr val="FFFFFF"/>
                          </a:solidFill>
                          <a:effectLst/>
                          <a:latin typeface="Calibri" panose="020F0502020204030204" pitchFamily="34" charset="0"/>
                          <a:ea typeface="+mn-ea"/>
                          <a:cs typeface="+mn-cs"/>
                        </a:rPr>
                        <a:t>Option 3</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algn="ctr" fontAlgn="b"/>
                      <a:r>
                        <a:rPr lang="en-US" sz="700" b="1" i="0" u="none" strike="noStrike" dirty="0">
                          <a:solidFill>
                            <a:srgbClr val="FFFFFF"/>
                          </a:solidFill>
                          <a:effectLst/>
                          <a:latin typeface="Calibri" panose="020F0502020204030204" pitchFamily="34" charset="0"/>
                        </a:rPr>
                        <a:t>Option 4</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496463817"/>
                  </a:ext>
                </a:extLst>
              </a:tr>
              <a:tr h="223520">
                <a:tc>
                  <a:txBody>
                    <a:bodyPr/>
                    <a:lstStyle/>
                    <a:p>
                      <a:pPr algn="l" fontAlgn="ctr"/>
                      <a:r>
                        <a:rPr lang="en-US" sz="700" b="1" i="0" u="none" strike="noStrike" dirty="0">
                          <a:solidFill>
                            <a:srgbClr val="FFFFFF"/>
                          </a:solidFill>
                          <a:effectLst/>
                          <a:latin typeface="Calibri" panose="020F0502020204030204" pitchFamily="34" charset="0"/>
                        </a:rPr>
                        <a:t> </a:t>
                      </a:r>
                    </a:p>
                  </a:txBody>
                  <a:tcPr marL="121920" marR="121920" marT="60960" marB="609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1" i="0" u="none" strike="noStrike" dirty="0">
                          <a:solidFill>
                            <a:srgbClr val="FFFFFF"/>
                          </a:solidFill>
                          <a:effectLst/>
                          <a:latin typeface="Calibri" panose="020F0502020204030204" pitchFamily="34" charset="0"/>
                        </a:rPr>
                        <a:t>ELK Stack</a:t>
                      </a:r>
                    </a:p>
                  </a:txBody>
                  <a:tcPr marL="121920" marR="121920" marT="60960" marB="60960" anchor="b">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algn="ctr" fontAlgn="b"/>
                      <a:r>
                        <a:rPr lang="en-US" sz="700" b="1" i="0" u="none" strike="noStrike" dirty="0">
                          <a:solidFill>
                            <a:srgbClr val="FFFFFF"/>
                          </a:solidFill>
                          <a:effectLst/>
                          <a:latin typeface="Calibri" panose="020F0502020204030204" pitchFamily="34" charset="0"/>
                        </a:rPr>
                        <a:t>Sumo Logic</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algn="ctr" fontAlgn="b"/>
                      <a:r>
                        <a:rPr lang="en-US" sz="700" b="1" i="0" u="none" strike="noStrike" dirty="0">
                          <a:solidFill>
                            <a:srgbClr val="FFFFFF"/>
                          </a:solidFill>
                          <a:effectLst/>
                          <a:latin typeface="Calibri" panose="020F0502020204030204" pitchFamily="34" charset="0"/>
                        </a:rPr>
                        <a:t>Data Dog</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tc>
                  <a:txBody>
                    <a:bodyPr/>
                    <a:lstStyle/>
                    <a:p>
                      <a:pPr algn="ctr" fontAlgn="b"/>
                      <a:r>
                        <a:rPr lang="en-US" sz="700" b="1" i="0" u="none" strike="noStrike" dirty="0">
                          <a:solidFill>
                            <a:srgbClr val="FFFFFF"/>
                          </a:solidFill>
                          <a:effectLst/>
                          <a:latin typeface="Calibri" panose="020F0502020204030204" pitchFamily="34" charset="0"/>
                        </a:rPr>
                        <a:t>Splunk</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4146089721"/>
                  </a:ext>
                </a:extLst>
              </a:tr>
              <a:tr h="426720">
                <a:tc>
                  <a:txBody>
                    <a:bodyPr/>
                    <a:lstStyle/>
                    <a:p>
                      <a:pPr algn="l" fontAlgn="ctr"/>
                      <a:r>
                        <a:rPr lang="en-US" sz="700" b="1" i="0" u="none" strike="noStrike" dirty="0">
                          <a:solidFill>
                            <a:schemeClr val="tx1"/>
                          </a:solidFill>
                          <a:effectLst/>
                          <a:latin typeface="Calibri" panose="020F0502020204030204" pitchFamily="34" charset="0"/>
                        </a:rPr>
                        <a:t>Description/ Plan</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chemeClr val="tx1">
                              <a:lumMod val="75000"/>
                            </a:schemeClr>
                          </a:solidFill>
                          <a:effectLst/>
                          <a:latin typeface="Calibri" panose="020F0502020204030204" pitchFamily="34" charset="0"/>
                        </a:rPr>
                        <a:t>AWS &amp; on-premise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700" b="0" i="0" u="none" strike="noStrike" dirty="0">
                          <a:solidFill>
                            <a:schemeClr val="tx1">
                              <a:lumMod val="75000"/>
                            </a:schemeClr>
                          </a:solidFill>
                          <a:effectLst/>
                          <a:latin typeface="Calibri" panose="020F0502020204030204" pitchFamily="34" charset="0"/>
                        </a:rPr>
                        <a:t>Procure licenses for just enough users</a:t>
                      </a:r>
                    </a:p>
                  </a:txBody>
                  <a:tcPr marL="121920" marR="121920" marT="60960" marB="60960" anchor="ctr">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700" b="0" i="0" u="none" strike="noStrike" dirty="0">
                          <a:solidFill>
                            <a:schemeClr val="tx1">
                              <a:lumMod val="75000"/>
                            </a:schemeClr>
                          </a:solidFill>
                          <a:effectLst/>
                          <a:latin typeface="Calibri" panose="020F0502020204030204" pitchFamily="34" charset="0"/>
                        </a:rPr>
                        <a:t>Procure licenses for just enough users</a:t>
                      </a:r>
                    </a:p>
                  </a:txBody>
                  <a:tcPr marL="121920" marR="121920" marT="60960" marB="609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700" b="0" i="0" u="none" strike="noStrike" dirty="0">
                          <a:solidFill>
                            <a:schemeClr val="tx1">
                              <a:lumMod val="75000"/>
                            </a:schemeClr>
                          </a:solidFill>
                          <a:effectLst/>
                          <a:latin typeface="Calibri" panose="020F0502020204030204" pitchFamily="34" charset="0"/>
                        </a:rPr>
                        <a:t>Free option</a:t>
                      </a:r>
                    </a:p>
                    <a:p>
                      <a:pPr marL="0" marR="0" lvl="0" indent="0" algn="ctr" defTabSz="914354"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lumMod val="75000"/>
                            </a:schemeClr>
                          </a:solidFill>
                          <a:effectLst/>
                          <a:latin typeface="Calibri" panose="020F0502020204030204" pitchFamily="34" charset="0"/>
                        </a:rPr>
                        <a:t>Microsoft App from Microsoft Store</a:t>
                      </a:r>
                    </a:p>
                    <a:p>
                      <a:pPr algn="ctr" fontAlgn="ctr"/>
                      <a:r>
                        <a:rPr lang="en-US" sz="700" b="0" i="0" u="none" strike="noStrike" dirty="0">
                          <a:solidFill>
                            <a:schemeClr val="tx1">
                              <a:lumMod val="75000"/>
                            </a:schemeClr>
                          </a:solidFill>
                          <a:effectLst/>
                          <a:latin typeface="Calibri" panose="020F0502020204030204" pitchFamily="34" charset="0"/>
                        </a:rPr>
                        <a:t>Collaboration with Office 365</a:t>
                      </a:r>
                    </a:p>
                  </a:txBody>
                  <a:tcPr marL="121920" marR="121920" marT="60960" marB="60960" anchor="ctr">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902663354"/>
                  </a:ext>
                </a:extLst>
              </a:tr>
              <a:tr h="223520">
                <a:tc>
                  <a:txBody>
                    <a:bodyPr/>
                    <a:lstStyle/>
                    <a:p>
                      <a:pPr algn="l" fontAlgn="ctr"/>
                      <a:r>
                        <a:rPr lang="en-US" sz="700" b="1" i="0" u="none" strike="noStrike" dirty="0">
                          <a:solidFill>
                            <a:srgbClr val="FFFFFF"/>
                          </a:solidFill>
                          <a:effectLst/>
                          <a:latin typeface="Calibri" panose="020F0502020204030204" pitchFamily="34" charset="0"/>
                        </a:rPr>
                        <a:t>Licensing</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extLst>
                  <a:ext uri="{0D108BD9-81ED-4DB2-BD59-A6C34878D82A}">
                    <a16:rowId xmlns:a16="http://schemas.microsoft.com/office/drawing/2014/main" val="2919504113"/>
                  </a:ext>
                </a:extLst>
              </a:tr>
              <a:tr h="223520">
                <a:tc>
                  <a:txBody>
                    <a:bodyPr/>
                    <a:lstStyle/>
                    <a:p>
                      <a:pPr algn="l" fontAlgn="ctr"/>
                      <a:r>
                        <a:rPr lang="en-US" sz="700" b="1" i="0" u="none" strike="noStrike" dirty="0">
                          <a:solidFill>
                            <a:schemeClr val="tx1"/>
                          </a:solidFill>
                          <a:effectLst/>
                          <a:latin typeface="Calibri" panose="020F0502020204030204" pitchFamily="34" charset="0"/>
                        </a:rPr>
                        <a:t>Licensing costs</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endParaRPr lang="en-US" sz="700" b="0" i="0" u="none" strike="noStrike" dirty="0">
                        <a:solidFill>
                          <a:schemeClr val="tx1">
                            <a:lumMod val="75000"/>
                          </a:schemeClr>
                        </a:solidFill>
                        <a:effectLst/>
                        <a:latin typeface="Calibri" panose="020F0502020204030204" pitchFamily="34" charset="0"/>
                      </a:endParaRP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endParaRPr lang="en-US" sz="700" b="0" i="0" u="none" strike="noStrike" dirty="0">
                        <a:solidFill>
                          <a:schemeClr val="tx1">
                            <a:lumMod val="75000"/>
                          </a:schemeClr>
                        </a:solidFill>
                        <a:effectLst/>
                        <a:latin typeface="Calibri" panose="020F0502020204030204" pitchFamily="34" charset="0"/>
                      </a:endParaRP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endParaRPr lang="en-US" sz="700" b="0" i="0" u="none" strike="noStrike" dirty="0">
                        <a:solidFill>
                          <a:schemeClr val="tx1">
                            <a:lumMod val="75000"/>
                          </a:schemeClr>
                        </a:solidFill>
                        <a:effectLst/>
                        <a:latin typeface="Calibri" panose="020F0502020204030204" pitchFamily="34" charset="0"/>
                      </a:endParaRP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endParaRPr lang="en-US" sz="700" b="0" i="0" u="none" strike="noStrike" dirty="0">
                        <a:solidFill>
                          <a:schemeClr val="tx1">
                            <a:lumMod val="75000"/>
                          </a:schemeClr>
                        </a:solidFill>
                        <a:effectLst/>
                        <a:latin typeface="Calibri" panose="020F0502020204030204" pitchFamily="34" charset="0"/>
                      </a:endParaRP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759521478"/>
                  </a:ext>
                </a:extLst>
              </a:tr>
              <a:tr h="223520">
                <a:tc>
                  <a:txBody>
                    <a:bodyPr/>
                    <a:lstStyle/>
                    <a:p>
                      <a:pPr algn="l" fontAlgn="ctr"/>
                      <a:r>
                        <a:rPr lang="en-US" sz="700" b="1" i="0" u="none" strike="noStrike" dirty="0">
                          <a:solidFill>
                            <a:schemeClr val="tx1"/>
                          </a:solidFill>
                          <a:effectLst/>
                          <a:latin typeface="Calibri" panose="020F0502020204030204" pitchFamily="34" charset="0"/>
                        </a:rPr>
                        <a:t>Paid licenses needed only for</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Platform, API, </a:t>
                      </a:r>
                      <a:r>
                        <a:rPr lang="en-US" sz="700" b="0" i="0" u="none" strike="noStrike" dirty="0" err="1">
                          <a:solidFill>
                            <a:schemeClr val="tx1">
                              <a:lumMod val="75000"/>
                            </a:schemeClr>
                          </a:solidFill>
                          <a:effectLst/>
                          <a:latin typeface="Calibri" panose="020F0502020204030204" pitchFamily="34" charset="0"/>
                        </a:rPr>
                        <a:t>Misc</a:t>
                      </a:r>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Facilitator</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Facilitator</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NA</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460604652"/>
                  </a:ext>
                </a:extLst>
              </a:tr>
              <a:tr h="223520">
                <a:tc>
                  <a:txBody>
                    <a:bodyPr/>
                    <a:lstStyle/>
                    <a:p>
                      <a:pPr algn="l" fontAlgn="ctr"/>
                      <a:r>
                        <a:rPr lang="en-US" sz="700" b="1" i="0" u="none" strike="noStrike" dirty="0">
                          <a:solidFill>
                            <a:srgbClr val="FFFFFF"/>
                          </a:solidFill>
                          <a:effectLst/>
                          <a:latin typeface="Calibri" panose="020F0502020204030204" pitchFamily="34" charset="0"/>
                        </a:rPr>
                        <a:t>Security, Compliance, Governance</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extLst>
                  <a:ext uri="{0D108BD9-81ED-4DB2-BD59-A6C34878D82A}">
                    <a16:rowId xmlns:a16="http://schemas.microsoft.com/office/drawing/2014/main" val="1114445012"/>
                  </a:ext>
                </a:extLst>
              </a:tr>
              <a:tr h="223520">
                <a:tc>
                  <a:txBody>
                    <a:bodyPr/>
                    <a:lstStyle/>
                    <a:p>
                      <a:pPr algn="l" fontAlgn="ctr"/>
                      <a:r>
                        <a:rPr lang="en-US" sz="700" b="1" i="0" u="none" strike="noStrike" dirty="0">
                          <a:solidFill>
                            <a:schemeClr val="tx1"/>
                          </a:solidFill>
                          <a:effectLst/>
                          <a:latin typeface="Calibri" panose="020F0502020204030204" pitchFamily="34" charset="0"/>
                        </a:rPr>
                        <a:t>Single Sign On, IAM , Others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extLst>
                  <a:ext uri="{0D108BD9-81ED-4DB2-BD59-A6C34878D82A}">
                    <a16:rowId xmlns:a16="http://schemas.microsoft.com/office/drawing/2014/main" val="2996676264"/>
                  </a:ext>
                </a:extLst>
              </a:tr>
              <a:tr h="223520">
                <a:tc>
                  <a:txBody>
                    <a:bodyPr/>
                    <a:lstStyle/>
                    <a:p>
                      <a:pPr algn="l" fontAlgn="ctr"/>
                      <a:r>
                        <a:rPr lang="en-US" sz="700" b="1" i="0" u="none" strike="noStrike" dirty="0">
                          <a:solidFill>
                            <a:schemeClr val="tx1"/>
                          </a:solidFill>
                          <a:effectLst/>
                          <a:latin typeface="Calibri" panose="020F0502020204030204" pitchFamily="34" charset="0"/>
                        </a:rPr>
                        <a:t>Central Administration</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marL="0" algn="ctr" defTabSz="914354" rtl="0" eaLnBrk="1" fontAlgn="b" latinLnBrk="0" hangingPunct="1"/>
                      <a:r>
                        <a:rPr lang="en-US" sz="700" b="0" i="0" u="none" strike="noStrike" kern="1200" dirty="0">
                          <a:solidFill>
                            <a:schemeClr val="tx1">
                              <a:lumMod val="75000"/>
                            </a:schemeClr>
                          </a:solidFill>
                          <a:effectLst/>
                          <a:latin typeface="Calibri" panose="020F0502020204030204" pitchFamily="34" charset="0"/>
                          <a:ea typeface="+mn-ea"/>
                          <a:cs typeface="+mn-cs"/>
                        </a:rPr>
                        <a:t>No</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56670333"/>
                  </a:ext>
                </a:extLst>
              </a:tr>
              <a:tr h="223520">
                <a:tc>
                  <a:txBody>
                    <a:bodyPr/>
                    <a:lstStyle/>
                    <a:p>
                      <a:pPr algn="l" fontAlgn="ctr"/>
                      <a:r>
                        <a:rPr lang="en-US" sz="700" b="1" i="0" u="none" strike="noStrike" dirty="0">
                          <a:solidFill>
                            <a:schemeClr val="tx1"/>
                          </a:solidFill>
                          <a:effectLst/>
                          <a:latin typeface="Calibri" panose="020F0502020204030204" pitchFamily="34" charset="0"/>
                        </a:rPr>
                        <a:t>Centralized Insights</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marL="0" algn="ctr" defTabSz="914354" rtl="0" eaLnBrk="1" fontAlgn="b" latinLnBrk="0" hangingPunct="1"/>
                      <a:r>
                        <a:rPr lang="en-US" sz="700" b="0" i="0" u="none" strike="noStrike" kern="1200" dirty="0">
                          <a:solidFill>
                            <a:schemeClr val="tx1">
                              <a:lumMod val="75000"/>
                            </a:schemeClr>
                          </a:solidFill>
                          <a:effectLst/>
                          <a:latin typeface="Calibri" panose="020F0502020204030204" pitchFamily="34" charset="0"/>
                          <a:ea typeface="+mn-ea"/>
                          <a:cs typeface="+mn-cs"/>
                        </a:rPr>
                        <a:t>No</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57683900"/>
                  </a:ext>
                </a:extLst>
              </a:tr>
              <a:tr h="223520">
                <a:tc>
                  <a:txBody>
                    <a:bodyPr/>
                    <a:lstStyle/>
                    <a:p>
                      <a:pPr algn="l" fontAlgn="ctr"/>
                      <a:r>
                        <a:rPr lang="en-US" sz="700" b="1" i="0" u="none" strike="noStrike" dirty="0">
                          <a:solidFill>
                            <a:schemeClr val="tx1"/>
                          </a:solidFill>
                          <a:effectLst/>
                          <a:latin typeface="Calibri" panose="020F0502020204030204" pitchFamily="34" charset="0"/>
                        </a:rPr>
                        <a:t>Mobile App Management</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04168978"/>
                  </a:ext>
                </a:extLst>
              </a:tr>
              <a:tr h="223520">
                <a:tc>
                  <a:txBody>
                    <a:bodyPr/>
                    <a:lstStyle/>
                    <a:p>
                      <a:pPr algn="l" fontAlgn="ctr"/>
                      <a:r>
                        <a:rPr lang="en-US" sz="700" b="1" i="0" u="none" strike="noStrike" dirty="0">
                          <a:solidFill>
                            <a:schemeClr val="tx1"/>
                          </a:solidFill>
                          <a:effectLst/>
                          <a:latin typeface="Calibri" panose="020F0502020204030204" pitchFamily="34" charset="0"/>
                        </a:rPr>
                        <a:t>Private, Encrypted Data Store</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marL="0" algn="ctr" defTabSz="914354" rtl="0" eaLnBrk="1" fontAlgn="b" latinLnBrk="0" hangingPunct="1"/>
                      <a:r>
                        <a:rPr lang="en-US" sz="700" b="0" i="0" u="none" strike="noStrike" kern="1200" dirty="0">
                          <a:solidFill>
                            <a:schemeClr val="tx1">
                              <a:lumMod val="75000"/>
                            </a:schemeClr>
                          </a:solidFill>
                          <a:effectLst/>
                          <a:latin typeface="Calibri" panose="020F0502020204030204" pitchFamily="34" charset="0"/>
                          <a:ea typeface="+mn-ea"/>
                          <a:cs typeface="+mn-cs"/>
                        </a:rPr>
                        <a:t>No</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extLst>
                  <a:ext uri="{0D108BD9-81ED-4DB2-BD59-A6C34878D82A}">
                    <a16:rowId xmlns:a16="http://schemas.microsoft.com/office/drawing/2014/main" val="1464075080"/>
                  </a:ext>
                </a:extLst>
              </a:tr>
              <a:tr h="223520">
                <a:tc>
                  <a:txBody>
                    <a:bodyPr/>
                    <a:lstStyle/>
                    <a:p>
                      <a:pPr algn="l" fontAlgn="ctr"/>
                      <a:r>
                        <a:rPr lang="en-US" sz="700" b="1" i="0" u="none" strike="noStrike" dirty="0">
                          <a:solidFill>
                            <a:srgbClr val="FFFFFF"/>
                          </a:solidFill>
                          <a:effectLst/>
                          <a:latin typeface="Calibri" panose="020F0502020204030204" pitchFamily="34" charset="0"/>
                        </a:rPr>
                        <a:t>Functionality</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l"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0000"/>
                    </a:solidFill>
                  </a:tcPr>
                </a:tc>
                <a:extLst>
                  <a:ext uri="{0D108BD9-81ED-4DB2-BD59-A6C34878D82A}">
                    <a16:rowId xmlns:a16="http://schemas.microsoft.com/office/drawing/2014/main" val="2222599386"/>
                  </a:ext>
                </a:extLst>
              </a:tr>
              <a:tr h="223520">
                <a:tc>
                  <a:txBody>
                    <a:bodyPr/>
                    <a:lstStyle/>
                    <a:p>
                      <a:pPr algn="l" fontAlgn="ctr"/>
                      <a:r>
                        <a:rPr lang="en-US" sz="700" b="1" i="0" u="none" strike="noStrike" dirty="0">
                          <a:solidFill>
                            <a:srgbClr val="FFFFFF"/>
                          </a:solidFill>
                          <a:effectLst/>
                          <a:latin typeface="Calibri" panose="020F0502020204030204" pitchFamily="34" charset="0"/>
                        </a:rPr>
                        <a:t>Log Aggregation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l"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3368014446"/>
                  </a:ext>
                </a:extLst>
              </a:tr>
              <a:tr h="223520">
                <a:tc>
                  <a:txBody>
                    <a:bodyPr/>
                    <a:lstStyle/>
                    <a:p>
                      <a:pPr algn="l" rtl="0" fontAlgn="ctr"/>
                      <a:r>
                        <a:rPr lang="en-US" sz="700" b="1" i="0" u="none" strike="noStrike" dirty="0">
                          <a:solidFill>
                            <a:schemeClr val="tx1"/>
                          </a:solidFill>
                          <a:effectLst/>
                          <a:latin typeface="Calibri" panose="020F0502020204030204" pitchFamily="34" charset="0"/>
                        </a:rPr>
                        <a:t>Log Setup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 (by Size)</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31237779"/>
                  </a:ext>
                </a:extLst>
              </a:tr>
              <a:tr h="223520">
                <a:tc>
                  <a:txBody>
                    <a:bodyPr/>
                    <a:lstStyle/>
                    <a:p>
                      <a:pPr algn="l" rtl="0" fontAlgn="ctr"/>
                      <a:r>
                        <a:rPr lang="en-US" sz="700" b="1" i="0" u="none" strike="noStrike" dirty="0">
                          <a:solidFill>
                            <a:schemeClr val="tx1"/>
                          </a:solidFill>
                          <a:effectLst/>
                          <a:latin typeface="Calibri" panose="020F0502020204030204" pitchFamily="34" charset="0"/>
                        </a:rPr>
                        <a:t>Template selection variety</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57727868"/>
                  </a:ext>
                </a:extLst>
              </a:tr>
              <a:tr h="223520">
                <a:tc>
                  <a:txBody>
                    <a:bodyPr/>
                    <a:lstStyle/>
                    <a:p>
                      <a:pPr algn="l" fontAlgn="ctr"/>
                      <a:r>
                        <a:rPr lang="en-US" sz="700" b="1" i="0" u="none" strike="noStrike" dirty="0">
                          <a:solidFill>
                            <a:schemeClr val="tx1"/>
                          </a:solidFill>
                          <a:effectLst/>
                          <a:latin typeface="Calibri" panose="020F0502020204030204" pitchFamily="34" charset="0"/>
                        </a:rPr>
                        <a:t>Custom Parsing &amp; Event recycling</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No</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9999"/>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Medium</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16085603"/>
                  </a:ext>
                </a:extLst>
              </a:tr>
              <a:tr h="223520">
                <a:tc>
                  <a:txBody>
                    <a:bodyPr/>
                    <a:lstStyle/>
                    <a:p>
                      <a:pPr algn="l" fontAlgn="ctr"/>
                      <a:r>
                        <a:rPr lang="en-US" sz="700" b="1" i="0" u="none" strike="noStrike" dirty="0">
                          <a:solidFill>
                            <a:srgbClr val="FFFFFF"/>
                          </a:solidFill>
                          <a:effectLst/>
                          <a:latin typeface="Calibri" panose="020F0502020204030204" pitchFamily="34" charset="0"/>
                        </a:rPr>
                        <a:t>Alerting &amp; Monitoring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1993277740"/>
                  </a:ext>
                </a:extLst>
              </a:tr>
              <a:tr h="223520">
                <a:tc>
                  <a:txBody>
                    <a:bodyPr/>
                    <a:lstStyle/>
                    <a:p>
                      <a:pPr algn="l" fontAlgn="ctr"/>
                      <a:r>
                        <a:rPr lang="en-US" sz="700" b="1" i="0" u="none" strike="noStrike" dirty="0">
                          <a:solidFill>
                            <a:schemeClr val="tx1"/>
                          </a:solidFill>
                          <a:effectLst/>
                          <a:latin typeface="Calibri" panose="020F0502020204030204" pitchFamily="34" charset="0"/>
                        </a:rPr>
                        <a:t>Alerting &amp; Integration</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44777084"/>
                  </a:ext>
                </a:extLst>
              </a:tr>
              <a:tr h="223520">
                <a:tc>
                  <a:txBody>
                    <a:bodyPr/>
                    <a:lstStyle/>
                    <a:p>
                      <a:pPr algn="l" rtl="0" fontAlgn="ctr"/>
                      <a:r>
                        <a:rPr lang="en-US" sz="700" b="1" i="0" u="none" strike="noStrike" dirty="0">
                          <a:solidFill>
                            <a:schemeClr val="tx1"/>
                          </a:solidFill>
                          <a:effectLst/>
                          <a:latin typeface="Calibri" panose="020F0502020204030204" pitchFamily="34" charset="0"/>
                        </a:rPr>
                        <a:t>Dashboards &amp; reports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42812569"/>
                  </a:ext>
                </a:extLst>
              </a:tr>
              <a:tr h="223520">
                <a:tc>
                  <a:txBody>
                    <a:bodyPr/>
                    <a:lstStyle/>
                    <a:p>
                      <a:pPr algn="l" rtl="0" fontAlgn="ctr"/>
                      <a:r>
                        <a:rPr lang="en-US" sz="700" b="1" i="0" u="none" strike="noStrike" dirty="0">
                          <a:solidFill>
                            <a:srgbClr val="FFFFFF"/>
                          </a:solidFill>
                          <a:effectLst/>
                          <a:latin typeface="Calibri" panose="020F0502020204030204" pitchFamily="34" charset="0"/>
                        </a:rPr>
                        <a:t>Intrusion Prevention System. Via </a:t>
                      </a:r>
                      <a:r>
                        <a:rPr lang="en-US" sz="700" b="1" i="0" u="none" strike="noStrike" dirty="0" err="1">
                          <a:solidFill>
                            <a:srgbClr val="FFFFFF"/>
                          </a:solidFill>
                          <a:effectLst/>
                          <a:latin typeface="Calibri" panose="020F0502020204030204" pitchFamily="34" charset="0"/>
                        </a:rPr>
                        <a:t>AppD</a:t>
                      </a:r>
                      <a:endParaRPr lang="en-US" sz="700" b="1" i="0" u="none" strike="noStrike" dirty="0">
                        <a:solidFill>
                          <a:srgbClr val="FFFFFF"/>
                        </a:solidFill>
                        <a:effectLst/>
                        <a:latin typeface="Calibri" panose="020F0502020204030204" pitchFamily="34" charset="0"/>
                      </a:endParaRP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 </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2545156445"/>
                  </a:ext>
                </a:extLst>
              </a:tr>
              <a:tr h="223520">
                <a:tc>
                  <a:txBody>
                    <a:bodyPr/>
                    <a:lstStyle/>
                    <a:p>
                      <a:pPr algn="l" rtl="0" fontAlgn="ctr"/>
                      <a:r>
                        <a:rPr lang="en-US" sz="700" b="1" i="0" u="none" strike="noStrike" dirty="0">
                          <a:solidFill>
                            <a:schemeClr val="tx1"/>
                          </a:solidFill>
                          <a:effectLst/>
                          <a:latin typeface="Calibri" panose="020F0502020204030204" pitchFamily="34" charset="0"/>
                        </a:rPr>
                        <a:t>APM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62876817"/>
                  </a:ext>
                </a:extLst>
              </a:tr>
              <a:tr h="223520">
                <a:tc>
                  <a:txBody>
                    <a:bodyPr/>
                    <a:lstStyle/>
                    <a:p>
                      <a:pPr algn="l" rtl="0" fontAlgn="ctr"/>
                      <a:r>
                        <a:rPr lang="en-US" sz="700" b="1" i="0" u="none" strike="noStrike" dirty="0">
                          <a:solidFill>
                            <a:schemeClr val="tx1"/>
                          </a:solidFill>
                          <a:effectLst/>
                          <a:latin typeface="Calibri" panose="020F0502020204030204" pitchFamily="34" charset="0"/>
                        </a:rPr>
                        <a:t>Costs Monitoring</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8347693"/>
                  </a:ext>
                </a:extLst>
              </a:tr>
              <a:tr h="223520">
                <a:tc>
                  <a:txBody>
                    <a:bodyPr/>
                    <a:lstStyle/>
                    <a:p>
                      <a:pPr algn="l" rtl="0" fontAlgn="ctr"/>
                      <a:r>
                        <a:rPr lang="en-US" sz="700" b="1" i="0" u="none" strike="noStrike" dirty="0">
                          <a:solidFill>
                            <a:schemeClr val="tx1"/>
                          </a:solidFill>
                          <a:effectLst/>
                          <a:latin typeface="Calibri" panose="020F0502020204030204" pitchFamily="34" charset="0"/>
                        </a:rPr>
                        <a:t>Monitoring as code </a:t>
                      </a:r>
                    </a:p>
                  </a:txBody>
                  <a:tcPr marL="121920" marR="121920" marT="60960" marB="6096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635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Yes</a:t>
                      </a:r>
                    </a:p>
                  </a:txBody>
                  <a:tcPr marL="121920" marR="121920" marT="60960" marB="609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tc>
                  <a:txBody>
                    <a:bodyPr/>
                    <a:lstStyle/>
                    <a:p>
                      <a:pPr algn="ctr" fontAlgn="b"/>
                      <a:r>
                        <a:rPr lang="en-US" sz="700" b="0" i="0" u="none" strike="noStrike" dirty="0">
                          <a:solidFill>
                            <a:schemeClr val="tx1">
                              <a:lumMod val="75000"/>
                            </a:schemeClr>
                          </a:solidFill>
                          <a:effectLst/>
                          <a:latin typeface="Calibri" panose="020F0502020204030204" pitchFamily="34" charset="0"/>
                        </a:rPr>
                        <a:t>High</a:t>
                      </a:r>
                    </a:p>
                  </a:txBody>
                  <a:tcPr marL="121920" marR="121920" marT="60960" marB="60960" anchor="b">
                    <a:lnL w="1270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CFF66"/>
                    </a:solidFill>
                  </a:tcPr>
                </a:tc>
                <a:extLst>
                  <a:ext uri="{0D108BD9-81ED-4DB2-BD59-A6C34878D82A}">
                    <a16:rowId xmlns:a16="http://schemas.microsoft.com/office/drawing/2014/main" val="2211836862"/>
                  </a:ext>
                </a:extLst>
              </a:tr>
            </a:tbl>
          </a:graphicData>
        </a:graphic>
      </p:graphicFrame>
    </p:spTree>
    <p:extLst>
      <p:ext uri="{BB962C8B-B14F-4D97-AF65-F5344CB8AC3E}">
        <p14:creationId xmlns:p14="http://schemas.microsoft.com/office/powerpoint/2010/main" val="156495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DBF2-ABFC-4906-A1B3-18972F91E9E8}"/>
              </a:ext>
            </a:extLst>
          </p:cNvPr>
          <p:cNvSpPr>
            <a:spLocks noGrp="1"/>
          </p:cNvSpPr>
          <p:nvPr>
            <p:ph type="title"/>
          </p:nvPr>
        </p:nvSpPr>
        <p:spPr/>
        <p:txBody>
          <a:bodyPr/>
          <a:lstStyle/>
          <a:p>
            <a:r>
              <a:rPr lang="en-US" dirty="0"/>
              <a:t>Architectural Roadmap </a:t>
            </a:r>
          </a:p>
        </p:txBody>
      </p:sp>
      <p:sp>
        <p:nvSpPr>
          <p:cNvPr id="3" name="TextBox 2">
            <a:extLst>
              <a:ext uri="{FF2B5EF4-FFF2-40B4-BE49-F238E27FC236}">
                <a16:creationId xmlns:a16="http://schemas.microsoft.com/office/drawing/2014/main" id="{3B94027F-9E54-4D2F-BA59-D9F33EC7D719}"/>
              </a:ext>
            </a:extLst>
          </p:cNvPr>
          <p:cNvSpPr txBox="1"/>
          <p:nvPr/>
        </p:nvSpPr>
        <p:spPr>
          <a:xfrm>
            <a:off x="6" y="5829264"/>
            <a:ext cx="12191994" cy="995332"/>
          </a:xfrm>
          <a:prstGeom prst="rect">
            <a:avLst/>
          </a:prstGeom>
          <a:solidFill>
            <a:schemeClr val="bg1"/>
          </a:solidFill>
        </p:spPr>
        <p:txBody>
          <a:bodyPr wrap="square" rtlCol="0">
            <a:spAutoFit/>
          </a:bodyPr>
          <a:lstStyle/>
          <a:p>
            <a:endParaRPr lang="en-IN" dirty="0"/>
          </a:p>
        </p:txBody>
      </p:sp>
      <p:sp>
        <p:nvSpPr>
          <p:cNvPr id="4" name="Rectangle 3">
            <a:extLst>
              <a:ext uri="{FF2B5EF4-FFF2-40B4-BE49-F238E27FC236}">
                <a16:creationId xmlns:a16="http://schemas.microsoft.com/office/drawing/2014/main" id="{B40E4711-8AD2-4E0D-A3DA-D3F580A4B657}"/>
              </a:ext>
            </a:extLst>
          </p:cNvPr>
          <p:cNvSpPr/>
          <p:nvPr/>
        </p:nvSpPr>
        <p:spPr>
          <a:xfrm>
            <a:off x="310045" y="671046"/>
            <a:ext cx="1528662" cy="581890"/>
          </a:xfrm>
          <a:prstGeom prst="rect">
            <a:avLst/>
          </a:prstGeom>
          <a:solidFill>
            <a:schemeClr val="bg2"/>
          </a:solidFill>
          <a:ln w="1905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t>Reliability </a:t>
            </a:r>
          </a:p>
        </p:txBody>
      </p:sp>
      <p:sp>
        <p:nvSpPr>
          <p:cNvPr id="5" name="Rectangle 4">
            <a:extLst>
              <a:ext uri="{FF2B5EF4-FFF2-40B4-BE49-F238E27FC236}">
                <a16:creationId xmlns:a16="http://schemas.microsoft.com/office/drawing/2014/main" id="{3336C3B5-3B12-44DD-A657-7CF9D5C02832}"/>
              </a:ext>
            </a:extLst>
          </p:cNvPr>
          <p:cNvSpPr/>
          <p:nvPr/>
        </p:nvSpPr>
        <p:spPr>
          <a:xfrm>
            <a:off x="2824232" y="694021"/>
            <a:ext cx="1145894" cy="581890"/>
          </a:xfrm>
          <a:prstGeom prst="rect">
            <a:avLst/>
          </a:prstGeom>
          <a:solidFill>
            <a:schemeClr val="accent5"/>
          </a:solidFill>
          <a:ln w="1905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t>Q1</a:t>
            </a:r>
            <a:r>
              <a:rPr kumimoji="1" lang="en-US" sz="1400" b="1" dirty="0"/>
              <a:t> </a:t>
            </a:r>
          </a:p>
        </p:txBody>
      </p:sp>
      <p:sp>
        <p:nvSpPr>
          <p:cNvPr id="6" name="Rectangle 5">
            <a:extLst>
              <a:ext uri="{FF2B5EF4-FFF2-40B4-BE49-F238E27FC236}">
                <a16:creationId xmlns:a16="http://schemas.microsoft.com/office/drawing/2014/main" id="{58730ADF-D079-4F63-9EE7-953FBF19BE76}"/>
              </a:ext>
            </a:extLst>
          </p:cNvPr>
          <p:cNvSpPr/>
          <p:nvPr/>
        </p:nvSpPr>
        <p:spPr>
          <a:xfrm>
            <a:off x="4967194" y="694021"/>
            <a:ext cx="1145894" cy="581890"/>
          </a:xfrm>
          <a:prstGeom prst="rect">
            <a:avLst/>
          </a:prstGeom>
          <a:solidFill>
            <a:schemeClr val="accent5"/>
          </a:solidFill>
          <a:ln w="1905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t>Q2 </a:t>
            </a:r>
          </a:p>
        </p:txBody>
      </p:sp>
      <p:sp>
        <p:nvSpPr>
          <p:cNvPr id="7" name="Rectangle 6">
            <a:extLst>
              <a:ext uri="{FF2B5EF4-FFF2-40B4-BE49-F238E27FC236}">
                <a16:creationId xmlns:a16="http://schemas.microsoft.com/office/drawing/2014/main" id="{9D5FD866-1865-44A2-8980-1B1FF0FF733C}"/>
              </a:ext>
            </a:extLst>
          </p:cNvPr>
          <p:cNvSpPr/>
          <p:nvPr/>
        </p:nvSpPr>
        <p:spPr>
          <a:xfrm>
            <a:off x="7185137" y="694021"/>
            <a:ext cx="1145894" cy="581890"/>
          </a:xfrm>
          <a:prstGeom prst="rect">
            <a:avLst/>
          </a:prstGeom>
          <a:solidFill>
            <a:schemeClr val="accent5"/>
          </a:solidFill>
          <a:ln w="1905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t>Q3 </a:t>
            </a:r>
          </a:p>
        </p:txBody>
      </p:sp>
      <p:sp>
        <p:nvSpPr>
          <p:cNvPr id="8" name="Rectangle 7">
            <a:extLst>
              <a:ext uri="{FF2B5EF4-FFF2-40B4-BE49-F238E27FC236}">
                <a16:creationId xmlns:a16="http://schemas.microsoft.com/office/drawing/2014/main" id="{3C3D1BEC-2572-478B-9DB8-71411BAAA026}"/>
              </a:ext>
            </a:extLst>
          </p:cNvPr>
          <p:cNvSpPr/>
          <p:nvPr/>
        </p:nvSpPr>
        <p:spPr>
          <a:xfrm>
            <a:off x="9485083" y="694021"/>
            <a:ext cx="1145894" cy="581890"/>
          </a:xfrm>
          <a:prstGeom prst="rect">
            <a:avLst/>
          </a:prstGeom>
          <a:solidFill>
            <a:schemeClr val="accent5"/>
          </a:solidFill>
          <a:ln w="1905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t>Q4</a:t>
            </a:r>
            <a:r>
              <a:rPr kumimoji="1" lang="en-US" sz="1400" b="1" dirty="0"/>
              <a:t> </a:t>
            </a:r>
          </a:p>
        </p:txBody>
      </p:sp>
      <p:sp>
        <p:nvSpPr>
          <p:cNvPr id="9" name="Arrow: Down 8">
            <a:extLst>
              <a:ext uri="{FF2B5EF4-FFF2-40B4-BE49-F238E27FC236}">
                <a16:creationId xmlns:a16="http://schemas.microsoft.com/office/drawing/2014/main" id="{0CBEC05A-262E-407F-A9AF-4644F59E2092}"/>
              </a:ext>
            </a:extLst>
          </p:cNvPr>
          <p:cNvSpPr/>
          <p:nvPr/>
        </p:nvSpPr>
        <p:spPr>
          <a:xfrm>
            <a:off x="904821" y="1162596"/>
            <a:ext cx="367908" cy="5560264"/>
          </a:xfrm>
          <a:prstGeom prst="downArrow">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sz="1400" dirty="0"/>
          </a:p>
        </p:txBody>
      </p:sp>
      <p:sp>
        <p:nvSpPr>
          <p:cNvPr id="10" name="Rectangle 9">
            <a:extLst>
              <a:ext uri="{FF2B5EF4-FFF2-40B4-BE49-F238E27FC236}">
                <a16:creationId xmlns:a16="http://schemas.microsoft.com/office/drawing/2014/main" id="{6C672744-EA42-4D2D-943D-A53DBF393C13}"/>
              </a:ext>
            </a:extLst>
          </p:cNvPr>
          <p:cNvSpPr/>
          <p:nvPr/>
        </p:nvSpPr>
        <p:spPr>
          <a:xfrm>
            <a:off x="268005" y="1652102"/>
            <a:ext cx="1524947" cy="397163"/>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Velocity</a:t>
            </a:r>
          </a:p>
        </p:txBody>
      </p:sp>
      <p:sp>
        <p:nvSpPr>
          <p:cNvPr id="11" name="Rectangle 10">
            <a:extLst>
              <a:ext uri="{FF2B5EF4-FFF2-40B4-BE49-F238E27FC236}">
                <a16:creationId xmlns:a16="http://schemas.microsoft.com/office/drawing/2014/main" id="{A92EFC5A-D707-4DFE-B156-7E4712754CF0}"/>
              </a:ext>
            </a:extLst>
          </p:cNvPr>
          <p:cNvSpPr/>
          <p:nvPr/>
        </p:nvSpPr>
        <p:spPr>
          <a:xfrm>
            <a:off x="303660" y="3814806"/>
            <a:ext cx="1524947" cy="397163"/>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Observability</a:t>
            </a:r>
          </a:p>
        </p:txBody>
      </p:sp>
      <p:sp>
        <p:nvSpPr>
          <p:cNvPr id="12" name="Rectangle 11">
            <a:extLst>
              <a:ext uri="{FF2B5EF4-FFF2-40B4-BE49-F238E27FC236}">
                <a16:creationId xmlns:a16="http://schemas.microsoft.com/office/drawing/2014/main" id="{F5EED3FD-17DD-4D6A-875A-DA342FCDEDF3}"/>
              </a:ext>
            </a:extLst>
          </p:cNvPr>
          <p:cNvSpPr/>
          <p:nvPr/>
        </p:nvSpPr>
        <p:spPr>
          <a:xfrm>
            <a:off x="309742" y="2657045"/>
            <a:ext cx="1524947" cy="397163"/>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Governance</a:t>
            </a:r>
          </a:p>
        </p:txBody>
      </p:sp>
      <p:sp>
        <p:nvSpPr>
          <p:cNvPr id="13" name="Rectangle 12">
            <a:extLst>
              <a:ext uri="{FF2B5EF4-FFF2-40B4-BE49-F238E27FC236}">
                <a16:creationId xmlns:a16="http://schemas.microsoft.com/office/drawing/2014/main" id="{EE01B6A8-6E3A-4299-B46A-D0CC760D2AC1}"/>
              </a:ext>
            </a:extLst>
          </p:cNvPr>
          <p:cNvSpPr/>
          <p:nvPr/>
        </p:nvSpPr>
        <p:spPr>
          <a:xfrm>
            <a:off x="311091" y="5647509"/>
            <a:ext cx="1524947" cy="397163"/>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Scalability</a:t>
            </a:r>
          </a:p>
        </p:txBody>
      </p:sp>
      <p:cxnSp>
        <p:nvCxnSpPr>
          <p:cNvPr id="14" name="Straight Connector 13">
            <a:extLst>
              <a:ext uri="{FF2B5EF4-FFF2-40B4-BE49-F238E27FC236}">
                <a16:creationId xmlns:a16="http://schemas.microsoft.com/office/drawing/2014/main" id="{58AC998C-5C2C-4CF8-8A1F-2B2F66F79901}"/>
              </a:ext>
            </a:extLst>
          </p:cNvPr>
          <p:cNvCxnSpPr>
            <a:cxnSpLocks/>
          </p:cNvCxnSpPr>
          <p:nvPr/>
        </p:nvCxnSpPr>
        <p:spPr>
          <a:xfrm>
            <a:off x="4663045" y="787652"/>
            <a:ext cx="0" cy="4994281"/>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A055BFD-4EF4-4707-A4BA-A5F888A83424}"/>
              </a:ext>
            </a:extLst>
          </p:cNvPr>
          <p:cNvCxnSpPr>
            <a:cxnSpLocks/>
          </p:cNvCxnSpPr>
          <p:nvPr/>
        </p:nvCxnSpPr>
        <p:spPr>
          <a:xfrm>
            <a:off x="6787110" y="823408"/>
            <a:ext cx="0" cy="4994281"/>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0285173-C8D8-40B9-8845-3407DD0BAEB1}"/>
              </a:ext>
            </a:extLst>
          </p:cNvPr>
          <p:cNvCxnSpPr>
            <a:cxnSpLocks/>
          </p:cNvCxnSpPr>
          <p:nvPr/>
        </p:nvCxnSpPr>
        <p:spPr>
          <a:xfrm>
            <a:off x="9038376" y="834983"/>
            <a:ext cx="0" cy="4994281"/>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2DAE191-A750-4C02-AAF1-264B2FD5A4E1}"/>
              </a:ext>
            </a:extLst>
          </p:cNvPr>
          <p:cNvCxnSpPr>
            <a:cxnSpLocks/>
          </p:cNvCxnSpPr>
          <p:nvPr/>
        </p:nvCxnSpPr>
        <p:spPr>
          <a:xfrm>
            <a:off x="10820060" y="834983"/>
            <a:ext cx="0" cy="4994281"/>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09B13FE-5BC7-4183-B231-A6C9DF90AA68}"/>
              </a:ext>
            </a:extLst>
          </p:cNvPr>
          <p:cNvCxnSpPr/>
          <p:nvPr/>
        </p:nvCxnSpPr>
        <p:spPr>
          <a:xfrm>
            <a:off x="260573" y="2282818"/>
            <a:ext cx="11800257"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498BD95C-C24A-46D0-9B12-6715C488BC34}"/>
              </a:ext>
            </a:extLst>
          </p:cNvPr>
          <p:cNvCxnSpPr/>
          <p:nvPr/>
        </p:nvCxnSpPr>
        <p:spPr>
          <a:xfrm>
            <a:off x="303659" y="4393476"/>
            <a:ext cx="11800257"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BA9B3A25-9504-4F51-A839-1E9026095F12}"/>
              </a:ext>
            </a:extLst>
          </p:cNvPr>
          <p:cNvCxnSpPr/>
          <p:nvPr/>
        </p:nvCxnSpPr>
        <p:spPr>
          <a:xfrm>
            <a:off x="268005" y="3631691"/>
            <a:ext cx="1180025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AFF8227B-6D6F-4454-A217-78E64BDDD60D}"/>
              </a:ext>
            </a:extLst>
          </p:cNvPr>
          <p:cNvSpPr/>
          <p:nvPr/>
        </p:nvSpPr>
        <p:spPr>
          <a:xfrm>
            <a:off x="4987482" y="6306006"/>
            <a:ext cx="1429821" cy="416869"/>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Architecture</a:t>
            </a:r>
            <a:endParaRPr kumimoji="1" lang="en-IN" sz="1400" dirty="0"/>
          </a:p>
        </p:txBody>
      </p:sp>
      <p:sp>
        <p:nvSpPr>
          <p:cNvPr id="22" name="Rectangle 21">
            <a:extLst>
              <a:ext uri="{FF2B5EF4-FFF2-40B4-BE49-F238E27FC236}">
                <a16:creationId xmlns:a16="http://schemas.microsoft.com/office/drawing/2014/main" id="{76C1E004-0FDC-4541-808E-7CBF4C4E9F10}"/>
              </a:ext>
            </a:extLst>
          </p:cNvPr>
          <p:cNvSpPr/>
          <p:nvPr/>
        </p:nvSpPr>
        <p:spPr>
          <a:xfrm>
            <a:off x="6519715" y="6312164"/>
            <a:ext cx="1429821" cy="416869"/>
          </a:xfrm>
          <a:prstGeom prst="rect">
            <a:avLst/>
          </a:prstGeom>
          <a:solidFill>
            <a:schemeClr val="accent4">
              <a:lumMod val="7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Infrastructure</a:t>
            </a:r>
            <a:endParaRPr kumimoji="1" lang="en-IN" sz="1400" dirty="0"/>
          </a:p>
        </p:txBody>
      </p:sp>
      <p:sp>
        <p:nvSpPr>
          <p:cNvPr id="23" name="Rectangle 22">
            <a:extLst>
              <a:ext uri="{FF2B5EF4-FFF2-40B4-BE49-F238E27FC236}">
                <a16:creationId xmlns:a16="http://schemas.microsoft.com/office/drawing/2014/main" id="{DEABB257-50ED-4807-8DAE-542C3797F13C}"/>
              </a:ext>
            </a:extLst>
          </p:cNvPr>
          <p:cNvSpPr/>
          <p:nvPr/>
        </p:nvSpPr>
        <p:spPr>
          <a:xfrm>
            <a:off x="8055262" y="6320763"/>
            <a:ext cx="1429821" cy="416869"/>
          </a:xfrm>
          <a:prstGeom prst="rect">
            <a:avLst/>
          </a:prstGeom>
          <a:solidFill>
            <a:schemeClr val="accent5">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DevOps</a:t>
            </a:r>
            <a:endParaRPr kumimoji="1" lang="en-IN" sz="1400" dirty="0"/>
          </a:p>
        </p:txBody>
      </p:sp>
      <p:sp>
        <p:nvSpPr>
          <p:cNvPr id="24" name="Rectangle 23">
            <a:extLst>
              <a:ext uri="{FF2B5EF4-FFF2-40B4-BE49-F238E27FC236}">
                <a16:creationId xmlns:a16="http://schemas.microsoft.com/office/drawing/2014/main" id="{E73AA69A-1EBE-4E78-9E3D-13C01E86F050}"/>
              </a:ext>
            </a:extLst>
          </p:cNvPr>
          <p:cNvSpPr/>
          <p:nvPr/>
        </p:nvSpPr>
        <p:spPr>
          <a:xfrm>
            <a:off x="9568873" y="6318386"/>
            <a:ext cx="1429821" cy="416869"/>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Build</a:t>
            </a:r>
            <a:endParaRPr kumimoji="1" lang="en-IN" sz="1400" dirty="0"/>
          </a:p>
        </p:txBody>
      </p:sp>
      <p:sp>
        <p:nvSpPr>
          <p:cNvPr id="25" name="Rectangle 24">
            <a:extLst>
              <a:ext uri="{FF2B5EF4-FFF2-40B4-BE49-F238E27FC236}">
                <a16:creationId xmlns:a16="http://schemas.microsoft.com/office/drawing/2014/main" id="{D4E106A6-C5B4-4DD9-9C51-5D262031CBAB}"/>
              </a:ext>
            </a:extLst>
          </p:cNvPr>
          <p:cNvSpPr/>
          <p:nvPr/>
        </p:nvSpPr>
        <p:spPr>
          <a:xfrm>
            <a:off x="2702218" y="3093333"/>
            <a:ext cx="1425683"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Foundation Platform</a:t>
            </a:r>
            <a:endParaRPr kumimoji="1" lang="en-IN" sz="1400" dirty="0"/>
          </a:p>
        </p:txBody>
      </p:sp>
      <p:sp>
        <p:nvSpPr>
          <p:cNvPr id="27" name="Rectangle 26">
            <a:extLst>
              <a:ext uri="{FF2B5EF4-FFF2-40B4-BE49-F238E27FC236}">
                <a16:creationId xmlns:a16="http://schemas.microsoft.com/office/drawing/2014/main" id="{508932AF-65F5-4625-952F-E80445D9EEF7}"/>
              </a:ext>
            </a:extLst>
          </p:cNvPr>
          <p:cNvSpPr/>
          <p:nvPr/>
        </p:nvSpPr>
        <p:spPr>
          <a:xfrm>
            <a:off x="7077790" y="1603017"/>
            <a:ext cx="1397024" cy="447492"/>
          </a:xfrm>
          <a:prstGeom prst="rect">
            <a:avLst/>
          </a:prstGeom>
          <a:solidFill>
            <a:schemeClr val="accent5">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Self Service</a:t>
            </a:r>
          </a:p>
          <a:p>
            <a:pPr algn="ctr"/>
            <a:r>
              <a:rPr lang="en-US" sz="1400" dirty="0"/>
              <a:t>Automation</a:t>
            </a:r>
          </a:p>
        </p:txBody>
      </p:sp>
      <p:sp>
        <p:nvSpPr>
          <p:cNvPr id="28" name="Rectangle 27">
            <a:extLst>
              <a:ext uri="{FF2B5EF4-FFF2-40B4-BE49-F238E27FC236}">
                <a16:creationId xmlns:a16="http://schemas.microsoft.com/office/drawing/2014/main" id="{AB48DE1D-D2FE-4B0A-A81E-6FC38DE23818}"/>
              </a:ext>
            </a:extLst>
          </p:cNvPr>
          <p:cNvSpPr/>
          <p:nvPr/>
        </p:nvSpPr>
        <p:spPr>
          <a:xfrm>
            <a:off x="2706327" y="5567840"/>
            <a:ext cx="1397024"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Container</a:t>
            </a:r>
          </a:p>
          <a:p>
            <a:pPr algn="ctr"/>
            <a:r>
              <a:rPr lang="en-US" sz="1400" dirty="0"/>
              <a:t>Strategy</a:t>
            </a:r>
            <a:r>
              <a:rPr kumimoji="1" lang="en-US" sz="1400" dirty="0"/>
              <a:t> </a:t>
            </a:r>
            <a:endParaRPr kumimoji="1" lang="en-IN" sz="1400" dirty="0"/>
          </a:p>
        </p:txBody>
      </p:sp>
      <p:sp>
        <p:nvSpPr>
          <p:cNvPr id="29" name="Rectangle 28">
            <a:extLst>
              <a:ext uri="{FF2B5EF4-FFF2-40B4-BE49-F238E27FC236}">
                <a16:creationId xmlns:a16="http://schemas.microsoft.com/office/drawing/2014/main" id="{46288473-C835-46C1-9E15-10F080717A6B}"/>
              </a:ext>
            </a:extLst>
          </p:cNvPr>
          <p:cNvSpPr/>
          <p:nvPr/>
        </p:nvSpPr>
        <p:spPr>
          <a:xfrm>
            <a:off x="2705329" y="2567901"/>
            <a:ext cx="1397024"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Service</a:t>
            </a:r>
          </a:p>
          <a:p>
            <a:pPr algn="ctr"/>
            <a:r>
              <a:rPr lang="en-US" sz="1400" dirty="0"/>
              <a:t>Catalog</a:t>
            </a:r>
            <a:r>
              <a:rPr kumimoji="1" lang="en-US" sz="1400" dirty="0"/>
              <a:t> </a:t>
            </a:r>
            <a:endParaRPr kumimoji="1" lang="en-IN" sz="1400" dirty="0"/>
          </a:p>
        </p:txBody>
      </p:sp>
      <p:sp>
        <p:nvSpPr>
          <p:cNvPr id="30" name="Rectangle 29">
            <a:extLst>
              <a:ext uri="{FF2B5EF4-FFF2-40B4-BE49-F238E27FC236}">
                <a16:creationId xmlns:a16="http://schemas.microsoft.com/office/drawing/2014/main" id="{D1501C75-0420-4278-AE3D-8BA900833B7D}"/>
              </a:ext>
            </a:extLst>
          </p:cNvPr>
          <p:cNvSpPr/>
          <p:nvPr/>
        </p:nvSpPr>
        <p:spPr>
          <a:xfrm>
            <a:off x="2670451" y="3796655"/>
            <a:ext cx="1397024"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Foundation/ Design </a:t>
            </a:r>
            <a:endParaRPr kumimoji="1" lang="en-IN" sz="1400" dirty="0"/>
          </a:p>
        </p:txBody>
      </p:sp>
      <p:sp>
        <p:nvSpPr>
          <p:cNvPr id="31" name="Rectangle 30">
            <a:extLst>
              <a:ext uri="{FF2B5EF4-FFF2-40B4-BE49-F238E27FC236}">
                <a16:creationId xmlns:a16="http://schemas.microsoft.com/office/drawing/2014/main" id="{E140B7C1-9651-4879-BD15-15B754493DE5}"/>
              </a:ext>
            </a:extLst>
          </p:cNvPr>
          <p:cNvSpPr/>
          <p:nvPr/>
        </p:nvSpPr>
        <p:spPr>
          <a:xfrm>
            <a:off x="7285125" y="5578675"/>
            <a:ext cx="1397024" cy="447492"/>
          </a:xfrm>
          <a:prstGeom prst="rect">
            <a:avLst/>
          </a:prstGeom>
          <a:solidFill>
            <a:schemeClr val="accent4">
              <a:lumMod val="7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Container</a:t>
            </a:r>
          </a:p>
          <a:p>
            <a:pPr algn="ctr"/>
            <a:r>
              <a:rPr lang="en-US" sz="1400" dirty="0"/>
              <a:t>Implementation </a:t>
            </a:r>
            <a:endParaRPr lang="en-IN" sz="1400" dirty="0"/>
          </a:p>
        </p:txBody>
      </p:sp>
      <p:sp>
        <p:nvSpPr>
          <p:cNvPr id="32" name="Rectangle 31">
            <a:extLst>
              <a:ext uri="{FF2B5EF4-FFF2-40B4-BE49-F238E27FC236}">
                <a16:creationId xmlns:a16="http://schemas.microsoft.com/office/drawing/2014/main" id="{096198B1-F591-4045-A368-EFA40888EFAE}"/>
              </a:ext>
            </a:extLst>
          </p:cNvPr>
          <p:cNvSpPr/>
          <p:nvPr/>
        </p:nvSpPr>
        <p:spPr>
          <a:xfrm>
            <a:off x="5039163" y="5585896"/>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Container</a:t>
            </a:r>
          </a:p>
          <a:p>
            <a:pPr algn="ctr"/>
            <a:r>
              <a:rPr lang="en-US" sz="1400" dirty="0"/>
              <a:t>Readiness </a:t>
            </a:r>
            <a:endParaRPr lang="en-IN" sz="1400" dirty="0"/>
          </a:p>
        </p:txBody>
      </p:sp>
      <p:sp>
        <p:nvSpPr>
          <p:cNvPr id="34" name="Rectangle 33">
            <a:extLst>
              <a:ext uri="{FF2B5EF4-FFF2-40B4-BE49-F238E27FC236}">
                <a16:creationId xmlns:a16="http://schemas.microsoft.com/office/drawing/2014/main" id="{9F7448A4-40C0-42F8-A429-61B57D6A4F1B}"/>
              </a:ext>
            </a:extLst>
          </p:cNvPr>
          <p:cNvSpPr/>
          <p:nvPr/>
        </p:nvSpPr>
        <p:spPr>
          <a:xfrm>
            <a:off x="270863" y="4665804"/>
            <a:ext cx="1524947" cy="397163"/>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Metrics</a:t>
            </a:r>
          </a:p>
        </p:txBody>
      </p:sp>
      <p:cxnSp>
        <p:nvCxnSpPr>
          <p:cNvPr id="35" name="Straight Connector 34">
            <a:extLst>
              <a:ext uri="{FF2B5EF4-FFF2-40B4-BE49-F238E27FC236}">
                <a16:creationId xmlns:a16="http://schemas.microsoft.com/office/drawing/2014/main" id="{5AE6E130-2618-4E87-889B-1A9B30D221AF}"/>
              </a:ext>
            </a:extLst>
          </p:cNvPr>
          <p:cNvCxnSpPr/>
          <p:nvPr/>
        </p:nvCxnSpPr>
        <p:spPr>
          <a:xfrm>
            <a:off x="313948" y="5401840"/>
            <a:ext cx="1180025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6" name="Rectangle 35">
            <a:extLst>
              <a:ext uri="{FF2B5EF4-FFF2-40B4-BE49-F238E27FC236}">
                <a16:creationId xmlns:a16="http://schemas.microsoft.com/office/drawing/2014/main" id="{771FFD80-7F9A-4411-AAC7-FF8C498C9F19}"/>
              </a:ext>
            </a:extLst>
          </p:cNvPr>
          <p:cNvSpPr/>
          <p:nvPr/>
        </p:nvSpPr>
        <p:spPr>
          <a:xfrm>
            <a:off x="2702218" y="4623898"/>
            <a:ext cx="1397024"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Identify Critical Metrics</a:t>
            </a:r>
            <a:endParaRPr kumimoji="1" lang="en-IN" sz="1400" dirty="0"/>
          </a:p>
        </p:txBody>
      </p:sp>
      <p:sp>
        <p:nvSpPr>
          <p:cNvPr id="37" name="Rectangle 36">
            <a:extLst>
              <a:ext uri="{FF2B5EF4-FFF2-40B4-BE49-F238E27FC236}">
                <a16:creationId xmlns:a16="http://schemas.microsoft.com/office/drawing/2014/main" id="{D40AE2A4-6A83-4AA8-9624-6D131BFE0F48}"/>
              </a:ext>
            </a:extLst>
          </p:cNvPr>
          <p:cNvSpPr/>
          <p:nvPr/>
        </p:nvSpPr>
        <p:spPr>
          <a:xfrm>
            <a:off x="7157306" y="3765952"/>
            <a:ext cx="1583262" cy="501660"/>
          </a:xfrm>
          <a:prstGeom prst="rect">
            <a:avLst/>
          </a:prstGeom>
          <a:solidFill>
            <a:schemeClr val="accent5">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DevOps</a:t>
            </a:r>
          </a:p>
          <a:p>
            <a:pPr algn="ctr"/>
            <a:r>
              <a:rPr lang="en-US" sz="1400" dirty="0"/>
              <a:t>Dashboard/ Alert</a:t>
            </a:r>
          </a:p>
        </p:txBody>
      </p:sp>
      <p:sp>
        <p:nvSpPr>
          <p:cNvPr id="38" name="Rectangle 37">
            <a:extLst>
              <a:ext uri="{FF2B5EF4-FFF2-40B4-BE49-F238E27FC236}">
                <a16:creationId xmlns:a16="http://schemas.microsoft.com/office/drawing/2014/main" id="{530400F8-B1F9-440F-B658-2949DA4B35B8}"/>
              </a:ext>
            </a:extLst>
          </p:cNvPr>
          <p:cNvSpPr/>
          <p:nvPr/>
        </p:nvSpPr>
        <p:spPr>
          <a:xfrm>
            <a:off x="9292312" y="4645105"/>
            <a:ext cx="1397024" cy="447492"/>
          </a:xfrm>
          <a:prstGeom prst="rect">
            <a:avLst/>
          </a:prstGeom>
          <a:solidFill>
            <a:schemeClr val="accent5">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Reliability</a:t>
            </a:r>
          </a:p>
          <a:p>
            <a:pPr algn="ctr"/>
            <a:r>
              <a:rPr lang="en-US" sz="1400" dirty="0"/>
              <a:t>Dashboard</a:t>
            </a:r>
          </a:p>
        </p:txBody>
      </p:sp>
      <p:sp>
        <p:nvSpPr>
          <p:cNvPr id="40" name="Rectangle 39">
            <a:extLst>
              <a:ext uri="{FF2B5EF4-FFF2-40B4-BE49-F238E27FC236}">
                <a16:creationId xmlns:a16="http://schemas.microsoft.com/office/drawing/2014/main" id="{F6FE9AFC-A383-45BB-B819-E96D35D20A25}"/>
              </a:ext>
            </a:extLst>
          </p:cNvPr>
          <p:cNvSpPr/>
          <p:nvPr/>
        </p:nvSpPr>
        <p:spPr>
          <a:xfrm>
            <a:off x="2734919" y="1591534"/>
            <a:ext cx="1397024" cy="447492"/>
          </a:xfrm>
          <a:prstGeom prst="rect">
            <a:avLst/>
          </a:prstGeom>
          <a:solidFill>
            <a:schemeClr val="bg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dirty="0"/>
              <a:t>Self Service Process Map </a:t>
            </a:r>
            <a:endParaRPr kumimoji="1" lang="en-IN" sz="1400" dirty="0"/>
          </a:p>
        </p:txBody>
      </p:sp>
      <p:sp>
        <p:nvSpPr>
          <p:cNvPr id="41" name="Rectangle 40">
            <a:extLst>
              <a:ext uri="{FF2B5EF4-FFF2-40B4-BE49-F238E27FC236}">
                <a16:creationId xmlns:a16="http://schemas.microsoft.com/office/drawing/2014/main" id="{E724307E-EE94-4571-B72D-331718C7E791}"/>
              </a:ext>
            </a:extLst>
          </p:cNvPr>
          <p:cNvSpPr/>
          <p:nvPr/>
        </p:nvSpPr>
        <p:spPr>
          <a:xfrm>
            <a:off x="5047705" y="2693102"/>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DevSecOps  Portal</a:t>
            </a:r>
            <a:endParaRPr lang="en-IN" sz="1400" dirty="0"/>
          </a:p>
        </p:txBody>
      </p:sp>
      <p:cxnSp>
        <p:nvCxnSpPr>
          <p:cNvPr id="43" name="Straight Connector 42">
            <a:extLst>
              <a:ext uri="{FF2B5EF4-FFF2-40B4-BE49-F238E27FC236}">
                <a16:creationId xmlns:a16="http://schemas.microsoft.com/office/drawing/2014/main" id="{1C9858FB-97EB-44BD-8C52-7E7D69256B32}"/>
              </a:ext>
            </a:extLst>
          </p:cNvPr>
          <p:cNvCxnSpPr>
            <a:cxnSpLocks/>
          </p:cNvCxnSpPr>
          <p:nvPr/>
        </p:nvCxnSpPr>
        <p:spPr>
          <a:xfrm flipH="1" flipV="1">
            <a:off x="176784" y="6223069"/>
            <a:ext cx="11927132" cy="4733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FEADA6E3-E820-4EE0-8636-D2BE858081B0}"/>
              </a:ext>
            </a:extLst>
          </p:cNvPr>
          <p:cNvSpPr/>
          <p:nvPr/>
        </p:nvSpPr>
        <p:spPr>
          <a:xfrm>
            <a:off x="7105621" y="1606318"/>
            <a:ext cx="1397024" cy="447492"/>
          </a:xfrm>
          <a:prstGeom prst="rect">
            <a:avLst/>
          </a:prstGeom>
          <a:solidFill>
            <a:schemeClr val="accent5">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Self Service</a:t>
            </a:r>
          </a:p>
          <a:p>
            <a:pPr algn="ctr"/>
            <a:r>
              <a:rPr lang="en-US" sz="1400" dirty="0"/>
              <a:t>Portal</a:t>
            </a:r>
          </a:p>
        </p:txBody>
      </p:sp>
      <p:sp>
        <p:nvSpPr>
          <p:cNvPr id="46" name="Rectangle 45">
            <a:extLst>
              <a:ext uri="{FF2B5EF4-FFF2-40B4-BE49-F238E27FC236}">
                <a16:creationId xmlns:a16="http://schemas.microsoft.com/office/drawing/2014/main" id="{38C52718-97B7-482D-8D2A-03256A973FAF}"/>
              </a:ext>
            </a:extLst>
          </p:cNvPr>
          <p:cNvSpPr/>
          <p:nvPr/>
        </p:nvSpPr>
        <p:spPr>
          <a:xfrm>
            <a:off x="9340283" y="2703694"/>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Developer Portal</a:t>
            </a:r>
            <a:endParaRPr lang="en-IN" sz="1400" dirty="0"/>
          </a:p>
        </p:txBody>
      </p:sp>
      <p:sp>
        <p:nvSpPr>
          <p:cNvPr id="47" name="Rectangle 46">
            <a:extLst>
              <a:ext uri="{FF2B5EF4-FFF2-40B4-BE49-F238E27FC236}">
                <a16:creationId xmlns:a16="http://schemas.microsoft.com/office/drawing/2014/main" id="{1FA8862D-6402-4D05-953C-A9472D7065C4}"/>
              </a:ext>
            </a:extLst>
          </p:cNvPr>
          <p:cNvSpPr/>
          <p:nvPr/>
        </p:nvSpPr>
        <p:spPr>
          <a:xfrm>
            <a:off x="5063160" y="3810722"/>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Build &amp; Implement</a:t>
            </a:r>
            <a:endParaRPr lang="en-IN" sz="1400" dirty="0"/>
          </a:p>
        </p:txBody>
      </p:sp>
      <p:sp>
        <p:nvSpPr>
          <p:cNvPr id="48" name="Rectangle 47">
            <a:extLst>
              <a:ext uri="{FF2B5EF4-FFF2-40B4-BE49-F238E27FC236}">
                <a16:creationId xmlns:a16="http://schemas.microsoft.com/office/drawing/2014/main" id="{C4CD34DD-DB63-4137-B3DA-E592DE9E0EF6}"/>
              </a:ext>
            </a:extLst>
          </p:cNvPr>
          <p:cNvSpPr/>
          <p:nvPr/>
        </p:nvSpPr>
        <p:spPr>
          <a:xfrm>
            <a:off x="5065619" y="4635069"/>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Build &amp; Implement</a:t>
            </a:r>
            <a:endParaRPr lang="en-IN" sz="1400" dirty="0"/>
          </a:p>
        </p:txBody>
      </p:sp>
      <p:sp>
        <p:nvSpPr>
          <p:cNvPr id="49" name="Rectangle 48">
            <a:extLst>
              <a:ext uri="{FF2B5EF4-FFF2-40B4-BE49-F238E27FC236}">
                <a16:creationId xmlns:a16="http://schemas.microsoft.com/office/drawing/2014/main" id="{1FECCAEF-E68E-4B7D-8255-92CC7FB77D9F}"/>
              </a:ext>
            </a:extLst>
          </p:cNvPr>
          <p:cNvSpPr/>
          <p:nvPr/>
        </p:nvSpPr>
        <p:spPr>
          <a:xfrm>
            <a:off x="4940878" y="1603699"/>
            <a:ext cx="1397024" cy="447492"/>
          </a:xfrm>
          <a:prstGeom prst="rect">
            <a:avLst/>
          </a:prstGeom>
          <a:solidFill>
            <a:schemeClr val="tx2">
              <a:lumMod val="75000"/>
              <a:lumOff val="25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Asset Warehouse</a:t>
            </a:r>
            <a:endParaRPr lang="en-IN" sz="1400" dirty="0"/>
          </a:p>
        </p:txBody>
      </p:sp>
    </p:spTree>
    <p:extLst>
      <p:ext uri="{BB962C8B-B14F-4D97-AF65-F5344CB8AC3E}">
        <p14:creationId xmlns:p14="http://schemas.microsoft.com/office/powerpoint/2010/main" val="248703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425DCA-6BF8-494F-9CDE-C7D6030E1678}"/>
              </a:ext>
            </a:extLst>
          </p:cNvPr>
          <p:cNvSpPr>
            <a:spLocks noGrp="1"/>
          </p:cNvSpPr>
          <p:nvPr>
            <p:ph type="title"/>
          </p:nvPr>
        </p:nvSpPr>
        <p:spPr/>
        <p:txBody>
          <a:bodyPr>
            <a:normAutofit/>
          </a:bodyPr>
          <a:lstStyle/>
          <a:p>
            <a:pPr algn="l"/>
            <a:r>
              <a:rPr lang="en-US" sz="6000" b="1" dirty="0">
                <a:latin typeface="Calibri" panose="020F0502020204030204" pitchFamily="34" charset="0"/>
                <a:cs typeface="Calibri" panose="020F0502020204030204" pitchFamily="34" charset="0"/>
              </a:rPr>
              <a:t>Pod Details: SRE “Shark”</a:t>
            </a:r>
          </a:p>
        </p:txBody>
      </p:sp>
    </p:spTree>
    <p:extLst>
      <p:ext uri="{BB962C8B-B14F-4D97-AF65-F5344CB8AC3E}">
        <p14:creationId xmlns:p14="http://schemas.microsoft.com/office/powerpoint/2010/main" val="173611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237127-F9BE-46A4-92DF-611CB0C257E2}"/>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Agenda</a:t>
            </a:r>
          </a:p>
        </p:txBody>
      </p:sp>
      <p:sp>
        <p:nvSpPr>
          <p:cNvPr id="8" name="Rectangle 7">
            <a:extLst>
              <a:ext uri="{FF2B5EF4-FFF2-40B4-BE49-F238E27FC236}">
                <a16:creationId xmlns:a16="http://schemas.microsoft.com/office/drawing/2014/main" id="{E657A069-C12B-4B43-8360-190C5467D134}"/>
              </a:ext>
            </a:extLst>
          </p:cNvPr>
          <p:cNvSpPr/>
          <p:nvPr/>
        </p:nvSpPr>
        <p:spPr>
          <a:xfrm>
            <a:off x="228594" y="761339"/>
            <a:ext cx="11734798" cy="1323439"/>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lvl="0"/>
            <a:r>
              <a:rPr lang="en-US" sz="1600" dirty="0">
                <a:solidFill>
                  <a:srgbClr val="1C1C1C"/>
                </a:solidFill>
                <a:latin typeface="Calibri" panose="020F0502020204030204" pitchFamily="34" charset="0"/>
                <a:cs typeface="Calibri" panose="020F0502020204030204" pitchFamily="34" charset="0"/>
              </a:rPr>
              <a:t>American Family Insurance is building, transforming and modernizing its data analytics ecosystem with Google Cloud Platform (GCP) and other advanced technologies for building an analytics driven business. American Family has engaged NTT DATA to scale out adoption of GCP Cloud Operations rapidly to bring new analytics capabilities to their broader portion of the business and operating companies. American Family’s requirements are structured the following way:</a:t>
            </a:r>
          </a:p>
          <a:p>
            <a:pPr lvl="0"/>
            <a:endParaRPr lang="en-US" sz="1600" dirty="0">
              <a:solidFill>
                <a:srgbClr val="1C1C1C"/>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EE415C3-7211-40AE-8E4F-E02F609A7159}"/>
              </a:ext>
            </a:extLst>
          </p:cNvPr>
          <p:cNvSpPr/>
          <p:nvPr/>
        </p:nvSpPr>
        <p:spPr>
          <a:xfrm>
            <a:off x="339304" y="1796977"/>
            <a:ext cx="11513391" cy="4098516"/>
          </a:xfrm>
          <a:prstGeom prst="rect">
            <a:avLst/>
          </a:prstGeom>
          <a:noFill/>
        </p:spPr>
      </p:sp>
      <p:sp>
        <p:nvSpPr>
          <p:cNvPr id="12" name="TextBox 11">
            <a:extLst>
              <a:ext uri="{FF2B5EF4-FFF2-40B4-BE49-F238E27FC236}">
                <a16:creationId xmlns:a16="http://schemas.microsoft.com/office/drawing/2014/main" id="{19E12014-133F-4A07-840E-F1E082701426}"/>
              </a:ext>
            </a:extLst>
          </p:cNvPr>
          <p:cNvSpPr txBox="1"/>
          <p:nvPr/>
        </p:nvSpPr>
        <p:spPr>
          <a:xfrm>
            <a:off x="2154936" y="1801028"/>
            <a:ext cx="8534400" cy="2360711"/>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sz="1600" b="1" i="1" kern="0" dirty="0">
                <a:solidFill>
                  <a:schemeClr val="tx2">
                    <a:lumMod val="75000"/>
                    <a:lumOff val="25000"/>
                  </a:schemeClr>
                </a:solidFill>
                <a:cs typeface="Arial" panose="020B0604020202020204" pitchFamily="34" charset="0"/>
              </a:rPr>
              <a:t>SRE </a:t>
            </a:r>
            <a:r>
              <a:rPr lang="en-US" sz="1600" b="1" i="1" kern="0" dirty="0" err="1">
                <a:solidFill>
                  <a:schemeClr val="tx2">
                    <a:lumMod val="75000"/>
                    <a:lumOff val="25000"/>
                  </a:schemeClr>
                </a:solidFill>
                <a:cs typeface="Arial" panose="020B0604020202020204" pitchFamily="34" charset="0"/>
              </a:rPr>
              <a:t>CoE</a:t>
            </a:r>
            <a:r>
              <a:rPr lang="en-US" sz="1600" b="1" i="1" kern="0" dirty="0">
                <a:solidFill>
                  <a:schemeClr val="tx2">
                    <a:lumMod val="75000"/>
                    <a:lumOff val="25000"/>
                  </a:schemeClr>
                </a:solidFill>
                <a:cs typeface="Arial" panose="020B0604020202020204" pitchFamily="34" charset="0"/>
              </a:rPr>
              <a:t> as a Service</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Process &amp; Tools Framework Definition &amp; Maintenance</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pipeline usage guidelines covering process and tools</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Tools Usage Guidelines</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Tools Integration, Customization and Optimizations</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Knowledge Repository Management</a:t>
            </a:r>
          </a:p>
          <a:p>
            <a:pPr marL="574675" lvl="1" indent="-117475">
              <a:lnSpc>
                <a:spcPct val="150000"/>
              </a:lnSpc>
              <a:buFont typeface="Arial"/>
              <a:buChar char="•"/>
              <a:defRPr/>
            </a:pPr>
            <a:r>
              <a:rPr lang="en-US" sz="1400" i="1" kern="0" dirty="0">
                <a:solidFill>
                  <a:srgbClr val="0F1E49">
                    <a:lumMod val="50000"/>
                  </a:srgbClr>
                </a:solidFill>
                <a:cs typeface="Arial" panose="020B0604020202020204" pitchFamily="34" charset="0"/>
              </a:rPr>
              <a:t>DevSecDataOps Training Framework &amp; Delivery</a:t>
            </a:r>
          </a:p>
        </p:txBody>
      </p:sp>
      <p:sp>
        <p:nvSpPr>
          <p:cNvPr id="13" name="TextBox 12">
            <a:extLst>
              <a:ext uri="{FF2B5EF4-FFF2-40B4-BE49-F238E27FC236}">
                <a16:creationId xmlns:a16="http://schemas.microsoft.com/office/drawing/2014/main" id="{B84BC416-2169-4177-A3ED-CDFA2193D23B}"/>
              </a:ext>
            </a:extLst>
          </p:cNvPr>
          <p:cNvSpPr txBox="1"/>
          <p:nvPr/>
        </p:nvSpPr>
        <p:spPr>
          <a:xfrm>
            <a:off x="2191823" y="4114408"/>
            <a:ext cx="8534400" cy="1852880"/>
          </a:xfrm>
          <a:prstGeom prst="rect">
            <a:avLst/>
          </a:prstGeom>
          <a:noFill/>
        </p:spPr>
        <p:txBody>
          <a:bodyPr wrap="square" rtlCol="0">
            <a:spAutoFit/>
          </a:bodyPr>
          <a:lstStyle/>
          <a:p>
            <a:pPr marL="285750" indent="-285750">
              <a:lnSpc>
                <a:spcPct val="150000"/>
              </a:lnSpc>
              <a:buFont typeface="Wingdings" panose="05000000000000000000" pitchFamily="2" charset="2"/>
              <a:buChar char="Ø"/>
              <a:defRPr/>
            </a:pPr>
            <a:r>
              <a:rPr lang="en-US" sz="1600" b="1" i="1" kern="0" dirty="0">
                <a:solidFill>
                  <a:schemeClr val="tx2">
                    <a:lumMod val="75000"/>
                    <a:lumOff val="25000"/>
                  </a:schemeClr>
                </a:solidFill>
                <a:cs typeface="Arial" panose="020B0604020202020204" pitchFamily="34" charset="0"/>
              </a:rPr>
              <a:t>Capability Snapshot</a:t>
            </a:r>
          </a:p>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600" b="1" i="1" kern="0" dirty="0">
                <a:solidFill>
                  <a:schemeClr val="tx2">
                    <a:lumMod val="75000"/>
                    <a:lumOff val="25000"/>
                  </a:schemeClr>
                </a:solidFill>
                <a:cs typeface="Arial" panose="020B0604020202020204" pitchFamily="34" charset="0"/>
              </a:rPr>
              <a:t>Reference Architecture</a:t>
            </a:r>
          </a:p>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600" b="1" i="1" kern="0" dirty="0">
                <a:solidFill>
                  <a:schemeClr val="tx2">
                    <a:lumMod val="75000"/>
                    <a:lumOff val="25000"/>
                  </a:schemeClr>
                </a:solidFill>
                <a:cs typeface="Arial" panose="020B0604020202020204" pitchFamily="34" charset="0"/>
              </a:rPr>
              <a:t>DevSecOps  Practices</a:t>
            </a:r>
          </a:p>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600" b="1" i="1" kern="0" dirty="0">
                <a:solidFill>
                  <a:schemeClr val="tx2">
                    <a:lumMod val="75000"/>
                    <a:lumOff val="25000"/>
                  </a:schemeClr>
                </a:solidFill>
                <a:cs typeface="Arial" panose="020B0604020202020204" pitchFamily="34" charset="0"/>
              </a:rPr>
              <a:t>Value Stream Definition</a:t>
            </a:r>
          </a:p>
          <a:p>
            <a:pPr marL="285750" indent="-285750">
              <a:lnSpc>
                <a:spcPct val="150000"/>
              </a:lnSpc>
              <a:buFont typeface="Wingdings" panose="05000000000000000000" pitchFamily="2" charset="2"/>
              <a:buChar char="Ø"/>
              <a:defRPr/>
            </a:pPr>
            <a:r>
              <a:rPr lang="en-US" sz="1400" b="1" i="1" kern="0" dirty="0">
                <a:solidFill>
                  <a:schemeClr val="tx2">
                    <a:lumMod val="75000"/>
                    <a:lumOff val="25000"/>
                  </a:schemeClr>
                </a:solidFill>
                <a:cs typeface="Arial" panose="020B0604020202020204" pitchFamily="34" charset="0"/>
              </a:rPr>
              <a:t>Metrics, Assessment Framework</a:t>
            </a:r>
          </a:p>
        </p:txBody>
      </p:sp>
    </p:spTree>
    <p:extLst>
      <p:ext uri="{BB962C8B-B14F-4D97-AF65-F5344CB8AC3E}">
        <p14:creationId xmlns:p14="http://schemas.microsoft.com/office/powerpoint/2010/main" val="188217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chemeClr val="tx1"/>
                </a:solidFill>
                <a:latin typeface="Calibri"/>
                <a:ea typeface="HGPGothicE"/>
              </a:rPr>
              <a:t>SRE - Transformation Journey</a:t>
            </a:r>
          </a:p>
        </p:txBody>
      </p:sp>
      <p:sp>
        <p:nvSpPr>
          <p:cNvPr id="41" name="TextBox 40">
            <a:extLst>
              <a:ext uri="{FF2B5EF4-FFF2-40B4-BE49-F238E27FC236}">
                <a16:creationId xmlns:a16="http://schemas.microsoft.com/office/drawing/2014/main" id="{BC2E4644-5897-4D98-AFFD-CAB073CC5152}"/>
              </a:ext>
            </a:extLst>
          </p:cNvPr>
          <p:cNvSpPr txBox="1"/>
          <p:nvPr/>
        </p:nvSpPr>
        <p:spPr>
          <a:xfrm>
            <a:off x="697006" y="5452559"/>
            <a:ext cx="11309452" cy="584775"/>
          </a:xfrm>
          <a:prstGeom prst="rect">
            <a:avLst/>
          </a:prstGeom>
          <a:noFill/>
        </p:spPr>
        <p:txBody>
          <a:bodyPr wrap="square" lIns="91440" tIns="45720" rIns="91440" bIns="45720" rtlCol="0" anchor="t">
            <a:spAutoFit/>
          </a:bodyPr>
          <a:lstStyle/>
          <a:p>
            <a:pPr>
              <a:defRPr/>
            </a:pPr>
            <a:r>
              <a:rPr kumimoji="1" lang="en-US" sz="1600" b="1" i="0" u="none" strike="noStrike" kern="1200" cap="none" spc="0" normalizeH="0" baseline="0" noProof="0">
                <a:ln>
                  <a:noFill/>
                </a:ln>
                <a:solidFill>
                  <a:srgbClr val="515154"/>
                </a:solidFill>
                <a:effectLst/>
                <a:uLnTx/>
                <a:uFillTx/>
                <a:latin typeface="Calibri"/>
                <a:cs typeface="Calibri"/>
              </a:rPr>
              <a:t>NOTE: </a:t>
            </a:r>
            <a:r>
              <a:rPr kumimoji="1" lang="en-US" sz="1600" b="0" i="0" u="none" strike="noStrike" kern="1200" cap="none" spc="0" normalizeH="0" baseline="0" noProof="0">
                <a:ln>
                  <a:noFill/>
                </a:ln>
                <a:solidFill>
                  <a:srgbClr val="515154"/>
                </a:solidFill>
                <a:effectLst/>
                <a:uLnTx/>
                <a:uFillTx/>
                <a:latin typeface="Calibri"/>
                <a:cs typeface="Calibri"/>
              </a:rPr>
              <a:t>Due diligence that was conducted by American Family has already established a preliminary SRE work item backlog, which will be used to jump-start the SRE onboarding and accelerate the “Engage” phase.</a:t>
            </a:r>
            <a:r>
              <a:rPr kumimoji="1" lang="en-US" sz="1600">
                <a:solidFill>
                  <a:srgbClr val="515154"/>
                </a:solidFill>
                <a:latin typeface="Calibri"/>
                <a:cs typeface="Calibri"/>
              </a:rPr>
              <a:t> </a:t>
            </a:r>
            <a:endParaRPr kumimoji="1" lang="en-US" sz="1600" b="0" i="0" u="none" strike="noStrike" kern="1200" cap="none" spc="0" normalizeH="0" baseline="0" noProof="0">
              <a:ln>
                <a:noFill/>
              </a:ln>
              <a:solidFill>
                <a:srgbClr val="515154"/>
              </a:solidFill>
              <a:effectLst/>
              <a:uLnTx/>
              <a:uFillTx/>
              <a:latin typeface="Arial" panose="020B0604020202020204"/>
              <a:ea typeface="+mn-ea"/>
              <a:cs typeface="Calibri" panose="020F0502020204030204" pitchFamily="34" charset="0"/>
            </a:endParaRPr>
          </a:p>
        </p:txBody>
      </p:sp>
      <p:sp>
        <p:nvSpPr>
          <p:cNvPr id="56" name="Rectangle 55">
            <a:extLst>
              <a:ext uri="{FF2B5EF4-FFF2-40B4-BE49-F238E27FC236}">
                <a16:creationId xmlns:a16="http://schemas.microsoft.com/office/drawing/2014/main" id="{3BD0CE8B-1E4D-429D-A6DD-59FB9D8A9F12}"/>
              </a:ext>
            </a:extLst>
          </p:cNvPr>
          <p:cNvSpPr/>
          <p:nvPr/>
        </p:nvSpPr>
        <p:spPr>
          <a:xfrm>
            <a:off x="4653716" y="2051963"/>
            <a:ext cx="3164021" cy="1623812"/>
          </a:xfrm>
          <a:prstGeom prst="rect">
            <a:avLst/>
          </a:prstGeom>
          <a:solidFill>
            <a:schemeClr val="bg1">
              <a:lumMod val="95000"/>
            </a:schemeClr>
          </a:solidFill>
          <a:ln w="127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57" name="Rectangle 56">
            <a:extLst>
              <a:ext uri="{FF2B5EF4-FFF2-40B4-BE49-F238E27FC236}">
                <a16:creationId xmlns:a16="http://schemas.microsoft.com/office/drawing/2014/main" id="{FC84B2F5-DB3A-4A1A-BE01-EE697339C7B6}"/>
              </a:ext>
            </a:extLst>
          </p:cNvPr>
          <p:cNvSpPr/>
          <p:nvPr/>
        </p:nvSpPr>
        <p:spPr>
          <a:xfrm>
            <a:off x="8463776" y="2051963"/>
            <a:ext cx="3171958" cy="1623812"/>
          </a:xfrm>
          <a:prstGeom prst="rect">
            <a:avLst/>
          </a:prstGeom>
          <a:solidFill>
            <a:schemeClr val="bg1">
              <a:lumMod val="95000"/>
            </a:schemeClr>
          </a:solidFill>
          <a:ln w="127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58" name="Rectangle 57">
            <a:extLst>
              <a:ext uri="{FF2B5EF4-FFF2-40B4-BE49-F238E27FC236}">
                <a16:creationId xmlns:a16="http://schemas.microsoft.com/office/drawing/2014/main" id="{1A61C0CF-62DC-41DC-9DDF-8272D6BD3466}"/>
              </a:ext>
            </a:extLst>
          </p:cNvPr>
          <p:cNvSpPr/>
          <p:nvPr/>
        </p:nvSpPr>
        <p:spPr>
          <a:xfrm>
            <a:off x="702149" y="1500832"/>
            <a:ext cx="3171958" cy="550862"/>
          </a:xfrm>
          <a:prstGeom prst="rect">
            <a:avLst/>
          </a:prstGeom>
          <a:solidFill>
            <a:schemeClr val="accent2"/>
          </a:solidFill>
          <a:ln w="12700" cap="flat" cmpd="sng" algn="ctr">
            <a:noFill/>
            <a:prstDash val="solid"/>
          </a:ln>
          <a:effectLst/>
        </p:spPr>
        <p:txBody>
          <a:bodyPr lIns="91440" tIns="45720" rIns="91440" bIns="45720" rtlCol="0" anchor="ctr" anchorCtr="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a:ln>
                  <a:noFill/>
                </a:ln>
                <a:solidFill>
                  <a:schemeClr val="bg1"/>
                </a:solidFill>
                <a:effectLst/>
                <a:uLnTx/>
                <a:uFillTx/>
                <a:latin typeface="Calibri"/>
                <a:cs typeface="Calibri"/>
              </a:rPr>
              <a:t>Engage</a:t>
            </a:r>
            <a:endParaRPr lang="en-US" sz="2400" b="1" i="0" u="none" strike="noStrike" kern="0" cap="none" spc="0" normalizeH="0" baseline="0" noProof="0">
              <a:ln>
                <a:noFill/>
              </a:ln>
              <a:solidFill>
                <a:schemeClr val="bg1"/>
              </a:solidFill>
              <a:effectLst/>
              <a:uLnTx/>
              <a:uFillTx/>
              <a:latin typeface="Calibri"/>
              <a:cs typeface="Calibri"/>
            </a:endParaRPr>
          </a:p>
        </p:txBody>
      </p:sp>
      <p:sp>
        <p:nvSpPr>
          <p:cNvPr id="59" name="Rectangle 58">
            <a:extLst>
              <a:ext uri="{FF2B5EF4-FFF2-40B4-BE49-F238E27FC236}">
                <a16:creationId xmlns:a16="http://schemas.microsoft.com/office/drawing/2014/main" id="{C8728067-176C-4D81-BB37-F76DD5025468}"/>
              </a:ext>
            </a:extLst>
          </p:cNvPr>
          <p:cNvSpPr/>
          <p:nvPr/>
        </p:nvSpPr>
        <p:spPr>
          <a:xfrm>
            <a:off x="4645779" y="1500832"/>
            <a:ext cx="3171958" cy="550862"/>
          </a:xfrm>
          <a:prstGeom prst="rect">
            <a:avLst/>
          </a:prstGeom>
          <a:solidFill>
            <a:schemeClr val="accent2"/>
          </a:solidFill>
          <a:ln w="12700" cap="flat" cmpd="sng" algn="ctr">
            <a:noFill/>
            <a:prstDash val="solid"/>
          </a:ln>
          <a:effectLst/>
        </p:spPr>
        <p:txBody>
          <a:bodyPr lIns="91440" tIns="45720" rIns="91440" bIns="45720" rtlCol="0" anchor="ctr" anchorCtr="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a:ln>
                  <a:noFill/>
                </a:ln>
                <a:solidFill>
                  <a:schemeClr val="bg1"/>
                </a:solidFill>
                <a:effectLst/>
                <a:uLnTx/>
                <a:uFillTx/>
                <a:latin typeface="Calibri"/>
                <a:cs typeface="Calibri"/>
              </a:rPr>
              <a:t>Execute</a:t>
            </a:r>
            <a:endParaRPr lang="en-US" sz="2400" b="1" i="0" u="none" strike="noStrike" kern="0" cap="none" spc="0" normalizeH="0" baseline="0" noProof="0">
              <a:ln>
                <a:noFill/>
              </a:ln>
              <a:solidFill>
                <a:schemeClr val="bg1"/>
              </a:solidFill>
              <a:effectLst/>
              <a:uLnTx/>
              <a:uFillTx/>
              <a:latin typeface="Calibri"/>
              <a:cs typeface="Calibri"/>
            </a:endParaRPr>
          </a:p>
        </p:txBody>
      </p:sp>
      <p:sp>
        <p:nvSpPr>
          <p:cNvPr id="60" name="Rectangle 59">
            <a:extLst>
              <a:ext uri="{FF2B5EF4-FFF2-40B4-BE49-F238E27FC236}">
                <a16:creationId xmlns:a16="http://schemas.microsoft.com/office/drawing/2014/main" id="{2AF63205-9B77-4CCE-A86A-67245F185E0E}"/>
              </a:ext>
            </a:extLst>
          </p:cNvPr>
          <p:cNvSpPr/>
          <p:nvPr/>
        </p:nvSpPr>
        <p:spPr>
          <a:xfrm>
            <a:off x="8471713" y="1500832"/>
            <a:ext cx="3171958" cy="550862"/>
          </a:xfrm>
          <a:prstGeom prst="rect">
            <a:avLst/>
          </a:prstGeom>
          <a:solidFill>
            <a:schemeClr val="accent2"/>
          </a:solidFill>
          <a:ln w="12700" cap="flat" cmpd="sng" algn="ctr">
            <a:noFill/>
            <a:prstDash val="solid"/>
          </a:ln>
          <a:effectLst/>
        </p:spPr>
        <p:txBody>
          <a:bodyPr lIns="91440" tIns="45720" rIns="91440" bIns="45720" rtlCol="0" anchor="ctr" anchorCtr="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a:ln>
                  <a:noFill/>
                </a:ln>
                <a:solidFill>
                  <a:schemeClr val="bg1"/>
                </a:solidFill>
                <a:effectLst/>
                <a:uLnTx/>
                <a:uFillTx/>
                <a:latin typeface="Calibri"/>
                <a:cs typeface="Calibri"/>
              </a:rPr>
              <a:t>Evolve</a:t>
            </a:r>
            <a:endParaRPr lang="en-US" sz="2400" b="1" i="0" u="none" strike="noStrike" kern="0" cap="none" spc="0" normalizeH="0" baseline="0" noProof="0">
              <a:ln>
                <a:noFill/>
              </a:ln>
              <a:solidFill>
                <a:schemeClr val="bg1"/>
              </a:solidFill>
              <a:effectLst/>
              <a:uLnTx/>
              <a:uFillTx/>
              <a:latin typeface="Calibri"/>
              <a:cs typeface="Calibri"/>
            </a:endParaRPr>
          </a:p>
        </p:txBody>
      </p:sp>
      <p:sp>
        <p:nvSpPr>
          <p:cNvPr id="28" name="Isosceles Triangle 27">
            <a:extLst>
              <a:ext uri="{FF2B5EF4-FFF2-40B4-BE49-F238E27FC236}">
                <a16:creationId xmlns:a16="http://schemas.microsoft.com/office/drawing/2014/main" id="{6633FAF5-256C-4025-B393-34B5436F9CA0}"/>
              </a:ext>
            </a:extLst>
          </p:cNvPr>
          <p:cNvSpPr/>
          <p:nvPr/>
        </p:nvSpPr>
        <p:spPr>
          <a:xfrm rot="10800000">
            <a:off x="4654027" y="3675060"/>
            <a:ext cx="3195857" cy="393143"/>
          </a:xfrm>
          <a:prstGeom prst="triangle">
            <a:avLst>
              <a:gd name="adj" fmla="val 48160"/>
            </a:avLst>
          </a:prstGeom>
          <a:solidFill>
            <a:schemeClr val="accent2"/>
          </a:solidFill>
          <a:ln w="254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29" name="Isosceles Triangle 28">
            <a:extLst>
              <a:ext uri="{FF2B5EF4-FFF2-40B4-BE49-F238E27FC236}">
                <a16:creationId xmlns:a16="http://schemas.microsoft.com/office/drawing/2014/main" id="{7015C823-7CA1-412A-A634-4A590131DB57}"/>
              </a:ext>
            </a:extLst>
          </p:cNvPr>
          <p:cNvSpPr/>
          <p:nvPr/>
        </p:nvSpPr>
        <p:spPr>
          <a:xfrm rot="10800000">
            <a:off x="697007" y="3674879"/>
            <a:ext cx="3171960" cy="393143"/>
          </a:xfrm>
          <a:prstGeom prst="triangle">
            <a:avLst>
              <a:gd name="adj" fmla="val 48160"/>
            </a:avLst>
          </a:prstGeom>
          <a:solidFill>
            <a:schemeClr val="accent2"/>
          </a:solidFill>
          <a:ln w="254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38" name="Rectangle 37">
            <a:extLst>
              <a:ext uri="{FF2B5EF4-FFF2-40B4-BE49-F238E27FC236}">
                <a16:creationId xmlns:a16="http://schemas.microsoft.com/office/drawing/2014/main" id="{3E421032-F8AF-47BF-842C-A7324C174542}"/>
              </a:ext>
            </a:extLst>
          </p:cNvPr>
          <p:cNvSpPr/>
          <p:nvPr/>
        </p:nvSpPr>
        <p:spPr>
          <a:xfrm>
            <a:off x="702149" y="2051963"/>
            <a:ext cx="3171958" cy="1663499"/>
          </a:xfrm>
          <a:prstGeom prst="rect">
            <a:avLst/>
          </a:prstGeom>
          <a:solidFill>
            <a:schemeClr val="bg1">
              <a:lumMod val="95000"/>
            </a:schemeClr>
          </a:solidFill>
          <a:ln w="127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39" name="Rectangle 38">
            <a:extLst>
              <a:ext uri="{FF2B5EF4-FFF2-40B4-BE49-F238E27FC236}">
                <a16:creationId xmlns:a16="http://schemas.microsoft.com/office/drawing/2014/main" id="{DAE874E7-5F1A-4766-91FE-1C54F27609C1}"/>
              </a:ext>
            </a:extLst>
          </p:cNvPr>
          <p:cNvSpPr/>
          <p:nvPr/>
        </p:nvSpPr>
        <p:spPr>
          <a:xfrm>
            <a:off x="816957" y="1936055"/>
            <a:ext cx="3169926" cy="1927178"/>
          </a:xfrm>
          <a:prstGeom prst="rect">
            <a:avLst/>
          </a:prstGeom>
          <a:noFill/>
          <a:ln w="12700" cap="flat" cmpd="sng" algn="ctr">
            <a:noFill/>
            <a:prstDash val="solid"/>
          </a:ln>
          <a:effectLst/>
        </p:spPr>
        <p:txBody>
          <a:bodyPr lIns="91440" tIns="45720" rIns="91440" bIns="45720" rtlCol="0" anchor="t"/>
          <a:lstStyle/>
          <a:p>
            <a:pPr marL="0" marR="0" lvl="0" indent="0" algn="l" defTabSz="914173" rtl="0" eaLnBrk="1" fontAlgn="auto" latinLnBrk="0" hangingPunct="1">
              <a:lnSpc>
                <a:spcPct val="90000"/>
              </a:lnSpc>
              <a:spcBef>
                <a:spcPts val="267"/>
              </a:spcBef>
              <a:spcAft>
                <a:spcPts val="0"/>
              </a:spcAft>
              <a:buClr>
                <a:srgbClr val="FFFFFF">
                  <a:lumMod val="50000"/>
                </a:srgbClr>
              </a:buClr>
              <a:buSzTx/>
              <a:buFontTx/>
              <a:buNone/>
              <a:tabLst/>
              <a:defRPr/>
            </a:pPr>
            <a:endParaRPr kumimoji="0" lang="en-US" sz="1200" b="0" i="0" u="none" strike="noStrike" kern="0" cap="none" spc="0" normalizeH="0" baseline="0" noProof="0">
              <a:ln>
                <a:noFill/>
              </a:ln>
              <a:solidFill>
                <a:srgbClr val="FF0000"/>
              </a:solidFill>
              <a:effectLst/>
              <a:uLnTx/>
              <a:uFillTx/>
              <a:latin typeface="Roboto"/>
              <a:ea typeface="+mn-ea"/>
              <a:cs typeface="Arial" panose="020B0604020202020204" pitchFamily="34" charset="0"/>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1" lang="en-US" sz="1400" b="0" i="0" u="none" strike="noStrike" kern="0" cap="none" spc="0" normalizeH="0" baseline="0" noProof="0">
                <a:ln>
                  <a:noFill/>
                </a:ln>
                <a:solidFill>
                  <a:srgbClr val="404040"/>
                </a:solidFill>
                <a:effectLst/>
                <a:uLnTx/>
                <a:uFillTx/>
                <a:latin typeface="Calibri"/>
                <a:cs typeface="Arial"/>
              </a:rPr>
              <a:t>Analyze service design</a:t>
            </a:r>
            <a:endParaRPr lang="en-US" sz="1400" b="0" i="0" u="none" strike="noStrike" kern="0" cap="none" spc="0" normalizeH="0" baseline="0" noProof="0">
              <a:ln>
                <a:noFill/>
              </a:ln>
              <a:solidFill>
                <a:srgbClr val="404040"/>
              </a:solidFill>
              <a:effectLst/>
              <a:uLnTx/>
              <a:uFillTx/>
              <a:latin typeface="Calibri"/>
              <a:cs typeface="Arial"/>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0" lang="en-US" sz="1400" b="0" i="0" u="none" strike="noStrike" kern="0" cap="none" spc="0" normalizeH="0" baseline="0" noProof="0">
                <a:ln>
                  <a:noFill/>
                </a:ln>
                <a:solidFill>
                  <a:srgbClr val="404040"/>
                </a:solidFill>
                <a:effectLst/>
                <a:uLnTx/>
                <a:uFillTx/>
                <a:latin typeface="Calibri"/>
                <a:cs typeface="Arial"/>
              </a:rPr>
              <a:t>Assess incident data</a:t>
            </a:r>
            <a:endParaRPr lang="en-US" sz="1400" b="0" i="0" u="none" strike="noStrike" kern="0" cap="none" spc="0" normalizeH="0" baseline="0" noProof="0">
              <a:ln>
                <a:noFill/>
              </a:ln>
              <a:solidFill>
                <a:srgbClr val="404040"/>
              </a:solidFill>
              <a:effectLst/>
              <a:uLnTx/>
              <a:uFillTx/>
              <a:latin typeface="Calibri"/>
              <a:cs typeface="Arial"/>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1" lang="en-US" sz="1400" b="0" i="0" u="none" strike="noStrike" kern="0" cap="none" spc="0" normalizeH="0" baseline="0" noProof="0">
                <a:ln>
                  <a:noFill/>
                </a:ln>
                <a:solidFill>
                  <a:srgbClr val="404040"/>
                </a:solidFill>
                <a:effectLst/>
                <a:uLnTx/>
                <a:uFillTx/>
                <a:latin typeface="Calibri"/>
                <a:cs typeface="Arial"/>
              </a:rPr>
              <a:t>Conduct gap analysis</a:t>
            </a:r>
            <a:endParaRPr lang="en-US" sz="1400" b="0" i="0" u="none" strike="noStrike" kern="0" cap="none" spc="0" normalizeH="0" baseline="0" noProof="0">
              <a:ln>
                <a:noFill/>
              </a:ln>
              <a:solidFill>
                <a:srgbClr val="404040"/>
              </a:solidFill>
              <a:effectLst/>
              <a:uLnTx/>
              <a:uFillTx/>
              <a:latin typeface="Calibri"/>
              <a:cs typeface="Arial"/>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1" lang="en-US" sz="1400" b="0" i="0" u="none" strike="noStrike" kern="0" cap="none" spc="0" normalizeH="0" baseline="0" noProof="0">
                <a:ln>
                  <a:noFill/>
                </a:ln>
                <a:solidFill>
                  <a:srgbClr val="404040"/>
                </a:solidFill>
                <a:effectLst/>
                <a:uLnTx/>
                <a:uFillTx/>
                <a:latin typeface="Calibri"/>
                <a:cs typeface="Arial"/>
              </a:rPr>
              <a:t>Identify value streams</a:t>
            </a:r>
            <a:endParaRPr lang="en-US" sz="1400" b="0" i="0" u="none" strike="noStrike" kern="0" cap="none" spc="0" normalizeH="0" baseline="0" noProof="0">
              <a:ln>
                <a:noFill/>
              </a:ln>
              <a:solidFill>
                <a:srgbClr val="404040"/>
              </a:solidFill>
              <a:effectLst/>
              <a:uLnTx/>
              <a:uFillTx/>
              <a:latin typeface="Calibri"/>
              <a:cs typeface="Arial"/>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1" lang="en-US" sz="1400" b="0" i="0" u="none" strike="noStrike" kern="0" cap="none" spc="0" normalizeH="0" baseline="0" noProof="0">
                <a:ln>
                  <a:noFill/>
                </a:ln>
                <a:solidFill>
                  <a:srgbClr val="404040"/>
                </a:solidFill>
                <a:effectLst/>
                <a:uLnTx/>
                <a:uFillTx/>
                <a:latin typeface="Calibri"/>
                <a:cs typeface="Arial"/>
              </a:rPr>
              <a:t>Establish metrics strategy</a:t>
            </a:r>
            <a:endParaRPr lang="en-US" sz="1400" b="0" i="0" u="none" strike="noStrike" kern="0" cap="none" spc="0" normalizeH="0" baseline="0" noProof="0">
              <a:ln>
                <a:noFill/>
              </a:ln>
              <a:solidFill>
                <a:srgbClr val="404040"/>
              </a:solidFill>
              <a:effectLst/>
              <a:uLnTx/>
              <a:uFillTx/>
              <a:latin typeface="Calibri"/>
              <a:cs typeface="Arial"/>
            </a:endParaRPr>
          </a:p>
          <a:p>
            <a:pPr marL="0" marR="0" lvl="0" indent="0" algn="l" defTabSz="914173" rtl="0" eaLnBrk="1" fontAlgn="auto" latinLnBrk="0" hangingPunct="1">
              <a:lnSpc>
                <a:spcPct val="90000"/>
              </a:lnSpc>
              <a:spcBef>
                <a:spcPts val="267"/>
              </a:spcBef>
              <a:spcAft>
                <a:spcPts val="0"/>
              </a:spcAft>
              <a:buClr>
                <a:srgbClr val="FFFFFF">
                  <a:lumMod val="50000"/>
                </a:srgbClr>
              </a:buClr>
              <a:buSzTx/>
              <a:buFontTx/>
              <a:buNone/>
              <a:tabLst/>
              <a:defRPr/>
            </a:pPr>
            <a:endParaRPr kumimoji="1" lang="en-US" sz="1200" b="0" i="0" u="none" strike="noStrike" kern="0" cap="none" spc="0" normalizeH="0" baseline="0" noProof="0">
              <a:ln>
                <a:noFill/>
              </a:ln>
              <a:solidFill>
                <a:srgbClr val="404040"/>
              </a:solidFill>
              <a:effectLst/>
              <a:uLnTx/>
              <a:uFillTx/>
              <a:latin typeface="Roboto"/>
              <a:ea typeface="+mn-ea"/>
              <a:cs typeface="Arial" panose="020B0604020202020204" pitchFamily="34" charset="0"/>
            </a:endParaRPr>
          </a:p>
          <a:p>
            <a:pPr marL="0" marR="0" lvl="0" indent="0" algn="l" defTabSz="914173" rtl="0" eaLnBrk="1" fontAlgn="auto" latinLnBrk="0" hangingPunct="1">
              <a:lnSpc>
                <a:spcPct val="90000"/>
              </a:lnSpc>
              <a:spcBef>
                <a:spcPts val="267"/>
              </a:spcBef>
              <a:spcAft>
                <a:spcPts val="0"/>
              </a:spcAft>
              <a:buClr>
                <a:srgbClr val="FFFFFF">
                  <a:lumMod val="50000"/>
                </a:srgbClr>
              </a:buClr>
              <a:buSzTx/>
              <a:buFontTx/>
              <a:buNone/>
              <a:tabLst/>
              <a:defRPr/>
            </a:pPr>
            <a:endParaRPr kumimoji="0" lang="en-US" sz="1200" b="0" i="0" u="none" strike="noStrike" kern="0" cap="none" spc="0" normalizeH="0" baseline="0" noProof="0">
              <a:ln>
                <a:noFill/>
              </a:ln>
              <a:solidFill>
                <a:srgbClr val="404040"/>
              </a:solidFill>
              <a:effectLst/>
              <a:uLnTx/>
              <a:uFillTx/>
              <a:latin typeface="Roboto"/>
              <a:ea typeface="+mn-ea"/>
              <a:cs typeface="Arial" panose="020B0604020202020204" pitchFamily="34" charset="0"/>
            </a:endParaRPr>
          </a:p>
        </p:txBody>
      </p:sp>
      <p:sp>
        <p:nvSpPr>
          <p:cNvPr id="49" name="Rectangle 48">
            <a:extLst>
              <a:ext uri="{FF2B5EF4-FFF2-40B4-BE49-F238E27FC236}">
                <a16:creationId xmlns:a16="http://schemas.microsoft.com/office/drawing/2014/main" id="{7A47C560-8E7C-4221-B7A1-49CD439FF5D8}"/>
              </a:ext>
            </a:extLst>
          </p:cNvPr>
          <p:cNvSpPr/>
          <p:nvPr/>
        </p:nvSpPr>
        <p:spPr>
          <a:xfrm>
            <a:off x="4714104" y="1933214"/>
            <a:ext cx="3029552" cy="1719981"/>
          </a:xfrm>
          <a:prstGeom prst="rect">
            <a:avLst/>
          </a:prstGeom>
          <a:noFill/>
          <a:ln w="12700" cap="flat" cmpd="sng" algn="ctr">
            <a:noFill/>
            <a:prstDash val="solid"/>
          </a:ln>
          <a:effectLst/>
        </p:spPr>
        <p:txBody>
          <a:bodyPr lIns="91440" tIns="45720" rIns="91440" bIns="45720" rtlCol="0" anchor="t"/>
          <a:lstStyle/>
          <a:p>
            <a:pPr marL="0" marR="0" lvl="0" indent="0" algn="l" defTabSz="914173" rtl="0" eaLnBrk="1" fontAlgn="auto" latinLnBrk="0" hangingPunct="1">
              <a:lnSpc>
                <a:spcPct val="90000"/>
              </a:lnSpc>
              <a:spcBef>
                <a:spcPts val="267"/>
              </a:spcBef>
              <a:spcAft>
                <a:spcPts val="0"/>
              </a:spcAft>
              <a:buClr>
                <a:srgbClr val="FFFFFF">
                  <a:lumMod val="50000"/>
                </a:srgbClr>
              </a:buClr>
              <a:buSzTx/>
              <a:buFontTx/>
              <a:buNone/>
              <a:tabLst/>
              <a:defRPr/>
            </a:pPr>
            <a:endParaRPr kumimoji="0" lang="en-US" sz="900" b="0" i="0" u="none" strike="noStrike" kern="0" cap="none" spc="0" normalizeH="0" baseline="0" noProof="0">
              <a:ln>
                <a:noFill/>
              </a:ln>
              <a:solidFill>
                <a:srgbClr val="404040"/>
              </a:solidFill>
              <a:effectLst/>
              <a:uLnTx/>
              <a:uFillTx/>
              <a:latin typeface="Roboto"/>
              <a:ea typeface="+mn-ea"/>
              <a:cs typeface="Arial" panose="020B0604020202020204" pitchFamily="34" charset="0"/>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1" lang="en-US" sz="1400" b="0" i="0" u="none" strike="noStrike" kern="0" cap="none" spc="0" normalizeH="0" baseline="0" noProof="0">
                <a:ln>
                  <a:noFill/>
                </a:ln>
                <a:solidFill>
                  <a:srgbClr val="404040"/>
                </a:solidFill>
                <a:effectLst/>
                <a:uLnTx/>
                <a:uFillTx/>
                <a:latin typeface="Calibri"/>
                <a:cs typeface="Arial"/>
              </a:rPr>
              <a:t>Define/Refine processes, procedures, checklists, etc.</a:t>
            </a:r>
            <a:endParaRPr lang="en-US" sz="1400" b="0" i="0" u="none" strike="noStrike" kern="0" cap="none" spc="0" normalizeH="0" baseline="0" noProof="0">
              <a:ln>
                <a:noFill/>
              </a:ln>
              <a:solidFill>
                <a:srgbClr val="404040"/>
              </a:solidFill>
              <a:effectLst/>
              <a:uLnTx/>
              <a:uFillTx/>
              <a:latin typeface="Calibri"/>
              <a:cs typeface="Arial"/>
            </a:endParaRPr>
          </a:p>
          <a:p>
            <a:pPr marL="170815" indent="-170815" defTabSz="914173">
              <a:lnSpc>
                <a:spcPct val="90000"/>
              </a:lnSpc>
              <a:spcBef>
                <a:spcPts val="267"/>
              </a:spcBef>
              <a:buClr>
                <a:srgbClr val="FFFFFF">
                  <a:lumMod val="50000"/>
                </a:srgbClr>
              </a:buClr>
              <a:buFont typeface="Wingdings" panose="05000000000000000000" pitchFamily="2" charset="2"/>
              <a:buChar char="§"/>
              <a:defRPr/>
            </a:pPr>
            <a:r>
              <a:rPr kumimoji="1" lang="en-US" sz="1400" kern="0">
                <a:solidFill>
                  <a:srgbClr val="404040"/>
                </a:solidFill>
                <a:latin typeface="Calibri"/>
                <a:cs typeface="Arial"/>
              </a:rPr>
              <a:t>Automation is a priority</a:t>
            </a:r>
          </a:p>
          <a:p>
            <a:pPr marL="170815" marR="0" lvl="0" indent="-170815" algn="l" defTabSz="914173" rtl="0">
              <a:lnSpc>
                <a:spcPct val="90000"/>
              </a:lnSpc>
              <a:spcBef>
                <a:spcPts val="267"/>
              </a:spcBef>
              <a:spcAft>
                <a:spcPts val="0"/>
              </a:spcAft>
              <a:buClr>
                <a:srgbClr val="808080"/>
              </a:buClr>
              <a:buSzTx/>
              <a:buFont typeface="Wingdings" panose="05000000000000000000" pitchFamily="2" charset="2"/>
              <a:buChar char="§"/>
              <a:tabLst/>
              <a:defRPr/>
            </a:pPr>
            <a:r>
              <a:rPr kumimoji="1" lang="en-US" sz="1400" kern="0">
                <a:solidFill>
                  <a:srgbClr val="404040"/>
                </a:solidFill>
                <a:latin typeface="Calibri"/>
                <a:cs typeface="Arial"/>
              </a:rPr>
              <a:t>Monitor</a:t>
            </a:r>
            <a:r>
              <a:rPr kumimoji="1" lang="en-US" sz="1400" b="0" i="0" u="none" strike="noStrike" kern="0" cap="none" spc="0" normalizeH="0" baseline="0" noProof="0">
                <a:ln>
                  <a:noFill/>
                </a:ln>
                <a:solidFill>
                  <a:srgbClr val="404040"/>
                </a:solidFill>
                <a:effectLst/>
                <a:uLnTx/>
                <a:uFillTx/>
                <a:latin typeface="Calibri"/>
                <a:cs typeface="Arial"/>
              </a:rPr>
              <a:t> for dependencies and integration gaps</a:t>
            </a:r>
            <a:endParaRPr lang="en-US" sz="1400" b="0" i="0" u="none" strike="noStrike" kern="0" cap="none" spc="0" normalizeH="0" baseline="0" noProof="0">
              <a:ln>
                <a:noFill/>
              </a:ln>
              <a:solidFill>
                <a:srgbClr val="404040"/>
              </a:solidFill>
              <a:effectLst/>
              <a:uLnTx/>
              <a:uFillTx/>
              <a:latin typeface="Calibri"/>
              <a:cs typeface="Arial"/>
            </a:endParaRP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r>
              <a:rPr kumimoji="0" lang="en-US" sz="1400" b="0" i="0" u="none" strike="noStrike" kern="0" cap="none" spc="0" normalizeH="0" baseline="0" noProof="0">
                <a:ln>
                  <a:noFill/>
                </a:ln>
                <a:solidFill>
                  <a:srgbClr val="404040"/>
                </a:solidFill>
                <a:effectLst/>
                <a:uLnTx/>
                <a:uFillTx/>
                <a:latin typeface="Calibri"/>
                <a:cs typeface="Arial"/>
              </a:rPr>
              <a:t>Metrics data collection, threshold baselining</a:t>
            </a:r>
            <a:endParaRPr lang="en-US" sz="1400" b="0" i="0" u="none" strike="noStrike" kern="0" cap="none" spc="0" normalizeH="0" baseline="0" noProof="0">
              <a:ln>
                <a:noFill/>
              </a:ln>
              <a:solidFill>
                <a:srgbClr val="404040"/>
              </a:solidFill>
              <a:effectLst/>
              <a:uLnTx/>
              <a:uFillTx/>
              <a:latin typeface="Calibri"/>
              <a:cs typeface="Arial"/>
            </a:endParaRPr>
          </a:p>
        </p:txBody>
      </p:sp>
      <p:sp>
        <p:nvSpPr>
          <p:cNvPr id="55" name="Rectangle 54">
            <a:extLst>
              <a:ext uri="{FF2B5EF4-FFF2-40B4-BE49-F238E27FC236}">
                <a16:creationId xmlns:a16="http://schemas.microsoft.com/office/drawing/2014/main" id="{98CB0820-CCA1-4A6D-BF53-2B4E02ED6337}"/>
              </a:ext>
            </a:extLst>
          </p:cNvPr>
          <p:cNvSpPr/>
          <p:nvPr/>
        </p:nvSpPr>
        <p:spPr>
          <a:xfrm>
            <a:off x="8511145" y="2064514"/>
            <a:ext cx="3076550" cy="1537419"/>
          </a:xfrm>
          <a:prstGeom prst="rect">
            <a:avLst/>
          </a:prstGeom>
          <a:noFill/>
          <a:ln w="12700" cap="flat" cmpd="sng" algn="ctr">
            <a:noFill/>
            <a:prstDash val="solid"/>
          </a:ln>
          <a:effectLst/>
        </p:spPr>
        <p:txBody>
          <a:bodyPr lIns="91440" tIns="45720" rIns="91440" bIns="45720" rtlCol="0" anchor="t"/>
          <a:lstStyle/>
          <a:p>
            <a:pPr marL="170815" indent="-170815" defTabSz="914173">
              <a:lnSpc>
                <a:spcPct val="90000"/>
              </a:lnSpc>
              <a:spcBef>
                <a:spcPts val="267"/>
              </a:spcBef>
              <a:buClr>
                <a:srgbClr val="FFFFFF">
                  <a:lumMod val="50000"/>
                </a:srgbClr>
              </a:buClr>
              <a:buFont typeface="Wingdings" panose="05000000000000000000" pitchFamily="2" charset="2"/>
              <a:buChar char="§"/>
              <a:defRPr/>
            </a:pPr>
            <a:r>
              <a:rPr kumimoji="1" lang="en-US" sz="1400" kern="0">
                <a:solidFill>
                  <a:srgbClr val="404040"/>
                </a:solidFill>
                <a:latin typeface="Calibri"/>
                <a:cs typeface="Arial"/>
              </a:rPr>
              <a:t>Operationalize all activities</a:t>
            </a:r>
          </a:p>
          <a:p>
            <a:pPr marL="170815" indent="-170815" defTabSz="914173">
              <a:lnSpc>
                <a:spcPct val="90000"/>
              </a:lnSpc>
              <a:spcBef>
                <a:spcPts val="267"/>
              </a:spcBef>
              <a:buClr>
                <a:srgbClr val="FFFFFF">
                  <a:lumMod val="50000"/>
                </a:srgbClr>
              </a:buClr>
              <a:buFont typeface="Wingdings" panose="05000000000000000000" pitchFamily="2" charset="2"/>
              <a:buChar char="§"/>
              <a:defRPr/>
            </a:pPr>
            <a:r>
              <a:rPr kumimoji="1" lang="en-US" sz="1400" kern="0">
                <a:solidFill>
                  <a:srgbClr val="404040"/>
                </a:solidFill>
                <a:latin typeface="Calibri"/>
                <a:cs typeface="Arial"/>
              </a:rPr>
              <a:t>Conduct system and solution increment reviews </a:t>
            </a:r>
          </a:p>
          <a:p>
            <a:pPr marL="170815" indent="-170815" defTabSz="914173">
              <a:lnSpc>
                <a:spcPct val="90000"/>
              </a:lnSpc>
              <a:spcBef>
                <a:spcPts val="267"/>
              </a:spcBef>
              <a:buClr>
                <a:srgbClr val="FFFFFF">
                  <a:lumMod val="50000"/>
                </a:srgbClr>
              </a:buClr>
              <a:buFont typeface="Wingdings" panose="05000000000000000000" pitchFamily="2" charset="2"/>
              <a:buChar char="§"/>
              <a:defRPr/>
            </a:pPr>
            <a:r>
              <a:rPr kumimoji="1" lang="en-US" sz="1400" kern="0">
                <a:solidFill>
                  <a:srgbClr val="404040"/>
                </a:solidFill>
                <a:latin typeface="Calibri"/>
                <a:cs typeface="Arial"/>
              </a:rPr>
              <a:t>Measure and report SLA’s</a:t>
            </a:r>
          </a:p>
          <a:p>
            <a:pPr marL="170815" indent="-170815" defTabSz="914173">
              <a:lnSpc>
                <a:spcPct val="90000"/>
              </a:lnSpc>
              <a:spcBef>
                <a:spcPts val="267"/>
              </a:spcBef>
              <a:buClr>
                <a:srgbClr val="FFFFFF">
                  <a:lumMod val="50000"/>
                </a:srgbClr>
              </a:buClr>
              <a:buFont typeface="Wingdings" panose="05000000000000000000" pitchFamily="2" charset="2"/>
              <a:buChar char="§"/>
              <a:defRPr/>
            </a:pPr>
            <a:r>
              <a:rPr kumimoji="1" lang="en-US" sz="1400" kern="0">
                <a:solidFill>
                  <a:srgbClr val="404040"/>
                </a:solidFill>
                <a:latin typeface="Calibri"/>
                <a:cs typeface="Arial"/>
              </a:rPr>
              <a:t>Drive continuous improvements</a:t>
            </a:r>
          </a:p>
          <a:p>
            <a:pPr marL="170815" marR="0" lvl="0" indent="-170815" algn="l" defTabSz="914173" rtl="0" eaLnBrk="1" fontAlgn="auto" latinLnBrk="0" hangingPunct="1">
              <a:lnSpc>
                <a:spcPct val="90000"/>
              </a:lnSpc>
              <a:spcBef>
                <a:spcPts val="267"/>
              </a:spcBef>
              <a:spcAft>
                <a:spcPts val="0"/>
              </a:spcAft>
              <a:buClr>
                <a:srgbClr val="FFFFFF">
                  <a:lumMod val="50000"/>
                </a:srgbClr>
              </a:buClr>
              <a:buSzTx/>
              <a:buFont typeface="Wingdings" panose="05000000000000000000" pitchFamily="2" charset="2"/>
              <a:buChar char="§"/>
              <a:tabLst/>
              <a:defRPr/>
            </a:pPr>
            <a:endParaRPr lang="en-US" sz="1400" b="0" i="0" u="none" strike="noStrike" kern="0" cap="none" spc="0" normalizeH="0" baseline="0" noProof="0">
              <a:ln>
                <a:noFill/>
              </a:ln>
              <a:solidFill>
                <a:srgbClr val="FFFFFF"/>
              </a:solidFill>
              <a:effectLst/>
              <a:uLnTx/>
              <a:uFillTx/>
              <a:latin typeface="Calibri"/>
              <a:cs typeface="Arial" panose="020B0604020202020204" pitchFamily="34" charset="0"/>
            </a:endParaRPr>
          </a:p>
        </p:txBody>
      </p:sp>
      <p:sp>
        <p:nvSpPr>
          <p:cNvPr id="62" name="Rectangle 61">
            <a:extLst>
              <a:ext uri="{FF2B5EF4-FFF2-40B4-BE49-F238E27FC236}">
                <a16:creationId xmlns:a16="http://schemas.microsoft.com/office/drawing/2014/main" id="{DB16BC4D-7738-4142-B459-DD05791E4A24}"/>
              </a:ext>
            </a:extLst>
          </p:cNvPr>
          <p:cNvSpPr/>
          <p:nvPr/>
        </p:nvSpPr>
        <p:spPr>
          <a:xfrm>
            <a:off x="707289" y="4052043"/>
            <a:ext cx="3166818" cy="851984"/>
          </a:xfrm>
          <a:prstGeom prst="rect">
            <a:avLst/>
          </a:prstGeom>
          <a:solidFill>
            <a:schemeClr val="accent3"/>
          </a:solidFill>
          <a:ln w="25400" cap="flat" cmpd="sng" algn="ctr">
            <a:noFill/>
            <a:prstDash val="solid"/>
          </a:ln>
          <a:effectLst/>
        </p:spPr>
        <p:txBody>
          <a:bodyPr lIns="91440" tIns="45720" rIns="91440" bIns="45720" rtlCol="0" anchor="ctr"/>
          <a:lstStyle/>
          <a:p>
            <a:pPr marL="173990" marR="0" lvl="0" indent="-173990" algn="l" defTabSz="914173" rtl="0" eaLnBrk="1" fontAlgn="auto" latinLnBrk="0" hangingPunct="1">
              <a:lnSpc>
                <a:spcPct val="100000"/>
              </a:lnSpc>
              <a:spcBef>
                <a:spcPts val="0"/>
              </a:spcBef>
              <a:spcAft>
                <a:spcPts val="0"/>
              </a:spcAft>
              <a:buClrTx/>
              <a:buSzTx/>
              <a:buFont typeface="Arial" panose="020B0604020202020204" pitchFamily="34" charset="0"/>
              <a:buChar char="•"/>
              <a:tabLst>
                <a:tab pos="282568" algn="l"/>
              </a:tabLst>
              <a:defRPr/>
            </a:pPr>
            <a:r>
              <a:rPr kumimoji="0" lang="en-US" sz="1200" b="1" i="0" u="none" strike="noStrike" kern="0" cap="none" spc="0" normalizeH="0" baseline="0" noProof="0" dirty="0">
                <a:ln>
                  <a:noFill/>
                </a:ln>
                <a:solidFill>
                  <a:srgbClr val="404040"/>
                </a:solidFill>
                <a:effectLst/>
                <a:uLnTx/>
                <a:uFillTx/>
                <a:latin typeface="Calibri"/>
                <a:cs typeface="Arial"/>
              </a:rPr>
              <a:t>Assessment Report</a:t>
            </a:r>
            <a:endParaRPr lang="en-US" sz="1200" b="1" i="0" u="none" strike="noStrike" kern="0" cap="none" spc="0" normalizeH="0" baseline="0" noProof="0" dirty="0">
              <a:ln>
                <a:noFill/>
              </a:ln>
              <a:effectLst/>
              <a:uLnTx/>
              <a:uFillTx/>
              <a:latin typeface="Calibri"/>
              <a:cs typeface="Arial"/>
            </a:endParaRPr>
          </a:p>
          <a:p>
            <a:pPr marL="173990" marR="0" lvl="0" indent="-173990" algn="l" defTabSz="914173" rtl="0" eaLnBrk="1" fontAlgn="auto" latinLnBrk="0" hangingPunct="1">
              <a:lnSpc>
                <a:spcPct val="100000"/>
              </a:lnSpc>
              <a:spcBef>
                <a:spcPts val="0"/>
              </a:spcBef>
              <a:spcAft>
                <a:spcPts val="0"/>
              </a:spcAft>
              <a:buClrTx/>
              <a:buSzTx/>
              <a:buFont typeface="Arial" panose="020B0604020202020204" pitchFamily="34" charset="0"/>
              <a:buChar char="•"/>
              <a:tabLst>
                <a:tab pos="282568" algn="l"/>
              </a:tabLst>
              <a:defRPr/>
            </a:pPr>
            <a:r>
              <a:rPr kumimoji="1" lang="en-US" sz="1200" b="1" i="0" u="none" strike="noStrike" kern="0" cap="none" spc="0" normalizeH="0" baseline="0" noProof="0" dirty="0">
                <a:ln>
                  <a:noFill/>
                </a:ln>
                <a:solidFill>
                  <a:srgbClr val="404040"/>
                </a:solidFill>
                <a:effectLst/>
                <a:uLnTx/>
                <a:uFillTx/>
                <a:latin typeface="Calibri"/>
                <a:cs typeface="Arial"/>
              </a:rPr>
              <a:t>Reliability Specification</a:t>
            </a:r>
            <a:endParaRPr lang="en-US" sz="1200" b="1" i="0" u="none" strike="noStrike" kern="0" cap="none" spc="0" normalizeH="0" baseline="0" noProof="0" dirty="0">
              <a:ln>
                <a:noFill/>
              </a:ln>
              <a:solidFill>
                <a:srgbClr val="404040"/>
              </a:solidFill>
              <a:effectLst/>
              <a:uLnTx/>
              <a:uFillTx/>
              <a:latin typeface="Calibri"/>
              <a:cs typeface="Arial"/>
            </a:endParaRPr>
          </a:p>
          <a:p>
            <a:pPr marL="173990" marR="0" lvl="0" indent="-173990" algn="l" defTabSz="914173" rtl="0" eaLnBrk="1" fontAlgn="auto" latinLnBrk="0" hangingPunct="1">
              <a:lnSpc>
                <a:spcPct val="100000"/>
              </a:lnSpc>
              <a:spcBef>
                <a:spcPts val="0"/>
              </a:spcBef>
              <a:spcAft>
                <a:spcPts val="0"/>
              </a:spcAft>
              <a:buClrTx/>
              <a:buSzTx/>
              <a:buFont typeface="Arial" panose="020B0604020202020204" pitchFamily="34" charset="0"/>
              <a:buChar char="•"/>
              <a:tabLst>
                <a:tab pos="282568" algn="l"/>
              </a:tabLst>
              <a:defRPr/>
            </a:pPr>
            <a:r>
              <a:rPr kumimoji="1" lang="en-US" sz="1200" b="1" kern="0" dirty="0" err="1">
                <a:solidFill>
                  <a:srgbClr val="404040"/>
                </a:solidFill>
                <a:latin typeface="Calibri"/>
                <a:cs typeface="Arial"/>
              </a:rPr>
              <a:t>CoE</a:t>
            </a:r>
            <a:r>
              <a:rPr kumimoji="1" lang="en-US" sz="1200" b="1" kern="0" dirty="0">
                <a:solidFill>
                  <a:srgbClr val="404040"/>
                </a:solidFill>
                <a:latin typeface="Calibri"/>
                <a:cs typeface="Arial"/>
              </a:rPr>
              <a:t> Engagement</a:t>
            </a:r>
            <a:endParaRPr lang="en-US" sz="1200" b="1" i="0" u="none" strike="noStrike" kern="0" cap="none" spc="0" normalizeH="0" baseline="0" noProof="0" dirty="0">
              <a:ln>
                <a:noFill/>
              </a:ln>
              <a:effectLst/>
              <a:uLnTx/>
              <a:uFillTx/>
              <a:latin typeface="Calibri"/>
              <a:cs typeface="Arial"/>
            </a:endParaRPr>
          </a:p>
        </p:txBody>
      </p:sp>
      <p:sp>
        <p:nvSpPr>
          <p:cNvPr id="63" name="Rectangle 62">
            <a:extLst>
              <a:ext uri="{FF2B5EF4-FFF2-40B4-BE49-F238E27FC236}">
                <a16:creationId xmlns:a16="http://schemas.microsoft.com/office/drawing/2014/main" id="{40FF057A-4AAD-4CBE-92AE-1FAB4A672B85}"/>
              </a:ext>
            </a:extLst>
          </p:cNvPr>
          <p:cNvSpPr/>
          <p:nvPr/>
        </p:nvSpPr>
        <p:spPr>
          <a:xfrm>
            <a:off x="4634364" y="4081179"/>
            <a:ext cx="3183373" cy="851984"/>
          </a:xfrm>
          <a:prstGeom prst="rect">
            <a:avLst/>
          </a:prstGeom>
          <a:solidFill>
            <a:schemeClr val="accent3"/>
          </a:solidFill>
          <a:ln w="25400" cap="flat" cmpd="sng" algn="ctr">
            <a:noFill/>
            <a:prstDash val="solid"/>
          </a:ln>
          <a:effectLst/>
        </p:spPr>
        <p:txBody>
          <a:bodyPr lIns="91440" tIns="45720" rIns="91440" bIns="45720"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1" i="0" u="none" strike="noStrike" kern="0" cap="none" spc="0" normalizeH="0" baseline="0" noProof="0" dirty="0">
                <a:ln>
                  <a:noFill/>
                </a:ln>
                <a:solidFill>
                  <a:srgbClr val="404040"/>
                </a:solidFill>
                <a:effectLst/>
                <a:uLnTx/>
                <a:uFillTx/>
                <a:latin typeface="Calibri"/>
                <a:cs typeface="Arial"/>
              </a:rPr>
              <a:t>Checklists</a:t>
            </a:r>
            <a:endParaRPr lang="en-US" sz="1200" b="1" i="0" u="none" strike="noStrike" kern="0" cap="none" spc="0" normalizeH="0" baseline="0" noProof="0" dirty="0">
              <a:ln>
                <a:noFill/>
              </a:ln>
              <a:effectLst/>
              <a:uLnTx/>
              <a:uFillTx/>
              <a:latin typeface="Calibri"/>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1" i="0" u="none" strike="noStrike" kern="0" cap="none" spc="0" normalizeH="0" baseline="0" noProof="0" dirty="0">
                <a:ln>
                  <a:noFill/>
                </a:ln>
                <a:solidFill>
                  <a:srgbClr val="404040"/>
                </a:solidFill>
                <a:effectLst/>
                <a:uLnTx/>
                <a:uFillTx/>
                <a:latin typeface="Calibri"/>
                <a:cs typeface="Arial"/>
              </a:rPr>
              <a:t>Playbooks</a:t>
            </a:r>
            <a:endParaRPr lang="en-US" sz="1200" b="1" i="0" u="none" strike="noStrike" kern="0" cap="none" spc="0" normalizeH="0" baseline="0" noProof="0" dirty="0">
              <a:ln>
                <a:noFill/>
              </a:ln>
              <a:solidFill>
                <a:srgbClr val="404040"/>
              </a:solidFill>
              <a:effectLst/>
              <a:uLnTx/>
              <a:uFillTx/>
              <a:latin typeface="Calibri"/>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1" kern="0" dirty="0" err="1">
                <a:solidFill>
                  <a:srgbClr val="404040"/>
                </a:solidFill>
                <a:latin typeface="Calibri"/>
                <a:cs typeface="Arial"/>
              </a:rPr>
              <a:t>CoE</a:t>
            </a:r>
            <a:r>
              <a:rPr kumimoji="1" lang="en-US" sz="1200" b="1" kern="0" dirty="0">
                <a:solidFill>
                  <a:srgbClr val="404040"/>
                </a:solidFill>
                <a:latin typeface="Calibri"/>
                <a:cs typeface="Arial"/>
              </a:rPr>
              <a:t> Engagement</a:t>
            </a:r>
            <a:endParaRPr lang="en-US" sz="1200" b="1" i="0" u="none" strike="noStrike" kern="0" cap="none" spc="0" normalizeH="0" baseline="0" noProof="0" dirty="0">
              <a:ln>
                <a:noFill/>
              </a:ln>
              <a:effectLst/>
              <a:uLnTx/>
              <a:uFillTx/>
              <a:latin typeface="Calibri"/>
              <a:cs typeface="Arial"/>
            </a:endParaRPr>
          </a:p>
        </p:txBody>
      </p:sp>
      <p:sp>
        <p:nvSpPr>
          <p:cNvPr id="64" name="Rectangle 63">
            <a:extLst>
              <a:ext uri="{FF2B5EF4-FFF2-40B4-BE49-F238E27FC236}">
                <a16:creationId xmlns:a16="http://schemas.microsoft.com/office/drawing/2014/main" id="{61FC1848-8CBD-422B-A3FF-2D4F740B5ABA}"/>
              </a:ext>
            </a:extLst>
          </p:cNvPr>
          <p:cNvSpPr/>
          <p:nvPr/>
        </p:nvSpPr>
        <p:spPr>
          <a:xfrm>
            <a:off x="8471714" y="4063065"/>
            <a:ext cx="3171958" cy="851984"/>
          </a:xfrm>
          <a:prstGeom prst="rect">
            <a:avLst/>
          </a:prstGeom>
          <a:solidFill>
            <a:schemeClr val="accent3"/>
          </a:solidFill>
          <a:ln w="25400" cap="flat" cmpd="sng" algn="ctr">
            <a:noFill/>
            <a:prstDash val="solid"/>
          </a:ln>
          <a:effectLst/>
        </p:spPr>
        <p:txBody>
          <a:bodyPr lIns="91440" tIns="45720" rIns="91440" bIns="45720"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1" i="0" u="none" strike="noStrike" kern="0" cap="none" spc="0" normalizeH="0" baseline="0" noProof="0" dirty="0">
                <a:ln>
                  <a:noFill/>
                </a:ln>
                <a:solidFill>
                  <a:srgbClr val="404040"/>
                </a:solidFill>
                <a:effectLst/>
                <a:uLnTx/>
                <a:uFillTx/>
                <a:latin typeface="Calibri"/>
                <a:cs typeface="Arial"/>
              </a:rPr>
              <a:t>Standard Operating Procedures</a:t>
            </a:r>
            <a:endParaRPr lang="en-US" sz="1200" b="1" i="0" u="none" strike="noStrike" kern="0" cap="none" spc="0" normalizeH="0" baseline="0" noProof="0" dirty="0">
              <a:ln>
                <a:noFill/>
              </a:ln>
              <a:effectLst/>
              <a:uLnTx/>
              <a:uFillTx/>
              <a:latin typeface="Calibri"/>
              <a:cs typeface="Arial"/>
            </a:endParaRPr>
          </a:p>
          <a:p>
            <a:pPr marL="173990" marR="0" lvl="0" indent="-173990" algn="l" defTabSz="91417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404040"/>
                </a:solidFill>
                <a:effectLst/>
                <a:uLnTx/>
                <a:uFillTx/>
                <a:latin typeface="Calibri"/>
                <a:cs typeface="Arial"/>
              </a:rPr>
              <a:t>Metrics Dashboard</a:t>
            </a:r>
            <a:endParaRPr lang="en-US" sz="1200" b="1" i="0" u="none" strike="noStrike" kern="0" cap="none" spc="0" normalizeH="0" baseline="0" noProof="0" dirty="0">
              <a:ln>
                <a:noFill/>
              </a:ln>
              <a:effectLst/>
              <a:uLnTx/>
              <a:uFillTx/>
              <a:latin typeface="Calibri"/>
              <a:cs typeface="Arial"/>
            </a:endParaRPr>
          </a:p>
          <a:p>
            <a:pPr marL="173990" marR="0" lvl="0" indent="-173990" algn="l" defTabSz="91417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err="1">
                <a:ln>
                  <a:noFill/>
                </a:ln>
                <a:solidFill>
                  <a:srgbClr val="404040"/>
                </a:solidFill>
                <a:effectLst/>
                <a:uLnTx/>
                <a:uFillTx/>
                <a:latin typeface="Calibri"/>
                <a:cs typeface="Arial"/>
              </a:rPr>
              <a:t>CoE</a:t>
            </a:r>
            <a:r>
              <a:rPr kumimoji="0" lang="en-US" sz="1200" b="1" i="0" u="none" strike="noStrike" kern="0" cap="none" spc="0" normalizeH="0" baseline="0" noProof="0" dirty="0">
                <a:ln>
                  <a:noFill/>
                </a:ln>
                <a:solidFill>
                  <a:srgbClr val="404040"/>
                </a:solidFill>
                <a:effectLst/>
                <a:uLnTx/>
                <a:uFillTx/>
                <a:latin typeface="Calibri"/>
                <a:cs typeface="Arial"/>
              </a:rPr>
              <a:t> Engagement</a:t>
            </a:r>
            <a:endParaRPr lang="en-US" sz="1200" b="1" i="0" u="none" strike="noStrike" kern="0" cap="none" spc="0" normalizeH="0" baseline="0" noProof="0" dirty="0">
              <a:ln>
                <a:noFill/>
              </a:ln>
              <a:effectLst/>
              <a:uLnTx/>
              <a:uFillTx/>
              <a:latin typeface="Calibri"/>
              <a:cs typeface="Arial"/>
            </a:endParaRPr>
          </a:p>
        </p:txBody>
      </p:sp>
      <p:sp>
        <p:nvSpPr>
          <p:cNvPr id="71" name="Isosceles Triangle 70">
            <a:extLst>
              <a:ext uri="{FF2B5EF4-FFF2-40B4-BE49-F238E27FC236}">
                <a16:creationId xmlns:a16="http://schemas.microsoft.com/office/drawing/2014/main" id="{237BECDA-6340-409B-B171-BECD19AE3BBC}"/>
              </a:ext>
            </a:extLst>
          </p:cNvPr>
          <p:cNvSpPr/>
          <p:nvPr/>
        </p:nvSpPr>
        <p:spPr>
          <a:xfrm rot="10800000">
            <a:off x="8464629" y="3674243"/>
            <a:ext cx="3173901" cy="393143"/>
          </a:xfrm>
          <a:prstGeom prst="triangle">
            <a:avLst>
              <a:gd name="adj" fmla="val 48160"/>
            </a:avLst>
          </a:prstGeom>
          <a:solidFill>
            <a:schemeClr val="accent2"/>
          </a:solidFill>
          <a:ln w="25400"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Roboto"/>
              <a:ea typeface="+mn-ea"/>
              <a:cs typeface="+mn-cs"/>
            </a:endParaRPr>
          </a:p>
        </p:txBody>
      </p:sp>
      <p:sp>
        <p:nvSpPr>
          <p:cNvPr id="4" name="Arrow: Right 3">
            <a:extLst>
              <a:ext uri="{FF2B5EF4-FFF2-40B4-BE49-F238E27FC236}">
                <a16:creationId xmlns:a16="http://schemas.microsoft.com/office/drawing/2014/main" id="{C81AF0CC-F725-480A-95A4-CBB3D1D365B6}"/>
              </a:ext>
            </a:extLst>
          </p:cNvPr>
          <p:cNvSpPr/>
          <p:nvPr/>
        </p:nvSpPr>
        <p:spPr>
          <a:xfrm>
            <a:off x="3986884" y="2068184"/>
            <a:ext cx="589680" cy="478972"/>
          </a:xfrm>
          <a:prstGeom prst="rightArrow">
            <a:avLst/>
          </a:prstGeom>
          <a:solidFill>
            <a:schemeClr val="tx1"/>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6" name="Arrow: Right 105">
            <a:extLst>
              <a:ext uri="{FF2B5EF4-FFF2-40B4-BE49-F238E27FC236}">
                <a16:creationId xmlns:a16="http://schemas.microsoft.com/office/drawing/2014/main" id="{44F13BE7-2E87-47CE-82D2-3FB83FE5BAE3}"/>
              </a:ext>
            </a:extLst>
          </p:cNvPr>
          <p:cNvSpPr/>
          <p:nvPr/>
        </p:nvSpPr>
        <p:spPr>
          <a:xfrm>
            <a:off x="7849885" y="2111727"/>
            <a:ext cx="589680" cy="478972"/>
          </a:xfrm>
          <a:prstGeom prst="rightArrow">
            <a:avLst/>
          </a:prstGeom>
          <a:solidFill>
            <a:schemeClr val="tx1"/>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 name="Freeform 5">
            <a:extLst>
              <a:ext uri="{FF2B5EF4-FFF2-40B4-BE49-F238E27FC236}">
                <a16:creationId xmlns:a16="http://schemas.microsoft.com/office/drawing/2014/main" id="{EADF3E53-42E3-43B8-A0E7-45C0B0ABBA29}"/>
              </a:ext>
            </a:extLst>
          </p:cNvPr>
          <p:cNvSpPr>
            <a:spLocks noEditPoints="1"/>
          </p:cNvSpPr>
          <p:nvPr/>
        </p:nvSpPr>
        <p:spPr bwMode="auto">
          <a:xfrm>
            <a:off x="820731" y="1564109"/>
            <a:ext cx="466629" cy="398556"/>
          </a:xfrm>
          <a:custGeom>
            <a:avLst/>
            <a:gdLst>
              <a:gd name="T0" fmla="*/ 110 w 214"/>
              <a:gd name="T1" fmla="*/ 14 h 182"/>
              <a:gd name="T2" fmla="*/ 112 w 214"/>
              <a:gd name="T3" fmla="*/ 8 h 182"/>
              <a:gd name="T4" fmla="*/ 125 w 214"/>
              <a:gd name="T5" fmla="*/ 0 h 182"/>
              <a:gd name="T6" fmla="*/ 199 w 214"/>
              <a:gd name="T7" fmla="*/ 0 h 182"/>
              <a:gd name="T8" fmla="*/ 212 w 214"/>
              <a:gd name="T9" fmla="*/ 9 h 182"/>
              <a:gd name="T10" fmla="*/ 213 w 214"/>
              <a:gd name="T11" fmla="*/ 14 h 182"/>
              <a:gd name="T12" fmla="*/ 213 w 214"/>
              <a:gd name="T13" fmla="*/ 27 h 182"/>
              <a:gd name="T14" fmla="*/ 214 w 214"/>
              <a:gd name="T15" fmla="*/ 28 h 182"/>
              <a:gd name="T16" fmla="*/ 214 w 214"/>
              <a:gd name="T17" fmla="*/ 141 h 182"/>
              <a:gd name="T18" fmla="*/ 205 w 214"/>
              <a:gd name="T19" fmla="*/ 150 h 182"/>
              <a:gd name="T20" fmla="*/ 192 w 214"/>
              <a:gd name="T21" fmla="*/ 150 h 182"/>
              <a:gd name="T22" fmla="*/ 192 w 214"/>
              <a:gd name="T23" fmla="*/ 63 h 182"/>
              <a:gd name="T24" fmla="*/ 172 w 214"/>
              <a:gd name="T25" fmla="*/ 43 h 182"/>
              <a:gd name="T26" fmla="*/ 34 w 214"/>
              <a:gd name="T27" fmla="*/ 43 h 182"/>
              <a:gd name="T28" fmla="*/ 34 w 214"/>
              <a:gd name="T29" fmla="*/ 28 h 182"/>
              <a:gd name="T30" fmla="*/ 43 w 214"/>
              <a:gd name="T31" fmla="*/ 20 h 182"/>
              <a:gd name="T32" fmla="*/ 110 w 214"/>
              <a:gd name="T33" fmla="*/ 20 h 182"/>
              <a:gd name="T34" fmla="*/ 110 w 214"/>
              <a:gd name="T35" fmla="*/ 14 h 182"/>
              <a:gd name="T36" fmla="*/ 180 w 214"/>
              <a:gd name="T37" fmla="*/ 64 h 182"/>
              <a:gd name="T38" fmla="*/ 172 w 214"/>
              <a:gd name="T39" fmla="*/ 55 h 182"/>
              <a:gd name="T40" fmla="*/ 9 w 214"/>
              <a:gd name="T41" fmla="*/ 55 h 182"/>
              <a:gd name="T42" fmla="*/ 0 w 214"/>
              <a:gd name="T43" fmla="*/ 64 h 182"/>
              <a:gd name="T44" fmla="*/ 0 w 214"/>
              <a:gd name="T45" fmla="*/ 174 h 182"/>
              <a:gd name="T46" fmla="*/ 9 w 214"/>
              <a:gd name="T47" fmla="*/ 182 h 182"/>
              <a:gd name="T48" fmla="*/ 33 w 214"/>
              <a:gd name="T49" fmla="*/ 182 h 182"/>
              <a:gd name="T50" fmla="*/ 33 w 214"/>
              <a:gd name="T51" fmla="*/ 171 h 182"/>
              <a:gd name="T52" fmla="*/ 44 w 214"/>
              <a:gd name="T53" fmla="*/ 159 h 182"/>
              <a:gd name="T54" fmla="*/ 56 w 214"/>
              <a:gd name="T55" fmla="*/ 171 h 182"/>
              <a:gd name="T56" fmla="*/ 56 w 214"/>
              <a:gd name="T57" fmla="*/ 182 h 182"/>
              <a:gd name="T58" fmla="*/ 125 w 214"/>
              <a:gd name="T59" fmla="*/ 182 h 182"/>
              <a:gd name="T60" fmla="*/ 125 w 214"/>
              <a:gd name="T61" fmla="*/ 171 h 182"/>
              <a:gd name="T62" fmla="*/ 136 w 214"/>
              <a:gd name="T63" fmla="*/ 159 h 182"/>
              <a:gd name="T64" fmla="*/ 148 w 214"/>
              <a:gd name="T65" fmla="*/ 171 h 182"/>
              <a:gd name="T66" fmla="*/ 148 w 214"/>
              <a:gd name="T67" fmla="*/ 182 h 182"/>
              <a:gd name="T68" fmla="*/ 172 w 214"/>
              <a:gd name="T69" fmla="*/ 182 h 182"/>
              <a:gd name="T70" fmla="*/ 180 w 214"/>
              <a:gd name="T71" fmla="*/ 174 h 182"/>
              <a:gd name="T72" fmla="*/ 180 w 214"/>
              <a:gd name="T73" fmla="*/ 64 h 182"/>
              <a:gd name="T74" fmla="*/ 180 w 214"/>
              <a:gd name="T75" fmla="*/ 64 h 182"/>
              <a:gd name="T76" fmla="*/ 33 w 214"/>
              <a:gd name="T77" fmla="*/ 119 h 182"/>
              <a:gd name="T78" fmla="*/ 36 w 214"/>
              <a:gd name="T79" fmla="*/ 116 h 182"/>
              <a:gd name="T80" fmla="*/ 145 w 214"/>
              <a:gd name="T81" fmla="*/ 116 h 182"/>
              <a:gd name="T82" fmla="*/ 148 w 214"/>
              <a:gd name="T83" fmla="*/ 119 h 182"/>
              <a:gd name="T84" fmla="*/ 145 w 214"/>
              <a:gd name="T85" fmla="*/ 122 h 182"/>
              <a:gd name="T86" fmla="*/ 36 w 214"/>
              <a:gd name="T87" fmla="*/ 122 h 182"/>
              <a:gd name="T88" fmla="*/ 33 w 214"/>
              <a:gd name="T89" fmla="*/ 119 h 182"/>
              <a:gd name="T90" fmla="*/ 86 w 214"/>
              <a:gd name="T91" fmla="*/ 91 h 182"/>
              <a:gd name="T92" fmla="*/ 142 w 214"/>
              <a:gd name="T93" fmla="*/ 91 h 182"/>
              <a:gd name="T94" fmla="*/ 148 w 214"/>
              <a:gd name="T95" fmla="*/ 97 h 182"/>
              <a:gd name="T96" fmla="*/ 142 w 214"/>
              <a:gd name="T97" fmla="*/ 103 h 182"/>
              <a:gd name="T98" fmla="*/ 86 w 214"/>
              <a:gd name="T99" fmla="*/ 103 h 182"/>
              <a:gd name="T100" fmla="*/ 80 w 214"/>
              <a:gd name="T101" fmla="*/ 97 h 182"/>
              <a:gd name="T102" fmla="*/ 86 w 214"/>
              <a:gd name="T103" fmla="*/ 91 h 182"/>
              <a:gd name="T104" fmla="*/ 38 w 214"/>
              <a:gd name="T105" fmla="*/ 91 h 182"/>
              <a:gd name="T106" fmla="*/ 59 w 214"/>
              <a:gd name="T107" fmla="*/ 91 h 182"/>
              <a:gd name="T108" fmla="*/ 65 w 214"/>
              <a:gd name="T109" fmla="*/ 97 h 182"/>
              <a:gd name="T110" fmla="*/ 59 w 214"/>
              <a:gd name="T111" fmla="*/ 103 h 182"/>
              <a:gd name="T112" fmla="*/ 38 w 214"/>
              <a:gd name="T113" fmla="*/ 103 h 182"/>
              <a:gd name="T114" fmla="*/ 32 w 214"/>
              <a:gd name="T115" fmla="*/ 97 h 182"/>
              <a:gd name="T116" fmla="*/ 38 w 214"/>
              <a:gd name="T117"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182">
                <a:moveTo>
                  <a:pt x="110" y="14"/>
                </a:moveTo>
                <a:cubicBezTo>
                  <a:pt x="110" y="12"/>
                  <a:pt x="111" y="10"/>
                  <a:pt x="112" y="8"/>
                </a:cubicBezTo>
                <a:cubicBezTo>
                  <a:pt x="115" y="3"/>
                  <a:pt x="119" y="0"/>
                  <a:pt x="125" y="0"/>
                </a:cubicBezTo>
                <a:cubicBezTo>
                  <a:pt x="125" y="0"/>
                  <a:pt x="125" y="0"/>
                  <a:pt x="199" y="0"/>
                </a:cubicBezTo>
                <a:cubicBezTo>
                  <a:pt x="205" y="0"/>
                  <a:pt x="210" y="4"/>
                  <a:pt x="212" y="9"/>
                </a:cubicBezTo>
                <a:cubicBezTo>
                  <a:pt x="213" y="11"/>
                  <a:pt x="213" y="13"/>
                  <a:pt x="213" y="14"/>
                </a:cubicBezTo>
                <a:cubicBezTo>
                  <a:pt x="213" y="14"/>
                  <a:pt x="213" y="14"/>
                  <a:pt x="213" y="27"/>
                </a:cubicBezTo>
                <a:cubicBezTo>
                  <a:pt x="214" y="27"/>
                  <a:pt x="214" y="28"/>
                  <a:pt x="214" y="28"/>
                </a:cubicBezTo>
                <a:cubicBezTo>
                  <a:pt x="214" y="28"/>
                  <a:pt x="214" y="28"/>
                  <a:pt x="214" y="141"/>
                </a:cubicBezTo>
                <a:cubicBezTo>
                  <a:pt x="214" y="146"/>
                  <a:pt x="210" y="150"/>
                  <a:pt x="205" y="150"/>
                </a:cubicBezTo>
                <a:cubicBezTo>
                  <a:pt x="205" y="150"/>
                  <a:pt x="205" y="150"/>
                  <a:pt x="192" y="150"/>
                </a:cubicBezTo>
                <a:cubicBezTo>
                  <a:pt x="192" y="150"/>
                  <a:pt x="192" y="150"/>
                  <a:pt x="192" y="63"/>
                </a:cubicBezTo>
                <a:cubicBezTo>
                  <a:pt x="192" y="52"/>
                  <a:pt x="183" y="43"/>
                  <a:pt x="172" y="43"/>
                </a:cubicBezTo>
                <a:cubicBezTo>
                  <a:pt x="172" y="43"/>
                  <a:pt x="172" y="43"/>
                  <a:pt x="34" y="43"/>
                </a:cubicBezTo>
                <a:cubicBezTo>
                  <a:pt x="34" y="43"/>
                  <a:pt x="34" y="43"/>
                  <a:pt x="34" y="28"/>
                </a:cubicBezTo>
                <a:cubicBezTo>
                  <a:pt x="34" y="23"/>
                  <a:pt x="38" y="20"/>
                  <a:pt x="43" y="20"/>
                </a:cubicBezTo>
                <a:cubicBezTo>
                  <a:pt x="43" y="20"/>
                  <a:pt x="43" y="20"/>
                  <a:pt x="110" y="20"/>
                </a:cubicBezTo>
                <a:cubicBezTo>
                  <a:pt x="110" y="20"/>
                  <a:pt x="110" y="20"/>
                  <a:pt x="110" y="14"/>
                </a:cubicBezTo>
                <a:close/>
                <a:moveTo>
                  <a:pt x="180" y="64"/>
                </a:moveTo>
                <a:cubicBezTo>
                  <a:pt x="180" y="59"/>
                  <a:pt x="176" y="55"/>
                  <a:pt x="172" y="55"/>
                </a:cubicBezTo>
                <a:cubicBezTo>
                  <a:pt x="9" y="55"/>
                  <a:pt x="9" y="55"/>
                  <a:pt x="9" y="55"/>
                </a:cubicBezTo>
                <a:cubicBezTo>
                  <a:pt x="4" y="55"/>
                  <a:pt x="0" y="59"/>
                  <a:pt x="0" y="64"/>
                </a:cubicBezTo>
                <a:cubicBezTo>
                  <a:pt x="0" y="174"/>
                  <a:pt x="0" y="174"/>
                  <a:pt x="0" y="174"/>
                </a:cubicBezTo>
                <a:cubicBezTo>
                  <a:pt x="0" y="178"/>
                  <a:pt x="4" y="182"/>
                  <a:pt x="9" y="182"/>
                </a:cubicBezTo>
                <a:cubicBezTo>
                  <a:pt x="33" y="182"/>
                  <a:pt x="33" y="182"/>
                  <a:pt x="33" y="182"/>
                </a:cubicBezTo>
                <a:cubicBezTo>
                  <a:pt x="33" y="171"/>
                  <a:pt x="33" y="171"/>
                  <a:pt x="33" y="171"/>
                </a:cubicBezTo>
                <a:cubicBezTo>
                  <a:pt x="33" y="164"/>
                  <a:pt x="38" y="159"/>
                  <a:pt x="44" y="159"/>
                </a:cubicBezTo>
                <a:cubicBezTo>
                  <a:pt x="51" y="159"/>
                  <a:pt x="56" y="164"/>
                  <a:pt x="56" y="171"/>
                </a:cubicBezTo>
                <a:cubicBezTo>
                  <a:pt x="56" y="182"/>
                  <a:pt x="56" y="182"/>
                  <a:pt x="56" y="182"/>
                </a:cubicBezTo>
                <a:cubicBezTo>
                  <a:pt x="125" y="182"/>
                  <a:pt x="125" y="182"/>
                  <a:pt x="125" y="182"/>
                </a:cubicBezTo>
                <a:cubicBezTo>
                  <a:pt x="125" y="171"/>
                  <a:pt x="125" y="171"/>
                  <a:pt x="125" y="171"/>
                </a:cubicBezTo>
                <a:cubicBezTo>
                  <a:pt x="125" y="164"/>
                  <a:pt x="130" y="159"/>
                  <a:pt x="136" y="159"/>
                </a:cubicBezTo>
                <a:cubicBezTo>
                  <a:pt x="143" y="159"/>
                  <a:pt x="148" y="164"/>
                  <a:pt x="148" y="171"/>
                </a:cubicBezTo>
                <a:cubicBezTo>
                  <a:pt x="148" y="182"/>
                  <a:pt x="148" y="182"/>
                  <a:pt x="148" y="182"/>
                </a:cubicBezTo>
                <a:cubicBezTo>
                  <a:pt x="172" y="182"/>
                  <a:pt x="172" y="182"/>
                  <a:pt x="172" y="182"/>
                </a:cubicBezTo>
                <a:cubicBezTo>
                  <a:pt x="176" y="182"/>
                  <a:pt x="180" y="178"/>
                  <a:pt x="180" y="174"/>
                </a:cubicBezTo>
                <a:cubicBezTo>
                  <a:pt x="180" y="64"/>
                  <a:pt x="180" y="64"/>
                  <a:pt x="180" y="64"/>
                </a:cubicBezTo>
                <a:cubicBezTo>
                  <a:pt x="180" y="64"/>
                  <a:pt x="180" y="64"/>
                  <a:pt x="180" y="64"/>
                </a:cubicBezTo>
                <a:close/>
                <a:moveTo>
                  <a:pt x="33" y="119"/>
                </a:moveTo>
                <a:cubicBezTo>
                  <a:pt x="33" y="117"/>
                  <a:pt x="34" y="116"/>
                  <a:pt x="36" y="116"/>
                </a:cubicBezTo>
                <a:cubicBezTo>
                  <a:pt x="145" y="116"/>
                  <a:pt x="145" y="116"/>
                  <a:pt x="145" y="116"/>
                </a:cubicBezTo>
                <a:cubicBezTo>
                  <a:pt x="147" y="116"/>
                  <a:pt x="148" y="117"/>
                  <a:pt x="148" y="119"/>
                </a:cubicBezTo>
                <a:cubicBezTo>
                  <a:pt x="148" y="121"/>
                  <a:pt x="147" y="122"/>
                  <a:pt x="145" y="122"/>
                </a:cubicBezTo>
                <a:cubicBezTo>
                  <a:pt x="36" y="122"/>
                  <a:pt x="36" y="122"/>
                  <a:pt x="36" y="122"/>
                </a:cubicBezTo>
                <a:cubicBezTo>
                  <a:pt x="34" y="122"/>
                  <a:pt x="33" y="121"/>
                  <a:pt x="33" y="119"/>
                </a:cubicBezTo>
                <a:close/>
                <a:moveTo>
                  <a:pt x="86" y="91"/>
                </a:moveTo>
                <a:cubicBezTo>
                  <a:pt x="142" y="91"/>
                  <a:pt x="142" y="91"/>
                  <a:pt x="142" y="91"/>
                </a:cubicBezTo>
                <a:cubicBezTo>
                  <a:pt x="146" y="91"/>
                  <a:pt x="148" y="94"/>
                  <a:pt x="148" y="97"/>
                </a:cubicBezTo>
                <a:cubicBezTo>
                  <a:pt x="148" y="100"/>
                  <a:pt x="146" y="103"/>
                  <a:pt x="142" y="103"/>
                </a:cubicBezTo>
                <a:cubicBezTo>
                  <a:pt x="86" y="103"/>
                  <a:pt x="86" y="103"/>
                  <a:pt x="86" y="103"/>
                </a:cubicBezTo>
                <a:cubicBezTo>
                  <a:pt x="83" y="103"/>
                  <a:pt x="80" y="100"/>
                  <a:pt x="80" y="97"/>
                </a:cubicBezTo>
                <a:cubicBezTo>
                  <a:pt x="80" y="94"/>
                  <a:pt x="83" y="91"/>
                  <a:pt x="86" y="91"/>
                </a:cubicBezTo>
                <a:close/>
                <a:moveTo>
                  <a:pt x="38" y="91"/>
                </a:moveTo>
                <a:cubicBezTo>
                  <a:pt x="59" y="91"/>
                  <a:pt x="59" y="91"/>
                  <a:pt x="59" y="91"/>
                </a:cubicBezTo>
                <a:cubicBezTo>
                  <a:pt x="62" y="91"/>
                  <a:pt x="65" y="94"/>
                  <a:pt x="65" y="97"/>
                </a:cubicBezTo>
                <a:cubicBezTo>
                  <a:pt x="65" y="100"/>
                  <a:pt x="62" y="103"/>
                  <a:pt x="59" y="103"/>
                </a:cubicBezTo>
                <a:cubicBezTo>
                  <a:pt x="38" y="103"/>
                  <a:pt x="38" y="103"/>
                  <a:pt x="38" y="103"/>
                </a:cubicBezTo>
                <a:cubicBezTo>
                  <a:pt x="35" y="103"/>
                  <a:pt x="32" y="100"/>
                  <a:pt x="32" y="97"/>
                </a:cubicBezTo>
                <a:cubicBezTo>
                  <a:pt x="32" y="94"/>
                  <a:pt x="35" y="91"/>
                  <a:pt x="38"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404040"/>
              </a:solidFill>
              <a:effectLst/>
              <a:uLnTx/>
              <a:uFillTx/>
              <a:latin typeface="Arial" panose="020B0604020202020204"/>
              <a:ea typeface="+mn-ea"/>
              <a:cs typeface="+mn-cs"/>
            </a:endParaRPr>
          </a:p>
        </p:txBody>
      </p:sp>
      <p:sp>
        <p:nvSpPr>
          <p:cNvPr id="10" name="Freeform 9">
            <a:extLst>
              <a:ext uri="{FF2B5EF4-FFF2-40B4-BE49-F238E27FC236}">
                <a16:creationId xmlns:a16="http://schemas.microsoft.com/office/drawing/2014/main" id="{ED0B62B0-9F7E-4381-A0A9-02BED92F3B45}"/>
              </a:ext>
            </a:extLst>
          </p:cNvPr>
          <p:cNvSpPr>
            <a:spLocks noEditPoints="1"/>
          </p:cNvSpPr>
          <p:nvPr/>
        </p:nvSpPr>
        <p:spPr bwMode="auto">
          <a:xfrm>
            <a:off x="4762620" y="1603379"/>
            <a:ext cx="450914" cy="367293"/>
          </a:xfrm>
          <a:custGeom>
            <a:avLst/>
            <a:gdLst>
              <a:gd name="T0" fmla="*/ 3 w 214"/>
              <a:gd name="T1" fmla="*/ 0 h 174"/>
              <a:gd name="T2" fmla="*/ 0 w 214"/>
              <a:gd name="T3" fmla="*/ 23 h 174"/>
              <a:gd name="T4" fmla="*/ 10 w 214"/>
              <a:gd name="T5" fmla="*/ 26 h 174"/>
              <a:gd name="T6" fmla="*/ 13 w 214"/>
              <a:gd name="T7" fmla="*/ 130 h 174"/>
              <a:gd name="T8" fmla="*/ 99 w 214"/>
              <a:gd name="T9" fmla="*/ 153 h 174"/>
              <a:gd name="T10" fmla="*/ 62 w 214"/>
              <a:gd name="T11" fmla="*/ 165 h 174"/>
              <a:gd name="T12" fmla="*/ 65 w 214"/>
              <a:gd name="T13" fmla="*/ 174 h 174"/>
              <a:gd name="T14" fmla="*/ 152 w 214"/>
              <a:gd name="T15" fmla="*/ 172 h 174"/>
              <a:gd name="T16" fmla="*/ 139 w 214"/>
              <a:gd name="T17" fmla="*/ 153 h 174"/>
              <a:gd name="T18" fmla="*/ 115 w 214"/>
              <a:gd name="T19" fmla="*/ 130 h 174"/>
              <a:gd name="T20" fmla="*/ 204 w 214"/>
              <a:gd name="T21" fmla="*/ 128 h 174"/>
              <a:gd name="T22" fmla="*/ 211 w 214"/>
              <a:gd name="T23" fmla="*/ 26 h 174"/>
              <a:gd name="T24" fmla="*/ 214 w 214"/>
              <a:gd name="T25" fmla="*/ 2 h 174"/>
              <a:gd name="T26" fmla="*/ 27 w 214"/>
              <a:gd name="T27" fmla="*/ 114 h 174"/>
              <a:gd name="T28" fmla="*/ 187 w 214"/>
              <a:gd name="T29" fmla="*/ 27 h 174"/>
              <a:gd name="T30" fmla="*/ 27 w 214"/>
              <a:gd name="T31" fmla="*/ 114 h 174"/>
              <a:gd name="T32" fmla="*/ 159 w 214"/>
              <a:gd name="T33" fmla="*/ 41 h 174"/>
              <a:gd name="T34" fmla="*/ 126 w 214"/>
              <a:gd name="T35" fmla="*/ 77 h 174"/>
              <a:gd name="T36" fmla="*/ 114 w 214"/>
              <a:gd name="T37" fmla="*/ 79 h 174"/>
              <a:gd name="T38" fmla="*/ 82 w 214"/>
              <a:gd name="T39" fmla="*/ 58 h 174"/>
              <a:gd name="T40" fmla="*/ 70 w 214"/>
              <a:gd name="T41" fmla="*/ 71 h 174"/>
              <a:gd name="T42" fmla="*/ 44 w 214"/>
              <a:gd name="T43" fmla="*/ 87 h 174"/>
              <a:gd name="T44" fmla="*/ 44 w 214"/>
              <a:gd name="T45" fmla="*/ 110 h 174"/>
              <a:gd name="T46" fmla="*/ 55 w 214"/>
              <a:gd name="T47" fmla="*/ 96 h 174"/>
              <a:gd name="T48" fmla="*/ 82 w 214"/>
              <a:gd name="T49" fmla="*/ 82 h 174"/>
              <a:gd name="T50" fmla="*/ 110 w 214"/>
              <a:gd name="T51" fmla="*/ 88 h 174"/>
              <a:gd name="T52" fmla="*/ 121 w 214"/>
              <a:gd name="T53" fmla="*/ 100 h 174"/>
              <a:gd name="T54" fmla="*/ 132 w 214"/>
              <a:gd name="T55" fmla="*/ 84 h 174"/>
              <a:gd name="T56" fmla="*/ 170 w 214"/>
              <a:gd name="T57" fmla="*/ 53 h 174"/>
              <a:gd name="T58" fmla="*/ 170 w 214"/>
              <a:gd name="T59" fmla="*/ 29 h 174"/>
              <a:gd name="T60" fmla="*/ 40 w 214"/>
              <a:gd name="T61" fmla="*/ 99 h 174"/>
              <a:gd name="T62" fmla="*/ 48 w 214"/>
              <a:gd name="T63" fmla="*/ 99 h 174"/>
              <a:gd name="T64" fmla="*/ 82 w 214"/>
              <a:gd name="T65" fmla="*/ 74 h 174"/>
              <a:gd name="T66" fmla="*/ 82 w 214"/>
              <a:gd name="T67" fmla="*/ 65 h 174"/>
              <a:gd name="T68" fmla="*/ 82 w 214"/>
              <a:gd name="T69" fmla="*/ 74 h 174"/>
              <a:gd name="T70" fmla="*/ 117 w 214"/>
              <a:gd name="T71" fmla="*/ 88 h 174"/>
              <a:gd name="T72" fmla="*/ 126 w 214"/>
              <a:gd name="T73" fmla="*/ 88 h 174"/>
              <a:gd name="T74" fmla="*/ 170 w 214"/>
              <a:gd name="T75" fmla="*/ 45 h 174"/>
              <a:gd name="T76" fmla="*/ 170 w 214"/>
              <a:gd name="T77" fmla="*/ 37 h 174"/>
              <a:gd name="T78" fmla="*/ 170 w 214"/>
              <a:gd name="T79" fmla="*/ 4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174">
                <a:moveTo>
                  <a:pt x="211" y="0"/>
                </a:moveTo>
                <a:cubicBezTo>
                  <a:pt x="3" y="0"/>
                  <a:pt x="3" y="0"/>
                  <a:pt x="3" y="0"/>
                </a:cubicBezTo>
                <a:cubicBezTo>
                  <a:pt x="2" y="0"/>
                  <a:pt x="0" y="1"/>
                  <a:pt x="0" y="2"/>
                </a:cubicBezTo>
                <a:cubicBezTo>
                  <a:pt x="0" y="23"/>
                  <a:pt x="0" y="23"/>
                  <a:pt x="0" y="23"/>
                </a:cubicBezTo>
                <a:cubicBezTo>
                  <a:pt x="0" y="25"/>
                  <a:pt x="2" y="26"/>
                  <a:pt x="3" y="26"/>
                </a:cubicBezTo>
                <a:cubicBezTo>
                  <a:pt x="10" y="26"/>
                  <a:pt x="10" y="26"/>
                  <a:pt x="10" y="26"/>
                </a:cubicBezTo>
                <a:cubicBezTo>
                  <a:pt x="10" y="128"/>
                  <a:pt x="10" y="128"/>
                  <a:pt x="10" y="128"/>
                </a:cubicBezTo>
                <a:cubicBezTo>
                  <a:pt x="10" y="129"/>
                  <a:pt x="12" y="130"/>
                  <a:pt x="13" y="130"/>
                </a:cubicBezTo>
                <a:cubicBezTo>
                  <a:pt x="99" y="130"/>
                  <a:pt x="99" y="130"/>
                  <a:pt x="99" y="130"/>
                </a:cubicBezTo>
                <a:cubicBezTo>
                  <a:pt x="99" y="153"/>
                  <a:pt x="99" y="153"/>
                  <a:pt x="99" y="153"/>
                </a:cubicBezTo>
                <a:cubicBezTo>
                  <a:pt x="75" y="153"/>
                  <a:pt x="75" y="153"/>
                  <a:pt x="75" y="153"/>
                </a:cubicBezTo>
                <a:cubicBezTo>
                  <a:pt x="68" y="153"/>
                  <a:pt x="62" y="158"/>
                  <a:pt x="62" y="165"/>
                </a:cubicBezTo>
                <a:cubicBezTo>
                  <a:pt x="62" y="172"/>
                  <a:pt x="62" y="172"/>
                  <a:pt x="62" y="172"/>
                </a:cubicBezTo>
                <a:cubicBezTo>
                  <a:pt x="62" y="173"/>
                  <a:pt x="63" y="174"/>
                  <a:pt x="65" y="174"/>
                </a:cubicBezTo>
                <a:cubicBezTo>
                  <a:pt x="149" y="174"/>
                  <a:pt x="149" y="174"/>
                  <a:pt x="149" y="174"/>
                </a:cubicBezTo>
                <a:cubicBezTo>
                  <a:pt x="151" y="174"/>
                  <a:pt x="152" y="173"/>
                  <a:pt x="152" y="172"/>
                </a:cubicBezTo>
                <a:cubicBezTo>
                  <a:pt x="152" y="165"/>
                  <a:pt x="152" y="165"/>
                  <a:pt x="152" y="165"/>
                </a:cubicBezTo>
                <a:cubicBezTo>
                  <a:pt x="152" y="158"/>
                  <a:pt x="146" y="153"/>
                  <a:pt x="139" y="153"/>
                </a:cubicBezTo>
                <a:cubicBezTo>
                  <a:pt x="115" y="153"/>
                  <a:pt x="115" y="153"/>
                  <a:pt x="115" y="153"/>
                </a:cubicBezTo>
                <a:cubicBezTo>
                  <a:pt x="115" y="130"/>
                  <a:pt x="115" y="130"/>
                  <a:pt x="115" y="130"/>
                </a:cubicBezTo>
                <a:cubicBezTo>
                  <a:pt x="201" y="130"/>
                  <a:pt x="201" y="130"/>
                  <a:pt x="201" y="130"/>
                </a:cubicBezTo>
                <a:cubicBezTo>
                  <a:pt x="202" y="130"/>
                  <a:pt x="204" y="129"/>
                  <a:pt x="204" y="128"/>
                </a:cubicBezTo>
                <a:cubicBezTo>
                  <a:pt x="204" y="26"/>
                  <a:pt x="204" y="26"/>
                  <a:pt x="204" y="26"/>
                </a:cubicBezTo>
                <a:cubicBezTo>
                  <a:pt x="211" y="26"/>
                  <a:pt x="211" y="26"/>
                  <a:pt x="211" y="26"/>
                </a:cubicBezTo>
                <a:cubicBezTo>
                  <a:pt x="212" y="26"/>
                  <a:pt x="214" y="25"/>
                  <a:pt x="214" y="23"/>
                </a:cubicBezTo>
                <a:cubicBezTo>
                  <a:pt x="214" y="2"/>
                  <a:pt x="214" y="2"/>
                  <a:pt x="214" y="2"/>
                </a:cubicBezTo>
                <a:cubicBezTo>
                  <a:pt x="214" y="1"/>
                  <a:pt x="212" y="0"/>
                  <a:pt x="211" y="0"/>
                </a:cubicBezTo>
                <a:close/>
                <a:moveTo>
                  <a:pt x="27" y="114"/>
                </a:moveTo>
                <a:cubicBezTo>
                  <a:pt x="27" y="27"/>
                  <a:pt x="27" y="27"/>
                  <a:pt x="27" y="27"/>
                </a:cubicBezTo>
                <a:cubicBezTo>
                  <a:pt x="187" y="27"/>
                  <a:pt x="187" y="27"/>
                  <a:pt x="187" y="27"/>
                </a:cubicBezTo>
                <a:cubicBezTo>
                  <a:pt x="187" y="114"/>
                  <a:pt x="187" y="114"/>
                  <a:pt x="187" y="114"/>
                </a:cubicBezTo>
                <a:lnTo>
                  <a:pt x="27" y="114"/>
                </a:lnTo>
                <a:close/>
                <a:moveTo>
                  <a:pt x="170" y="29"/>
                </a:moveTo>
                <a:cubicBezTo>
                  <a:pt x="164" y="29"/>
                  <a:pt x="159" y="35"/>
                  <a:pt x="159" y="41"/>
                </a:cubicBezTo>
                <a:cubicBezTo>
                  <a:pt x="159" y="43"/>
                  <a:pt x="159" y="44"/>
                  <a:pt x="159" y="45"/>
                </a:cubicBezTo>
                <a:cubicBezTo>
                  <a:pt x="126" y="77"/>
                  <a:pt x="126" y="77"/>
                  <a:pt x="126" y="77"/>
                </a:cubicBezTo>
                <a:cubicBezTo>
                  <a:pt x="124" y="77"/>
                  <a:pt x="123" y="76"/>
                  <a:pt x="121" y="76"/>
                </a:cubicBezTo>
                <a:cubicBezTo>
                  <a:pt x="119" y="76"/>
                  <a:pt x="116" y="77"/>
                  <a:pt x="114" y="79"/>
                </a:cubicBezTo>
                <a:cubicBezTo>
                  <a:pt x="93" y="68"/>
                  <a:pt x="93" y="68"/>
                  <a:pt x="93" y="68"/>
                </a:cubicBezTo>
                <a:cubicBezTo>
                  <a:pt x="93" y="63"/>
                  <a:pt x="88" y="58"/>
                  <a:pt x="82" y="58"/>
                </a:cubicBezTo>
                <a:cubicBezTo>
                  <a:pt x="75" y="58"/>
                  <a:pt x="70" y="63"/>
                  <a:pt x="70" y="70"/>
                </a:cubicBezTo>
                <a:cubicBezTo>
                  <a:pt x="70" y="70"/>
                  <a:pt x="70" y="71"/>
                  <a:pt x="70" y="71"/>
                </a:cubicBezTo>
                <a:cubicBezTo>
                  <a:pt x="50" y="88"/>
                  <a:pt x="50" y="88"/>
                  <a:pt x="50" y="88"/>
                </a:cubicBezTo>
                <a:cubicBezTo>
                  <a:pt x="48" y="87"/>
                  <a:pt x="46" y="87"/>
                  <a:pt x="44" y="87"/>
                </a:cubicBezTo>
                <a:cubicBezTo>
                  <a:pt x="38" y="87"/>
                  <a:pt x="32" y="92"/>
                  <a:pt x="32" y="99"/>
                </a:cubicBezTo>
                <a:cubicBezTo>
                  <a:pt x="32" y="105"/>
                  <a:pt x="38" y="110"/>
                  <a:pt x="44" y="110"/>
                </a:cubicBezTo>
                <a:cubicBezTo>
                  <a:pt x="51" y="110"/>
                  <a:pt x="56" y="105"/>
                  <a:pt x="56" y="99"/>
                </a:cubicBezTo>
                <a:cubicBezTo>
                  <a:pt x="56" y="98"/>
                  <a:pt x="56" y="97"/>
                  <a:pt x="55" y="96"/>
                </a:cubicBezTo>
                <a:cubicBezTo>
                  <a:pt x="75" y="80"/>
                  <a:pt x="75" y="80"/>
                  <a:pt x="75" y="80"/>
                </a:cubicBezTo>
                <a:cubicBezTo>
                  <a:pt x="77" y="81"/>
                  <a:pt x="79" y="82"/>
                  <a:pt x="82" y="82"/>
                </a:cubicBezTo>
                <a:cubicBezTo>
                  <a:pt x="85" y="82"/>
                  <a:pt x="88" y="80"/>
                  <a:pt x="91" y="78"/>
                </a:cubicBezTo>
                <a:cubicBezTo>
                  <a:pt x="110" y="88"/>
                  <a:pt x="110" y="88"/>
                  <a:pt x="110" y="88"/>
                </a:cubicBezTo>
                <a:cubicBezTo>
                  <a:pt x="110" y="88"/>
                  <a:pt x="110" y="88"/>
                  <a:pt x="110" y="88"/>
                </a:cubicBezTo>
                <a:cubicBezTo>
                  <a:pt x="110" y="95"/>
                  <a:pt x="115" y="100"/>
                  <a:pt x="121" y="100"/>
                </a:cubicBezTo>
                <a:cubicBezTo>
                  <a:pt x="128" y="100"/>
                  <a:pt x="133" y="95"/>
                  <a:pt x="133" y="88"/>
                </a:cubicBezTo>
                <a:cubicBezTo>
                  <a:pt x="133" y="87"/>
                  <a:pt x="133" y="86"/>
                  <a:pt x="132" y="84"/>
                </a:cubicBezTo>
                <a:cubicBezTo>
                  <a:pt x="166" y="52"/>
                  <a:pt x="166" y="52"/>
                  <a:pt x="166" y="52"/>
                </a:cubicBezTo>
                <a:cubicBezTo>
                  <a:pt x="167" y="53"/>
                  <a:pt x="169" y="53"/>
                  <a:pt x="170" y="53"/>
                </a:cubicBezTo>
                <a:cubicBezTo>
                  <a:pt x="177" y="53"/>
                  <a:pt x="182" y="48"/>
                  <a:pt x="182" y="41"/>
                </a:cubicBezTo>
                <a:cubicBezTo>
                  <a:pt x="182" y="35"/>
                  <a:pt x="177" y="29"/>
                  <a:pt x="170" y="29"/>
                </a:cubicBezTo>
                <a:close/>
                <a:moveTo>
                  <a:pt x="44" y="103"/>
                </a:moveTo>
                <a:cubicBezTo>
                  <a:pt x="42" y="103"/>
                  <a:pt x="40" y="101"/>
                  <a:pt x="40" y="99"/>
                </a:cubicBezTo>
                <a:cubicBezTo>
                  <a:pt x="40" y="96"/>
                  <a:pt x="42" y="94"/>
                  <a:pt x="44" y="94"/>
                </a:cubicBezTo>
                <a:cubicBezTo>
                  <a:pt x="46" y="94"/>
                  <a:pt x="48" y="96"/>
                  <a:pt x="48" y="99"/>
                </a:cubicBezTo>
                <a:cubicBezTo>
                  <a:pt x="48" y="101"/>
                  <a:pt x="47" y="103"/>
                  <a:pt x="44" y="103"/>
                </a:cubicBezTo>
                <a:close/>
                <a:moveTo>
                  <a:pt x="82" y="74"/>
                </a:moveTo>
                <a:cubicBezTo>
                  <a:pt x="79" y="74"/>
                  <a:pt x="77" y="72"/>
                  <a:pt x="77" y="70"/>
                </a:cubicBezTo>
                <a:cubicBezTo>
                  <a:pt x="77" y="67"/>
                  <a:pt x="79" y="65"/>
                  <a:pt x="82" y="65"/>
                </a:cubicBezTo>
                <a:cubicBezTo>
                  <a:pt x="84" y="65"/>
                  <a:pt x="86" y="67"/>
                  <a:pt x="86" y="70"/>
                </a:cubicBezTo>
                <a:cubicBezTo>
                  <a:pt x="86" y="72"/>
                  <a:pt x="84" y="74"/>
                  <a:pt x="82" y="74"/>
                </a:cubicBezTo>
                <a:close/>
                <a:moveTo>
                  <a:pt x="121" y="93"/>
                </a:moveTo>
                <a:cubicBezTo>
                  <a:pt x="119" y="93"/>
                  <a:pt x="117" y="91"/>
                  <a:pt x="117" y="88"/>
                </a:cubicBezTo>
                <a:cubicBezTo>
                  <a:pt x="117" y="86"/>
                  <a:pt x="119" y="84"/>
                  <a:pt x="121" y="84"/>
                </a:cubicBezTo>
                <a:cubicBezTo>
                  <a:pt x="124" y="84"/>
                  <a:pt x="126" y="86"/>
                  <a:pt x="126" y="88"/>
                </a:cubicBezTo>
                <a:cubicBezTo>
                  <a:pt x="126" y="91"/>
                  <a:pt x="124" y="93"/>
                  <a:pt x="121" y="93"/>
                </a:cubicBezTo>
                <a:close/>
                <a:moveTo>
                  <a:pt x="170" y="45"/>
                </a:moveTo>
                <a:cubicBezTo>
                  <a:pt x="168" y="45"/>
                  <a:pt x="166" y="44"/>
                  <a:pt x="166" y="41"/>
                </a:cubicBezTo>
                <a:cubicBezTo>
                  <a:pt x="166" y="39"/>
                  <a:pt x="168" y="37"/>
                  <a:pt x="170" y="37"/>
                </a:cubicBezTo>
                <a:cubicBezTo>
                  <a:pt x="173" y="37"/>
                  <a:pt x="175" y="39"/>
                  <a:pt x="175" y="41"/>
                </a:cubicBezTo>
                <a:cubicBezTo>
                  <a:pt x="175" y="44"/>
                  <a:pt x="173" y="45"/>
                  <a:pt x="170"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404040"/>
              </a:solidFill>
              <a:effectLst/>
              <a:uLnTx/>
              <a:uFillTx/>
              <a:latin typeface="Arial" panose="020B0604020202020204"/>
              <a:ea typeface="+mn-ea"/>
              <a:cs typeface="+mn-cs"/>
            </a:endParaRPr>
          </a:p>
        </p:txBody>
      </p:sp>
      <p:sp>
        <p:nvSpPr>
          <p:cNvPr id="13" name="Freeform 13">
            <a:extLst>
              <a:ext uri="{FF2B5EF4-FFF2-40B4-BE49-F238E27FC236}">
                <a16:creationId xmlns:a16="http://schemas.microsoft.com/office/drawing/2014/main" id="{EADA0D81-93F4-41E4-93D9-C80F3D3E088B}"/>
              </a:ext>
            </a:extLst>
          </p:cNvPr>
          <p:cNvSpPr>
            <a:spLocks noEditPoints="1"/>
          </p:cNvSpPr>
          <p:nvPr/>
        </p:nvSpPr>
        <p:spPr bwMode="auto">
          <a:xfrm>
            <a:off x="8569351" y="1579357"/>
            <a:ext cx="388251" cy="393811"/>
          </a:xfrm>
          <a:custGeom>
            <a:avLst/>
            <a:gdLst>
              <a:gd name="T0" fmla="*/ 178 w 211"/>
              <a:gd name="T1" fmla="*/ 212 h 214"/>
              <a:gd name="T2" fmla="*/ 164 w 211"/>
              <a:gd name="T3" fmla="*/ 212 h 214"/>
              <a:gd name="T4" fmla="*/ 148 w 211"/>
              <a:gd name="T5" fmla="*/ 192 h 214"/>
              <a:gd name="T6" fmla="*/ 166 w 211"/>
              <a:gd name="T7" fmla="*/ 184 h 214"/>
              <a:gd name="T8" fmla="*/ 192 w 211"/>
              <a:gd name="T9" fmla="*/ 171 h 214"/>
              <a:gd name="T10" fmla="*/ 211 w 211"/>
              <a:gd name="T11" fmla="*/ 178 h 214"/>
              <a:gd name="T12" fmla="*/ 172 w 211"/>
              <a:gd name="T13" fmla="*/ 176 h 214"/>
              <a:gd name="T14" fmla="*/ 138 w 211"/>
              <a:gd name="T15" fmla="*/ 192 h 214"/>
              <a:gd name="T16" fmla="*/ 144 w 211"/>
              <a:gd name="T17" fmla="*/ 206 h 214"/>
              <a:gd name="T18" fmla="*/ 10 w 211"/>
              <a:gd name="T19" fmla="*/ 214 h 214"/>
              <a:gd name="T20" fmla="*/ 0 w 211"/>
              <a:gd name="T21" fmla="*/ 32 h 214"/>
              <a:gd name="T22" fmla="*/ 26 w 211"/>
              <a:gd name="T23" fmla="*/ 22 h 214"/>
              <a:gd name="T24" fmla="*/ 48 w 211"/>
              <a:gd name="T25" fmla="*/ 51 h 214"/>
              <a:gd name="T26" fmla="*/ 69 w 211"/>
              <a:gd name="T27" fmla="*/ 22 h 214"/>
              <a:gd name="T28" fmla="*/ 79 w 211"/>
              <a:gd name="T29" fmla="*/ 32 h 214"/>
              <a:gd name="T30" fmla="*/ 119 w 211"/>
              <a:gd name="T31" fmla="*/ 32 h 214"/>
              <a:gd name="T32" fmla="*/ 129 w 211"/>
              <a:gd name="T33" fmla="*/ 22 h 214"/>
              <a:gd name="T34" fmla="*/ 152 w 211"/>
              <a:gd name="T35" fmla="*/ 51 h 214"/>
              <a:gd name="T36" fmla="*/ 172 w 211"/>
              <a:gd name="T37" fmla="*/ 22 h 214"/>
              <a:gd name="T38" fmla="*/ 198 w 211"/>
              <a:gd name="T39" fmla="*/ 32 h 214"/>
              <a:gd name="T40" fmla="*/ 184 w 211"/>
              <a:gd name="T41" fmla="*/ 165 h 214"/>
              <a:gd name="T42" fmla="*/ 172 w 211"/>
              <a:gd name="T43" fmla="*/ 176 h 214"/>
              <a:gd name="T44" fmla="*/ 36 w 211"/>
              <a:gd name="T45" fmla="*/ 180 h 214"/>
              <a:gd name="T46" fmla="*/ 109 w 211"/>
              <a:gd name="T47" fmla="*/ 172 h 214"/>
              <a:gd name="T48" fmla="*/ 109 w 211"/>
              <a:gd name="T49" fmla="*/ 172 h 214"/>
              <a:gd name="T50" fmla="*/ 109 w 211"/>
              <a:gd name="T51" fmla="*/ 172 h 214"/>
              <a:gd name="T52" fmla="*/ 36 w 211"/>
              <a:gd name="T53" fmla="*/ 165 h 214"/>
              <a:gd name="T54" fmla="*/ 162 w 211"/>
              <a:gd name="T55" fmla="*/ 79 h 214"/>
              <a:gd name="T56" fmla="*/ 26 w 211"/>
              <a:gd name="T57" fmla="*/ 88 h 214"/>
              <a:gd name="T58" fmla="*/ 162 w 211"/>
              <a:gd name="T59" fmla="*/ 98 h 214"/>
              <a:gd name="T60" fmla="*/ 162 w 211"/>
              <a:gd name="T61" fmla="*/ 79 h 214"/>
              <a:gd name="T62" fmla="*/ 99 w 211"/>
              <a:gd name="T63" fmla="*/ 122 h 214"/>
              <a:gd name="T64" fmla="*/ 36 w 211"/>
              <a:gd name="T65" fmla="*/ 122 h 214"/>
              <a:gd name="T66" fmla="*/ 36 w 211"/>
              <a:gd name="T67" fmla="*/ 141 h 214"/>
              <a:gd name="T68" fmla="*/ 99 w 211"/>
              <a:gd name="T69" fmla="*/ 141 h 214"/>
              <a:gd name="T70" fmla="*/ 172 w 211"/>
              <a:gd name="T71" fmla="*/ 131 h 214"/>
              <a:gd name="T72" fmla="*/ 152 w 211"/>
              <a:gd name="T73" fmla="*/ 41 h 214"/>
              <a:gd name="T74" fmla="*/ 142 w 211"/>
              <a:gd name="T75" fmla="*/ 12 h 214"/>
              <a:gd name="T76" fmla="*/ 162 w 211"/>
              <a:gd name="T77" fmla="*/ 12 h 214"/>
              <a:gd name="T78" fmla="*/ 152 w 211"/>
              <a:gd name="T79" fmla="*/ 41 h 214"/>
              <a:gd name="T80" fmla="*/ 89 w 211"/>
              <a:gd name="T81" fmla="*/ 32 h 214"/>
              <a:gd name="T82" fmla="*/ 99 w 211"/>
              <a:gd name="T83" fmla="*/ 0 h 214"/>
              <a:gd name="T84" fmla="*/ 109 w 211"/>
              <a:gd name="T85" fmla="*/ 32 h 214"/>
              <a:gd name="T86" fmla="*/ 48 w 211"/>
              <a:gd name="T87" fmla="*/ 41 h 214"/>
              <a:gd name="T88" fmla="*/ 36 w 211"/>
              <a:gd name="T89" fmla="*/ 12 h 214"/>
              <a:gd name="T90" fmla="*/ 58 w 211"/>
              <a:gd name="T91" fmla="*/ 12 h 214"/>
              <a:gd name="T92" fmla="*/ 48 w 211"/>
              <a:gd name="T93" fmla="*/ 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1" h="214">
                <a:moveTo>
                  <a:pt x="207" y="184"/>
                </a:moveTo>
                <a:cubicBezTo>
                  <a:pt x="178" y="212"/>
                  <a:pt x="178" y="212"/>
                  <a:pt x="178" y="212"/>
                </a:cubicBezTo>
                <a:cubicBezTo>
                  <a:pt x="178" y="214"/>
                  <a:pt x="174" y="214"/>
                  <a:pt x="172" y="214"/>
                </a:cubicBezTo>
                <a:cubicBezTo>
                  <a:pt x="168" y="214"/>
                  <a:pt x="166" y="214"/>
                  <a:pt x="164" y="212"/>
                </a:cubicBezTo>
                <a:cubicBezTo>
                  <a:pt x="150" y="198"/>
                  <a:pt x="150" y="198"/>
                  <a:pt x="150" y="198"/>
                </a:cubicBezTo>
                <a:cubicBezTo>
                  <a:pt x="150" y="196"/>
                  <a:pt x="148" y="194"/>
                  <a:pt x="148" y="192"/>
                </a:cubicBezTo>
                <a:cubicBezTo>
                  <a:pt x="148" y="186"/>
                  <a:pt x="152" y="180"/>
                  <a:pt x="158" y="180"/>
                </a:cubicBezTo>
                <a:cubicBezTo>
                  <a:pt x="160" y="180"/>
                  <a:pt x="164" y="182"/>
                  <a:pt x="166" y="184"/>
                </a:cubicBezTo>
                <a:cubicBezTo>
                  <a:pt x="172" y="190"/>
                  <a:pt x="172" y="190"/>
                  <a:pt x="172" y="190"/>
                </a:cubicBezTo>
                <a:cubicBezTo>
                  <a:pt x="192" y="171"/>
                  <a:pt x="192" y="171"/>
                  <a:pt x="192" y="171"/>
                </a:cubicBezTo>
                <a:cubicBezTo>
                  <a:pt x="194" y="169"/>
                  <a:pt x="196" y="169"/>
                  <a:pt x="198" y="169"/>
                </a:cubicBezTo>
                <a:cubicBezTo>
                  <a:pt x="205" y="169"/>
                  <a:pt x="211" y="172"/>
                  <a:pt x="211" y="178"/>
                </a:cubicBezTo>
                <a:cubicBezTo>
                  <a:pt x="211" y="180"/>
                  <a:pt x="209" y="182"/>
                  <a:pt x="207" y="184"/>
                </a:cubicBezTo>
                <a:close/>
                <a:moveTo>
                  <a:pt x="172" y="176"/>
                </a:moveTo>
                <a:cubicBezTo>
                  <a:pt x="168" y="172"/>
                  <a:pt x="164" y="171"/>
                  <a:pt x="158" y="171"/>
                </a:cubicBezTo>
                <a:cubicBezTo>
                  <a:pt x="146" y="171"/>
                  <a:pt x="138" y="180"/>
                  <a:pt x="138" y="192"/>
                </a:cubicBezTo>
                <a:cubicBezTo>
                  <a:pt x="138" y="196"/>
                  <a:pt x="140" y="202"/>
                  <a:pt x="144" y="206"/>
                </a:cubicBezTo>
                <a:cubicBezTo>
                  <a:pt x="144" y="206"/>
                  <a:pt x="144" y="206"/>
                  <a:pt x="144" y="206"/>
                </a:cubicBezTo>
                <a:cubicBezTo>
                  <a:pt x="154" y="214"/>
                  <a:pt x="154" y="214"/>
                  <a:pt x="154" y="214"/>
                </a:cubicBezTo>
                <a:cubicBezTo>
                  <a:pt x="10" y="214"/>
                  <a:pt x="10" y="214"/>
                  <a:pt x="10" y="214"/>
                </a:cubicBezTo>
                <a:cubicBezTo>
                  <a:pt x="4" y="214"/>
                  <a:pt x="0" y="210"/>
                  <a:pt x="0" y="204"/>
                </a:cubicBezTo>
                <a:cubicBezTo>
                  <a:pt x="0" y="32"/>
                  <a:pt x="0" y="32"/>
                  <a:pt x="0" y="32"/>
                </a:cubicBezTo>
                <a:cubicBezTo>
                  <a:pt x="0" y="26"/>
                  <a:pt x="4" y="22"/>
                  <a:pt x="10" y="22"/>
                </a:cubicBezTo>
                <a:cubicBezTo>
                  <a:pt x="26" y="22"/>
                  <a:pt x="26" y="22"/>
                  <a:pt x="26" y="22"/>
                </a:cubicBezTo>
                <a:cubicBezTo>
                  <a:pt x="26" y="32"/>
                  <a:pt x="26" y="32"/>
                  <a:pt x="26" y="32"/>
                </a:cubicBezTo>
                <a:cubicBezTo>
                  <a:pt x="26" y="41"/>
                  <a:pt x="36" y="51"/>
                  <a:pt x="48" y="51"/>
                </a:cubicBezTo>
                <a:cubicBezTo>
                  <a:pt x="58" y="51"/>
                  <a:pt x="69" y="41"/>
                  <a:pt x="69" y="32"/>
                </a:cubicBezTo>
                <a:cubicBezTo>
                  <a:pt x="69" y="22"/>
                  <a:pt x="69" y="22"/>
                  <a:pt x="69" y="22"/>
                </a:cubicBezTo>
                <a:cubicBezTo>
                  <a:pt x="79" y="22"/>
                  <a:pt x="79" y="22"/>
                  <a:pt x="79" y="22"/>
                </a:cubicBezTo>
                <a:cubicBezTo>
                  <a:pt x="79" y="32"/>
                  <a:pt x="79" y="32"/>
                  <a:pt x="79" y="32"/>
                </a:cubicBezTo>
                <a:cubicBezTo>
                  <a:pt x="79" y="41"/>
                  <a:pt x="87" y="51"/>
                  <a:pt x="99" y="51"/>
                </a:cubicBezTo>
                <a:cubicBezTo>
                  <a:pt x="111" y="51"/>
                  <a:pt x="119" y="41"/>
                  <a:pt x="119" y="32"/>
                </a:cubicBezTo>
                <a:cubicBezTo>
                  <a:pt x="119" y="22"/>
                  <a:pt x="119" y="22"/>
                  <a:pt x="119" y="22"/>
                </a:cubicBezTo>
                <a:cubicBezTo>
                  <a:pt x="129" y="22"/>
                  <a:pt x="129" y="22"/>
                  <a:pt x="129" y="22"/>
                </a:cubicBezTo>
                <a:cubicBezTo>
                  <a:pt x="129" y="32"/>
                  <a:pt x="129" y="32"/>
                  <a:pt x="129" y="32"/>
                </a:cubicBezTo>
                <a:cubicBezTo>
                  <a:pt x="129" y="41"/>
                  <a:pt x="140" y="51"/>
                  <a:pt x="152" y="51"/>
                </a:cubicBezTo>
                <a:cubicBezTo>
                  <a:pt x="162" y="51"/>
                  <a:pt x="172" y="41"/>
                  <a:pt x="172" y="32"/>
                </a:cubicBezTo>
                <a:cubicBezTo>
                  <a:pt x="172" y="22"/>
                  <a:pt x="172" y="22"/>
                  <a:pt x="172" y="22"/>
                </a:cubicBezTo>
                <a:cubicBezTo>
                  <a:pt x="188" y="22"/>
                  <a:pt x="188" y="22"/>
                  <a:pt x="188" y="22"/>
                </a:cubicBezTo>
                <a:cubicBezTo>
                  <a:pt x="194" y="22"/>
                  <a:pt x="198" y="26"/>
                  <a:pt x="198" y="32"/>
                </a:cubicBezTo>
                <a:cubicBezTo>
                  <a:pt x="198" y="159"/>
                  <a:pt x="198" y="159"/>
                  <a:pt x="198" y="159"/>
                </a:cubicBezTo>
                <a:cubicBezTo>
                  <a:pt x="194" y="159"/>
                  <a:pt x="188" y="161"/>
                  <a:pt x="184" y="165"/>
                </a:cubicBezTo>
                <a:cubicBezTo>
                  <a:pt x="172" y="176"/>
                  <a:pt x="172" y="176"/>
                  <a:pt x="172" y="176"/>
                </a:cubicBezTo>
                <a:cubicBezTo>
                  <a:pt x="172" y="176"/>
                  <a:pt x="172" y="176"/>
                  <a:pt x="172" y="176"/>
                </a:cubicBezTo>
                <a:close/>
                <a:moveTo>
                  <a:pt x="26" y="172"/>
                </a:moveTo>
                <a:cubicBezTo>
                  <a:pt x="26" y="178"/>
                  <a:pt x="30" y="180"/>
                  <a:pt x="36" y="180"/>
                </a:cubicBezTo>
                <a:cubicBezTo>
                  <a:pt x="101" y="180"/>
                  <a:pt x="101" y="180"/>
                  <a:pt x="101" y="180"/>
                </a:cubicBezTo>
                <a:cubicBezTo>
                  <a:pt x="105" y="180"/>
                  <a:pt x="109" y="178"/>
                  <a:pt x="109" y="172"/>
                </a:cubicBezTo>
                <a:cubicBezTo>
                  <a:pt x="109" y="172"/>
                  <a:pt x="109" y="172"/>
                  <a:pt x="109" y="172"/>
                </a:cubicBezTo>
                <a:cubicBezTo>
                  <a:pt x="109" y="172"/>
                  <a:pt x="109" y="172"/>
                  <a:pt x="109" y="172"/>
                </a:cubicBezTo>
                <a:cubicBezTo>
                  <a:pt x="109" y="172"/>
                  <a:pt x="109" y="172"/>
                  <a:pt x="109" y="172"/>
                </a:cubicBezTo>
                <a:cubicBezTo>
                  <a:pt x="109" y="172"/>
                  <a:pt x="109" y="172"/>
                  <a:pt x="109" y="172"/>
                </a:cubicBezTo>
                <a:cubicBezTo>
                  <a:pt x="109" y="169"/>
                  <a:pt x="105" y="165"/>
                  <a:pt x="101" y="165"/>
                </a:cubicBezTo>
                <a:cubicBezTo>
                  <a:pt x="36" y="165"/>
                  <a:pt x="36" y="165"/>
                  <a:pt x="36" y="165"/>
                </a:cubicBezTo>
                <a:cubicBezTo>
                  <a:pt x="30" y="165"/>
                  <a:pt x="26" y="169"/>
                  <a:pt x="26" y="172"/>
                </a:cubicBezTo>
                <a:close/>
                <a:moveTo>
                  <a:pt x="162" y="79"/>
                </a:moveTo>
                <a:cubicBezTo>
                  <a:pt x="36" y="79"/>
                  <a:pt x="36" y="79"/>
                  <a:pt x="36" y="79"/>
                </a:cubicBezTo>
                <a:cubicBezTo>
                  <a:pt x="32" y="79"/>
                  <a:pt x="26" y="83"/>
                  <a:pt x="26" y="88"/>
                </a:cubicBezTo>
                <a:cubicBezTo>
                  <a:pt x="26" y="94"/>
                  <a:pt x="32" y="98"/>
                  <a:pt x="36" y="98"/>
                </a:cubicBezTo>
                <a:cubicBezTo>
                  <a:pt x="162" y="98"/>
                  <a:pt x="162" y="98"/>
                  <a:pt x="162" y="98"/>
                </a:cubicBezTo>
                <a:cubicBezTo>
                  <a:pt x="168" y="98"/>
                  <a:pt x="172" y="94"/>
                  <a:pt x="172" y="88"/>
                </a:cubicBezTo>
                <a:cubicBezTo>
                  <a:pt x="172" y="83"/>
                  <a:pt x="168" y="79"/>
                  <a:pt x="162" y="79"/>
                </a:cubicBezTo>
                <a:close/>
                <a:moveTo>
                  <a:pt x="162" y="122"/>
                </a:moveTo>
                <a:cubicBezTo>
                  <a:pt x="99" y="122"/>
                  <a:pt x="99" y="122"/>
                  <a:pt x="99" y="122"/>
                </a:cubicBezTo>
                <a:cubicBezTo>
                  <a:pt x="83" y="122"/>
                  <a:pt x="83" y="122"/>
                  <a:pt x="83" y="122"/>
                </a:cubicBezTo>
                <a:cubicBezTo>
                  <a:pt x="36" y="122"/>
                  <a:pt x="36" y="122"/>
                  <a:pt x="36" y="122"/>
                </a:cubicBezTo>
                <a:cubicBezTo>
                  <a:pt x="32" y="122"/>
                  <a:pt x="26" y="126"/>
                  <a:pt x="26" y="131"/>
                </a:cubicBezTo>
                <a:cubicBezTo>
                  <a:pt x="26" y="137"/>
                  <a:pt x="32" y="141"/>
                  <a:pt x="36" y="141"/>
                </a:cubicBezTo>
                <a:cubicBezTo>
                  <a:pt x="83" y="141"/>
                  <a:pt x="83" y="141"/>
                  <a:pt x="83" y="141"/>
                </a:cubicBezTo>
                <a:cubicBezTo>
                  <a:pt x="99" y="141"/>
                  <a:pt x="99" y="141"/>
                  <a:pt x="99" y="141"/>
                </a:cubicBezTo>
                <a:cubicBezTo>
                  <a:pt x="162" y="141"/>
                  <a:pt x="162" y="141"/>
                  <a:pt x="162" y="141"/>
                </a:cubicBezTo>
                <a:cubicBezTo>
                  <a:pt x="168" y="141"/>
                  <a:pt x="172" y="137"/>
                  <a:pt x="172" y="131"/>
                </a:cubicBezTo>
                <a:cubicBezTo>
                  <a:pt x="172" y="126"/>
                  <a:pt x="168" y="122"/>
                  <a:pt x="162" y="122"/>
                </a:cubicBezTo>
                <a:close/>
                <a:moveTo>
                  <a:pt x="152" y="41"/>
                </a:moveTo>
                <a:cubicBezTo>
                  <a:pt x="146" y="41"/>
                  <a:pt x="142" y="38"/>
                  <a:pt x="142" y="32"/>
                </a:cubicBezTo>
                <a:cubicBezTo>
                  <a:pt x="142" y="12"/>
                  <a:pt x="142" y="12"/>
                  <a:pt x="142" y="12"/>
                </a:cubicBezTo>
                <a:cubicBezTo>
                  <a:pt x="142" y="6"/>
                  <a:pt x="146" y="0"/>
                  <a:pt x="152" y="0"/>
                </a:cubicBezTo>
                <a:cubicBezTo>
                  <a:pt x="156" y="0"/>
                  <a:pt x="162" y="6"/>
                  <a:pt x="162" y="12"/>
                </a:cubicBezTo>
                <a:cubicBezTo>
                  <a:pt x="162" y="32"/>
                  <a:pt x="162" y="32"/>
                  <a:pt x="162" y="32"/>
                </a:cubicBezTo>
                <a:cubicBezTo>
                  <a:pt x="162" y="38"/>
                  <a:pt x="156" y="41"/>
                  <a:pt x="152" y="41"/>
                </a:cubicBezTo>
                <a:close/>
                <a:moveTo>
                  <a:pt x="99" y="41"/>
                </a:moveTo>
                <a:cubicBezTo>
                  <a:pt x="93" y="41"/>
                  <a:pt x="89" y="38"/>
                  <a:pt x="89" y="32"/>
                </a:cubicBezTo>
                <a:cubicBezTo>
                  <a:pt x="89" y="12"/>
                  <a:pt x="89" y="12"/>
                  <a:pt x="89" y="12"/>
                </a:cubicBezTo>
                <a:cubicBezTo>
                  <a:pt x="89" y="6"/>
                  <a:pt x="93" y="0"/>
                  <a:pt x="99" y="0"/>
                </a:cubicBezTo>
                <a:cubicBezTo>
                  <a:pt x="105" y="0"/>
                  <a:pt x="109" y="6"/>
                  <a:pt x="109" y="12"/>
                </a:cubicBezTo>
                <a:cubicBezTo>
                  <a:pt x="109" y="32"/>
                  <a:pt x="109" y="32"/>
                  <a:pt x="109" y="32"/>
                </a:cubicBezTo>
                <a:cubicBezTo>
                  <a:pt x="109" y="38"/>
                  <a:pt x="105" y="41"/>
                  <a:pt x="99" y="41"/>
                </a:cubicBezTo>
                <a:close/>
                <a:moveTo>
                  <a:pt x="48" y="41"/>
                </a:moveTo>
                <a:cubicBezTo>
                  <a:pt x="42" y="41"/>
                  <a:pt x="36" y="38"/>
                  <a:pt x="36" y="32"/>
                </a:cubicBezTo>
                <a:cubicBezTo>
                  <a:pt x="36" y="12"/>
                  <a:pt x="36" y="12"/>
                  <a:pt x="36" y="12"/>
                </a:cubicBezTo>
                <a:cubicBezTo>
                  <a:pt x="36" y="6"/>
                  <a:pt x="42" y="0"/>
                  <a:pt x="48" y="0"/>
                </a:cubicBezTo>
                <a:cubicBezTo>
                  <a:pt x="52" y="0"/>
                  <a:pt x="58" y="6"/>
                  <a:pt x="58" y="12"/>
                </a:cubicBezTo>
                <a:cubicBezTo>
                  <a:pt x="58" y="32"/>
                  <a:pt x="58" y="32"/>
                  <a:pt x="58" y="32"/>
                </a:cubicBezTo>
                <a:cubicBezTo>
                  <a:pt x="58" y="38"/>
                  <a:pt x="52" y="41"/>
                  <a:pt x="48"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404040"/>
              </a:solidFill>
              <a:effectLst/>
              <a:uLnTx/>
              <a:uFillTx/>
              <a:latin typeface="Arial" panose="020B0604020202020204"/>
              <a:ea typeface="+mn-ea"/>
              <a:cs typeface="+mn-cs"/>
            </a:endParaRPr>
          </a:p>
        </p:txBody>
      </p:sp>
      <p:sp>
        <p:nvSpPr>
          <p:cNvPr id="5" name="TextBox 4">
            <a:extLst>
              <a:ext uri="{FF2B5EF4-FFF2-40B4-BE49-F238E27FC236}">
                <a16:creationId xmlns:a16="http://schemas.microsoft.com/office/drawing/2014/main" id="{D6163EF0-D842-44E0-9731-FBAD18C16650}"/>
              </a:ext>
            </a:extLst>
          </p:cNvPr>
          <p:cNvSpPr txBox="1"/>
          <p:nvPr/>
        </p:nvSpPr>
        <p:spPr>
          <a:xfrm>
            <a:off x="702149" y="5006077"/>
            <a:ext cx="3166818" cy="307777"/>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a:ln>
                  <a:noFill/>
                </a:ln>
                <a:solidFill>
                  <a:srgbClr val="404040"/>
                </a:solidFill>
                <a:effectLst/>
                <a:uLnTx/>
                <a:uFillTx/>
                <a:latin typeface="Calibri"/>
                <a:cs typeface="Calibri"/>
              </a:rPr>
              <a:t>Sprint 1-2</a:t>
            </a:r>
          </a:p>
        </p:txBody>
      </p:sp>
      <p:sp>
        <p:nvSpPr>
          <p:cNvPr id="30" name="TextBox 29">
            <a:extLst>
              <a:ext uri="{FF2B5EF4-FFF2-40B4-BE49-F238E27FC236}">
                <a16:creationId xmlns:a16="http://schemas.microsoft.com/office/drawing/2014/main" id="{92113F5D-8BDB-4A3E-9513-0093142EE0AC}"/>
              </a:ext>
            </a:extLst>
          </p:cNvPr>
          <p:cNvSpPr txBox="1"/>
          <p:nvPr/>
        </p:nvSpPr>
        <p:spPr>
          <a:xfrm>
            <a:off x="4632809" y="5013712"/>
            <a:ext cx="3166818" cy="307777"/>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a:ln>
                  <a:noFill/>
                </a:ln>
                <a:solidFill>
                  <a:srgbClr val="404040"/>
                </a:solidFill>
                <a:effectLst/>
                <a:uLnTx/>
                <a:uFillTx/>
                <a:latin typeface="Calibri"/>
                <a:cs typeface="Calibri"/>
              </a:rPr>
              <a:t> Sprint </a:t>
            </a:r>
            <a:r>
              <a:rPr lang="en-US" sz="1400" b="1" dirty="0">
                <a:solidFill>
                  <a:srgbClr val="404040"/>
                </a:solidFill>
                <a:latin typeface="Calibri"/>
                <a:cs typeface="Calibri"/>
              </a:rPr>
              <a:t>3</a:t>
            </a:r>
            <a:r>
              <a:rPr kumimoji="1" lang="en-US" sz="1400" b="1" i="0" u="none" strike="noStrike" kern="1200" cap="none" spc="0" normalizeH="0" baseline="0" noProof="0" dirty="0">
                <a:ln>
                  <a:noFill/>
                </a:ln>
                <a:solidFill>
                  <a:srgbClr val="404040"/>
                </a:solidFill>
                <a:effectLst/>
                <a:uLnTx/>
                <a:uFillTx/>
                <a:latin typeface="Calibri"/>
                <a:cs typeface="Calibri"/>
              </a:rPr>
              <a:t>-4</a:t>
            </a:r>
          </a:p>
        </p:txBody>
      </p:sp>
      <p:sp>
        <p:nvSpPr>
          <p:cNvPr id="31" name="TextBox 30">
            <a:extLst>
              <a:ext uri="{FF2B5EF4-FFF2-40B4-BE49-F238E27FC236}">
                <a16:creationId xmlns:a16="http://schemas.microsoft.com/office/drawing/2014/main" id="{1A5B4840-7614-4B94-AF27-7B21EF3A7413}"/>
              </a:ext>
            </a:extLst>
          </p:cNvPr>
          <p:cNvSpPr txBox="1"/>
          <p:nvPr/>
        </p:nvSpPr>
        <p:spPr>
          <a:xfrm>
            <a:off x="8471713" y="5006076"/>
            <a:ext cx="3166818" cy="307777"/>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a:ln>
                  <a:noFill/>
                </a:ln>
                <a:solidFill>
                  <a:srgbClr val="404040"/>
                </a:solidFill>
                <a:effectLst/>
                <a:uLnTx/>
                <a:uFillTx/>
                <a:latin typeface="Calibri"/>
                <a:cs typeface="Calibri"/>
              </a:rPr>
              <a:t> Sprint 4-5</a:t>
            </a:r>
          </a:p>
        </p:txBody>
      </p:sp>
      <p:sp>
        <p:nvSpPr>
          <p:cNvPr id="3" name="Rectangle 2">
            <a:extLst>
              <a:ext uri="{FF2B5EF4-FFF2-40B4-BE49-F238E27FC236}">
                <a16:creationId xmlns:a16="http://schemas.microsoft.com/office/drawing/2014/main" id="{702136D5-E9D7-42F4-A1BE-C581838CA048}"/>
              </a:ext>
            </a:extLst>
          </p:cNvPr>
          <p:cNvSpPr/>
          <p:nvPr/>
        </p:nvSpPr>
        <p:spPr>
          <a:xfrm>
            <a:off x="697006" y="1043216"/>
            <a:ext cx="10941524" cy="428268"/>
          </a:xfrm>
          <a:prstGeom prst="rect">
            <a:avLst/>
          </a:prstGeom>
          <a:solidFill>
            <a:schemeClr val="bg1">
              <a:lumMod val="50000"/>
            </a:schemeClr>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a:ln>
                  <a:noFill/>
                </a:ln>
                <a:solidFill>
                  <a:srgbClr val="FFFFFF"/>
                </a:solidFill>
                <a:effectLst/>
                <a:uLnTx/>
                <a:uFillTx/>
                <a:latin typeface="Calibri"/>
                <a:cs typeface="Calibri"/>
              </a:rPr>
              <a:t>SRE transformation follows a highly collaborative three-phased approach: Engage, Execute, and Evolve</a:t>
            </a:r>
            <a:endParaRPr lang="en-US" sz="1600" b="1" i="0" u="none" strike="noStrike" kern="1200" cap="none" spc="0" normalizeH="0" baseline="0" noProof="0">
              <a:ln>
                <a:noFill/>
              </a:ln>
              <a:solidFill>
                <a:srgbClr val="FFFFFF"/>
              </a:solidFill>
              <a:effectLst/>
              <a:uLnTx/>
              <a:uFillTx/>
              <a:latin typeface="Calibri"/>
              <a:cs typeface="Calibri"/>
            </a:endParaRPr>
          </a:p>
        </p:txBody>
      </p:sp>
    </p:spTree>
    <p:extLst>
      <p:ext uri="{BB962C8B-B14F-4D97-AF65-F5344CB8AC3E}">
        <p14:creationId xmlns:p14="http://schemas.microsoft.com/office/powerpoint/2010/main" val="295967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470C-FED0-4743-B166-1358B49FBE3A}"/>
              </a:ext>
            </a:extLst>
          </p:cNvPr>
          <p:cNvSpPr>
            <a:spLocks noGrp="1"/>
          </p:cNvSpPr>
          <p:nvPr>
            <p:ph type="title"/>
          </p:nvPr>
        </p:nvSpPr>
        <p:spPr/>
        <p:txBody>
          <a:bodyPr/>
          <a:lstStyle/>
          <a:p>
            <a:r>
              <a:rPr lang="en-US" dirty="0"/>
              <a:t>Exemplar AwS Environment</a:t>
            </a:r>
          </a:p>
        </p:txBody>
      </p:sp>
      <p:pic>
        <p:nvPicPr>
          <p:cNvPr id="4" name="Picture 3" descr="Diagram&#10;&#10;Description automatically generated">
            <a:extLst>
              <a:ext uri="{FF2B5EF4-FFF2-40B4-BE49-F238E27FC236}">
                <a16:creationId xmlns:a16="http://schemas.microsoft.com/office/drawing/2014/main" id="{DF351AEC-4790-4A34-9E7D-1BB1B9B30284}"/>
              </a:ext>
            </a:extLst>
          </p:cNvPr>
          <p:cNvPicPr>
            <a:picLocks noChangeAspect="1"/>
          </p:cNvPicPr>
          <p:nvPr/>
        </p:nvPicPr>
        <p:blipFill>
          <a:blip r:embed="rId2"/>
          <a:stretch>
            <a:fillRect/>
          </a:stretch>
        </p:blipFill>
        <p:spPr>
          <a:xfrm>
            <a:off x="6785684" y="1119674"/>
            <a:ext cx="4563712" cy="5005969"/>
          </a:xfrm>
          <a:prstGeom prst="rect">
            <a:avLst/>
          </a:prstGeom>
        </p:spPr>
      </p:pic>
    </p:spTree>
    <p:extLst>
      <p:ext uri="{BB962C8B-B14F-4D97-AF65-F5344CB8AC3E}">
        <p14:creationId xmlns:p14="http://schemas.microsoft.com/office/powerpoint/2010/main" val="14311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E351-2363-4B29-B0DB-0D34A6447711}"/>
              </a:ext>
            </a:extLst>
          </p:cNvPr>
          <p:cNvSpPr>
            <a:spLocks noGrp="1"/>
          </p:cNvSpPr>
          <p:nvPr>
            <p:ph type="title"/>
          </p:nvPr>
        </p:nvSpPr>
        <p:spPr/>
        <p:txBody>
          <a:bodyPr/>
          <a:lstStyle/>
          <a:p>
            <a:r>
              <a:rPr lang="en-US" dirty="0"/>
              <a:t>Exemplar AwS Environment </a:t>
            </a:r>
          </a:p>
        </p:txBody>
      </p:sp>
      <p:pic>
        <p:nvPicPr>
          <p:cNvPr id="4" name="Picture 3" descr="Diagram&#10;&#10;Description automatically generated">
            <a:extLst>
              <a:ext uri="{FF2B5EF4-FFF2-40B4-BE49-F238E27FC236}">
                <a16:creationId xmlns:a16="http://schemas.microsoft.com/office/drawing/2014/main" id="{E1D9CEF4-7FD4-44EB-B28A-C518093DA2CD}"/>
              </a:ext>
            </a:extLst>
          </p:cNvPr>
          <p:cNvPicPr>
            <a:picLocks noChangeAspect="1"/>
          </p:cNvPicPr>
          <p:nvPr/>
        </p:nvPicPr>
        <p:blipFill>
          <a:blip r:embed="rId2"/>
          <a:stretch>
            <a:fillRect/>
          </a:stretch>
        </p:blipFill>
        <p:spPr>
          <a:xfrm>
            <a:off x="322579" y="1042907"/>
            <a:ext cx="6172408" cy="4772186"/>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3507494-FBEE-4446-B5E1-EBDA50FE8F4E}"/>
              </a:ext>
            </a:extLst>
          </p:cNvPr>
          <p:cNvPicPr>
            <a:picLocks noChangeAspect="1"/>
          </p:cNvPicPr>
          <p:nvPr/>
        </p:nvPicPr>
        <p:blipFill>
          <a:blip r:embed="rId3"/>
          <a:stretch>
            <a:fillRect/>
          </a:stretch>
        </p:blipFill>
        <p:spPr>
          <a:xfrm>
            <a:off x="6494987" y="966345"/>
            <a:ext cx="5282993" cy="2144787"/>
          </a:xfrm>
          <a:prstGeom prst="rect">
            <a:avLst/>
          </a:prstGeom>
        </p:spPr>
      </p:pic>
    </p:spTree>
    <p:extLst>
      <p:ext uri="{BB962C8B-B14F-4D97-AF65-F5344CB8AC3E}">
        <p14:creationId xmlns:p14="http://schemas.microsoft.com/office/powerpoint/2010/main" val="336538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92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868759-44BF-447C-8340-9A28549E4928}"/>
              </a:ext>
            </a:extLst>
          </p:cNvPr>
          <p:cNvSpPr>
            <a:spLocks noGrp="1"/>
          </p:cNvSpPr>
          <p:nvPr>
            <p:ph type="ftr" sz="quarter" idx="10"/>
          </p:nvPr>
        </p:nvSpPr>
        <p:spPr/>
        <p:txBody>
          <a:bodyPr/>
          <a:lstStyle/>
          <a:p>
            <a:pPr defTabSz="609555"/>
            <a:r>
              <a:rPr lang="en-US"/>
              <a:t>© 2020 NTT DATA, Inc. All rights reserved.</a:t>
            </a:r>
            <a:endParaRPr lang="en-US" dirty="0"/>
          </a:p>
        </p:txBody>
      </p:sp>
      <p:sp>
        <p:nvSpPr>
          <p:cNvPr id="4" name="Slide Number Placeholder 3">
            <a:extLst>
              <a:ext uri="{FF2B5EF4-FFF2-40B4-BE49-F238E27FC236}">
                <a16:creationId xmlns:a16="http://schemas.microsoft.com/office/drawing/2014/main" id="{99AEB656-2617-4EA1-8D85-CF3F7539B82C}"/>
              </a:ext>
            </a:extLst>
          </p:cNvPr>
          <p:cNvSpPr>
            <a:spLocks noGrp="1"/>
          </p:cNvSpPr>
          <p:nvPr>
            <p:ph type="sldNum" sz="quarter" idx="11"/>
          </p:nvPr>
        </p:nvSpPr>
        <p:spPr/>
        <p:txBody>
          <a:bodyPr/>
          <a:lstStyle/>
          <a:p>
            <a:pPr algn="ctr"/>
            <a:fld id="{92EA2340-BE12-4138-BE15-7C339B03EB4B}" type="slidenum">
              <a:rPr lang="en-US" smtClean="0"/>
              <a:pPr algn="ctr"/>
              <a:t>24</a:t>
            </a:fld>
            <a:endParaRPr lang="en-US"/>
          </a:p>
        </p:txBody>
      </p:sp>
      <p:sp>
        <p:nvSpPr>
          <p:cNvPr id="5" name="Title 4">
            <a:extLst>
              <a:ext uri="{FF2B5EF4-FFF2-40B4-BE49-F238E27FC236}">
                <a16:creationId xmlns:a16="http://schemas.microsoft.com/office/drawing/2014/main" id="{59805904-07A7-4D65-84B7-2469741D86B9}"/>
              </a:ext>
            </a:extLst>
          </p:cNvPr>
          <p:cNvSpPr>
            <a:spLocks noGrp="1"/>
          </p:cNvSpPr>
          <p:nvPr>
            <p:ph type="title"/>
          </p:nvPr>
        </p:nvSpPr>
        <p:spPr>
          <a:xfrm>
            <a:off x="0" y="0"/>
            <a:ext cx="11582400" cy="552204"/>
          </a:xfrm>
        </p:spPr>
        <p:txBody>
          <a:bodyPr tIns="109728" anchor="ctr"/>
          <a:lstStyle/>
          <a:p>
            <a:pPr marL="226468" indent="-226468">
              <a:spcBef>
                <a:spcPct val="20000"/>
              </a:spcBef>
            </a:pPr>
            <a:r>
              <a:rPr lang="en-US" spc="0" dirty="0">
                <a:solidFill>
                  <a:schemeClr val="tx1"/>
                </a:solidFill>
                <a:latin typeface="+mn-lt"/>
                <a:ea typeface="+mj-ea"/>
                <a:cs typeface="Arial"/>
              </a:rPr>
              <a:t>Digital Re-invention</a:t>
            </a:r>
          </a:p>
        </p:txBody>
      </p:sp>
      <p:grpSp>
        <p:nvGrpSpPr>
          <p:cNvPr id="37" name="Group 36">
            <a:extLst>
              <a:ext uri="{FF2B5EF4-FFF2-40B4-BE49-F238E27FC236}">
                <a16:creationId xmlns:a16="http://schemas.microsoft.com/office/drawing/2014/main" id="{2925D934-9DD3-4B29-8E33-FF51AB2E9432}"/>
              </a:ext>
            </a:extLst>
          </p:cNvPr>
          <p:cNvGrpSpPr/>
          <p:nvPr/>
        </p:nvGrpSpPr>
        <p:grpSpPr>
          <a:xfrm>
            <a:off x="1325880" y="674302"/>
            <a:ext cx="9001033" cy="3765936"/>
            <a:chOff x="1974484" y="924394"/>
            <a:chExt cx="9001033" cy="3765936"/>
          </a:xfrm>
        </p:grpSpPr>
        <p:grpSp>
          <p:nvGrpSpPr>
            <p:cNvPr id="6" name="Group 14">
              <a:extLst>
                <a:ext uri="{FF2B5EF4-FFF2-40B4-BE49-F238E27FC236}">
                  <a16:creationId xmlns:a16="http://schemas.microsoft.com/office/drawing/2014/main" id="{D0502730-838A-4F3D-868E-3223CF029BD7}"/>
                </a:ext>
              </a:extLst>
            </p:cNvPr>
            <p:cNvGrpSpPr>
              <a:grpSpLocks/>
            </p:cNvGrpSpPr>
            <p:nvPr/>
          </p:nvGrpSpPr>
          <p:grpSpPr bwMode="auto">
            <a:xfrm>
              <a:off x="1974484" y="924394"/>
              <a:ext cx="9001033" cy="3765936"/>
              <a:chOff x="333991" y="518018"/>
              <a:chExt cx="8798129" cy="4374022"/>
            </a:xfrm>
          </p:grpSpPr>
          <p:sp>
            <p:nvSpPr>
              <p:cNvPr id="7" name="Text 52">
                <a:extLst>
                  <a:ext uri="{FF2B5EF4-FFF2-40B4-BE49-F238E27FC236}">
                    <a16:creationId xmlns:a16="http://schemas.microsoft.com/office/drawing/2014/main" id="{A2F3AA25-65F9-464E-8514-54ACC34315FC}"/>
                  </a:ext>
                </a:extLst>
              </p:cNvPr>
              <p:cNvSpPr txBox="1">
                <a:spLocks noChangeArrowheads="1"/>
              </p:cNvSpPr>
              <p:nvPr/>
            </p:nvSpPr>
            <p:spPr bwMode="auto">
              <a:xfrm>
                <a:off x="5029388" y="1812765"/>
                <a:ext cx="4102732" cy="35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ja-JP"/>
                </a:defPPr>
                <a:lvl1pPr marR="0" lvl="0" indent="0" defTabSz="455613" fontAlgn="base">
                  <a:lnSpc>
                    <a:spcPct val="100000"/>
                  </a:lnSpc>
                  <a:spcBef>
                    <a:spcPct val="0"/>
                  </a:spcBef>
                  <a:spcAft>
                    <a:spcPct val="0"/>
                  </a:spcAft>
                  <a:buClrTx/>
                  <a:buSzTx/>
                  <a:buFontTx/>
                  <a:buNone/>
                  <a:tabLst/>
                  <a:defRPr kumimoji="0" sz="1400" b="1" i="0" u="none" strike="noStrike" cap="none" spc="0" normalizeH="0" baseline="0">
                    <a:ln>
                      <a:noFill/>
                    </a:ln>
                    <a:solidFill>
                      <a:srgbClr val="0E3570"/>
                    </a:solidFill>
                    <a:effectLst/>
                    <a:uLnTx/>
                    <a:uFillTx/>
                    <a:latin typeface="Arial" panose="020B0604020202020204" pitchFamily="34" charset="0"/>
                  </a:defRPr>
                </a:lvl1pPr>
                <a:lvl2pPr marL="742950" indent="-285750" defTabSz="455613">
                  <a:defRPr>
                    <a:latin typeface="Arial" panose="020B0604020202020204" pitchFamily="34" charset="0"/>
                  </a:defRPr>
                </a:lvl2pPr>
                <a:lvl3pPr marL="1143000" indent="-228600" defTabSz="455613">
                  <a:defRPr>
                    <a:latin typeface="Arial" panose="020B0604020202020204" pitchFamily="34" charset="0"/>
                  </a:defRPr>
                </a:lvl3pPr>
                <a:lvl4pPr marL="1600200" indent="-228600" defTabSz="455613">
                  <a:defRPr>
                    <a:latin typeface="Arial" panose="020B0604020202020204" pitchFamily="34" charset="0"/>
                  </a:defRPr>
                </a:lvl4pPr>
                <a:lvl5pPr marL="2057400" indent="-228600" defTabSz="455613">
                  <a:defRPr>
                    <a:latin typeface="Arial" panose="020B0604020202020204" pitchFamily="34" charset="0"/>
                  </a:defRPr>
                </a:lvl5pPr>
                <a:lvl6pPr marL="2514600" indent="-228600" defTabSz="455613" eaLnBrk="0" fontAlgn="base" hangingPunct="0">
                  <a:spcBef>
                    <a:spcPct val="0"/>
                  </a:spcBef>
                  <a:spcAft>
                    <a:spcPct val="0"/>
                  </a:spcAft>
                  <a:defRPr>
                    <a:latin typeface="Arial" panose="020B0604020202020204" pitchFamily="34" charset="0"/>
                  </a:defRPr>
                </a:lvl6pPr>
                <a:lvl7pPr marL="2971800" indent="-228600" defTabSz="455613" eaLnBrk="0" fontAlgn="base" hangingPunct="0">
                  <a:spcBef>
                    <a:spcPct val="0"/>
                  </a:spcBef>
                  <a:spcAft>
                    <a:spcPct val="0"/>
                  </a:spcAft>
                  <a:defRPr>
                    <a:latin typeface="Arial" panose="020B0604020202020204" pitchFamily="34" charset="0"/>
                  </a:defRPr>
                </a:lvl7pPr>
                <a:lvl8pPr marL="3429000" indent="-228600" defTabSz="455613" eaLnBrk="0" fontAlgn="base" hangingPunct="0">
                  <a:spcBef>
                    <a:spcPct val="0"/>
                  </a:spcBef>
                  <a:spcAft>
                    <a:spcPct val="0"/>
                  </a:spcAft>
                  <a:defRPr>
                    <a:latin typeface="Arial" panose="020B0604020202020204" pitchFamily="34" charset="0"/>
                  </a:defRPr>
                </a:lvl8pPr>
                <a:lvl9pPr marL="3886200" indent="-228600" defTabSz="455613" eaLnBrk="0" fontAlgn="base" hangingPunct="0">
                  <a:spcBef>
                    <a:spcPct val="0"/>
                  </a:spcBef>
                  <a:spcAft>
                    <a:spcPct val="0"/>
                  </a:spcAft>
                  <a:defRPr>
                    <a:latin typeface="Arial" panose="020B0604020202020204" pitchFamily="34" charset="0"/>
                  </a:defRPr>
                </a:lvl9pPr>
              </a:lstStyle>
              <a:p>
                <a:r>
                  <a:rPr lang="en-US" altLang="en-US" dirty="0"/>
                  <a:t>Continuous Release Lifecycle Management</a:t>
                </a:r>
              </a:p>
            </p:txBody>
          </p:sp>
          <p:sp>
            <p:nvSpPr>
              <p:cNvPr id="8" name="Text 61">
                <a:extLst>
                  <a:ext uri="{FF2B5EF4-FFF2-40B4-BE49-F238E27FC236}">
                    <a16:creationId xmlns:a16="http://schemas.microsoft.com/office/drawing/2014/main" id="{A617E7B3-6316-4C2B-A6D9-08EEA72B3C0B}"/>
                  </a:ext>
                </a:extLst>
              </p:cNvPr>
              <p:cNvSpPr txBox="1">
                <a:spLocks noChangeArrowheads="1"/>
              </p:cNvSpPr>
              <p:nvPr/>
            </p:nvSpPr>
            <p:spPr bwMode="auto">
              <a:xfrm>
                <a:off x="5029385" y="2282650"/>
                <a:ext cx="3624330" cy="58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ja-JP"/>
                </a:defPPr>
                <a:lvl1pPr marL="171450" marR="0" lvl="0" indent="-171450" defTabSz="1217613" fontAlgn="base">
                  <a:lnSpc>
                    <a:spcPts val="400"/>
                  </a:lnSpc>
                  <a:spcAft>
                    <a:spcPts val="800"/>
                  </a:spcAft>
                  <a:buClrTx/>
                  <a:buSzTx/>
                  <a:buFont typeface="Arial" panose="020B0604020202020204" pitchFamily="34" charset="0"/>
                  <a:buChar char="•"/>
                  <a:tabLst/>
                  <a:defRPr kumimoji="0" sz="1200" b="0" i="0" u="none" strike="noStrike" cap="none" spc="0" normalizeH="0" baseline="0">
                    <a:ln>
                      <a:noFill/>
                    </a:ln>
                    <a:solidFill>
                      <a:srgbClr val="646363"/>
                    </a:solidFill>
                    <a:effectLst/>
                    <a:uLnTx/>
                    <a:uFillTx/>
                    <a:latin typeface="Calibri" panose="020F0502020204030204" pitchFamily="34" charset="0"/>
                    <a:ea typeface="Open Sans"/>
                    <a:cs typeface="Calibri" panose="020F0502020204030204" pitchFamily="34" charset="0"/>
                  </a:defRPr>
                </a:lvl1pPr>
                <a:lvl2pPr marL="742950" indent="-285750" defTabSz="1217613">
                  <a:defRPr>
                    <a:latin typeface="Arial" panose="020B0604020202020204" pitchFamily="34" charset="0"/>
                  </a:defRPr>
                </a:lvl2pPr>
                <a:lvl3pPr marL="1143000" indent="-228600" defTabSz="1217613">
                  <a:defRPr>
                    <a:latin typeface="Arial" panose="020B0604020202020204" pitchFamily="34" charset="0"/>
                  </a:defRPr>
                </a:lvl3pPr>
                <a:lvl4pPr marL="1600200" indent="-228600" defTabSz="1217613">
                  <a:defRPr>
                    <a:latin typeface="Arial" panose="020B0604020202020204" pitchFamily="34" charset="0"/>
                  </a:defRPr>
                </a:lvl4pPr>
                <a:lvl5pPr marL="2057400" indent="-228600" defTabSz="1217613">
                  <a:defRPr>
                    <a:latin typeface="Arial" panose="020B0604020202020204" pitchFamily="34" charset="0"/>
                  </a:defRPr>
                </a:lvl5pPr>
                <a:lvl6pPr marL="2514600" indent="-228600" defTabSz="1217613" eaLnBrk="0" fontAlgn="base" hangingPunct="0">
                  <a:spcBef>
                    <a:spcPct val="0"/>
                  </a:spcBef>
                  <a:spcAft>
                    <a:spcPct val="0"/>
                  </a:spcAft>
                  <a:defRPr>
                    <a:latin typeface="Arial" panose="020B0604020202020204" pitchFamily="34" charset="0"/>
                  </a:defRPr>
                </a:lvl6pPr>
                <a:lvl7pPr marL="2971800" indent="-228600" defTabSz="1217613" eaLnBrk="0" fontAlgn="base" hangingPunct="0">
                  <a:spcBef>
                    <a:spcPct val="0"/>
                  </a:spcBef>
                  <a:spcAft>
                    <a:spcPct val="0"/>
                  </a:spcAft>
                  <a:defRPr>
                    <a:latin typeface="Arial" panose="020B0604020202020204" pitchFamily="34" charset="0"/>
                  </a:defRPr>
                </a:lvl7pPr>
                <a:lvl8pPr marL="3429000" indent="-228600" defTabSz="1217613" eaLnBrk="0" fontAlgn="base" hangingPunct="0">
                  <a:spcBef>
                    <a:spcPct val="0"/>
                  </a:spcBef>
                  <a:spcAft>
                    <a:spcPct val="0"/>
                  </a:spcAft>
                  <a:defRPr>
                    <a:latin typeface="Arial" panose="020B0604020202020204" pitchFamily="34" charset="0"/>
                  </a:defRPr>
                </a:lvl8pPr>
                <a:lvl9pPr marL="3886200" indent="-228600" defTabSz="1217613" eaLnBrk="0" fontAlgn="base" hangingPunct="0">
                  <a:spcBef>
                    <a:spcPct val="0"/>
                  </a:spcBef>
                  <a:spcAft>
                    <a:spcPct val="0"/>
                  </a:spcAft>
                  <a:defRPr>
                    <a:latin typeface="Arial" panose="020B0604020202020204" pitchFamily="34" charset="0"/>
                  </a:defRPr>
                </a:lvl9pPr>
              </a:lstStyle>
              <a:p>
                <a:r>
                  <a:rPr lang="en-GB" altLang="en-US" dirty="0"/>
                  <a:t>Service Architecture and Design</a:t>
                </a:r>
              </a:p>
              <a:p>
                <a:r>
                  <a:rPr lang="en-GB" altLang="en-US" dirty="0"/>
                  <a:t>Configuration &amp; Version Management</a:t>
                </a:r>
              </a:p>
              <a:p>
                <a:r>
                  <a:rPr lang="en-GB" altLang="en-US" dirty="0"/>
                  <a:t>API &amp; Integration Management </a:t>
                </a:r>
              </a:p>
              <a:p>
                <a:r>
                  <a:rPr lang="en-GB" altLang="en-US" dirty="0"/>
                  <a:t>Release Testing &amp; Integration QA</a:t>
                </a:r>
              </a:p>
            </p:txBody>
          </p:sp>
          <p:sp>
            <p:nvSpPr>
              <p:cNvPr id="9" name="Text52">
                <a:extLst>
                  <a:ext uri="{FF2B5EF4-FFF2-40B4-BE49-F238E27FC236}">
                    <a16:creationId xmlns:a16="http://schemas.microsoft.com/office/drawing/2014/main" id="{5110F836-E8C4-49C8-904C-E364BE55F005}"/>
                  </a:ext>
                </a:extLst>
              </p:cNvPr>
              <p:cNvSpPr txBox="1">
                <a:spLocks noChangeArrowheads="1"/>
              </p:cNvSpPr>
              <p:nvPr/>
            </p:nvSpPr>
            <p:spPr bwMode="auto">
              <a:xfrm>
                <a:off x="5029388" y="2909743"/>
                <a:ext cx="3624330" cy="32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a:solidFill>
                      <a:schemeClr val="tx1"/>
                    </a:solidFill>
                    <a:latin typeface="Arial" panose="020B0604020202020204" pitchFamily="34" charset="0"/>
                  </a:defRPr>
                </a:lvl1pPr>
                <a:lvl2pPr marL="742950" indent="-285750" defTabSz="455613">
                  <a:defRPr>
                    <a:solidFill>
                      <a:schemeClr val="tx1"/>
                    </a:solidFill>
                    <a:latin typeface="Arial" panose="020B0604020202020204" pitchFamily="34" charset="0"/>
                  </a:defRPr>
                </a:lvl2pPr>
                <a:lvl3pPr marL="1143000" indent="-228600" defTabSz="455613">
                  <a:defRPr>
                    <a:solidFill>
                      <a:schemeClr val="tx1"/>
                    </a:solidFill>
                    <a:latin typeface="Arial" panose="020B0604020202020204" pitchFamily="34" charset="0"/>
                  </a:defRPr>
                </a:lvl3pPr>
                <a:lvl4pPr marL="1600200" indent="-228600" defTabSz="455613">
                  <a:defRPr>
                    <a:solidFill>
                      <a:schemeClr val="tx1"/>
                    </a:solidFill>
                    <a:latin typeface="Arial" panose="020B0604020202020204" pitchFamily="34" charset="0"/>
                  </a:defRPr>
                </a:lvl4pPr>
                <a:lvl5pPr marL="2057400" indent="-228600" defTabSz="455613">
                  <a:defRPr>
                    <a:solidFill>
                      <a:schemeClr val="tx1"/>
                    </a:solidFill>
                    <a:latin typeface="Arial" panose="020B0604020202020204" pitchFamily="34" charset="0"/>
                  </a:defRPr>
                </a:lvl5pPr>
                <a:lvl6pPr marL="2514600" indent="-228600" defTabSz="455613" eaLnBrk="0" fontAlgn="base" hangingPunct="0">
                  <a:spcBef>
                    <a:spcPct val="0"/>
                  </a:spcBef>
                  <a:spcAft>
                    <a:spcPct val="0"/>
                  </a:spcAft>
                  <a:defRPr>
                    <a:solidFill>
                      <a:schemeClr val="tx1"/>
                    </a:solidFill>
                    <a:latin typeface="Arial" panose="020B0604020202020204" pitchFamily="34" charset="0"/>
                  </a:defRPr>
                </a:lvl6pPr>
                <a:lvl7pPr marL="2971800" indent="-228600" defTabSz="455613" eaLnBrk="0" fontAlgn="base" hangingPunct="0">
                  <a:spcBef>
                    <a:spcPct val="0"/>
                  </a:spcBef>
                  <a:spcAft>
                    <a:spcPct val="0"/>
                  </a:spcAft>
                  <a:defRPr>
                    <a:solidFill>
                      <a:schemeClr val="tx1"/>
                    </a:solidFill>
                    <a:latin typeface="Arial" panose="020B0604020202020204" pitchFamily="34" charset="0"/>
                  </a:defRPr>
                </a:lvl7pPr>
                <a:lvl8pPr marL="3429000" indent="-228600" defTabSz="455613" eaLnBrk="0" fontAlgn="base" hangingPunct="0">
                  <a:spcBef>
                    <a:spcPct val="0"/>
                  </a:spcBef>
                  <a:spcAft>
                    <a:spcPct val="0"/>
                  </a:spcAft>
                  <a:defRPr>
                    <a:solidFill>
                      <a:schemeClr val="tx1"/>
                    </a:solidFill>
                    <a:latin typeface="Arial" panose="020B0604020202020204" pitchFamily="34" charset="0"/>
                  </a:defRPr>
                </a:lvl8pPr>
                <a:lvl9pPr marL="3886200" indent="-228600" defTabSz="45561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E3570"/>
                    </a:solidFill>
                    <a:effectLst/>
                    <a:uLnTx/>
                    <a:uFillTx/>
                    <a:latin typeface="Arial" panose="020B0604020202020204" pitchFamily="34" charset="0"/>
                    <a:ea typeface="+mn-ea"/>
                    <a:cs typeface="+mn-cs"/>
                  </a:rPr>
                  <a:t>Automated Fulfilment &amp; Provisioning</a:t>
                </a:r>
              </a:p>
            </p:txBody>
          </p:sp>
          <p:sp>
            <p:nvSpPr>
              <p:cNvPr id="10" name="Text 61">
                <a:extLst>
                  <a:ext uri="{FF2B5EF4-FFF2-40B4-BE49-F238E27FC236}">
                    <a16:creationId xmlns:a16="http://schemas.microsoft.com/office/drawing/2014/main" id="{C56BB496-5C62-4D56-A9CD-9ABFC4CB2212}"/>
                  </a:ext>
                </a:extLst>
              </p:cNvPr>
              <p:cNvSpPr txBox="1"/>
              <p:nvPr/>
            </p:nvSpPr>
            <p:spPr>
              <a:xfrm>
                <a:off x="5029385" y="3329630"/>
                <a:ext cx="3624804" cy="52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ja-JP"/>
                </a:defPPr>
                <a:lvl1pPr marL="171450" marR="0" lvl="0" indent="-171450" defTabSz="1217613" fontAlgn="base">
                  <a:lnSpc>
                    <a:spcPts val="400"/>
                  </a:lnSpc>
                  <a:spcAft>
                    <a:spcPts val="800"/>
                  </a:spcAft>
                  <a:buClrTx/>
                  <a:buSzTx/>
                  <a:buFont typeface="Arial" panose="020B0604020202020204" pitchFamily="34" charset="0"/>
                  <a:buChar char="•"/>
                  <a:tabLst/>
                  <a:defRPr kumimoji="0" sz="1200" b="0" i="0" u="none" strike="noStrike" cap="none" spc="0" normalizeH="0" baseline="0">
                    <a:ln>
                      <a:noFill/>
                    </a:ln>
                    <a:solidFill>
                      <a:srgbClr val="646363"/>
                    </a:solidFill>
                    <a:effectLst/>
                    <a:uLnTx/>
                    <a:uFillTx/>
                    <a:latin typeface="Calibri" panose="020F0502020204030204" pitchFamily="34" charset="0"/>
                    <a:ea typeface="Open Sans"/>
                    <a:cs typeface="Calibri" panose="020F0502020204030204" pitchFamily="34" charset="0"/>
                  </a:defRPr>
                </a:lvl1pPr>
                <a:lvl2pPr marL="742950" indent="-285750" defTabSz="1217613">
                  <a:defRPr>
                    <a:latin typeface="Arial" panose="020B0604020202020204" pitchFamily="34" charset="0"/>
                  </a:defRPr>
                </a:lvl2pPr>
                <a:lvl3pPr marL="1143000" indent="-228600" defTabSz="1217613">
                  <a:defRPr>
                    <a:latin typeface="Arial" panose="020B0604020202020204" pitchFamily="34" charset="0"/>
                  </a:defRPr>
                </a:lvl3pPr>
                <a:lvl4pPr marL="1600200" indent="-228600" defTabSz="1217613">
                  <a:defRPr>
                    <a:latin typeface="Arial" panose="020B0604020202020204" pitchFamily="34" charset="0"/>
                  </a:defRPr>
                </a:lvl4pPr>
                <a:lvl5pPr marL="2057400" indent="-228600" defTabSz="1217613">
                  <a:defRPr>
                    <a:latin typeface="Arial" panose="020B0604020202020204" pitchFamily="34" charset="0"/>
                  </a:defRPr>
                </a:lvl5pPr>
                <a:lvl6pPr marL="2514600" indent="-228600" defTabSz="1217613" eaLnBrk="0" fontAlgn="base" hangingPunct="0">
                  <a:spcBef>
                    <a:spcPct val="0"/>
                  </a:spcBef>
                  <a:spcAft>
                    <a:spcPct val="0"/>
                  </a:spcAft>
                  <a:defRPr>
                    <a:latin typeface="Arial" panose="020B0604020202020204" pitchFamily="34" charset="0"/>
                  </a:defRPr>
                </a:lvl6pPr>
                <a:lvl7pPr marL="2971800" indent="-228600" defTabSz="1217613" eaLnBrk="0" fontAlgn="base" hangingPunct="0">
                  <a:spcBef>
                    <a:spcPct val="0"/>
                  </a:spcBef>
                  <a:spcAft>
                    <a:spcPct val="0"/>
                  </a:spcAft>
                  <a:defRPr>
                    <a:latin typeface="Arial" panose="020B0604020202020204" pitchFamily="34" charset="0"/>
                  </a:defRPr>
                </a:lvl7pPr>
                <a:lvl8pPr marL="3429000" indent="-228600" defTabSz="1217613" eaLnBrk="0" fontAlgn="base" hangingPunct="0">
                  <a:spcBef>
                    <a:spcPct val="0"/>
                  </a:spcBef>
                  <a:spcAft>
                    <a:spcPct val="0"/>
                  </a:spcAft>
                  <a:defRPr>
                    <a:latin typeface="Arial" panose="020B0604020202020204" pitchFamily="34" charset="0"/>
                  </a:defRPr>
                </a:lvl8pPr>
                <a:lvl9pPr marL="3886200" indent="-228600" defTabSz="1217613" eaLnBrk="0" fontAlgn="base" hangingPunct="0">
                  <a:spcBef>
                    <a:spcPct val="0"/>
                  </a:spcBef>
                  <a:spcAft>
                    <a:spcPct val="0"/>
                  </a:spcAft>
                  <a:defRPr>
                    <a:latin typeface="Arial" panose="020B0604020202020204" pitchFamily="34" charset="0"/>
                  </a:defRPr>
                </a:lvl9pPr>
              </a:lstStyle>
              <a:p>
                <a:r>
                  <a:rPr lang="en-GB" dirty="0"/>
                  <a:t>Service Access &amp; Orchestration</a:t>
                </a:r>
              </a:p>
              <a:p>
                <a:r>
                  <a:rPr lang="en-GB" dirty="0"/>
                  <a:t>Platform Environment Provisioning</a:t>
                </a:r>
              </a:p>
              <a:p>
                <a:r>
                  <a:rPr lang="en-GB" dirty="0"/>
                  <a:t>Availability &amp; Service Reliability Engineering</a:t>
                </a:r>
              </a:p>
              <a:p>
                <a:r>
                  <a:rPr lang="en-GB" dirty="0"/>
                  <a:t>Application &amp; Data Provisioning</a:t>
                </a:r>
              </a:p>
            </p:txBody>
          </p:sp>
          <p:sp>
            <p:nvSpPr>
              <p:cNvPr id="11" name="Text52">
                <a:extLst>
                  <a:ext uri="{FF2B5EF4-FFF2-40B4-BE49-F238E27FC236}">
                    <a16:creationId xmlns:a16="http://schemas.microsoft.com/office/drawing/2014/main" id="{D43E4595-4CFF-4BA2-8623-EA541597A747}"/>
                  </a:ext>
                </a:extLst>
              </p:cNvPr>
              <p:cNvSpPr txBox="1">
                <a:spLocks noChangeArrowheads="1"/>
              </p:cNvSpPr>
              <p:nvPr/>
            </p:nvSpPr>
            <p:spPr bwMode="auto">
              <a:xfrm>
                <a:off x="5029388" y="3967638"/>
                <a:ext cx="3624330" cy="3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a:solidFill>
                      <a:schemeClr val="tx1"/>
                    </a:solidFill>
                    <a:latin typeface="Arial" panose="020B0604020202020204" pitchFamily="34" charset="0"/>
                  </a:defRPr>
                </a:lvl1pPr>
                <a:lvl2pPr marL="742950" indent="-285750" defTabSz="455613">
                  <a:defRPr>
                    <a:solidFill>
                      <a:schemeClr val="tx1"/>
                    </a:solidFill>
                    <a:latin typeface="Arial" panose="020B0604020202020204" pitchFamily="34" charset="0"/>
                  </a:defRPr>
                </a:lvl2pPr>
                <a:lvl3pPr marL="1143000" indent="-228600" defTabSz="455613">
                  <a:defRPr>
                    <a:solidFill>
                      <a:schemeClr val="tx1"/>
                    </a:solidFill>
                    <a:latin typeface="Arial" panose="020B0604020202020204" pitchFamily="34" charset="0"/>
                  </a:defRPr>
                </a:lvl3pPr>
                <a:lvl4pPr marL="1600200" indent="-228600" defTabSz="455613">
                  <a:defRPr>
                    <a:solidFill>
                      <a:schemeClr val="tx1"/>
                    </a:solidFill>
                    <a:latin typeface="Arial" panose="020B0604020202020204" pitchFamily="34" charset="0"/>
                  </a:defRPr>
                </a:lvl4pPr>
                <a:lvl5pPr marL="2057400" indent="-228600" defTabSz="455613">
                  <a:defRPr>
                    <a:solidFill>
                      <a:schemeClr val="tx1"/>
                    </a:solidFill>
                    <a:latin typeface="Arial" panose="020B0604020202020204" pitchFamily="34" charset="0"/>
                  </a:defRPr>
                </a:lvl5pPr>
                <a:lvl6pPr marL="2514600" indent="-228600" defTabSz="455613" eaLnBrk="0" fontAlgn="base" hangingPunct="0">
                  <a:spcBef>
                    <a:spcPct val="0"/>
                  </a:spcBef>
                  <a:spcAft>
                    <a:spcPct val="0"/>
                  </a:spcAft>
                  <a:defRPr>
                    <a:solidFill>
                      <a:schemeClr val="tx1"/>
                    </a:solidFill>
                    <a:latin typeface="Arial" panose="020B0604020202020204" pitchFamily="34" charset="0"/>
                  </a:defRPr>
                </a:lvl6pPr>
                <a:lvl7pPr marL="2971800" indent="-228600" defTabSz="455613" eaLnBrk="0" fontAlgn="base" hangingPunct="0">
                  <a:spcBef>
                    <a:spcPct val="0"/>
                  </a:spcBef>
                  <a:spcAft>
                    <a:spcPct val="0"/>
                  </a:spcAft>
                  <a:defRPr>
                    <a:solidFill>
                      <a:schemeClr val="tx1"/>
                    </a:solidFill>
                    <a:latin typeface="Arial" panose="020B0604020202020204" pitchFamily="34" charset="0"/>
                  </a:defRPr>
                </a:lvl7pPr>
                <a:lvl8pPr marL="3429000" indent="-228600" defTabSz="455613" eaLnBrk="0" fontAlgn="base" hangingPunct="0">
                  <a:spcBef>
                    <a:spcPct val="0"/>
                  </a:spcBef>
                  <a:spcAft>
                    <a:spcPct val="0"/>
                  </a:spcAft>
                  <a:defRPr>
                    <a:solidFill>
                      <a:schemeClr val="tx1"/>
                    </a:solidFill>
                    <a:latin typeface="Arial" panose="020B0604020202020204" pitchFamily="34" charset="0"/>
                  </a:defRPr>
                </a:lvl8pPr>
                <a:lvl9pPr marL="3886200" indent="-228600" defTabSz="45561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E3570"/>
                    </a:solidFill>
                    <a:effectLst/>
                    <a:uLnTx/>
                    <a:uFillTx/>
                    <a:latin typeface="Calibri" panose="020F0502020204030204" pitchFamily="34" charset="0"/>
                    <a:cs typeface="Calibri" panose="020F0502020204030204" pitchFamily="34" charset="0"/>
                  </a:rPr>
                  <a:t>Continuous Service Operation</a:t>
                </a:r>
              </a:p>
            </p:txBody>
          </p:sp>
          <p:sp>
            <p:nvSpPr>
              <p:cNvPr id="12" name="Text 61">
                <a:extLst>
                  <a:ext uri="{FF2B5EF4-FFF2-40B4-BE49-F238E27FC236}">
                    <a16:creationId xmlns:a16="http://schemas.microsoft.com/office/drawing/2014/main" id="{AE3CA151-C846-420C-A30E-47E3DE0D6709}"/>
                  </a:ext>
                </a:extLst>
              </p:cNvPr>
              <p:cNvSpPr txBox="1">
                <a:spLocks noChangeArrowheads="1"/>
              </p:cNvSpPr>
              <p:nvPr/>
            </p:nvSpPr>
            <p:spPr bwMode="auto">
              <a:xfrm>
                <a:off x="5007214" y="4390438"/>
                <a:ext cx="3624330" cy="50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ja-JP"/>
                </a:defPPr>
                <a:lvl1pPr marL="171450" marR="0" lvl="0" indent="-171450" defTabSz="1217613" fontAlgn="base">
                  <a:lnSpc>
                    <a:spcPts val="400"/>
                  </a:lnSpc>
                  <a:spcAft>
                    <a:spcPts val="800"/>
                  </a:spcAft>
                  <a:buClrTx/>
                  <a:buSzTx/>
                  <a:buFont typeface="Arial" panose="020B0604020202020204" pitchFamily="34" charset="0"/>
                  <a:buChar char="•"/>
                  <a:tabLst/>
                  <a:defRPr kumimoji="0" sz="1200" b="0" i="0" u="none" strike="noStrike" cap="none" spc="0" normalizeH="0" baseline="0">
                    <a:ln>
                      <a:noFill/>
                    </a:ln>
                    <a:solidFill>
                      <a:srgbClr val="646363"/>
                    </a:solidFill>
                    <a:effectLst/>
                    <a:uLnTx/>
                    <a:uFillTx/>
                    <a:latin typeface="Calibri" panose="020F0502020204030204" pitchFamily="34" charset="0"/>
                    <a:ea typeface="Open Sans"/>
                    <a:cs typeface="Calibri" panose="020F0502020204030204" pitchFamily="34" charset="0"/>
                  </a:defRPr>
                </a:lvl1pPr>
                <a:lvl2pPr marL="742950" indent="-285750" defTabSz="1217613">
                  <a:defRPr>
                    <a:latin typeface="Arial" panose="020B0604020202020204" pitchFamily="34" charset="0"/>
                  </a:defRPr>
                </a:lvl2pPr>
                <a:lvl3pPr marL="1143000" indent="-228600" defTabSz="1217613">
                  <a:defRPr>
                    <a:latin typeface="Arial" panose="020B0604020202020204" pitchFamily="34" charset="0"/>
                  </a:defRPr>
                </a:lvl3pPr>
                <a:lvl4pPr marL="1600200" indent="-228600" defTabSz="1217613">
                  <a:defRPr>
                    <a:latin typeface="Arial" panose="020B0604020202020204" pitchFamily="34" charset="0"/>
                  </a:defRPr>
                </a:lvl4pPr>
                <a:lvl5pPr marL="2057400" indent="-228600" defTabSz="1217613">
                  <a:defRPr>
                    <a:latin typeface="Arial" panose="020B0604020202020204" pitchFamily="34" charset="0"/>
                  </a:defRPr>
                </a:lvl5pPr>
                <a:lvl6pPr marL="2514600" indent="-228600" defTabSz="1217613" eaLnBrk="0" fontAlgn="base" hangingPunct="0">
                  <a:spcBef>
                    <a:spcPct val="0"/>
                  </a:spcBef>
                  <a:spcAft>
                    <a:spcPct val="0"/>
                  </a:spcAft>
                  <a:defRPr>
                    <a:latin typeface="Arial" panose="020B0604020202020204" pitchFamily="34" charset="0"/>
                  </a:defRPr>
                </a:lvl6pPr>
                <a:lvl7pPr marL="2971800" indent="-228600" defTabSz="1217613" eaLnBrk="0" fontAlgn="base" hangingPunct="0">
                  <a:spcBef>
                    <a:spcPct val="0"/>
                  </a:spcBef>
                  <a:spcAft>
                    <a:spcPct val="0"/>
                  </a:spcAft>
                  <a:defRPr>
                    <a:latin typeface="Arial" panose="020B0604020202020204" pitchFamily="34" charset="0"/>
                  </a:defRPr>
                </a:lvl7pPr>
                <a:lvl8pPr marL="3429000" indent="-228600" defTabSz="1217613" eaLnBrk="0" fontAlgn="base" hangingPunct="0">
                  <a:spcBef>
                    <a:spcPct val="0"/>
                  </a:spcBef>
                  <a:spcAft>
                    <a:spcPct val="0"/>
                  </a:spcAft>
                  <a:defRPr>
                    <a:latin typeface="Arial" panose="020B0604020202020204" pitchFamily="34" charset="0"/>
                  </a:defRPr>
                </a:lvl8pPr>
                <a:lvl9pPr marL="3886200" indent="-228600" defTabSz="1217613" eaLnBrk="0" fontAlgn="base" hangingPunct="0">
                  <a:spcBef>
                    <a:spcPct val="0"/>
                  </a:spcBef>
                  <a:spcAft>
                    <a:spcPct val="0"/>
                  </a:spcAft>
                  <a:defRPr>
                    <a:latin typeface="Arial" panose="020B0604020202020204" pitchFamily="34" charset="0"/>
                  </a:defRPr>
                </a:lvl9pPr>
              </a:lstStyle>
              <a:p>
                <a:r>
                  <a:rPr lang="en-GB" altLang="en-US" dirty="0"/>
                  <a:t>Platform Performance Management</a:t>
                </a:r>
              </a:p>
              <a:p>
                <a:r>
                  <a:rPr lang="en-US" altLang="en-US" dirty="0"/>
                  <a:t>Services &amp;  API Event Monitoring</a:t>
                </a:r>
              </a:p>
              <a:p>
                <a:r>
                  <a:rPr lang="en-US" altLang="en-US" dirty="0"/>
                  <a:t>Security &amp; Business Continuity</a:t>
                </a:r>
              </a:p>
            </p:txBody>
          </p:sp>
          <p:sp>
            <p:nvSpPr>
              <p:cNvPr id="13" name="Text 52">
                <a:extLst>
                  <a:ext uri="{FF2B5EF4-FFF2-40B4-BE49-F238E27FC236}">
                    <a16:creationId xmlns:a16="http://schemas.microsoft.com/office/drawing/2014/main" id="{5B47311F-0920-4752-A095-24C8101C2740}"/>
                  </a:ext>
                </a:extLst>
              </p:cNvPr>
              <p:cNvSpPr txBox="1">
                <a:spLocks noChangeArrowheads="1"/>
              </p:cNvSpPr>
              <p:nvPr/>
            </p:nvSpPr>
            <p:spPr bwMode="auto">
              <a:xfrm>
                <a:off x="5029388" y="796290"/>
                <a:ext cx="3624330" cy="30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ja-JP"/>
                </a:defPPr>
                <a:lvl1pPr marR="0" lvl="0" indent="0" defTabSz="455613" fontAlgn="base">
                  <a:lnSpc>
                    <a:spcPct val="100000"/>
                  </a:lnSpc>
                  <a:spcBef>
                    <a:spcPct val="0"/>
                  </a:spcBef>
                  <a:spcAft>
                    <a:spcPct val="0"/>
                  </a:spcAft>
                  <a:buClrTx/>
                  <a:buSzTx/>
                  <a:buFontTx/>
                  <a:buNone/>
                  <a:tabLst/>
                  <a:defRPr kumimoji="0" sz="1400" b="1" i="0" u="none" strike="noStrike" cap="none" spc="0" normalizeH="0" baseline="0">
                    <a:ln>
                      <a:noFill/>
                    </a:ln>
                    <a:solidFill>
                      <a:srgbClr val="0E3570"/>
                    </a:solidFill>
                    <a:effectLst/>
                    <a:uLnTx/>
                    <a:uFillTx/>
                    <a:latin typeface="Arial" panose="020B0604020202020204" pitchFamily="34" charset="0"/>
                  </a:defRPr>
                </a:lvl1pPr>
                <a:lvl2pPr marL="742950" indent="-285750" defTabSz="455613">
                  <a:defRPr>
                    <a:latin typeface="Arial" panose="020B0604020202020204" pitchFamily="34" charset="0"/>
                  </a:defRPr>
                </a:lvl2pPr>
                <a:lvl3pPr marL="1143000" indent="-228600" defTabSz="455613">
                  <a:defRPr>
                    <a:latin typeface="Arial" panose="020B0604020202020204" pitchFamily="34" charset="0"/>
                  </a:defRPr>
                </a:lvl3pPr>
                <a:lvl4pPr marL="1600200" indent="-228600" defTabSz="455613">
                  <a:defRPr>
                    <a:latin typeface="Arial" panose="020B0604020202020204" pitchFamily="34" charset="0"/>
                  </a:defRPr>
                </a:lvl4pPr>
                <a:lvl5pPr marL="2057400" indent="-228600" defTabSz="455613">
                  <a:defRPr>
                    <a:latin typeface="Arial" panose="020B0604020202020204" pitchFamily="34" charset="0"/>
                  </a:defRPr>
                </a:lvl5pPr>
                <a:lvl6pPr marL="2514600" indent="-228600" defTabSz="455613" eaLnBrk="0" fontAlgn="base" hangingPunct="0">
                  <a:spcBef>
                    <a:spcPct val="0"/>
                  </a:spcBef>
                  <a:spcAft>
                    <a:spcPct val="0"/>
                  </a:spcAft>
                  <a:defRPr>
                    <a:latin typeface="Arial" panose="020B0604020202020204" pitchFamily="34" charset="0"/>
                  </a:defRPr>
                </a:lvl6pPr>
                <a:lvl7pPr marL="2971800" indent="-228600" defTabSz="455613" eaLnBrk="0" fontAlgn="base" hangingPunct="0">
                  <a:spcBef>
                    <a:spcPct val="0"/>
                  </a:spcBef>
                  <a:spcAft>
                    <a:spcPct val="0"/>
                  </a:spcAft>
                  <a:defRPr>
                    <a:latin typeface="Arial" panose="020B0604020202020204" pitchFamily="34" charset="0"/>
                  </a:defRPr>
                </a:lvl7pPr>
                <a:lvl8pPr marL="3429000" indent="-228600" defTabSz="455613" eaLnBrk="0" fontAlgn="base" hangingPunct="0">
                  <a:spcBef>
                    <a:spcPct val="0"/>
                  </a:spcBef>
                  <a:spcAft>
                    <a:spcPct val="0"/>
                  </a:spcAft>
                  <a:defRPr>
                    <a:latin typeface="Arial" panose="020B0604020202020204" pitchFamily="34" charset="0"/>
                  </a:defRPr>
                </a:lvl8pPr>
                <a:lvl9pPr marL="3886200" indent="-228600" defTabSz="455613" eaLnBrk="0" fontAlgn="base" hangingPunct="0">
                  <a:spcBef>
                    <a:spcPct val="0"/>
                  </a:spcBef>
                  <a:spcAft>
                    <a:spcPct val="0"/>
                  </a:spcAft>
                  <a:defRPr>
                    <a:latin typeface="Arial" panose="020B0604020202020204" pitchFamily="34" charset="0"/>
                  </a:defRPr>
                </a:lvl9pPr>
              </a:lstStyle>
              <a:p>
                <a:r>
                  <a:rPr lang="en-US" dirty="0"/>
                  <a:t>Demand Servicing Agility</a:t>
                </a:r>
              </a:p>
            </p:txBody>
          </p:sp>
          <p:sp>
            <p:nvSpPr>
              <p:cNvPr id="14" name="Text 61">
                <a:extLst>
                  <a:ext uri="{FF2B5EF4-FFF2-40B4-BE49-F238E27FC236}">
                    <a16:creationId xmlns:a16="http://schemas.microsoft.com/office/drawing/2014/main" id="{4D5D2E8B-45F0-4C5E-B1E3-F5235EBD86A9}"/>
                  </a:ext>
                </a:extLst>
              </p:cNvPr>
              <p:cNvSpPr txBox="1">
                <a:spLocks noChangeArrowheads="1"/>
              </p:cNvSpPr>
              <p:nvPr/>
            </p:nvSpPr>
            <p:spPr bwMode="auto">
              <a:xfrm>
                <a:off x="5025089" y="1276827"/>
                <a:ext cx="3624330" cy="56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7613">
                  <a:defRPr>
                    <a:solidFill>
                      <a:schemeClr val="tx1"/>
                    </a:solidFill>
                    <a:latin typeface="Arial" panose="020B0604020202020204" pitchFamily="34" charset="0"/>
                  </a:defRPr>
                </a:lvl1pPr>
                <a:lvl2pPr marL="742950" indent="-285750" defTabSz="1217613">
                  <a:defRPr>
                    <a:solidFill>
                      <a:schemeClr val="tx1"/>
                    </a:solidFill>
                    <a:latin typeface="Arial" panose="020B0604020202020204" pitchFamily="34" charset="0"/>
                  </a:defRPr>
                </a:lvl2pPr>
                <a:lvl3pPr marL="1143000" indent="-228600" defTabSz="1217613">
                  <a:defRPr>
                    <a:solidFill>
                      <a:schemeClr val="tx1"/>
                    </a:solidFill>
                    <a:latin typeface="Arial" panose="020B0604020202020204" pitchFamily="34" charset="0"/>
                  </a:defRPr>
                </a:lvl3pPr>
                <a:lvl4pPr marL="1600200" indent="-228600" defTabSz="1217613">
                  <a:defRPr>
                    <a:solidFill>
                      <a:schemeClr val="tx1"/>
                    </a:solidFill>
                    <a:latin typeface="Arial" panose="020B0604020202020204" pitchFamily="34" charset="0"/>
                  </a:defRPr>
                </a:lvl4pPr>
                <a:lvl5pPr marL="2057400" indent="-228600" defTabSz="1217613">
                  <a:defRPr>
                    <a:solidFill>
                      <a:schemeClr val="tx1"/>
                    </a:solidFill>
                    <a:latin typeface="Arial" panose="020B0604020202020204" pitchFamily="34" charset="0"/>
                  </a:defRPr>
                </a:lvl5pPr>
                <a:lvl6pPr marL="2514600" indent="-228600" defTabSz="1217613" eaLnBrk="0" fontAlgn="base" hangingPunct="0">
                  <a:spcBef>
                    <a:spcPct val="0"/>
                  </a:spcBef>
                  <a:spcAft>
                    <a:spcPct val="0"/>
                  </a:spcAft>
                  <a:defRPr>
                    <a:solidFill>
                      <a:schemeClr val="tx1"/>
                    </a:solidFill>
                    <a:latin typeface="Arial" panose="020B0604020202020204" pitchFamily="34" charset="0"/>
                  </a:defRPr>
                </a:lvl6pPr>
                <a:lvl7pPr marL="2971800" indent="-228600" defTabSz="1217613" eaLnBrk="0" fontAlgn="base" hangingPunct="0">
                  <a:spcBef>
                    <a:spcPct val="0"/>
                  </a:spcBef>
                  <a:spcAft>
                    <a:spcPct val="0"/>
                  </a:spcAft>
                  <a:defRPr>
                    <a:solidFill>
                      <a:schemeClr val="tx1"/>
                    </a:solidFill>
                    <a:latin typeface="Arial" panose="020B0604020202020204" pitchFamily="34" charset="0"/>
                  </a:defRPr>
                </a:lvl7pPr>
                <a:lvl8pPr marL="3429000" indent="-228600" defTabSz="1217613" eaLnBrk="0" fontAlgn="base" hangingPunct="0">
                  <a:spcBef>
                    <a:spcPct val="0"/>
                  </a:spcBef>
                  <a:spcAft>
                    <a:spcPct val="0"/>
                  </a:spcAft>
                  <a:defRPr>
                    <a:solidFill>
                      <a:schemeClr val="tx1"/>
                    </a:solidFill>
                    <a:latin typeface="Arial" panose="020B0604020202020204" pitchFamily="34" charset="0"/>
                  </a:defRPr>
                </a:lvl8pPr>
                <a:lvl9pPr marL="3886200" indent="-228600" defTabSz="1217613"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1217613" rtl="0" eaLnBrk="1" fontAlgn="base" latinLnBrk="0" hangingPunct="1">
                  <a:lnSpc>
                    <a:spcPts val="400"/>
                  </a:lnSpc>
                  <a:spcAft>
                    <a:spcPts val="800"/>
                  </a:spcAft>
                  <a:buClrTx/>
                  <a:buSzTx/>
                  <a:buFont typeface="Arial" panose="020B0604020202020204" pitchFamily="34" charset="0"/>
                  <a:buChar char="•"/>
                  <a:tabLst/>
                  <a:defRPr/>
                </a:pPr>
                <a:r>
                  <a:rPr kumimoji="0" lang="en-GB" altLang="en-US" sz="1200" b="0" i="0" u="none" strike="noStrike" kern="1200" cap="none" spc="0" normalizeH="0" baseline="0" noProof="0" dirty="0">
                    <a:ln>
                      <a:noFill/>
                    </a:ln>
                    <a:solidFill>
                      <a:srgbClr val="646363"/>
                    </a:solidFill>
                    <a:effectLst/>
                    <a:uLnTx/>
                    <a:uFillTx/>
                    <a:latin typeface="Calibri" panose="020F0502020204030204" pitchFamily="34" charset="0"/>
                    <a:ea typeface="Open Sans"/>
                    <a:cs typeface="Calibri" panose="020F0502020204030204" pitchFamily="34" charset="0"/>
                  </a:rPr>
                  <a:t>Digital Technology &amp; Services Strategy</a:t>
                </a:r>
              </a:p>
              <a:p>
                <a:pPr marL="171450" marR="0" lvl="0" indent="-171450" algn="l" defTabSz="1217613" rtl="0" eaLnBrk="1" fontAlgn="base" latinLnBrk="0" hangingPunct="1">
                  <a:lnSpc>
                    <a:spcPts val="400"/>
                  </a:lnSpc>
                  <a:spcAft>
                    <a:spcPts val="800"/>
                  </a:spcAft>
                  <a:buClrTx/>
                  <a:buSzTx/>
                  <a:buFont typeface="Arial" panose="020B0604020202020204" pitchFamily="34" charset="0"/>
                  <a:buChar char="•"/>
                  <a:tabLst/>
                  <a:defRPr/>
                </a:pPr>
                <a:r>
                  <a:rPr kumimoji="0" lang="en-GB" altLang="en-US" sz="1200" b="0" i="0" u="none" strike="noStrike" kern="1200" cap="none" spc="0" normalizeH="0" baseline="0" noProof="0" dirty="0">
                    <a:ln>
                      <a:noFill/>
                    </a:ln>
                    <a:solidFill>
                      <a:srgbClr val="646363"/>
                    </a:solidFill>
                    <a:effectLst/>
                    <a:uLnTx/>
                    <a:uFillTx/>
                    <a:latin typeface="Calibri" panose="020F0502020204030204" pitchFamily="34" charset="0"/>
                    <a:ea typeface="Open Sans"/>
                    <a:cs typeface="Calibri" panose="020F0502020204030204" pitchFamily="34" charset="0"/>
                  </a:rPr>
                  <a:t>Service Product Introduction &amp; Change</a:t>
                </a:r>
              </a:p>
              <a:p>
                <a:pPr marL="171450" marR="0" lvl="0" indent="-171450" algn="l" defTabSz="1217613" rtl="0" eaLnBrk="1" fontAlgn="base" latinLnBrk="0" hangingPunct="1">
                  <a:lnSpc>
                    <a:spcPts val="400"/>
                  </a:lnSpc>
                  <a:spcAft>
                    <a:spcPts val="800"/>
                  </a:spcAft>
                  <a:buClrTx/>
                  <a:buSzTx/>
                  <a:buFont typeface="Arial" panose="020B0604020202020204" pitchFamily="34" charset="0"/>
                  <a:buChar char="•"/>
                  <a:tabLst/>
                  <a:defRPr/>
                </a:pPr>
                <a:r>
                  <a:rPr kumimoji="0" lang="en-GB" altLang="en-US" sz="1200" b="0" i="0" u="none" strike="noStrike" kern="1200" cap="none" spc="0" normalizeH="0" baseline="0" noProof="0" dirty="0">
                    <a:ln>
                      <a:noFill/>
                    </a:ln>
                    <a:solidFill>
                      <a:srgbClr val="646363"/>
                    </a:solidFill>
                    <a:effectLst/>
                    <a:uLnTx/>
                    <a:uFillTx/>
                    <a:latin typeface="Calibri" panose="020F0502020204030204" pitchFamily="34" charset="0"/>
                    <a:ea typeface="Open Sans"/>
                    <a:cs typeface="Calibri" panose="020F0502020204030204" pitchFamily="34" charset="0"/>
                  </a:rPr>
                  <a:t>Talent &amp; Knowledge Strategy</a:t>
                </a:r>
              </a:p>
            </p:txBody>
          </p:sp>
          <p:sp>
            <p:nvSpPr>
              <p:cNvPr id="15" name="Pentagon 15">
                <a:extLst>
                  <a:ext uri="{FF2B5EF4-FFF2-40B4-BE49-F238E27FC236}">
                    <a16:creationId xmlns:a16="http://schemas.microsoft.com/office/drawing/2014/main" id="{96CCBC1E-E728-4533-8A39-95CE32737620}"/>
                  </a:ext>
                </a:extLst>
              </p:cNvPr>
              <p:cNvSpPr/>
              <p:nvPr/>
            </p:nvSpPr>
            <p:spPr>
              <a:xfrm>
                <a:off x="3044201" y="1927799"/>
                <a:ext cx="1507726" cy="507197"/>
              </a:xfrm>
              <a:prstGeom prst="homePlate">
                <a:avLst/>
              </a:prstGeom>
              <a:solidFill>
                <a:srgbClr val="EF334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sp>
            <p:nvSpPr>
              <p:cNvPr id="16" name="Pentagon 16">
                <a:extLst>
                  <a:ext uri="{FF2B5EF4-FFF2-40B4-BE49-F238E27FC236}">
                    <a16:creationId xmlns:a16="http://schemas.microsoft.com/office/drawing/2014/main" id="{FAAF9C02-9336-416C-B675-4C94B472893A}"/>
                  </a:ext>
                </a:extLst>
              </p:cNvPr>
              <p:cNvSpPr/>
              <p:nvPr/>
            </p:nvSpPr>
            <p:spPr>
              <a:xfrm>
                <a:off x="2895871" y="1975095"/>
                <a:ext cx="1506715" cy="507054"/>
              </a:xfrm>
              <a:prstGeom prst="homePlat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cxnSp>
            <p:nvCxnSpPr>
              <p:cNvPr id="17" name="Straight Connector 16">
                <a:extLst>
                  <a:ext uri="{FF2B5EF4-FFF2-40B4-BE49-F238E27FC236}">
                    <a16:creationId xmlns:a16="http://schemas.microsoft.com/office/drawing/2014/main" id="{4B331452-8CF9-45F7-8681-B450EFDB412B}"/>
                  </a:ext>
                </a:extLst>
              </p:cNvPr>
              <p:cNvCxnSpPr/>
              <p:nvPr/>
            </p:nvCxnSpPr>
            <p:spPr>
              <a:xfrm>
                <a:off x="4551550" y="2181605"/>
                <a:ext cx="4102732" cy="0"/>
              </a:xfrm>
              <a:prstGeom prst="line">
                <a:avLst/>
              </a:prstGeom>
              <a:ln w="15875">
                <a:solidFill>
                  <a:schemeClr val="accent5"/>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8" name="Pentagon 19">
                <a:extLst>
                  <a:ext uri="{FF2B5EF4-FFF2-40B4-BE49-F238E27FC236}">
                    <a16:creationId xmlns:a16="http://schemas.microsoft.com/office/drawing/2014/main" id="{CDA5EA2F-61A7-4F89-B7C4-3FA000B81508}"/>
                  </a:ext>
                </a:extLst>
              </p:cNvPr>
              <p:cNvSpPr/>
              <p:nvPr/>
            </p:nvSpPr>
            <p:spPr>
              <a:xfrm>
                <a:off x="2627785" y="2989996"/>
                <a:ext cx="1475854" cy="507197"/>
              </a:xfrm>
              <a:prstGeom prst="homePlate">
                <a:avLst/>
              </a:prstGeom>
              <a:solidFill>
                <a:srgbClr val="64636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sp>
            <p:nvSpPr>
              <p:cNvPr id="19" name="Pentagon 20">
                <a:extLst>
                  <a:ext uri="{FF2B5EF4-FFF2-40B4-BE49-F238E27FC236}">
                    <a16:creationId xmlns:a16="http://schemas.microsoft.com/office/drawing/2014/main" id="{2F0D3C75-DCD5-40FF-B2C9-15D009407E3A}"/>
                  </a:ext>
                </a:extLst>
              </p:cNvPr>
              <p:cNvSpPr/>
              <p:nvPr/>
            </p:nvSpPr>
            <p:spPr>
              <a:xfrm>
                <a:off x="2481563" y="3037143"/>
                <a:ext cx="1475680" cy="507054"/>
              </a:xfrm>
              <a:prstGeom prst="homePlat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cxnSp>
            <p:nvCxnSpPr>
              <p:cNvPr id="20" name="Straight Connector 19">
                <a:extLst>
                  <a:ext uri="{FF2B5EF4-FFF2-40B4-BE49-F238E27FC236}">
                    <a16:creationId xmlns:a16="http://schemas.microsoft.com/office/drawing/2014/main" id="{E7CDCC5D-DB2D-4EE1-9FBF-81EEE439A54B}"/>
                  </a:ext>
                </a:extLst>
              </p:cNvPr>
              <p:cNvCxnSpPr/>
              <p:nvPr/>
            </p:nvCxnSpPr>
            <p:spPr>
              <a:xfrm>
                <a:off x="4103104" y="3243653"/>
                <a:ext cx="4551178" cy="0"/>
              </a:xfrm>
              <a:prstGeom prst="line">
                <a:avLst/>
              </a:prstGeom>
              <a:ln w="15875">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1" name="Pentagon 23">
                <a:extLst>
                  <a:ext uri="{FF2B5EF4-FFF2-40B4-BE49-F238E27FC236}">
                    <a16:creationId xmlns:a16="http://schemas.microsoft.com/office/drawing/2014/main" id="{90BD8F7E-8ECE-4619-8FD0-61C9682651CA}"/>
                  </a:ext>
                </a:extLst>
              </p:cNvPr>
              <p:cNvSpPr/>
              <p:nvPr/>
            </p:nvSpPr>
            <p:spPr>
              <a:xfrm>
                <a:off x="2111868" y="4052193"/>
                <a:ext cx="1602211" cy="507197"/>
              </a:xfrm>
              <a:prstGeom prst="homePlate">
                <a:avLst/>
              </a:prstGeom>
              <a:solidFill>
                <a:srgbClr val="0E357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sp>
            <p:nvSpPr>
              <p:cNvPr id="22" name="Pentagon 24">
                <a:extLst>
                  <a:ext uri="{FF2B5EF4-FFF2-40B4-BE49-F238E27FC236}">
                    <a16:creationId xmlns:a16="http://schemas.microsoft.com/office/drawing/2014/main" id="{E98E544D-CE79-4E62-A347-2A2D7FD3CDF2}"/>
                  </a:ext>
                </a:extLst>
              </p:cNvPr>
              <p:cNvSpPr/>
              <p:nvPr/>
            </p:nvSpPr>
            <p:spPr>
              <a:xfrm>
                <a:off x="1953981" y="4099192"/>
                <a:ext cx="1601369" cy="507054"/>
              </a:xfrm>
              <a:prstGeom prst="homePlat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cxnSp>
            <p:nvCxnSpPr>
              <p:cNvPr id="23" name="Straight Connector 22">
                <a:extLst>
                  <a:ext uri="{FF2B5EF4-FFF2-40B4-BE49-F238E27FC236}">
                    <a16:creationId xmlns:a16="http://schemas.microsoft.com/office/drawing/2014/main" id="{DFDD6FE6-1021-4690-AB4E-76707DB04C6E}"/>
                  </a:ext>
                </a:extLst>
              </p:cNvPr>
              <p:cNvCxnSpPr/>
              <p:nvPr/>
            </p:nvCxnSpPr>
            <p:spPr>
              <a:xfrm>
                <a:off x="3713624" y="4305701"/>
                <a:ext cx="4940658" cy="0"/>
              </a:xfrm>
              <a:prstGeom prst="line">
                <a:avLst/>
              </a:prstGeom>
              <a:ln w="15875">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4" name="Pentagon 27">
                <a:extLst>
                  <a:ext uri="{FF2B5EF4-FFF2-40B4-BE49-F238E27FC236}">
                    <a16:creationId xmlns:a16="http://schemas.microsoft.com/office/drawing/2014/main" id="{7EA0AFFE-28BF-485D-8F11-E786B66AE747}"/>
                  </a:ext>
                </a:extLst>
              </p:cNvPr>
              <p:cNvSpPr/>
              <p:nvPr/>
            </p:nvSpPr>
            <p:spPr>
              <a:xfrm>
                <a:off x="3482349" y="865604"/>
                <a:ext cx="1502807" cy="507197"/>
              </a:xfrm>
              <a:prstGeom prst="homePlate">
                <a:avLst/>
              </a:prstGeom>
              <a:solidFill>
                <a:srgbClr val="FFDA29"/>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sp>
            <p:nvSpPr>
              <p:cNvPr id="25" name="Pentagon 28">
                <a:extLst>
                  <a:ext uri="{FF2B5EF4-FFF2-40B4-BE49-F238E27FC236}">
                    <a16:creationId xmlns:a16="http://schemas.microsoft.com/office/drawing/2014/main" id="{1A771B06-77CB-46E6-B11F-BACDEFAA6AFB}"/>
                  </a:ext>
                </a:extLst>
              </p:cNvPr>
              <p:cNvSpPr/>
              <p:nvPr/>
            </p:nvSpPr>
            <p:spPr>
              <a:xfrm>
                <a:off x="3333454" y="911203"/>
                <a:ext cx="1503611" cy="508898"/>
              </a:xfrm>
              <a:prstGeom prst="homePlat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cxnSp>
            <p:nvCxnSpPr>
              <p:cNvPr id="26" name="Straight Connector 25">
                <a:extLst>
                  <a:ext uri="{FF2B5EF4-FFF2-40B4-BE49-F238E27FC236}">
                    <a16:creationId xmlns:a16="http://schemas.microsoft.com/office/drawing/2014/main" id="{1F8973B4-A30C-44A0-9241-1EB30F33E615}"/>
                  </a:ext>
                </a:extLst>
              </p:cNvPr>
              <p:cNvCxnSpPr/>
              <p:nvPr/>
            </p:nvCxnSpPr>
            <p:spPr>
              <a:xfrm>
                <a:off x="4984478" y="1119556"/>
                <a:ext cx="3669804" cy="0"/>
              </a:xfrm>
              <a:prstGeom prst="line">
                <a:avLst/>
              </a:prstGeom>
              <a:ln w="15875">
                <a:solidFill>
                  <a:schemeClr val="accent4"/>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7" name="Freeform 40">
                <a:extLst>
                  <a:ext uri="{FF2B5EF4-FFF2-40B4-BE49-F238E27FC236}">
                    <a16:creationId xmlns:a16="http://schemas.microsoft.com/office/drawing/2014/main" id="{D5556F0D-B65B-4210-984E-0F1BD88BCA59}"/>
                  </a:ext>
                </a:extLst>
              </p:cNvPr>
              <p:cNvSpPr/>
              <p:nvPr/>
            </p:nvSpPr>
            <p:spPr>
              <a:xfrm>
                <a:off x="333991" y="732351"/>
                <a:ext cx="3354806" cy="4159689"/>
              </a:xfrm>
              <a:custGeom>
                <a:avLst/>
                <a:gdLst>
                  <a:gd name="connsiteX0" fmla="*/ 4939469 w 4939469"/>
                  <a:gd name="connsiteY0" fmla="*/ 8545 h 6947730"/>
                  <a:gd name="connsiteX1" fmla="*/ 0 w 4939469"/>
                  <a:gd name="connsiteY1" fmla="*/ 0 h 6947730"/>
                  <a:gd name="connsiteX2" fmla="*/ 0 w 4939469"/>
                  <a:gd name="connsiteY2" fmla="*/ 6947730 h 6947730"/>
                  <a:gd name="connsiteX3" fmla="*/ 2333002 w 4939469"/>
                  <a:gd name="connsiteY3" fmla="*/ 6905001 h 6947730"/>
                  <a:gd name="connsiteX4" fmla="*/ 4939469 w 4939469"/>
                  <a:gd name="connsiteY4" fmla="*/ 8545 h 694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9469" h="6947730">
                    <a:moveTo>
                      <a:pt x="4939469" y="8545"/>
                    </a:moveTo>
                    <a:lnTo>
                      <a:pt x="0" y="0"/>
                    </a:lnTo>
                    <a:lnTo>
                      <a:pt x="0" y="6947730"/>
                    </a:lnTo>
                    <a:lnTo>
                      <a:pt x="2333002" y="6905001"/>
                    </a:lnTo>
                    <a:lnTo>
                      <a:pt x="4939469" y="85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39"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srgbClr val="FFFFFF"/>
                  </a:solidFill>
                  <a:effectLst/>
                  <a:uLnTx/>
                  <a:uFillTx/>
                  <a:latin typeface="Arial"/>
                  <a:ea typeface="+mn-ea"/>
                  <a:cs typeface="+mn-cs"/>
                </a:endParaRPr>
              </a:p>
            </p:txBody>
          </p:sp>
          <p:sp>
            <p:nvSpPr>
              <p:cNvPr id="28" name="TextBox 38">
                <a:extLst>
                  <a:ext uri="{FF2B5EF4-FFF2-40B4-BE49-F238E27FC236}">
                    <a16:creationId xmlns:a16="http://schemas.microsoft.com/office/drawing/2014/main" id="{AE1ED671-2665-4214-A218-D4FA6F637752}"/>
                  </a:ext>
                </a:extLst>
              </p:cNvPr>
              <p:cNvSpPr txBox="1">
                <a:spLocks noChangeArrowheads="1"/>
              </p:cNvSpPr>
              <p:nvPr/>
            </p:nvSpPr>
            <p:spPr bwMode="auto">
              <a:xfrm>
                <a:off x="373585" y="518018"/>
                <a:ext cx="2798658" cy="43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E3570"/>
                    </a:solidFill>
                    <a:effectLst/>
                    <a:uLnTx/>
                    <a:uFillTx/>
                    <a:latin typeface="Calibri" panose="020F0502020204030204" pitchFamily="34" charset="0"/>
                    <a:cs typeface="Calibri" panose="020F0502020204030204" pitchFamily="34" charset="0"/>
                  </a:rPr>
                  <a:t>Cloud Target Operating Model (CTOM)</a:t>
                </a:r>
              </a:p>
            </p:txBody>
          </p:sp>
        </p:grpSp>
        <p:sp>
          <p:nvSpPr>
            <p:cNvPr id="31" name="TextBox 30">
              <a:extLst>
                <a:ext uri="{FF2B5EF4-FFF2-40B4-BE49-F238E27FC236}">
                  <a16:creationId xmlns:a16="http://schemas.microsoft.com/office/drawing/2014/main" id="{B4875EFD-5970-44BA-BCE7-97C447E602DE}"/>
                </a:ext>
              </a:extLst>
            </p:cNvPr>
            <p:cNvSpPr txBox="1"/>
            <p:nvPr/>
          </p:nvSpPr>
          <p:spPr>
            <a:xfrm>
              <a:off x="5154596" y="1396036"/>
              <a:ext cx="1419290" cy="215444"/>
            </a:xfrm>
            <a:prstGeom prst="rect">
              <a:avLst/>
            </a:prstGeom>
            <a:noFill/>
          </p:spPr>
          <p:txBody>
            <a:bodyPr wrap="square">
              <a:spAutoFit/>
            </a:bodyPr>
            <a:lstStyle/>
            <a:p>
              <a:r>
                <a:rPr lang="en-US" sz="800" b="1" i="0" u="none" strike="noStrike" baseline="0" dirty="0">
                  <a:solidFill>
                    <a:srgbClr val="000000"/>
                  </a:solidFill>
                  <a:latin typeface="Arial" panose="020B0604020202020204" pitchFamily="34" charset="0"/>
                </a:rPr>
                <a:t>Demand Servicing Agility</a:t>
              </a:r>
              <a:endParaRPr lang="en-US" dirty="0"/>
            </a:p>
          </p:txBody>
        </p:sp>
        <p:sp>
          <p:nvSpPr>
            <p:cNvPr id="32" name="TextBox 31">
              <a:extLst>
                <a:ext uri="{FF2B5EF4-FFF2-40B4-BE49-F238E27FC236}">
                  <a16:creationId xmlns:a16="http://schemas.microsoft.com/office/drawing/2014/main" id="{6D1BDE12-8D6B-4667-A73C-7CD40C1900C4}"/>
                </a:ext>
              </a:extLst>
            </p:cNvPr>
            <p:cNvSpPr txBox="1"/>
            <p:nvPr/>
          </p:nvSpPr>
          <p:spPr>
            <a:xfrm>
              <a:off x="4787503" y="2199866"/>
              <a:ext cx="1419290" cy="338554"/>
            </a:xfrm>
            <a:prstGeom prst="rect">
              <a:avLst/>
            </a:prstGeom>
            <a:noFill/>
          </p:spPr>
          <p:txBody>
            <a:bodyPr wrap="square">
              <a:spAutoFit/>
            </a:bodyPr>
            <a:lstStyle/>
            <a:p>
              <a:r>
                <a:rPr lang="en-US" altLang="en-US" sz="800" dirty="0"/>
                <a:t>Continuous Release Lifecycle Management</a:t>
              </a:r>
            </a:p>
          </p:txBody>
        </p:sp>
        <p:sp>
          <p:nvSpPr>
            <p:cNvPr id="33" name="TextBox 32">
              <a:extLst>
                <a:ext uri="{FF2B5EF4-FFF2-40B4-BE49-F238E27FC236}">
                  <a16:creationId xmlns:a16="http://schemas.microsoft.com/office/drawing/2014/main" id="{D9B877E9-4B65-467D-88FB-4B001F8DAB0E}"/>
                </a:ext>
              </a:extLst>
            </p:cNvPr>
            <p:cNvSpPr txBox="1"/>
            <p:nvPr/>
          </p:nvSpPr>
          <p:spPr>
            <a:xfrm>
              <a:off x="4319898" y="3140989"/>
              <a:ext cx="1419290" cy="338554"/>
            </a:xfrm>
            <a:prstGeom prst="rect">
              <a:avLst/>
            </a:prstGeom>
            <a:noFill/>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altLang="en-US" sz="800" b="1" i="0" u="none" strike="noStrike" kern="1200" cap="none" spc="0" normalizeH="0" baseline="0" noProof="0" dirty="0">
                  <a:ln>
                    <a:noFill/>
                  </a:ln>
                  <a:solidFill>
                    <a:srgbClr val="0E3570"/>
                  </a:solidFill>
                  <a:effectLst/>
                  <a:uLnTx/>
                  <a:uFillTx/>
                  <a:latin typeface="Arial" panose="020B0604020202020204" pitchFamily="34" charset="0"/>
                  <a:ea typeface="+mn-ea"/>
                  <a:cs typeface="+mn-cs"/>
                </a:rPr>
                <a:t>Automated Fulfilment &amp; Provisioning</a:t>
              </a:r>
            </a:p>
          </p:txBody>
        </p:sp>
        <p:sp>
          <p:nvSpPr>
            <p:cNvPr id="34" name="TextBox 33">
              <a:extLst>
                <a:ext uri="{FF2B5EF4-FFF2-40B4-BE49-F238E27FC236}">
                  <a16:creationId xmlns:a16="http://schemas.microsoft.com/office/drawing/2014/main" id="{C614432E-C708-421F-8E15-F20CF80D1F44}"/>
                </a:ext>
              </a:extLst>
            </p:cNvPr>
            <p:cNvSpPr txBox="1"/>
            <p:nvPr/>
          </p:nvSpPr>
          <p:spPr>
            <a:xfrm>
              <a:off x="3932005" y="4061193"/>
              <a:ext cx="1419290" cy="338554"/>
            </a:xfrm>
            <a:prstGeom prst="rect">
              <a:avLst/>
            </a:prstGeom>
            <a:noFill/>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altLang="en-US" sz="800" b="1" i="0" u="none" strike="noStrike" kern="1200" cap="none" spc="0" normalizeH="0" baseline="0" noProof="0" dirty="0">
                  <a:ln>
                    <a:noFill/>
                  </a:ln>
                  <a:solidFill>
                    <a:srgbClr val="0E3570"/>
                  </a:solidFill>
                  <a:effectLst/>
                  <a:uLnTx/>
                  <a:uFillTx/>
                  <a:latin typeface="Calibri" panose="020F0502020204030204" pitchFamily="34" charset="0"/>
                  <a:cs typeface="Calibri" panose="020F0502020204030204" pitchFamily="34" charset="0"/>
                </a:rPr>
                <a:t>Continuous Service Operation</a:t>
              </a:r>
            </a:p>
          </p:txBody>
        </p:sp>
      </p:grpSp>
      <p:sp>
        <p:nvSpPr>
          <p:cNvPr id="36" name="TextBox 35">
            <a:extLst>
              <a:ext uri="{FF2B5EF4-FFF2-40B4-BE49-F238E27FC236}">
                <a16:creationId xmlns:a16="http://schemas.microsoft.com/office/drawing/2014/main" id="{19D7256B-2225-4A62-87E6-2F4A0B0A8F5A}"/>
              </a:ext>
            </a:extLst>
          </p:cNvPr>
          <p:cNvSpPr txBox="1"/>
          <p:nvPr/>
        </p:nvSpPr>
        <p:spPr>
          <a:xfrm>
            <a:off x="154683" y="1353623"/>
            <a:ext cx="3432175" cy="4401205"/>
          </a:xfrm>
          <a:prstGeom prst="rect">
            <a:avLst/>
          </a:prstGeom>
          <a:noFill/>
        </p:spPr>
        <p:txBody>
          <a:bodyPr wrap="square">
            <a:spAutoFit/>
          </a:bodyPr>
          <a:lstStyle/>
          <a:p>
            <a:r>
              <a:rPr lang="en-US" sz="1400" b="1" i="0" u="none" strike="noStrike" baseline="0" dirty="0">
                <a:solidFill>
                  <a:srgbClr val="000000"/>
                </a:solidFill>
                <a:latin typeface="Calibri" panose="020F0502020204030204" pitchFamily="34" charset="0"/>
                <a:cs typeface="Calibri" panose="020F0502020204030204" pitchFamily="34" charset="0"/>
              </a:rPr>
              <a:t>Organization</a:t>
            </a:r>
            <a:endParaRPr lang="en-US" sz="1400" b="0" i="0" u="none" strike="noStrike" baseline="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Governance Model –Policy, Decisions</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Organizational Model</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Financial and Performance Model </a:t>
            </a:r>
          </a:p>
          <a:p>
            <a:endParaRPr lang="en-US" sz="1400" b="0" i="0" u="none" strike="noStrike" baseline="0" dirty="0">
              <a:solidFill>
                <a:srgbClr val="000000"/>
              </a:solidFill>
              <a:latin typeface="Calibri" panose="020F0502020204030204" pitchFamily="34" charset="0"/>
              <a:cs typeface="Calibri" panose="020F0502020204030204" pitchFamily="34" charset="0"/>
            </a:endParaRPr>
          </a:p>
          <a:p>
            <a:r>
              <a:rPr lang="en-US" sz="1400" b="1" i="0" u="none" strike="noStrike" baseline="0" dirty="0">
                <a:solidFill>
                  <a:srgbClr val="000000"/>
                </a:solidFill>
                <a:latin typeface="Calibri" panose="020F0502020204030204" pitchFamily="34" charset="0"/>
                <a:cs typeface="Calibri" panose="020F0502020204030204" pitchFamily="34" charset="0"/>
              </a:rPr>
              <a:t>Performance Metrics</a:t>
            </a:r>
            <a:endParaRPr lang="en-US" sz="1400" b="0" i="0" u="none" strike="noStrike" baseline="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Services Portfolio ‘Menu’</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Service KPI Model –SLAs, OLAs</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Platforms and Technologies</a:t>
            </a:r>
          </a:p>
          <a:p>
            <a:endParaRPr lang="en-US" sz="1400" b="0" i="0" u="none" strike="noStrike" baseline="0" dirty="0">
              <a:solidFill>
                <a:srgbClr val="000000"/>
              </a:solidFill>
              <a:latin typeface="Calibri" panose="020F0502020204030204" pitchFamily="34" charset="0"/>
              <a:cs typeface="Calibri" panose="020F0502020204030204" pitchFamily="34" charset="0"/>
            </a:endParaRPr>
          </a:p>
          <a:p>
            <a:r>
              <a:rPr lang="en-US" sz="1400" b="1" i="0" u="none" strike="noStrike" baseline="0" dirty="0">
                <a:solidFill>
                  <a:srgbClr val="000000"/>
                </a:solidFill>
                <a:latin typeface="Calibri" panose="020F0502020204030204" pitchFamily="34" charset="0"/>
                <a:cs typeface="Calibri" panose="020F0502020204030204" pitchFamily="34" charset="0"/>
              </a:rPr>
              <a:t>Methods &amp; Tooling</a:t>
            </a:r>
            <a:endParaRPr lang="en-US" sz="1400" b="0" i="0" u="none" strike="noStrike" baseline="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Sourcing Model  Locations, Facilities, Assets, Contracts, Capacity</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Process, Standards, Methods</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Automation Tooling</a:t>
            </a:r>
          </a:p>
          <a:p>
            <a:endParaRPr lang="en-US" sz="1400" b="0" i="0" u="none" strike="noStrike" baseline="0" dirty="0">
              <a:solidFill>
                <a:srgbClr val="000000"/>
              </a:solidFill>
              <a:latin typeface="Calibri" panose="020F0502020204030204" pitchFamily="34" charset="0"/>
              <a:cs typeface="Calibri" panose="020F0502020204030204" pitchFamily="34" charset="0"/>
            </a:endParaRPr>
          </a:p>
          <a:p>
            <a:r>
              <a:rPr lang="en-US" sz="1400" b="1" i="0" u="none" strike="noStrike" baseline="0" dirty="0">
                <a:solidFill>
                  <a:srgbClr val="000000"/>
                </a:solidFill>
                <a:latin typeface="Calibri" panose="020F0502020204030204" pitchFamily="34" charset="0"/>
                <a:cs typeface="Calibri" panose="020F0502020204030204" pitchFamily="34" charset="0"/>
              </a:rPr>
              <a:t>Container Adoption </a:t>
            </a:r>
            <a:endParaRPr lang="en-US" sz="1400" b="0" i="0" u="none" strike="noStrike" baseline="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Agility</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DevOps for continuous improvement</a:t>
            </a:r>
          </a:p>
          <a:p>
            <a:pPr marL="285750" indent="-285750">
              <a:buFont typeface="Arial" panose="020B0604020202020204" pitchFamily="34" charset="0"/>
              <a:buChar char="•"/>
            </a:pPr>
            <a:r>
              <a:rPr lang="en-US" sz="1400" b="0" i="0" u="none" strike="noStrike" baseline="0" dirty="0">
                <a:solidFill>
                  <a:srgbClr val="000000"/>
                </a:solidFill>
                <a:latin typeface="Calibri" panose="020F0502020204030204" pitchFamily="34" charset="0"/>
                <a:cs typeface="Calibri" panose="020F0502020204030204" pitchFamily="34" charset="0"/>
              </a:rPr>
              <a:t>Culture, Leadership and Change</a:t>
            </a:r>
          </a:p>
        </p:txBody>
      </p:sp>
      <p:pic>
        <p:nvPicPr>
          <p:cNvPr id="41" name="Picture 40">
            <a:extLst>
              <a:ext uri="{FF2B5EF4-FFF2-40B4-BE49-F238E27FC236}">
                <a16:creationId xmlns:a16="http://schemas.microsoft.com/office/drawing/2014/main" id="{8DCD1FDE-3B40-4490-AF96-37323D7160C8}"/>
              </a:ext>
            </a:extLst>
          </p:cNvPr>
          <p:cNvPicPr>
            <a:picLocks noChangeAspect="1"/>
          </p:cNvPicPr>
          <p:nvPr/>
        </p:nvPicPr>
        <p:blipFill>
          <a:blip r:embed="rId2"/>
          <a:stretch>
            <a:fillRect/>
          </a:stretch>
        </p:blipFill>
        <p:spPr>
          <a:xfrm>
            <a:off x="4394517" y="4679947"/>
            <a:ext cx="5363684" cy="1630238"/>
          </a:xfrm>
          <a:prstGeom prst="rect">
            <a:avLst/>
          </a:prstGeom>
        </p:spPr>
      </p:pic>
    </p:spTree>
    <p:extLst>
      <p:ext uri="{BB962C8B-B14F-4D97-AF65-F5344CB8AC3E}">
        <p14:creationId xmlns:p14="http://schemas.microsoft.com/office/powerpoint/2010/main" val="2843089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4BA2-EA43-4713-87AB-041767FD8F9F}"/>
              </a:ext>
            </a:extLst>
          </p:cNvPr>
          <p:cNvSpPr>
            <a:spLocks noGrp="1"/>
          </p:cNvSpPr>
          <p:nvPr>
            <p:ph type="title"/>
          </p:nvPr>
        </p:nvSpPr>
        <p:spPr/>
        <p:txBody>
          <a:bodyPr/>
          <a:lstStyle/>
          <a:p>
            <a:r>
              <a:rPr lang="en-US" dirty="0"/>
              <a:t>OFI # Metrics</a:t>
            </a:r>
          </a:p>
        </p:txBody>
      </p:sp>
      <p:pic>
        <p:nvPicPr>
          <p:cNvPr id="4" name="Picture 3">
            <a:extLst>
              <a:ext uri="{FF2B5EF4-FFF2-40B4-BE49-F238E27FC236}">
                <a16:creationId xmlns:a16="http://schemas.microsoft.com/office/drawing/2014/main" id="{8C32B895-6BDC-4C82-876A-2CA7F85F23EF}"/>
              </a:ext>
            </a:extLst>
          </p:cNvPr>
          <p:cNvPicPr>
            <a:picLocks noChangeAspect="1"/>
          </p:cNvPicPr>
          <p:nvPr/>
        </p:nvPicPr>
        <p:blipFill>
          <a:blip r:embed="rId2"/>
          <a:stretch>
            <a:fillRect/>
          </a:stretch>
        </p:blipFill>
        <p:spPr>
          <a:xfrm>
            <a:off x="0" y="1589689"/>
            <a:ext cx="12192000" cy="3678621"/>
          </a:xfrm>
          <a:prstGeom prst="rect">
            <a:avLst/>
          </a:prstGeom>
        </p:spPr>
      </p:pic>
    </p:spTree>
    <p:extLst>
      <p:ext uri="{BB962C8B-B14F-4D97-AF65-F5344CB8AC3E}">
        <p14:creationId xmlns:p14="http://schemas.microsoft.com/office/powerpoint/2010/main" val="147563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7B71-3B12-4CAF-B677-66A02C604796}"/>
              </a:ext>
            </a:extLst>
          </p:cNvPr>
          <p:cNvSpPr>
            <a:spLocks noGrp="1"/>
          </p:cNvSpPr>
          <p:nvPr>
            <p:ph type="title"/>
          </p:nvPr>
        </p:nvSpPr>
        <p:spPr/>
        <p:txBody>
          <a:bodyPr/>
          <a:lstStyle/>
          <a:p>
            <a:r>
              <a:rPr lang="en-US" dirty="0"/>
              <a:t>SRE Capability Snapshot</a:t>
            </a:r>
          </a:p>
        </p:txBody>
      </p:sp>
      <p:grpSp>
        <p:nvGrpSpPr>
          <p:cNvPr id="65" name="Group 64">
            <a:extLst>
              <a:ext uri="{FF2B5EF4-FFF2-40B4-BE49-F238E27FC236}">
                <a16:creationId xmlns:a16="http://schemas.microsoft.com/office/drawing/2014/main" id="{A92D06C4-F49B-47E0-A0E7-E34A6675252B}"/>
              </a:ext>
            </a:extLst>
          </p:cNvPr>
          <p:cNvGrpSpPr/>
          <p:nvPr/>
        </p:nvGrpSpPr>
        <p:grpSpPr>
          <a:xfrm>
            <a:off x="253480" y="923731"/>
            <a:ext cx="11372461" cy="5206481"/>
            <a:chOff x="533400" y="839595"/>
            <a:chExt cx="7848600" cy="4018155"/>
          </a:xfrm>
        </p:grpSpPr>
        <p:sp>
          <p:nvSpPr>
            <p:cNvPr id="66" name="Text Placeholder 6">
              <a:extLst>
                <a:ext uri="{FF2B5EF4-FFF2-40B4-BE49-F238E27FC236}">
                  <a16:creationId xmlns:a16="http://schemas.microsoft.com/office/drawing/2014/main" id="{38190028-DB59-4418-9F42-7070F2B23DAB}"/>
                </a:ext>
              </a:extLst>
            </p:cNvPr>
            <p:cNvSpPr txBox="1">
              <a:spLocks/>
            </p:cNvSpPr>
            <p:nvPr/>
          </p:nvSpPr>
          <p:spPr bwMode="gray">
            <a:xfrm>
              <a:off x="533400" y="1614549"/>
              <a:ext cx="1066800" cy="3029002"/>
            </a:xfrm>
            <a:prstGeom prst="rect">
              <a:avLst/>
            </a:prstGeom>
            <a:solidFill>
              <a:srgbClr val="4472C4">
                <a:lumMod val="20000"/>
                <a:lumOff val="80000"/>
                <a:alpha val="51000"/>
              </a:srgbClr>
            </a:solidFill>
            <a:ln w="9525">
              <a:solidFill>
                <a:srgbClr val="4472C4"/>
              </a:solidFill>
              <a:miter lim="800000"/>
              <a:headEnd/>
              <a:tailEnd/>
            </a:ln>
          </p:spPr>
          <p:txBody>
            <a:bodyPr lIns="0" tIns="72000" rIns="144000" bIns="0"/>
            <a:lstStyle>
              <a:lvl1pPr marL="231775" indent="-231775">
                <a:spcBef>
                  <a:spcPts val="600"/>
                </a:spcBef>
                <a:buClr>
                  <a:srgbClr val="00B0F0"/>
                </a:buClr>
                <a:buFont typeface="Arial" panose="020B0604020202020204" pitchFamily="34" charset="0"/>
                <a:buChar char="•"/>
                <a:defRPr sz="2000">
                  <a:solidFill>
                    <a:schemeClr val="accent2"/>
                  </a:solidFill>
                  <a:latin typeface="Arial" panose="020B0604020202020204" pitchFamily="34" charset="0"/>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latin typeface="Arial" panose="020B0604020202020204" pitchFamily="34" charset="0"/>
                  <a:cs typeface="Arial" panose="020B0604020202020204" pitchFamily="34" charset="0"/>
                </a:defRPr>
              </a:lvl2pPr>
              <a:lvl3pPr marL="161925" indent="-161925">
                <a:spcBef>
                  <a:spcPts val="600"/>
                </a:spcBef>
                <a:buClr>
                  <a:srgbClr val="00B0F0"/>
                </a:buClr>
                <a:buFont typeface="Arial" panose="020B0604020202020204" pitchFamily="34" charset="0"/>
                <a:buChar char="•"/>
                <a:defRPr sz="1200">
                  <a:solidFill>
                    <a:schemeClr val="accent2"/>
                  </a:solidFill>
                  <a:latin typeface="Arial" panose="020B0604020202020204" pitchFamily="34" charset="0"/>
                  <a:cs typeface="Arial" panose="020B060402020202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latin typeface="Arial" panose="020B0604020202020204" pitchFamily="34" charset="0"/>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CICD Services Catalog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Data Catalog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ML Ops Catalog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AI Ops Catalog</a:t>
              </a:r>
              <a:endPar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Advertised Quality of Service</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Secure Platform Configurations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DSDO Operating Model</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Monitoring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Support</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Platform Access model</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Culture </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Metrics driven</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Lean Principles</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Continuous Improvement</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Quality, Training</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Change Champions</a:t>
              </a:r>
            </a:p>
            <a:p>
              <a:pPr marL="323850" marR="0" lvl="3"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endPar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endPar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p:txBody>
        </p:sp>
        <p:cxnSp>
          <p:nvCxnSpPr>
            <p:cNvPr id="67" name="Gerade Verbindung 40">
              <a:extLst>
                <a:ext uri="{FF2B5EF4-FFF2-40B4-BE49-F238E27FC236}">
                  <a16:creationId xmlns:a16="http://schemas.microsoft.com/office/drawing/2014/main" id="{CDD840F1-A14B-4865-A224-C9E1B54FD07F}"/>
                </a:ext>
              </a:extLst>
            </p:cNvPr>
            <p:cNvCxnSpPr>
              <a:cxnSpLocks/>
            </p:cNvCxnSpPr>
            <p:nvPr/>
          </p:nvCxnSpPr>
          <p:spPr bwMode="gray">
            <a:xfrm>
              <a:off x="533400"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68" name="Rectangle 19">
              <a:extLst>
                <a:ext uri="{FF2B5EF4-FFF2-40B4-BE49-F238E27FC236}">
                  <a16:creationId xmlns:a16="http://schemas.microsoft.com/office/drawing/2014/main" id="{B3729985-E271-4E7A-9F7A-1A625CB10DFA}"/>
                </a:ext>
              </a:extLst>
            </p:cNvPr>
            <p:cNvSpPr>
              <a:spLocks noChangeArrowheads="1"/>
            </p:cNvSpPr>
            <p:nvPr/>
          </p:nvSpPr>
          <p:spPr bwMode="gray">
            <a:xfrm>
              <a:off x="533400" y="1290751"/>
              <a:ext cx="1066800" cy="304800"/>
            </a:xfrm>
            <a:prstGeom prst="rect">
              <a:avLst/>
            </a:prstGeom>
            <a:solidFill>
              <a:srgbClr val="0E3570"/>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DSDO Platform</a:t>
              </a:r>
            </a:p>
          </p:txBody>
        </p:sp>
        <p:sp>
          <p:nvSpPr>
            <p:cNvPr id="69" name="Text Placeholder 6">
              <a:extLst>
                <a:ext uri="{FF2B5EF4-FFF2-40B4-BE49-F238E27FC236}">
                  <a16:creationId xmlns:a16="http://schemas.microsoft.com/office/drawing/2014/main" id="{DEDB1917-F45F-4C88-B052-E0A5524A13F6}"/>
                </a:ext>
              </a:extLst>
            </p:cNvPr>
            <p:cNvSpPr txBox="1">
              <a:spLocks/>
            </p:cNvSpPr>
            <p:nvPr/>
          </p:nvSpPr>
          <p:spPr bwMode="gray">
            <a:xfrm>
              <a:off x="7257502" y="1612355"/>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lvl1pPr marL="231775" indent="-231775">
                <a:spcBef>
                  <a:spcPts val="600"/>
                </a:spcBef>
                <a:buClr>
                  <a:srgbClr val="00B0F0"/>
                </a:buClr>
                <a:buFont typeface="Arial" panose="020B0604020202020204" pitchFamily="34" charset="0"/>
                <a:buChar char="•"/>
                <a:defRPr sz="2000">
                  <a:solidFill>
                    <a:schemeClr val="accent2"/>
                  </a:solidFill>
                  <a:latin typeface="Arial" panose="020B0604020202020204" pitchFamily="34" charset="0"/>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latin typeface="Arial" panose="020B0604020202020204" pitchFamily="34" charset="0"/>
                  <a:cs typeface="Arial" panose="020B0604020202020204" pitchFamily="34" charset="0"/>
                </a:defRPr>
              </a:lvl2pPr>
              <a:lvl3pPr marL="161925" indent="-161925">
                <a:spcBef>
                  <a:spcPts val="600"/>
                </a:spcBef>
                <a:buClr>
                  <a:srgbClr val="00B0F0"/>
                </a:buClr>
                <a:buFont typeface="Arial" panose="020B0604020202020204" pitchFamily="34" charset="0"/>
                <a:buChar char="•"/>
                <a:defRPr sz="1200">
                  <a:solidFill>
                    <a:schemeClr val="accent2"/>
                  </a:solidFill>
                  <a:latin typeface="Arial" panose="020B0604020202020204" pitchFamily="34" charset="0"/>
                  <a:cs typeface="Arial" panose="020B060402020202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latin typeface="Arial" panose="020B0604020202020204" pitchFamily="34" charset="0"/>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Data Lineage</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Data Catalog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Reference &amp; Integrated Data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Data Workflows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MI Ops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AI Ops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Data Quality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kern="0" dirty="0">
                  <a:solidFill>
                    <a:srgbClr val="646363"/>
                  </a:solidFill>
                  <a:latin typeface="Calibri" panose="020F0502020204030204" pitchFamily="34" charset="0"/>
                  <a:ea typeface="ＭＳ Ｐゴシック"/>
                  <a:cs typeface="Calibri" panose="020F0502020204030204" pitchFamily="34" charset="0"/>
                </a:rPr>
                <a:t>Raw, Curated Data Processing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Standards, Patterns &amp; Guidelines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Risk Assessments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Secure guidelines on Communication </a:t>
              </a:r>
              <a:endParaRPr kumimoji="0" lang="en-US" altLang="en-US" sz="900" b="0" i="0"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p:txBody>
        </p:sp>
        <p:cxnSp>
          <p:nvCxnSpPr>
            <p:cNvPr id="70" name="Gerade Verbindung 40">
              <a:extLst>
                <a:ext uri="{FF2B5EF4-FFF2-40B4-BE49-F238E27FC236}">
                  <a16:creationId xmlns:a16="http://schemas.microsoft.com/office/drawing/2014/main" id="{07FD2526-FABE-42B0-A344-8B135DE3443B}"/>
                </a:ext>
              </a:extLst>
            </p:cNvPr>
            <p:cNvCxnSpPr>
              <a:cxnSpLocks/>
            </p:cNvCxnSpPr>
            <p:nvPr/>
          </p:nvCxnSpPr>
          <p:spPr bwMode="gray">
            <a:xfrm>
              <a:off x="1676400"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71" name="Rectangle 19">
              <a:extLst>
                <a:ext uri="{FF2B5EF4-FFF2-40B4-BE49-F238E27FC236}">
                  <a16:creationId xmlns:a16="http://schemas.microsoft.com/office/drawing/2014/main" id="{A7022D85-9261-40A1-B619-A11503DF15E4}"/>
                </a:ext>
              </a:extLst>
            </p:cNvPr>
            <p:cNvSpPr>
              <a:spLocks noChangeArrowheads="1"/>
            </p:cNvSpPr>
            <p:nvPr/>
          </p:nvSpPr>
          <p:spPr bwMode="gray">
            <a:xfrm>
              <a:off x="7257503" y="1300250"/>
              <a:ext cx="1066800" cy="304800"/>
            </a:xfrm>
            <a:prstGeom prst="rect">
              <a:avLst/>
            </a:prstGeom>
            <a:solidFill>
              <a:srgbClr val="4472C4">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CONTINOUS Data Processing</a:t>
              </a:r>
            </a:p>
          </p:txBody>
        </p:sp>
        <p:sp>
          <p:nvSpPr>
            <p:cNvPr id="72" name="Text Placeholder 6">
              <a:extLst>
                <a:ext uri="{FF2B5EF4-FFF2-40B4-BE49-F238E27FC236}">
                  <a16:creationId xmlns:a16="http://schemas.microsoft.com/office/drawing/2014/main" id="{FBC6176A-0738-4D90-817B-2F3954AC4D85}"/>
                </a:ext>
              </a:extLst>
            </p:cNvPr>
            <p:cNvSpPr txBox="1">
              <a:spLocks/>
            </p:cNvSpPr>
            <p:nvPr/>
          </p:nvSpPr>
          <p:spPr bwMode="gray">
            <a:xfrm>
              <a:off x="1654630" y="1614549"/>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7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Branching &amp; Merging Strategies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Knowledge Management</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Scoping &amp; Requirement</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Test Case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Defect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Approved libraries, Frameworks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Unit Tests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Code Quality (Linting)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Dependency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Threat Modelling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Security Plugins for IDE</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Pre commit security Hooks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Secure App Configuration guidelines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IoaC( Infrastructure as a code)</a:t>
              </a:r>
            </a:p>
          </p:txBody>
        </p:sp>
        <p:cxnSp>
          <p:nvCxnSpPr>
            <p:cNvPr id="73" name="Gerade Verbindung 40">
              <a:extLst>
                <a:ext uri="{FF2B5EF4-FFF2-40B4-BE49-F238E27FC236}">
                  <a16:creationId xmlns:a16="http://schemas.microsoft.com/office/drawing/2014/main" id="{A862CAB3-1EF7-4AFC-8E84-437444C4A1B7}"/>
                </a:ext>
              </a:extLst>
            </p:cNvPr>
            <p:cNvCxnSpPr>
              <a:cxnSpLocks/>
            </p:cNvCxnSpPr>
            <p:nvPr/>
          </p:nvCxnSpPr>
          <p:spPr bwMode="gray">
            <a:xfrm>
              <a:off x="2780211"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74" name="Rectangle 19">
              <a:extLst>
                <a:ext uri="{FF2B5EF4-FFF2-40B4-BE49-F238E27FC236}">
                  <a16:creationId xmlns:a16="http://schemas.microsoft.com/office/drawing/2014/main" id="{E2D21BD0-2143-4ED9-B586-CA61A1539B38}"/>
                </a:ext>
              </a:extLst>
            </p:cNvPr>
            <p:cNvSpPr>
              <a:spLocks noChangeArrowheads="1"/>
            </p:cNvSpPr>
            <p:nvPr/>
          </p:nvSpPr>
          <p:spPr bwMode="gray">
            <a:xfrm>
              <a:off x="1654630" y="1290751"/>
              <a:ext cx="1066800" cy="304800"/>
            </a:xfrm>
            <a:prstGeom prst="rect">
              <a:avLst/>
            </a:prstGeom>
            <a:solidFill>
              <a:srgbClr val="ED7D31">
                <a:lumMod val="50000"/>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CONFIGURATION MANAGEMENT</a:t>
              </a:r>
            </a:p>
          </p:txBody>
        </p:sp>
        <p:sp>
          <p:nvSpPr>
            <p:cNvPr id="75" name="Text Placeholder 6">
              <a:extLst>
                <a:ext uri="{FF2B5EF4-FFF2-40B4-BE49-F238E27FC236}">
                  <a16:creationId xmlns:a16="http://schemas.microsoft.com/office/drawing/2014/main" id="{BB771D43-F481-4749-845C-DA55D9EC1973}"/>
                </a:ext>
              </a:extLst>
            </p:cNvPr>
            <p:cNvSpPr txBox="1">
              <a:spLocks/>
            </p:cNvSpPr>
            <p:nvPr/>
          </p:nvSpPr>
          <p:spPr bwMode="gray">
            <a:xfrm>
              <a:off x="2788921" y="1614549"/>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7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Builds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Artifact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Artifact Repository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Dependency Analysis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SAST</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DAST</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Security Unit Tests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Alerts on High Risk code changes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Quality Scan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Stage Gating </a:t>
              </a:r>
            </a:p>
          </p:txBody>
        </p:sp>
        <p:cxnSp>
          <p:nvCxnSpPr>
            <p:cNvPr id="76" name="Gerade Verbindung 40">
              <a:extLst>
                <a:ext uri="{FF2B5EF4-FFF2-40B4-BE49-F238E27FC236}">
                  <a16:creationId xmlns:a16="http://schemas.microsoft.com/office/drawing/2014/main" id="{2A8D6FDA-4E77-461C-81A0-9609A886DB2B}"/>
                </a:ext>
              </a:extLst>
            </p:cNvPr>
            <p:cNvCxnSpPr>
              <a:cxnSpLocks/>
            </p:cNvCxnSpPr>
            <p:nvPr/>
          </p:nvCxnSpPr>
          <p:spPr bwMode="gray">
            <a:xfrm>
              <a:off x="3914502"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77" name="Rectangle 19">
              <a:extLst>
                <a:ext uri="{FF2B5EF4-FFF2-40B4-BE49-F238E27FC236}">
                  <a16:creationId xmlns:a16="http://schemas.microsoft.com/office/drawing/2014/main" id="{61C7F410-058C-4B71-845B-9393A227570F}"/>
                </a:ext>
              </a:extLst>
            </p:cNvPr>
            <p:cNvSpPr>
              <a:spLocks noChangeArrowheads="1"/>
            </p:cNvSpPr>
            <p:nvPr/>
          </p:nvSpPr>
          <p:spPr bwMode="gray">
            <a:xfrm>
              <a:off x="2788921" y="1290751"/>
              <a:ext cx="1066800" cy="304800"/>
            </a:xfrm>
            <a:prstGeom prst="rect">
              <a:avLst/>
            </a:prstGeom>
            <a:solidFill>
              <a:srgbClr val="4472C4">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CONTINOUS INTEGRATION</a:t>
              </a:r>
            </a:p>
          </p:txBody>
        </p:sp>
        <p:sp>
          <p:nvSpPr>
            <p:cNvPr id="78" name="Text Placeholder 6">
              <a:extLst>
                <a:ext uri="{FF2B5EF4-FFF2-40B4-BE49-F238E27FC236}">
                  <a16:creationId xmlns:a16="http://schemas.microsoft.com/office/drawing/2014/main" id="{8A509836-7E12-4CC3-BD6E-C0CB43E8BA57}"/>
                </a:ext>
              </a:extLst>
            </p:cNvPr>
            <p:cNvSpPr txBox="1">
              <a:spLocks/>
            </p:cNvSpPr>
            <p:nvPr/>
          </p:nvSpPr>
          <p:spPr bwMode="gray">
            <a:xfrm>
              <a:off x="3931921" y="1614549"/>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7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Deployments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IoaC Analysis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IoaC Configuration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IoaC Execution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Infra Security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Security attacks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Fuzzing, Manual &amp; Pen Tests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Compliance checks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Secrets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Host Intrusion</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endPar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p:txBody>
        </p:sp>
        <p:cxnSp>
          <p:nvCxnSpPr>
            <p:cNvPr id="79" name="Gerade Verbindung 40">
              <a:extLst>
                <a:ext uri="{FF2B5EF4-FFF2-40B4-BE49-F238E27FC236}">
                  <a16:creationId xmlns:a16="http://schemas.microsoft.com/office/drawing/2014/main" id="{D28099FE-8C4A-477A-9073-8FB7AAEBB0E9}"/>
                </a:ext>
              </a:extLst>
            </p:cNvPr>
            <p:cNvCxnSpPr>
              <a:cxnSpLocks/>
            </p:cNvCxnSpPr>
            <p:nvPr/>
          </p:nvCxnSpPr>
          <p:spPr bwMode="gray">
            <a:xfrm>
              <a:off x="5057502"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80" name="Rectangle 19">
              <a:extLst>
                <a:ext uri="{FF2B5EF4-FFF2-40B4-BE49-F238E27FC236}">
                  <a16:creationId xmlns:a16="http://schemas.microsoft.com/office/drawing/2014/main" id="{76504DE2-A6CA-434F-B632-C405C33E6802}"/>
                </a:ext>
              </a:extLst>
            </p:cNvPr>
            <p:cNvSpPr>
              <a:spLocks noChangeArrowheads="1"/>
            </p:cNvSpPr>
            <p:nvPr/>
          </p:nvSpPr>
          <p:spPr bwMode="gray">
            <a:xfrm>
              <a:off x="3931921" y="1290751"/>
              <a:ext cx="1066800" cy="304800"/>
            </a:xfrm>
            <a:prstGeom prst="rect">
              <a:avLst/>
            </a:prstGeom>
            <a:solidFill>
              <a:srgbClr val="ED7D31">
                <a:lumMod val="50000"/>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CONTINOUS  INFRA &amp; DEPLOYMENT</a:t>
              </a:r>
            </a:p>
          </p:txBody>
        </p:sp>
        <p:sp>
          <p:nvSpPr>
            <p:cNvPr id="81" name="Text Placeholder 6">
              <a:extLst>
                <a:ext uri="{FF2B5EF4-FFF2-40B4-BE49-F238E27FC236}">
                  <a16:creationId xmlns:a16="http://schemas.microsoft.com/office/drawing/2014/main" id="{C7BA22F8-006E-4EDB-BBF4-1924531A9AAE}"/>
                </a:ext>
              </a:extLst>
            </p:cNvPr>
            <p:cNvSpPr txBox="1">
              <a:spLocks/>
            </p:cNvSpPr>
            <p:nvPr/>
          </p:nvSpPr>
          <p:spPr bwMode="gray">
            <a:xfrm>
              <a:off x="5035732" y="1614549"/>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7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Functional tests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Performance Tests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Integration tests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Automated Regression tests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Release Management process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Security Stage gates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Compliance &amp; Audit gates </a:t>
              </a:r>
            </a:p>
          </p:txBody>
        </p:sp>
        <p:cxnSp>
          <p:nvCxnSpPr>
            <p:cNvPr id="82" name="Gerade Verbindung 40">
              <a:extLst>
                <a:ext uri="{FF2B5EF4-FFF2-40B4-BE49-F238E27FC236}">
                  <a16:creationId xmlns:a16="http://schemas.microsoft.com/office/drawing/2014/main" id="{E9294233-9660-4873-908F-208F5FF6281F}"/>
                </a:ext>
              </a:extLst>
            </p:cNvPr>
            <p:cNvCxnSpPr>
              <a:cxnSpLocks/>
            </p:cNvCxnSpPr>
            <p:nvPr/>
          </p:nvCxnSpPr>
          <p:spPr bwMode="gray">
            <a:xfrm>
              <a:off x="6161313"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83" name="Rectangle 19">
              <a:extLst>
                <a:ext uri="{FF2B5EF4-FFF2-40B4-BE49-F238E27FC236}">
                  <a16:creationId xmlns:a16="http://schemas.microsoft.com/office/drawing/2014/main" id="{49C71A7F-5345-4050-B0D9-124C930AB1DF}"/>
                </a:ext>
              </a:extLst>
            </p:cNvPr>
            <p:cNvSpPr>
              <a:spLocks noChangeArrowheads="1"/>
            </p:cNvSpPr>
            <p:nvPr/>
          </p:nvSpPr>
          <p:spPr bwMode="gray">
            <a:xfrm>
              <a:off x="5035732" y="1290751"/>
              <a:ext cx="1066800" cy="304800"/>
            </a:xfrm>
            <a:prstGeom prst="rect">
              <a:avLst/>
            </a:prstGeom>
            <a:solidFill>
              <a:srgbClr val="4472C4">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CONTINOUS TESTING &amp; DELIVERY</a:t>
              </a:r>
            </a:p>
          </p:txBody>
        </p:sp>
        <p:sp>
          <p:nvSpPr>
            <p:cNvPr id="84" name="Text Placeholder 6">
              <a:extLst>
                <a:ext uri="{FF2B5EF4-FFF2-40B4-BE49-F238E27FC236}">
                  <a16:creationId xmlns:a16="http://schemas.microsoft.com/office/drawing/2014/main" id="{E015DA70-FE55-4B3B-9BEE-F2F6109257B0}"/>
                </a:ext>
              </a:extLst>
            </p:cNvPr>
            <p:cNvSpPr txBox="1">
              <a:spLocks/>
            </p:cNvSpPr>
            <p:nvPr/>
          </p:nvSpPr>
          <p:spPr bwMode="gray">
            <a:xfrm>
              <a:off x="6161313" y="1614549"/>
              <a:ext cx="1066800" cy="3029002"/>
            </a:xfrm>
            <a:prstGeom prst="rect">
              <a:avLst/>
            </a:prstGeom>
            <a:solidFill>
              <a:srgbClr val="ED7D31">
                <a:lumMod val="20000"/>
                <a:lumOff val="80000"/>
                <a:alpha val="48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7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App Monitoring</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Infra monitoring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Incident management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Alerting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Diagnostics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Security Smoke tests</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Runtime Defense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Continuous Scanning  </a:t>
              </a:r>
            </a:p>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endPar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p:txBody>
        </p:sp>
        <p:cxnSp>
          <p:nvCxnSpPr>
            <p:cNvPr id="85" name="Gerade Verbindung 40">
              <a:extLst>
                <a:ext uri="{FF2B5EF4-FFF2-40B4-BE49-F238E27FC236}">
                  <a16:creationId xmlns:a16="http://schemas.microsoft.com/office/drawing/2014/main" id="{AC8B7A32-6B79-4C65-85F1-ACE8321E87A5}"/>
                </a:ext>
              </a:extLst>
            </p:cNvPr>
            <p:cNvCxnSpPr>
              <a:cxnSpLocks/>
            </p:cNvCxnSpPr>
            <p:nvPr/>
          </p:nvCxnSpPr>
          <p:spPr bwMode="gray">
            <a:xfrm>
              <a:off x="7286894" y="4684826"/>
              <a:ext cx="1066800" cy="0"/>
            </a:xfrm>
            <a:prstGeom prst="line">
              <a:avLst/>
            </a:prstGeom>
            <a:noFill/>
            <a:ln w="9525" cap="flat" cmpd="sng" algn="ctr">
              <a:solidFill>
                <a:srgbClr val="ED7D31">
                  <a:shade val="95000"/>
                  <a:satMod val="105000"/>
                </a:srgbClr>
              </a:solidFill>
              <a:prstDash val="solid"/>
              <a:headEnd type="none" w="med" len="med"/>
              <a:tailEnd type="none" w="med" len="med"/>
            </a:ln>
            <a:effectLst/>
          </p:spPr>
        </p:cxnSp>
        <p:sp>
          <p:nvSpPr>
            <p:cNvPr id="86" name="Rectangle 19">
              <a:extLst>
                <a:ext uri="{FF2B5EF4-FFF2-40B4-BE49-F238E27FC236}">
                  <a16:creationId xmlns:a16="http://schemas.microsoft.com/office/drawing/2014/main" id="{12A0809E-0846-45EB-8C8F-3E6ABD9B2877}"/>
                </a:ext>
              </a:extLst>
            </p:cNvPr>
            <p:cNvSpPr>
              <a:spLocks noChangeArrowheads="1"/>
            </p:cNvSpPr>
            <p:nvPr/>
          </p:nvSpPr>
          <p:spPr bwMode="gray">
            <a:xfrm>
              <a:off x="6161313" y="1290751"/>
              <a:ext cx="1066800" cy="304800"/>
            </a:xfrm>
            <a:prstGeom prst="rect">
              <a:avLst/>
            </a:prstGeom>
            <a:solidFill>
              <a:srgbClr val="ED7D31">
                <a:lumMod val="50000"/>
                <a:alpha val="87000"/>
              </a:srgbClr>
            </a:solidFill>
            <a:ln w="9525" algn="ctr">
              <a:noFill/>
              <a:miter lim="800000"/>
              <a:headEnd/>
              <a:tailEnd/>
            </a:ln>
            <a:effectLst/>
          </p:spPr>
          <p:txBody>
            <a:bodyPr lIns="162000" tIns="108000" rIns="162000" bIns="108000" anchor="ct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CONTINOUS  MONITORRING</a:t>
              </a:r>
            </a:p>
          </p:txBody>
        </p:sp>
        <p:sp>
          <p:nvSpPr>
            <p:cNvPr id="87" name="Text Placeholder 6">
              <a:extLst>
                <a:ext uri="{FF2B5EF4-FFF2-40B4-BE49-F238E27FC236}">
                  <a16:creationId xmlns:a16="http://schemas.microsoft.com/office/drawing/2014/main" id="{E443A952-654F-4234-99BD-6DA853A578F9}"/>
                </a:ext>
              </a:extLst>
            </p:cNvPr>
            <p:cNvSpPr txBox="1">
              <a:spLocks/>
            </p:cNvSpPr>
            <p:nvPr/>
          </p:nvSpPr>
          <p:spPr bwMode="gray">
            <a:xfrm>
              <a:off x="533400" y="971856"/>
              <a:ext cx="7820294" cy="318895"/>
            </a:xfrm>
            <a:prstGeom prst="rect">
              <a:avLst/>
            </a:prstGeom>
            <a:solidFill>
              <a:srgbClr val="4472C4">
                <a:lumMod val="20000"/>
                <a:lumOff val="80000"/>
                <a:alpha val="51000"/>
              </a:srgbClr>
            </a:solidFill>
            <a:ln w="9525">
              <a:solidFill>
                <a:srgbClr val="4472C4"/>
              </a:solidFill>
              <a:miter lim="800000"/>
              <a:headEnd/>
              <a:tailEnd/>
            </a:ln>
          </p:spPr>
          <p:txBody>
            <a:bodyPr lIns="0" tIns="72000" rIns="144000" bIns="0"/>
            <a:lstStyle>
              <a:defPPr>
                <a:defRPr lang="en-US"/>
              </a:defPPr>
              <a:lvl1pPr marL="231775" indent="-231775">
                <a:spcBef>
                  <a:spcPts val="600"/>
                </a:spcBef>
                <a:buClr>
                  <a:srgbClr val="00B0F0"/>
                </a:buClr>
                <a:buFont typeface="Arial" panose="020B0604020202020204" pitchFamily="34" charset="0"/>
                <a:buChar char="•"/>
                <a:defRPr sz="2000">
                  <a:solidFill>
                    <a:schemeClr val="accent2"/>
                  </a:solidFill>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cs typeface="Arial" panose="020B0604020202020204" pitchFamily="34" charset="0"/>
                </a:defRPr>
              </a:lvl2pPr>
              <a:lvl3pPr marL="161925" marR="0" lvl="2" indent="-161925" defTabSz="457200" eaLnBrk="1" latinLnBrk="0" hangingPunct="1">
                <a:lnSpc>
                  <a:spcPct val="100000"/>
                </a:lnSpc>
                <a:spcBef>
                  <a:spcPts val="600"/>
                </a:spcBef>
                <a:buClr>
                  <a:srgbClr val="00B0F0"/>
                </a:buClr>
                <a:buSzTx/>
                <a:buFont typeface="Arial" panose="020B0604020202020204" pitchFamily="34" charset="0"/>
                <a:buChar char="•"/>
                <a:tabLst/>
                <a:defRPr kumimoji="0" sz="600" b="1" i="1" u="none" strike="noStrike" cap="none" spc="0" normalizeH="0" baseline="0">
                  <a:ln>
                    <a:noFill/>
                  </a:ln>
                  <a:solidFill>
                    <a:srgbClr val="646363"/>
                  </a:solidFill>
                  <a:effectLst/>
                  <a:uLnTx/>
                  <a:uFillTx/>
                  <a:latin typeface="Calibri" panose="020F0502020204030204" pitchFamily="34" charset="0"/>
                  <a:ea typeface="+mn-ea"/>
                  <a:cs typeface="Calibri" panose="020F0502020204030204" pitchFamily="34" charset="0"/>
                </a:defRPr>
              </a:lvl3pPr>
              <a:lvl4pPr marL="323850" lvl="3" indent="-161925" defTabSz="457200" eaLnBrk="1" hangingPunct="1">
                <a:spcBef>
                  <a:spcPts val="600"/>
                </a:spcBef>
                <a:buClr>
                  <a:srgbClr val="00B0F0"/>
                </a:buClr>
                <a:buFont typeface="Arial" panose="020B0604020202020204" pitchFamily="34" charset="0"/>
                <a:buChar char="•"/>
                <a:defRPr sz="500">
                  <a:solidFill>
                    <a:srgbClr val="646363"/>
                  </a:solidFill>
                  <a:latin typeface="Calibri" panose="020F0502020204030204" pitchFamily="34" charset="0"/>
                  <a:ea typeface="+mn-ea"/>
                  <a:cs typeface="Calibri" panose="020F050202020403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cs typeface="Arial" panose="020B0604020202020204" pitchFamily="34" charset="0"/>
                </a:defRPr>
              </a:lvl9pPr>
            </a:lstStyle>
            <a:p>
              <a:pPr marL="161925" marR="0" lvl="2" indent="-161925" defTabSz="457200" eaLnBrk="1" fontAlgn="base" latinLnBrk="0" hangingPunct="1">
                <a:lnSpc>
                  <a:spcPct val="100000"/>
                </a:lnSpc>
                <a:spcBef>
                  <a:spcPts val="600"/>
                </a:spcBef>
                <a:spcAft>
                  <a:spcPct val="0"/>
                </a:spcAft>
                <a:buClr>
                  <a:srgbClr val="00B0F0"/>
                </a:buClr>
                <a:buSzTx/>
                <a:buFont typeface="Arial" panose="020B0604020202020204" pitchFamily="34" charset="0"/>
                <a:buChar char="•"/>
                <a:tabLst/>
                <a:defRPr/>
              </a:pPr>
              <a:endPar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endParaRPr>
            </a:p>
          </p:txBody>
        </p:sp>
        <p:sp>
          <p:nvSpPr>
            <p:cNvPr id="88" name="Rectangle 19">
              <a:extLst>
                <a:ext uri="{FF2B5EF4-FFF2-40B4-BE49-F238E27FC236}">
                  <a16:creationId xmlns:a16="http://schemas.microsoft.com/office/drawing/2014/main" id="{C78B5B15-972F-49D6-9F65-2E9E18B3FAB9}"/>
                </a:ext>
              </a:extLst>
            </p:cNvPr>
            <p:cNvSpPr>
              <a:spLocks noChangeArrowheads="1"/>
            </p:cNvSpPr>
            <p:nvPr/>
          </p:nvSpPr>
          <p:spPr bwMode="gray">
            <a:xfrm>
              <a:off x="533400" y="839595"/>
              <a:ext cx="7820294" cy="131955"/>
            </a:xfrm>
            <a:prstGeom prst="rect">
              <a:avLst/>
            </a:prstGeom>
            <a:solidFill>
              <a:srgbClr val="0E3570"/>
            </a:solidFill>
            <a:ln w="9525" algn="ctr">
              <a:noFill/>
              <a:miter lim="800000"/>
              <a:headEnd/>
              <a:tailEnd/>
            </a:ln>
            <a:effectLst/>
          </p:spPr>
          <p:txBody>
            <a:bodyPr lIns="162000" tIns="108000" rIns="162000" bIns="1080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KPI’s Metrics &amp; Dashboards</a:t>
              </a:r>
            </a:p>
          </p:txBody>
        </p:sp>
        <p:sp>
          <p:nvSpPr>
            <p:cNvPr id="89" name="Text Placeholder 6">
              <a:extLst>
                <a:ext uri="{FF2B5EF4-FFF2-40B4-BE49-F238E27FC236}">
                  <a16:creationId xmlns:a16="http://schemas.microsoft.com/office/drawing/2014/main" id="{F705B86F-E6E0-4959-B49E-7CB2FD01411B}"/>
                </a:ext>
              </a:extLst>
            </p:cNvPr>
            <p:cNvSpPr txBox="1">
              <a:spLocks/>
            </p:cNvSpPr>
            <p:nvPr/>
          </p:nvSpPr>
          <p:spPr bwMode="gray">
            <a:xfrm>
              <a:off x="886096" y="990853"/>
              <a:ext cx="790304" cy="252452"/>
            </a:xfrm>
            <a:prstGeom prst="rect">
              <a:avLst/>
            </a:prstGeom>
            <a:noFill/>
            <a:ln w="9525">
              <a:solidFill>
                <a:srgbClr val="4472C4"/>
              </a:solidFill>
              <a:miter lim="800000"/>
              <a:headEnd/>
              <a:tailEnd/>
            </a:ln>
            <a:extLst>
              <a:ext uri="{909E8E84-426E-40DD-AFC4-6F175D3DCCD1}">
                <a14:hiddenFill xmlns:a14="http://schemas.microsoft.com/office/drawing/2010/main">
                  <a:solidFill>
                    <a:srgbClr val="FFFFFF"/>
                  </a:solidFill>
                </a14:hiddenFill>
              </a:ext>
            </a:extLst>
          </p:spPr>
          <p:txBody>
            <a:bodyPr lIns="0" tIns="72000" rIns="144000" bIns="0"/>
            <a:lstStyle>
              <a:lvl1pPr marL="231775" indent="-231775">
                <a:spcBef>
                  <a:spcPts val="600"/>
                </a:spcBef>
                <a:buClr>
                  <a:srgbClr val="00B0F0"/>
                </a:buClr>
                <a:buFont typeface="Arial" panose="020B0604020202020204" pitchFamily="34" charset="0"/>
                <a:buChar char="•"/>
                <a:defRPr sz="2000">
                  <a:solidFill>
                    <a:schemeClr val="accent2"/>
                  </a:solidFill>
                  <a:latin typeface="Arial" panose="020B0604020202020204" pitchFamily="34" charset="0"/>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latin typeface="Arial" panose="020B0604020202020204" pitchFamily="34" charset="0"/>
                  <a:cs typeface="Arial" panose="020B0604020202020204" pitchFamily="34" charset="0"/>
                </a:defRPr>
              </a:lvl2pPr>
              <a:lvl3pPr marL="161925" indent="-161925">
                <a:spcBef>
                  <a:spcPts val="600"/>
                </a:spcBef>
                <a:buClr>
                  <a:srgbClr val="00B0F0"/>
                </a:buClr>
                <a:buFont typeface="Arial" panose="020B0604020202020204" pitchFamily="34" charset="0"/>
                <a:buChar char="•"/>
                <a:defRPr sz="1200">
                  <a:solidFill>
                    <a:schemeClr val="accent2"/>
                  </a:solidFill>
                  <a:latin typeface="Arial" panose="020B0604020202020204" pitchFamily="34" charset="0"/>
                  <a:cs typeface="Arial" panose="020B060402020202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latin typeface="Arial" panose="020B0604020202020204" pitchFamily="34" charset="0"/>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9pPr>
            </a:lstStyle>
            <a:p>
              <a:pPr marL="0" marR="0" lvl="2" indent="0" algn="ctr" defTabSz="45720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Platform Metrics</a:t>
              </a:r>
            </a:p>
          </p:txBody>
        </p:sp>
        <p:sp>
          <p:nvSpPr>
            <p:cNvPr id="90" name="Text Placeholder 6">
              <a:extLst>
                <a:ext uri="{FF2B5EF4-FFF2-40B4-BE49-F238E27FC236}">
                  <a16:creationId xmlns:a16="http://schemas.microsoft.com/office/drawing/2014/main" id="{412FB215-E5AD-409E-ADB3-DE37B99567C4}"/>
                </a:ext>
              </a:extLst>
            </p:cNvPr>
            <p:cNvSpPr txBox="1">
              <a:spLocks/>
            </p:cNvSpPr>
            <p:nvPr/>
          </p:nvSpPr>
          <p:spPr bwMode="gray">
            <a:xfrm>
              <a:off x="1992084" y="1019301"/>
              <a:ext cx="790304" cy="224004"/>
            </a:xfrm>
            <a:prstGeom prst="rect">
              <a:avLst/>
            </a:prstGeom>
            <a:noFill/>
            <a:ln w="9525">
              <a:solidFill>
                <a:srgbClr val="4472C4"/>
              </a:solidFill>
              <a:miter lim="800000"/>
              <a:headEnd/>
              <a:tailEnd/>
            </a:ln>
            <a:extLst>
              <a:ext uri="{909E8E84-426E-40DD-AFC4-6F175D3DCCD1}">
                <a14:hiddenFill xmlns:a14="http://schemas.microsoft.com/office/drawing/2010/main">
                  <a:solidFill>
                    <a:srgbClr val="FFFFFF"/>
                  </a:solidFill>
                </a14:hiddenFill>
              </a:ext>
            </a:extLst>
          </p:spPr>
          <p:txBody>
            <a:bodyPr lIns="0" tIns="72000" rIns="144000" bIns="0"/>
            <a:lstStyle>
              <a:lvl1pPr marL="231775" indent="-231775">
                <a:spcBef>
                  <a:spcPts val="600"/>
                </a:spcBef>
                <a:buClr>
                  <a:srgbClr val="00B0F0"/>
                </a:buClr>
                <a:buFont typeface="Arial" panose="020B0604020202020204" pitchFamily="34" charset="0"/>
                <a:buChar char="•"/>
                <a:defRPr sz="2000">
                  <a:solidFill>
                    <a:schemeClr val="accent2"/>
                  </a:solidFill>
                  <a:latin typeface="Arial" panose="020B0604020202020204" pitchFamily="34" charset="0"/>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latin typeface="Arial" panose="020B0604020202020204" pitchFamily="34" charset="0"/>
                  <a:cs typeface="Arial" panose="020B0604020202020204" pitchFamily="34" charset="0"/>
                </a:defRPr>
              </a:lvl2pPr>
              <a:lvl3pPr marL="161925" indent="-161925">
                <a:spcBef>
                  <a:spcPts val="600"/>
                </a:spcBef>
                <a:buClr>
                  <a:srgbClr val="00B0F0"/>
                </a:buClr>
                <a:buFont typeface="Arial" panose="020B0604020202020204" pitchFamily="34" charset="0"/>
                <a:buChar char="•"/>
                <a:defRPr sz="1200">
                  <a:solidFill>
                    <a:schemeClr val="accent2"/>
                  </a:solidFill>
                  <a:latin typeface="Arial" panose="020B0604020202020204" pitchFamily="34" charset="0"/>
                  <a:cs typeface="Arial" panose="020B060402020202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latin typeface="Arial" panose="020B0604020202020204" pitchFamily="34" charset="0"/>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9pPr>
            </a:lstStyle>
            <a:p>
              <a:pPr marL="0" marR="0" lvl="2" indent="0" algn="ctr" defTabSz="45720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DevSecOps Metrics</a:t>
              </a:r>
            </a:p>
          </p:txBody>
        </p:sp>
        <p:sp>
          <p:nvSpPr>
            <p:cNvPr id="91" name="Text Placeholder 6">
              <a:extLst>
                <a:ext uri="{FF2B5EF4-FFF2-40B4-BE49-F238E27FC236}">
                  <a16:creationId xmlns:a16="http://schemas.microsoft.com/office/drawing/2014/main" id="{3C012FBB-8A54-4C67-9C18-AB947715E837}"/>
                </a:ext>
              </a:extLst>
            </p:cNvPr>
            <p:cNvSpPr txBox="1">
              <a:spLocks/>
            </p:cNvSpPr>
            <p:nvPr/>
          </p:nvSpPr>
          <p:spPr bwMode="gray">
            <a:xfrm>
              <a:off x="3124198" y="1019700"/>
              <a:ext cx="790304" cy="224004"/>
            </a:xfrm>
            <a:prstGeom prst="rect">
              <a:avLst/>
            </a:prstGeom>
            <a:noFill/>
            <a:ln w="9525">
              <a:solidFill>
                <a:srgbClr val="4472C4"/>
              </a:solidFill>
              <a:miter lim="800000"/>
              <a:headEnd/>
              <a:tailEnd/>
            </a:ln>
            <a:extLst>
              <a:ext uri="{909E8E84-426E-40DD-AFC4-6F175D3DCCD1}">
                <a14:hiddenFill xmlns:a14="http://schemas.microsoft.com/office/drawing/2010/main">
                  <a:solidFill>
                    <a:srgbClr val="FFFFFF"/>
                  </a:solidFill>
                </a14:hiddenFill>
              </a:ext>
            </a:extLst>
          </p:spPr>
          <p:txBody>
            <a:bodyPr lIns="0" tIns="72000" rIns="144000" bIns="0"/>
            <a:lstStyle>
              <a:lvl1pPr marL="231775" indent="-231775">
                <a:spcBef>
                  <a:spcPts val="600"/>
                </a:spcBef>
                <a:buClr>
                  <a:srgbClr val="00B0F0"/>
                </a:buClr>
                <a:buFont typeface="Arial" panose="020B0604020202020204" pitchFamily="34" charset="0"/>
                <a:buChar char="•"/>
                <a:defRPr sz="2000">
                  <a:solidFill>
                    <a:schemeClr val="accent2"/>
                  </a:solidFill>
                  <a:latin typeface="Arial" panose="020B0604020202020204" pitchFamily="34" charset="0"/>
                  <a:cs typeface="Arial" panose="020B0604020202020204" pitchFamily="34" charset="0"/>
                </a:defRPr>
              </a:lvl1pPr>
              <a:lvl2pPr marL="742950" indent="-285750">
                <a:spcBef>
                  <a:spcPts val="600"/>
                </a:spcBef>
                <a:buClr>
                  <a:srgbClr val="00B0F0"/>
                </a:buClr>
                <a:buFont typeface="Arial" panose="020B0604020202020204" pitchFamily="34" charset="0"/>
                <a:buChar char="•"/>
                <a:defRPr>
                  <a:solidFill>
                    <a:schemeClr val="accent2"/>
                  </a:solidFill>
                  <a:latin typeface="Arial" panose="020B0604020202020204" pitchFamily="34" charset="0"/>
                  <a:cs typeface="Arial" panose="020B0604020202020204" pitchFamily="34" charset="0"/>
                </a:defRPr>
              </a:lvl2pPr>
              <a:lvl3pPr marL="161925" indent="-161925">
                <a:spcBef>
                  <a:spcPts val="600"/>
                </a:spcBef>
                <a:buClr>
                  <a:srgbClr val="00B0F0"/>
                </a:buClr>
                <a:buFont typeface="Arial" panose="020B0604020202020204" pitchFamily="34" charset="0"/>
                <a:buChar char="•"/>
                <a:defRPr sz="1200">
                  <a:solidFill>
                    <a:schemeClr val="accent2"/>
                  </a:solidFill>
                  <a:latin typeface="Arial" panose="020B0604020202020204" pitchFamily="34" charset="0"/>
                  <a:cs typeface="Arial" panose="020B0604020202020204" pitchFamily="34" charset="0"/>
                </a:defRPr>
              </a:lvl3pPr>
              <a:lvl4pPr marL="323850" indent="-142875">
                <a:spcBef>
                  <a:spcPts val="600"/>
                </a:spcBef>
                <a:buClr>
                  <a:srgbClr val="00B0F0"/>
                </a:buClr>
                <a:buFont typeface="Arial" panose="020B0604020202020204" pitchFamily="34" charset="0"/>
                <a:buChar char="•"/>
                <a:defRPr sz="1100">
                  <a:solidFill>
                    <a:schemeClr val="accent2"/>
                  </a:solidFill>
                  <a:latin typeface="Arial" panose="020B0604020202020204" pitchFamily="34" charset="0"/>
                  <a:cs typeface="Arial" panose="020B0604020202020204" pitchFamily="34" charset="0"/>
                </a:defRPr>
              </a:lvl4pPr>
              <a:lvl5pPr marL="466725" indent="-142875">
                <a:spcBef>
                  <a:spcPts val="600"/>
                </a:spcBef>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5pPr>
              <a:lvl6pPr marL="9239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6pPr>
              <a:lvl7pPr marL="13811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7pPr>
              <a:lvl8pPr marL="18383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8pPr>
              <a:lvl9pPr marL="2295525" indent="-142875" defTabSz="457200" eaLnBrk="0" fontAlgn="base" hangingPunct="0">
                <a:spcBef>
                  <a:spcPts val="600"/>
                </a:spcBef>
                <a:spcAft>
                  <a:spcPct val="0"/>
                </a:spcAft>
                <a:buClr>
                  <a:srgbClr val="00B0F0"/>
                </a:buClr>
                <a:buFont typeface="Arial" panose="020B0604020202020204" pitchFamily="34" charset="0"/>
                <a:buChar char="•"/>
                <a:defRPr sz="1000">
                  <a:solidFill>
                    <a:schemeClr val="accent2"/>
                  </a:solidFill>
                  <a:latin typeface="Arial" panose="020B0604020202020204" pitchFamily="34" charset="0"/>
                  <a:cs typeface="Arial" panose="020B0604020202020204" pitchFamily="34" charset="0"/>
                </a:defRPr>
              </a:lvl9pPr>
            </a:lstStyle>
            <a:p>
              <a:pPr marL="0" marR="0" lvl="2" indent="0" algn="ctr" defTabSz="45720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0" cap="none" spc="0" normalizeH="0" baseline="0" noProof="0" dirty="0">
                  <a:ln>
                    <a:noFill/>
                  </a:ln>
                  <a:solidFill>
                    <a:srgbClr val="646363"/>
                  </a:solidFill>
                  <a:effectLst/>
                  <a:uLnTx/>
                  <a:uFillTx/>
                  <a:latin typeface="Calibri" panose="020F0502020204030204" pitchFamily="34" charset="0"/>
                  <a:ea typeface="ＭＳ Ｐゴシック"/>
                  <a:cs typeface="Calibri" panose="020F0502020204030204" pitchFamily="34" charset="0"/>
                </a:rPr>
                <a:t>Proj Mngt Metrics</a:t>
              </a:r>
            </a:p>
          </p:txBody>
        </p:sp>
        <p:sp>
          <p:nvSpPr>
            <p:cNvPr id="92" name="Rectangle 19">
              <a:extLst>
                <a:ext uri="{FF2B5EF4-FFF2-40B4-BE49-F238E27FC236}">
                  <a16:creationId xmlns:a16="http://schemas.microsoft.com/office/drawing/2014/main" id="{CDA0A30E-A9A0-439A-AB11-004460E2340F}"/>
                </a:ext>
              </a:extLst>
            </p:cNvPr>
            <p:cNvSpPr>
              <a:spLocks noChangeArrowheads="1"/>
            </p:cNvSpPr>
            <p:nvPr/>
          </p:nvSpPr>
          <p:spPr bwMode="gray">
            <a:xfrm>
              <a:off x="533400" y="4720992"/>
              <a:ext cx="7848600" cy="136758"/>
            </a:xfrm>
            <a:prstGeom prst="rect">
              <a:avLst/>
            </a:prstGeom>
            <a:solidFill>
              <a:srgbClr val="0E3570"/>
            </a:solidFill>
            <a:ln w="9525" algn="ctr">
              <a:noFill/>
              <a:miter lim="800000"/>
              <a:headEnd/>
              <a:tailEnd/>
            </a:ln>
            <a:effectLst/>
          </p:spPr>
          <p:txBody>
            <a:bodyPr lIns="162000" tIns="108000" rIns="162000" bIns="1080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sz="900" b="1" i="0" u="none" strike="noStrike" kern="0" cap="all" spc="0" normalizeH="0" baseline="0" noProof="0" dirty="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Continuous Compliance &amp; security</a:t>
              </a:r>
            </a:p>
          </p:txBody>
        </p:sp>
      </p:grpSp>
    </p:spTree>
    <p:extLst>
      <p:ext uri="{BB962C8B-B14F-4D97-AF65-F5344CB8AC3E}">
        <p14:creationId xmlns:p14="http://schemas.microsoft.com/office/powerpoint/2010/main" val="25375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2A0F-E214-40B2-BEF5-36ED21214687}"/>
              </a:ext>
            </a:extLst>
          </p:cNvPr>
          <p:cNvSpPr>
            <a:spLocks noGrp="1"/>
          </p:cNvSpPr>
          <p:nvPr>
            <p:ph type="title"/>
          </p:nvPr>
        </p:nvSpPr>
        <p:spPr/>
        <p:txBody>
          <a:bodyPr/>
          <a:lstStyle/>
          <a:p>
            <a:r>
              <a:rPr lang="en-US" dirty="0"/>
              <a:t>SRE as a Service</a:t>
            </a:r>
          </a:p>
        </p:txBody>
      </p:sp>
      <p:grpSp>
        <p:nvGrpSpPr>
          <p:cNvPr id="808" name="Group 807">
            <a:extLst>
              <a:ext uri="{FF2B5EF4-FFF2-40B4-BE49-F238E27FC236}">
                <a16:creationId xmlns:a16="http://schemas.microsoft.com/office/drawing/2014/main" id="{EAF178B4-A015-4F35-81D1-A1CA328303D9}"/>
              </a:ext>
            </a:extLst>
          </p:cNvPr>
          <p:cNvGrpSpPr/>
          <p:nvPr/>
        </p:nvGrpSpPr>
        <p:grpSpPr>
          <a:xfrm>
            <a:off x="494522" y="802433"/>
            <a:ext cx="11090988" cy="5075853"/>
            <a:chOff x="494522" y="802433"/>
            <a:chExt cx="11090988" cy="5075853"/>
          </a:xfrm>
        </p:grpSpPr>
        <p:sp>
          <p:nvSpPr>
            <p:cNvPr id="807" name="Rectangle 806">
              <a:extLst>
                <a:ext uri="{FF2B5EF4-FFF2-40B4-BE49-F238E27FC236}">
                  <a16:creationId xmlns:a16="http://schemas.microsoft.com/office/drawing/2014/main" id="{C241534A-AE61-4BC2-A0F3-3354B312EAB7}"/>
                </a:ext>
              </a:extLst>
            </p:cNvPr>
            <p:cNvSpPr/>
            <p:nvPr/>
          </p:nvSpPr>
          <p:spPr>
            <a:xfrm>
              <a:off x="494522" y="802433"/>
              <a:ext cx="11090988" cy="507585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grpSp>
          <p:nvGrpSpPr>
            <p:cNvPr id="539" name="Group 538">
              <a:extLst>
                <a:ext uri="{FF2B5EF4-FFF2-40B4-BE49-F238E27FC236}">
                  <a16:creationId xmlns:a16="http://schemas.microsoft.com/office/drawing/2014/main" id="{A50D0EE8-2403-44E0-8583-BAB5B65C4B96}"/>
                </a:ext>
              </a:extLst>
            </p:cNvPr>
            <p:cNvGrpSpPr/>
            <p:nvPr/>
          </p:nvGrpSpPr>
          <p:grpSpPr>
            <a:xfrm>
              <a:off x="606490" y="949875"/>
              <a:ext cx="10888823" cy="4928411"/>
              <a:chOff x="188913" y="1052513"/>
              <a:chExt cx="8878887" cy="3903662"/>
            </a:xfrm>
          </p:grpSpPr>
          <p:sp>
            <p:nvSpPr>
              <p:cNvPr id="540" name="Flowchart: Connector 245">
                <a:extLst>
                  <a:ext uri="{FF2B5EF4-FFF2-40B4-BE49-F238E27FC236}">
                    <a16:creationId xmlns:a16="http://schemas.microsoft.com/office/drawing/2014/main" id="{3289002B-CCA0-4335-B134-08FDF6D9F86A}"/>
                  </a:ext>
                </a:extLst>
              </p:cNvPr>
              <p:cNvSpPr/>
              <p:nvPr/>
            </p:nvSpPr>
            <p:spPr>
              <a:xfrm>
                <a:off x="392113" y="3568700"/>
                <a:ext cx="220662"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1</a:t>
                </a:r>
              </a:p>
            </p:txBody>
          </p:sp>
          <p:sp>
            <p:nvSpPr>
              <p:cNvPr id="541" name="Flowchart: Connector 246">
                <a:extLst>
                  <a:ext uri="{FF2B5EF4-FFF2-40B4-BE49-F238E27FC236}">
                    <a16:creationId xmlns:a16="http://schemas.microsoft.com/office/drawing/2014/main" id="{7F16C3DD-FE12-49A3-B801-394C438D74D4}"/>
                  </a:ext>
                </a:extLst>
              </p:cNvPr>
              <p:cNvSpPr/>
              <p:nvPr/>
            </p:nvSpPr>
            <p:spPr>
              <a:xfrm>
                <a:off x="384175" y="3883025"/>
                <a:ext cx="219075"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2</a:t>
                </a:r>
              </a:p>
            </p:txBody>
          </p:sp>
          <p:sp>
            <p:nvSpPr>
              <p:cNvPr id="542" name="Flowchart: Connector 247">
                <a:extLst>
                  <a:ext uri="{FF2B5EF4-FFF2-40B4-BE49-F238E27FC236}">
                    <a16:creationId xmlns:a16="http://schemas.microsoft.com/office/drawing/2014/main" id="{BA840F42-13EE-4381-A10B-13645F75C371}"/>
                  </a:ext>
                </a:extLst>
              </p:cNvPr>
              <p:cNvSpPr/>
              <p:nvPr/>
            </p:nvSpPr>
            <p:spPr>
              <a:xfrm>
                <a:off x="398463" y="4340225"/>
                <a:ext cx="220662"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3</a:t>
                </a:r>
              </a:p>
            </p:txBody>
          </p:sp>
          <p:sp>
            <p:nvSpPr>
              <p:cNvPr id="543" name="Flowchart: Connector 248">
                <a:extLst>
                  <a:ext uri="{FF2B5EF4-FFF2-40B4-BE49-F238E27FC236}">
                    <a16:creationId xmlns:a16="http://schemas.microsoft.com/office/drawing/2014/main" id="{2ACC9838-A1C2-470E-A0EA-7FB4339F62F3}"/>
                  </a:ext>
                </a:extLst>
              </p:cNvPr>
              <p:cNvSpPr/>
              <p:nvPr/>
            </p:nvSpPr>
            <p:spPr>
              <a:xfrm>
                <a:off x="3359150" y="3559175"/>
                <a:ext cx="220663"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4</a:t>
                </a:r>
              </a:p>
            </p:txBody>
          </p:sp>
          <p:sp>
            <p:nvSpPr>
              <p:cNvPr id="544" name="Flowchart: Connector 249">
                <a:extLst>
                  <a:ext uri="{FF2B5EF4-FFF2-40B4-BE49-F238E27FC236}">
                    <a16:creationId xmlns:a16="http://schemas.microsoft.com/office/drawing/2014/main" id="{6EA2903E-528E-4687-A4C0-6E3983C09CBB}"/>
                  </a:ext>
                </a:extLst>
              </p:cNvPr>
              <p:cNvSpPr/>
              <p:nvPr/>
            </p:nvSpPr>
            <p:spPr>
              <a:xfrm>
                <a:off x="3359150" y="4051300"/>
                <a:ext cx="219075"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5</a:t>
                </a:r>
              </a:p>
            </p:txBody>
          </p:sp>
          <p:sp>
            <p:nvSpPr>
              <p:cNvPr id="545" name="Flowchart: Connector 250">
                <a:extLst>
                  <a:ext uri="{FF2B5EF4-FFF2-40B4-BE49-F238E27FC236}">
                    <a16:creationId xmlns:a16="http://schemas.microsoft.com/office/drawing/2014/main" id="{7B0849BB-4EB4-460D-A67F-24F39150B5BF}"/>
                  </a:ext>
                </a:extLst>
              </p:cNvPr>
              <p:cNvSpPr/>
              <p:nvPr/>
            </p:nvSpPr>
            <p:spPr>
              <a:xfrm>
                <a:off x="3359150" y="4462463"/>
                <a:ext cx="219075" cy="211137"/>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6</a:t>
                </a:r>
              </a:p>
            </p:txBody>
          </p:sp>
          <p:sp>
            <p:nvSpPr>
              <p:cNvPr id="546" name="Flowchart: Connector 251">
                <a:extLst>
                  <a:ext uri="{FF2B5EF4-FFF2-40B4-BE49-F238E27FC236}">
                    <a16:creationId xmlns:a16="http://schemas.microsoft.com/office/drawing/2014/main" id="{8FEEFC4D-F718-4F16-B81B-9EE0B2B92ABB}"/>
                  </a:ext>
                </a:extLst>
              </p:cNvPr>
              <p:cNvSpPr/>
              <p:nvPr/>
            </p:nvSpPr>
            <p:spPr>
              <a:xfrm>
                <a:off x="6561138" y="3543300"/>
                <a:ext cx="220662"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7</a:t>
                </a:r>
              </a:p>
            </p:txBody>
          </p:sp>
          <p:sp>
            <p:nvSpPr>
              <p:cNvPr id="547" name="Flowchart: Connector 252">
                <a:extLst>
                  <a:ext uri="{FF2B5EF4-FFF2-40B4-BE49-F238E27FC236}">
                    <a16:creationId xmlns:a16="http://schemas.microsoft.com/office/drawing/2014/main" id="{D2E12AF2-165B-48F1-BB23-CC1338297A49}"/>
                  </a:ext>
                </a:extLst>
              </p:cNvPr>
              <p:cNvSpPr/>
              <p:nvPr/>
            </p:nvSpPr>
            <p:spPr>
              <a:xfrm>
                <a:off x="6588125" y="4492625"/>
                <a:ext cx="220663" cy="211138"/>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8</a:t>
                </a:r>
              </a:p>
            </p:txBody>
          </p:sp>
          <p:sp>
            <p:nvSpPr>
              <p:cNvPr id="548" name="Rectangle 547">
                <a:extLst>
                  <a:ext uri="{FF2B5EF4-FFF2-40B4-BE49-F238E27FC236}">
                    <a16:creationId xmlns:a16="http://schemas.microsoft.com/office/drawing/2014/main" id="{3ABB5FE7-8BC2-42AC-8F81-354451E600B0}"/>
                  </a:ext>
                </a:extLst>
              </p:cNvPr>
              <p:cNvSpPr/>
              <p:nvPr/>
            </p:nvSpPr>
            <p:spPr>
              <a:xfrm>
                <a:off x="554038" y="3521075"/>
                <a:ext cx="2754312" cy="293688"/>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Requirements documented in Jira &amp; Design documented in Confluence. Test Planning is documented in Zephyr in Jira.</a:t>
                </a:r>
              </a:p>
            </p:txBody>
          </p:sp>
          <p:sp>
            <p:nvSpPr>
              <p:cNvPr id="549" name="Rectangle 548">
                <a:extLst>
                  <a:ext uri="{FF2B5EF4-FFF2-40B4-BE49-F238E27FC236}">
                    <a16:creationId xmlns:a16="http://schemas.microsoft.com/office/drawing/2014/main" id="{3BD4A2E1-6852-4333-8336-FE4ABF53240E}"/>
                  </a:ext>
                </a:extLst>
              </p:cNvPr>
              <p:cNvSpPr/>
              <p:nvPr/>
            </p:nvSpPr>
            <p:spPr>
              <a:xfrm>
                <a:off x="555625" y="3876675"/>
                <a:ext cx="2752725" cy="392113"/>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Developers</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check-in code in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SCM after they utilize Sonar lint in the code and auto scan for secrets via GIT Secrets.</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Peer review and approval will merge their code  </a:t>
                </a:r>
              </a:p>
            </p:txBody>
          </p:sp>
          <p:sp>
            <p:nvSpPr>
              <p:cNvPr id="550" name="Rectangle 549">
                <a:extLst>
                  <a:ext uri="{FF2B5EF4-FFF2-40B4-BE49-F238E27FC236}">
                    <a16:creationId xmlns:a16="http://schemas.microsoft.com/office/drawing/2014/main" id="{EE208469-04A7-405B-8A51-6C1CCE141F28}"/>
                  </a:ext>
                </a:extLst>
              </p:cNvPr>
              <p:cNvSpPr/>
              <p:nvPr/>
            </p:nvSpPr>
            <p:spPr>
              <a:xfrm>
                <a:off x="573088" y="4264025"/>
                <a:ext cx="2735262" cy="692150"/>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Code merge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to release/dev branch will trigger an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automated Cloud bees workflow. Deployer will start the release in CJB. Build</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happens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automatically</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via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Jenkins.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Automated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Quality scans</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to validate builds. Predefined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security scans</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as required.</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Deployable</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binaries are automatically stored in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Artifactory and Ansible/CJB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will deploy on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CI </a:t>
                </a:r>
                <a:r>
                  <a:rPr kumimoji="0" lang="en-US" sz="650" b="1" i="0" u="none" strike="noStrike" kern="0" cap="none" spc="0" normalizeH="0" baseline="0" noProof="0" dirty="0" err="1">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Env</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to validate deployment</a:t>
                </a:r>
              </a:p>
            </p:txBody>
          </p:sp>
          <p:sp>
            <p:nvSpPr>
              <p:cNvPr id="551" name="Rectangle 550">
                <a:extLst>
                  <a:ext uri="{FF2B5EF4-FFF2-40B4-BE49-F238E27FC236}">
                    <a16:creationId xmlns:a16="http://schemas.microsoft.com/office/drawing/2014/main" id="{64569C9E-BCE9-411A-B0AE-3FC705ADAE23}"/>
                  </a:ext>
                </a:extLst>
              </p:cNvPr>
              <p:cNvSpPr/>
              <p:nvPr/>
            </p:nvSpPr>
            <p:spPr>
              <a:xfrm>
                <a:off x="3573463" y="4064000"/>
                <a:ext cx="2946400" cy="231593"/>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QA lead/manager approves deployment to QA in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Gitlab CI</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Deployer gets notified and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Automated deployments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starts</a:t>
                </a:r>
              </a:p>
            </p:txBody>
          </p:sp>
          <p:sp>
            <p:nvSpPr>
              <p:cNvPr id="552" name="Rectangle 551">
                <a:extLst>
                  <a:ext uri="{FF2B5EF4-FFF2-40B4-BE49-F238E27FC236}">
                    <a16:creationId xmlns:a16="http://schemas.microsoft.com/office/drawing/2014/main" id="{9F442AAD-5E97-414E-977B-C4C2EFA95B82}"/>
                  </a:ext>
                </a:extLst>
              </p:cNvPr>
              <p:cNvSpPr/>
              <p:nvPr/>
            </p:nvSpPr>
            <p:spPr>
              <a:xfrm>
                <a:off x="3581400" y="4454525"/>
                <a:ext cx="2689225" cy="292100"/>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Systems team lead/manager from product teams approves deployment to</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Stage/Perf. Deployer gets notified and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automated deployments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starts</a:t>
                </a:r>
              </a:p>
            </p:txBody>
          </p:sp>
          <p:sp>
            <p:nvSpPr>
              <p:cNvPr id="553" name="Rectangle 552">
                <a:extLst>
                  <a:ext uri="{FF2B5EF4-FFF2-40B4-BE49-F238E27FC236}">
                    <a16:creationId xmlns:a16="http://schemas.microsoft.com/office/drawing/2014/main" id="{1E9FCBBC-22FA-422F-8383-D6973A567F16}"/>
                  </a:ext>
                </a:extLst>
              </p:cNvPr>
              <p:cNvSpPr/>
              <p:nvPr/>
            </p:nvSpPr>
            <p:spPr>
              <a:xfrm>
                <a:off x="6754813" y="4421188"/>
                <a:ext cx="2239962" cy="492125"/>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Application  Team (Systems lead or product manager) opens a Service now change ticket and gathers required approvals to start deployment. Deployer will trigger or schedule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automatic deployment </a:t>
                </a:r>
              </a:p>
            </p:txBody>
          </p:sp>
          <p:sp>
            <p:nvSpPr>
              <p:cNvPr id="554" name="Rectangle 553">
                <a:extLst>
                  <a:ext uri="{FF2B5EF4-FFF2-40B4-BE49-F238E27FC236}">
                    <a16:creationId xmlns:a16="http://schemas.microsoft.com/office/drawing/2014/main" id="{4B618AA2-4A73-4508-8E1D-D771F4CEDBFC}"/>
                  </a:ext>
                </a:extLst>
              </p:cNvPr>
              <p:cNvSpPr/>
              <p:nvPr/>
            </p:nvSpPr>
            <p:spPr>
              <a:xfrm>
                <a:off x="6772275" y="3486150"/>
                <a:ext cx="2295525" cy="792163"/>
              </a:xfrm>
              <a:prstGeom prst="rect">
                <a:avLst/>
              </a:prstGeom>
            </p:spPr>
            <p:txBody>
              <a:bodyPr>
                <a:spAutoFit/>
              </a:bodyPr>
              <a:lstStyle/>
              <a:p>
                <a:pPr marL="0" marR="0" lvl="0" indent="0" defTabSz="914400" eaLnBrk="0" fontAlgn="ctr"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All project/release documentation (Requirements Info form, </a:t>
                </a:r>
                <a:r>
                  <a:rPr kumimoji="0" lang="de-DE"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Design Info Form, Test Plan / Test Strategy, Test Evidence (QC Test Cases, Execution results), Deployment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Deployment Plan Check list, Go Live/ Deployment Approval)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will be automatically extracted and uploaded to confluence</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for application teams to upload to audit repository and required signoff is received</a:t>
                </a:r>
              </a:p>
            </p:txBody>
          </p:sp>
          <p:sp>
            <p:nvSpPr>
              <p:cNvPr id="555" name="Rectangle 554">
                <a:extLst>
                  <a:ext uri="{FF2B5EF4-FFF2-40B4-BE49-F238E27FC236}">
                    <a16:creationId xmlns:a16="http://schemas.microsoft.com/office/drawing/2014/main" id="{1B0A64DF-395C-46A5-AF70-DAB33B1E24EE}"/>
                  </a:ext>
                </a:extLst>
              </p:cNvPr>
              <p:cNvSpPr/>
              <p:nvPr/>
            </p:nvSpPr>
            <p:spPr>
              <a:xfrm>
                <a:off x="3578225" y="3552825"/>
                <a:ext cx="2946400" cy="231593"/>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Dev lead/manager approves deployment to Dev in </a:t>
                </a:r>
                <a:r>
                  <a:rPr kumimoji="0" lang="en-US" sz="650" b="1" kern="0" dirty="0" err="1">
                    <a:solidFill>
                      <a:prstClr val="black"/>
                    </a:solidFill>
                    <a:latin typeface="Calibri" panose="020F0502020204030204" pitchFamily="34" charset="0"/>
                    <a:ea typeface="ＭＳ Ｐゴシック" panose="020B0600070205080204" pitchFamily="34" charset="-128"/>
                    <a:cs typeface="Calibri" panose="020F0502020204030204" pitchFamily="34" charset="0"/>
                  </a:rPr>
                  <a:t>Gilab</a:t>
                </a:r>
                <a:r>
                  <a:rPr kumimoji="0" lang="en-US" sz="650" b="1" kern="0" dirty="0">
                    <a:solidFill>
                      <a:prstClr val="black"/>
                    </a:solidFill>
                    <a:latin typeface="Calibri" panose="020F0502020204030204" pitchFamily="34" charset="0"/>
                    <a:ea typeface="ＭＳ Ｐゴシック" panose="020B0600070205080204" pitchFamily="34" charset="-128"/>
                    <a:cs typeface="Calibri" panose="020F0502020204030204" pitchFamily="34" charset="0"/>
                  </a:rPr>
                  <a:t> CI</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Deployer gets notified and </a:t>
                </a:r>
                <a:r>
                  <a:rPr kumimoji="0" lang="en-US" sz="650" b="1"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Automated deployments </a:t>
                </a: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starts</a:t>
                </a:r>
              </a:p>
            </p:txBody>
          </p:sp>
          <p:grpSp>
            <p:nvGrpSpPr>
              <p:cNvPr id="556" name="Group 555">
                <a:extLst>
                  <a:ext uri="{FF2B5EF4-FFF2-40B4-BE49-F238E27FC236}">
                    <a16:creationId xmlns:a16="http://schemas.microsoft.com/office/drawing/2014/main" id="{EC97E656-3AB1-4003-AC78-ED4E948BD003}"/>
                  </a:ext>
                </a:extLst>
              </p:cNvPr>
              <p:cNvGrpSpPr/>
              <p:nvPr/>
            </p:nvGrpSpPr>
            <p:grpSpPr>
              <a:xfrm>
                <a:off x="188913" y="1052513"/>
                <a:ext cx="8564562" cy="2433637"/>
                <a:chOff x="188913" y="1052513"/>
                <a:chExt cx="8564562" cy="2433637"/>
              </a:xfrm>
            </p:grpSpPr>
            <p:grpSp>
              <p:nvGrpSpPr>
                <p:cNvPr id="557" name="Group 28">
                  <a:extLst>
                    <a:ext uri="{FF2B5EF4-FFF2-40B4-BE49-F238E27FC236}">
                      <a16:creationId xmlns:a16="http://schemas.microsoft.com/office/drawing/2014/main" id="{BC52EA68-8524-490F-BECA-D81ED10621EC}"/>
                    </a:ext>
                  </a:extLst>
                </p:cNvPr>
                <p:cNvGrpSpPr>
                  <a:grpSpLocks/>
                </p:cNvGrpSpPr>
                <p:nvPr/>
              </p:nvGrpSpPr>
              <p:grpSpPr bwMode="auto">
                <a:xfrm>
                  <a:off x="188913" y="1052513"/>
                  <a:ext cx="8564562" cy="2433637"/>
                  <a:chOff x="188913" y="894332"/>
                  <a:chExt cx="8564562" cy="2433068"/>
                </a:xfrm>
              </p:grpSpPr>
              <p:grpSp>
                <p:nvGrpSpPr>
                  <p:cNvPr id="564" name="Group 5">
                    <a:extLst>
                      <a:ext uri="{FF2B5EF4-FFF2-40B4-BE49-F238E27FC236}">
                        <a16:creationId xmlns:a16="http://schemas.microsoft.com/office/drawing/2014/main" id="{99C85B8E-E783-4587-975C-C3EC275BA582}"/>
                      </a:ext>
                    </a:extLst>
                  </p:cNvPr>
                  <p:cNvGrpSpPr>
                    <a:grpSpLocks/>
                  </p:cNvGrpSpPr>
                  <p:nvPr/>
                </p:nvGrpSpPr>
                <p:grpSpPr bwMode="auto">
                  <a:xfrm>
                    <a:off x="188913" y="894332"/>
                    <a:ext cx="8564562" cy="2433068"/>
                    <a:chOff x="188913" y="894332"/>
                    <a:chExt cx="8564562" cy="2433068"/>
                  </a:xfrm>
                </p:grpSpPr>
                <p:grpSp>
                  <p:nvGrpSpPr>
                    <p:cNvPr id="567" name="Gruppieren 5">
                      <a:extLst>
                        <a:ext uri="{FF2B5EF4-FFF2-40B4-BE49-F238E27FC236}">
                          <a16:creationId xmlns:a16="http://schemas.microsoft.com/office/drawing/2014/main" id="{F4B77C28-F370-4079-AF95-1DC675F84005}"/>
                        </a:ext>
                      </a:extLst>
                    </p:cNvPr>
                    <p:cNvGrpSpPr/>
                    <p:nvPr/>
                  </p:nvGrpSpPr>
                  <p:grpSpPr>
                    <a:xfrm>
                      <a:off x="902786" y="894332"/>
                      <a:ext cx="228146" cy="252668"/>
                      <a:chOff x="-1250950" y="538162"/>
                      <a:chExt cx="11631613" cy="5756276"/>
                    </a:xfrm>
                    <a:solidFill>
                      <a:srgbClr val="0E3570"/>
                    </a:solidFill>
                  </p:grpSpPr>
                  <p:sp>
                    <p:nvSpPr>
                      <p:cNvPr id="789" name="Freeform 227">
                        <a:extLst>
                          <a:ext uri="{FF2B5EF4-FFF2-40B4-BE49-F238E27FC236}">
                            <a16:creationId xmlns:a16="http://schemas.microsoft.com/office/drawing/2014/main" id="{063273AD-FDC4-48CC-958C-BD53F946A5BA}"/>
                          </a:ext>
                        </a:extLst>
                      </p:cNvPr>
                      <p:cNvSpPr>
                        <a:spLocks noEditPoints="1"/>
                      </p:cNvSpPr>
                      <p:nvPr/>
                    </p:nvSpPr>
                    <p:spPr bwMode="auto">
                      <a:xfrm>
                        <a:off x="1149350" y="2871788"/>
                        <a:ext cx="6816725" cy="3270250"/>
                      </a:xfrm>
                      <a:custGeom>
                        <a:avLst/>
                        <a:gdLst>
                          <a:gd name="T0" fmla="*/ 1818 w 1818"/>
                          <a:gd name="T1" fmla="*/ 0 h 872"/>
                          <a:gd name="T2" fmla="*/ 0 w 1818"/>
                          <a:gd name="T3" fmla="*/ 0 h 872"/>
                          <a:gd name="T4" fmla="*/ 0 w 1818"/>
                          <a:gd name="T5" fmla="*/ 55 h 872"/>
                          <a:gd name="T6" fmla="*/ 196 w 1818"/>
                          <a:gd name="T7" fmla="*/ 55 h 872"/>
                          <a:gd name="T8" fmla="*/ 196 w 1818"/>
                          <a:gd name="T9" fmla="*/ 853 h 872"/>
                          <a:gd name="T10" fmla="*/ 215 w 1818"/>
                          <a:gd name="T11" fmla="*/ 872 h 872"/>
                          <a:gd name="T12" fmla="*/ 217 w 1818"/>
                          <a:gd name="T13" fmla="*/ 872 h 872"/>
                          <a:gd name="T14" fmla="*/ 235 w 1818"/>
                          <a:gd name="T15" fmla="*/ 853 h 872"/>
                          <a:gd name="T16" fmla="*/ 235 w 1818"/>
                          <a:gd name="T17" fmla="*/ 740 h 872"/>
                          <a:gd name="T18" fmla="*/ 277 w 1818"/>
                          <a:gd name="T19" fmla="*/ 735 h 872"/>
                          <a:gd name="T20" fmla="*/ 277 w 1818"/>
                          <a:gd name="T21" fmla="*/ 819 h 872"/>
                          <a:gd name="T22" fmla="*/ 295 w 1818"/>
                          <a:gd name="T23" fmla="*/ 837 h 872"/>
                          <a:gd name="T24" fmla="*/ 298 w 1818"/>
                          <a:gd name="T25" fmla="*/ 837 h 872"/>
                          <a:gd name="T26" fmla="*/ 316 w 1818"/>
                          <a:gd name="T27" fmla="*/ 819 h 872"/>
                          <a:gd name="T28" fmla="*/ 316 w 1818"/>
                          <a:gd name="T29" fmla="*/ 55 h 872"/>
                          <a:gd name="T30" fmla="*/ 1422 w 1818"/>
                          <a:gd name="T31" fmla="*/ 55 h 872"/>
                          <a:gd name="T32" fmla="*/ 1422 w 1818"/>
                          <a:gd name="T33" fmla="*/ 853 h 872"/>
                          <a:gd name="T34" fmla="*/ 1440 w 1818"/>
                          <a:gd name="T35" fmla="*/ 872 h 872"/>
                          <a:gd name="T36" fmla="*/ 1442 w 1818"/>
                          <a:gd name="T37" fmla="*/ 872 h 872"/>
                          <a:gd name="T38" fmla="*/ 1461 w 1818"/>
                          <a:gd name="T39" fmla="*/ 853 h 872"/>
                          <a:gd name="T40" fmla="*/ 1461 w 1818"/>
                          <a:gd name="T41" fmla="*/ 740 h 872"/>
                          <a:gd name="T42" fmla="*/ 1499 w 1818"/>
                          <a:gd name="T43" fmla="*/ 735 h 872"/>
                          <a:gd name="T44" fmla="*/ 1499 w 1818"/>
                          <a:gd name="T45" fmla="*/ 819 h 872"/>
                          <a:gd name="T46" fmla="*/ 1518 w 1818"/>
                          <a:gd name="T47" fmla="*/ 837 h 872"/>
                          <a:gd name="T48" fmla="*/ 1520 w 1818"/>
                          <a:gd name="T49" fmla="*/ 837 h 872"/>
                          <a:gd name="T50" fmla="*/ 1538 w 1818"/>
                          <a:gd name="T51" fmla="*/ 819 h 872"/>
                          <a:gd name="T52" fmla="*/ 1538 w 1818"/>
                          <a:gd name="T53" fmla="*/ 55 h 872"/>
                          <a:gd name="T54" fmla="*/ 1818 w 1818"/>
                          <a:gd name="T55" fmla="*/ 55 h 872"/>
                          <a:gd name="T56" fmla="*/ 1818 w 1818"/>
                          <a:gd name="T57" fmla="*/ 0 h 872"/>
                          <a:gd name="T58" fmla="*/ 277 w 1818"/>
                          <a:gd name="T59" fmla="*/ 695 h 872"/>
                          <a:gd name="T60" fmla="*/ 235 w 1818"/>
                          <a:gd name="T61" fmla="*/ 701 h 872"/>
                          <a:gd name="T62" fmla="*/ 235 w 1818"/>
                          <a:gd name="T63" fmla="*/ 55 h 872"/>
                          <a:gd name="T64" fmla="*/ 277 w 1818"/>
                          <a:gd name="T65" fmla="*/ 55 h 872"/>
                          <a:gd name="T66" fmla="*/ 277 w 1818"/>
                          <a:gd name="T67" fmla="*/ 695 h 872"/>
                          <a:gd name="T68" fmla="*/ 1499 w 1818"/>
                          <a:gd name="T69" fmla="*/ 695 h 872"/>
                          <a:gd name="T70" fmla="*/ 1461 w 1818"/>
                          <a:gd name="T71" fmla="*/ 700 h 872"/>
                          <a:gd name="T72" fmla="*/ 1461 w 1818"/>
                          <a:gd name="T73" fmla="*/ 55 h 872"/>
                          <a:gd name="T74" fmla="*/ 1499 w 1818"/>
                          <a:gd name="T75" fmla="*/ 55 h 872"/>
                          <a:gd name="T76" fmla="*/ 1499 w 1818"/>
                          <a:gd name="T77" fmla="*/ 695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18" h="872">
                            <a:moveTo>
                              <a:pt x="1818" y="0"/>
                            </a:moveTo>
                            <a:cubicBezTo>
                              <a:pt x="0" y="0"/>
                              <a:pt x="0" y="0"/>
                              <a:pt x="0" y="0"/>
                            </a:cubicBezTo>
                            <a:cubicBezTo>
                              <a:pt x="0" y="55"/>
                              <a:pt x="0" y="55"/>
                              <a:pt x="0" y="55"/>
                            </a:cubicBezTo>
                            <a:cubicBezTo>
                              <a:pt x="196" y="55"/>
                              <a:pt x="196" y="55"/>
                              <a:pt x="196" y="55"/>
                            </a:cubicBezTo>
                            <a:cubicBezTo>
                              <a:pt x="196" y="853"/>
                              <a:pt x="196" y="853"/>
                              <a:pt x="196" y="853"/>
                            </a:cubicBezTo>
                            <a:cubicBezTo>
                              <a:pt x="196" y="863"/>
                              <a:pt x="205" y="872"/>
                              <a:pt x="215" y="872"/>
                            </a:cubicBezTo>
                            <a:cubicBezTo>
                              <a:pt x="217" y="872"/>
                              <a:pt x="217" y="872"/>
                              <a:pt x="217" y="872"/>
                            </a:cubicBezTo>
                            <a:cubicBezTo>
                              <a:pt x="227" y="872"/>
                              <a:pt x="235" y="863"/>
                              <a:pt x="235" y="853"/>
                            </a:cubicBezTo>
                            <a:cubicBezTo>
                              <a:pt x="235" y="740"/>
                              <a:pt x="235" y="740"/>
                              <a:pt x="235" y="740"/>
                            </a:cubicBezTo>
                            <a:cubicBezTo>
                              <a:pt x="277" y="735"/>
                              <a:pt x="277" y="735"/>
                              <a:pt x="277" y="735"/>
                            </a:cubicBezTo>
                            <a:cubicBezTo>
                              <a:pt x="277" y="819"/>
                              <a:pt x="277" y="819"/>
                              <a:pt x="277" y="819"/>
                            </a:cubicBezTo>
                            <a:cubicBezTo>
                              <a:pt x="277" y="829"/>
                              <a:pt x="285" y="837"/>
                              <a:pt x="295" y="837"/>
                            </a:cubicBezTo>
                            <a:cubicBezTo>
                              <a:pt x="298" y="837"/>
                              <a:pt x="298" y="837"/>
                              <a:pt x="298" y="837"/>
                            </a:cubicBezTo>
                            <a:cubicBezTo>
                              <a:pt x="308" y="837"/>
                              <a:pt x="316" y="829"/>
                              <a:pt x="316" y="819"/>
                            </a:cubicBezTo>
                            <a:cubicBezTo>
                              <a:pt x="316" y="55"/>
                              <a:pt x="316" y="55"/>
                              <a:pt x="316" y="55"/>
                            </a:cubicBezTo>
                            <a:cubicBezTo>
                              <a:pt x="1422" y="55"/>
                              <a:pt x="1422" y="55"/>
                              <a:pt x="1422" y="55"/>
                            </a:cubicBezTo>
                            <a:cubicBezTo>
                              <a:pt x="1422" y="853"/>
                              <a:pt x="1422" y="853"/>
                              <a:pt x="1422" y="853"/>
                            </a:cubicBezTo>
                            <a:cubicBezTo>
                              <a:pt x="1422" y="863"/>
                              <a:pt x="1430" y="872"/>
                              <a:pt x="1440" y="872"/>
                            </a:cubicBezTo>
                            <a:cubicBezTo>
                              <a:pt x="1442" y="872"/>
                              <a:pt x="1442" y="872"/>
                              <a:pt x="1442" y="872"/>
                            </a:cubicBezTo>
                            <a:cubicBezTo>
                              <a:pt x="1453" y="872"/>
                              <a:pt x="1461" y="863"/>
                              <a:pt x="1461" y="853"/>
                            </a:cubicBezTo>
                            <a:cubicBezTo>
                              <a:pt x="1461" y="740"/>
                              <a:pt x="1461" y="740"/>
                              <a:pt x="1461" y="740"/>
                            </a:cubicBezTo>
                            <a:cubicBezTo>
                              <a:pt x="1499" y="735"/>
                              <a:pt x="1499" y="735"/>
                              <a:pt x="1499" y="735"/>
                            </a:cubicBezTo>
                            <a:cubicBezTo>
                              <a:pt x="1499" y="819"/>
                              <a:pt x="1499" y="819"/>
                              <a:pt x="1499" y="819"/>
                            </a:cubicBezTo>
                            <a:cubicBezTo>
                              <a:pt x="1499" y="829"/>
                              <a:pt x="1507" y="837"/>
                              <a:pt x="1518" y="837"/>
                            </a:cubicBezTo>
                            <a:cubicBezTo>
                              <a:pt x="1520" y="837"/>
                              <a:pt x="1520" y="837"/>
                              <a:pt x="1520" y="837"/>
                            </a:cubicBezTo>
                            <a:cubicBezTo>
                              <a:pt x="1530" y="837"/>
                              <a:pt x="1538" y="829"/>
                              <a:pt x="1538" y="819"/>
                            </a:cubicBezTo>
                            <a:cubicBezTo>
                              <a:pt x="1538" y="55"/>
                              <a:pt x="1538" y="55"/>
                              <a:pt x="1538" y="55"/>
                            </a:cubicBezTo>
                            <a:cubicBezTo>
                              <a:pt x="1818" y="55"/>
                              <a:pt x="1818" y="55"/>
                              <a:pt x="1818" y="55"/>
                            </a:cubicBezTo>
                            <a:lnTo>
                              <a:pt x="1818" y="0"/>
                            </a:lnTo>
                            <a:close/>
                            <a:moveTo>
                              <a:pt x="277" y="695"/>
                            </a:moveTo>
                            <a:cubicBezTo>
                              <a:pt x="235" y="701"/>
                              <a:pt x="235" y="701"/>
                              <a:pt x="235" y="701"/>
                            </a:cubicBezTo>
                            <a:cubicBezTo>
                              <a:pt x="235" y="55"/>
                              <a:pt x="235" y="55"/>
                              <a:pt x="235" y="55"/>
                            </a:cubicBezTo>
                            <a:cubicBezTo>
                              <a:pt x="277" y="55"/>
                              <a:pt x="277" y="55"/>
                              <a:pt x="277" y="55"/>
                            </a:cubicBezTo>
                            <a:lnTo>
                              <a:pt x="277" y="695"/>
                            </a:lnTo>
                            <a:close/>
                            <a:moveTo>
                              <a:pt x="1499" y="695"/>
                            </a:moveTo>
                            <a:cubicBezTo>
                              <a:pt x="1461" y="700"/>
                              <a:pt x="1461" y="700"/>
                              <a:pt x="1461" y="700"/>
                            </a:cubicBezTo>
                            <a:cubicBezTo>
                              <a:pt x="1461" y="55"/>
                              <a:pt x="1461" y="55"/>
                              <a:pt x="1461" y="55"/>
                            </a:cubicBezTo>
                            <a:cubicBezTo>
                              <a:pt x="1499" y="55"/>
                              <a:pt x="1499" y="55"/>
                              <a:pt x="1499" y="55"/>
                            </a:cubicBezTo>
                            <a:lnTo>
                              <a:pt x="1499" y="695"/>
                            </a:lnTo>
                            <a:close/>
                          </a:path>
                        </a:pathLst>
                      </a:custGeom>
                      <a:solidFill>
                        <a:srgbClr val="64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0" name="Freeform 228">
                        <a:extLst>
                          <a:ext uri="{FF2B5EF4-FFF2-40B4-BE49-F238E27FC236}">
                            <a16:creationId xmlns:a16="http://schemas.microsoft.com/office/drawing/2014/main" id="{E557E330-025B-42D4-8CA8-A5BDEE7CBB94}"/>
                          </a:ext>
                        </a:extLst>
                      </p:cNvPr>
                      <p:cNvSpPr>
                        <a:spLocks/>
                      </p:cNvSpPr>
                      <p:nvPr/>
                    </p:nvSpPr>
                    <p:spPr bwMode="auto">
                      <a:xfrm>
                        <a:off x="6515100" y="1701800"/>
                        <a:ext cx="1417638" cy="1169988"/>
                      </a:xfrm>
                      <a:custGeom>
                        <a:avLst/>
                        <a:gdLst>
                          <a:gd name="T0" fmla="*/ 735 w 893"/>
                          <a:gd name="T1" fmla="*/ 652 h 737"/>
                          <a:gd name="T2" fmla="*/ 605 w 893"/>
                          <a:gd name="T3" fmla="*/ 23 h 737"/>
                          <a:gd name="T4" fmla="*/ 0 w 893"/>
                          <a:gd name="T5" fmla="*/ 0 h 737"/>
                          <a:gd name="T6" fmla="*/ 137 w 893"/>
                          <a:gd name="T7" fmla="*/ 652 h 737"/>
                          <a:gd name="T8" fmla="*/ 137 w 893"/>
                          <a:gd name="T9" fmla="*/ 737 h 737"/>
                          <a:gd name="T10" fmla="*/ 893 w 893"/>
                          <a:gd name="T11" fmla="*/ 737 h 737"/>
                          <a:gd name="T12" fmla="*/ 893 w 893"/>
                          <a:gd name="T13" fmla="*/ 652 h 737"/>
                          <a:gd name="T14" fmla="*/ 735 w 893"/>
                          <a:gd name="T15" fmla="*/ 652 h 7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3" h="737">
                            <a:moveTo>
                              <a:pt x="735" y="652"/>
                            </a:moveTo>
                            <a:lnTo>
                              <a:pt x="605" y="23"/>
                            </a:lnTo>
                            <a:lnTo>
                              <a:pt x="0" y="0"/>
                            </a:lnTo>
                            <a:lnTo>
                              <a:pt x="137" y="652"/>
                            </a:lnTo>
                            <a:lnTo>
                              <a:pt x="137" y="737"/>
                            </a:lnTo>
                            <a:lnTo>
                              <a:pt x="893" y="737"/>
                            </a:lnTo>
                            <a:lnTo>
                              <a:pt x="893" y="652"/>
                            </a:lnTo>
                            <a:lnTo>
                              <a:pt x="735" y="652"/>
                            </a:lnTo>
                            <a:close/>
                          </a:path>
                        </a:pathLst>
                      </a:custGeom>
                      <a:solidFill>
                        <a:srgbClr val="64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1" name="Freeform 229">
                        <a:extLst>
                          <a:ext uri="{FF2B5EF4-FFF2-40B4-BE49-F238E27FC236}">
                            <a16:creationId xmlns:a16="http://schemas.microsoft.com/office/drawing/2014/main" id="{3AF4B26D-CF76-44E9-BC96-3C5CBE09151C}"/>
                          </a:ext>
                        </a:extLst>
                      </p:cNvPr>
                      <p:cNvSpPr>
                        <a:spLocks noEditPoints="1"/>
                      </p:cNvSpPr>
                      <p:nvPr/>
                    </p:nvSpPr>
                    <p:spPr bwMode="auto">
                      <a:xfrm>
                        <a:off x="1898650" y="2525713"/>
                        <a:ext cx="2314575" cy="3487738"/>
                      </a:xfrm>
                      <a:custGeom>
                        <a:avLst/>
                        <a:gdLst>
                          <a:gd name="T0" fmla="*/ 326 w 617"/>
                          <a:gd name="T1" fmla="*/ 417 h 930"/>
                          <a:gd name="T2" fmla="*/ 171 w 617"/>
                          <a:gd name="T3" fmla="*/ 200 h 930"/>
                          <a:gd name="T4" fmla="*/ 194 w 617"/>
                          <a:gd name="T5" fmla="*/ 62 h 930"/>
                          <a:gd name="T6" fmla="*/ 51 w 617"/>
                          <a:gd name="T7" fmla="*/ 9 h 930"/>
                          <a:gd name="T8" fmla="*/ 50 w 617"/>
                          <a:gd name="T9" fmla="*/ 116 h 930"/>
                          <a:gd name="T10" fmla="*/ 18 w 617"/>
                          <a:gd name="T11" fmla="*/ 188 h 930"/>
                          <a:gd name="T12" fmla="*/ 97 w 617"/>
                          <a:gd name="T13" fmla="*/ 274 h 930"/>
                          <a:gd name="T14" fmla="*/ 382 w 617"/>
                          <a:gd name="T15" fmla="*/ 463 h 930"/>
                          <a:gd name="T16" fmla="*/ 382 w 617"/>
                          <a:gd name="T17" fmla="*/ 579 h 930"/>
                          <a:gd name="T18" fmla="*/ 367 w 617"/>
                          <a:gd name="T19" fmla="*/ 723 h 930"/>
                          <a:gd name="T20" fmla="*/ 148 w 617"/>
                          <a:gd name="T21" fmla="*/ 803 h 930"/>
                          <a:gd name="T22" fmla="*/ 128 w 617"/>
                          <a:gd name="T23" fmla="*/ 843 h 930"/>
                          <a:gd name="T24" fmla="*/ 153 w 617"/>
                          <a:gd name="T25" fmla="*/ 860 h 930"/>
                          <a:gd name="T26" fmla="*/ 163 w 617"/>
                          <a:gd name="T27" fmla="*/ 845 h 930"/>
                          <a:gd name="T28" fmla="*/ 172 w 617"/>
                          <a:gd name="T29" fmla="*/ 860 h 930"/>
                          <a:gd name="T30" fmla="*/ 198 w 617"/>
                          <a:gd name="T31" fmla="*/ 843 h 930"/>
                          <a:gd name="T32" fmla="*/ 186 w 617"/>
                          <a:gd name="T33" fmla="*/ 804 h 930"/>
                          <a:gd name="T34" fmla="*/ 345 w 617"/>
                          <a:gd name="T35" fmla="*/ 754 h 930"/>
                          <a:gd name="T36" fmla="*/ 191 w 617"/>
                          <a:gd name="T37" fmla="*/ 867 h 930"/>
                          <a:gd name="T38" fmla="*/ 176 w 617"/>
                          <a:gd name="T39" fmla="*/ 902 h 930"/>
                          <a:gd name="T40" fmla="*/ 236 w 617"/>
                          <a:gd name="T41" fmla="*/ 902 h 930"/>
                          <a:gd name="T42" fmla="*/ 221 w 617"/>
                          <a:gd name="T43" fmla="*/ 867 h 930"/>
                          <a:gd name="T44" fmla="*/ 367 w 617"/>
                          <a:gd name="T45" fmla="*/ 779 h 930"/>
                          <a:gd name="T46" fmla="*/ 437 w 617"/>
                          <a:gd name="T47" fmla="*/ 799 h 930"/>
                          <a:gd name="T48" fmla="*/ 458 w 617"/>
                          <a:gd name="T49" fmla="*/ 844 h 930"/>
                          <a:gd name="T50" fmla="*/ 473 w 617"/>
                          <a:gd name="T51" fmla="*/ 794 h 930"/>
                          <a:gd name="T52" fmla="*/ 421 w 617"/>
                          <a:gd name="T53" fmla="*/ 763 h 930"/>
                          <a:gd name="T54" fmla="*/ 539 w 617"/>
                          <a:gd name="T55" fmla="*/ 859 h 930"/>
                          <a:gd name="T56" fmla="*/ 502 w 617"/>
                          <a:gd name="T57" fmla="*/ 890 h 930"/>
                          <a:gd name="T58" fmla="*/ 558 w 617"/>
                          <a:gd name="T59" fmla="*/ 890 h 930"/>
                          <a:gd name="T60" fmla="*/ 564 w 617"/>
                          <a:gd name="T61" fmla="*/ 864 h 930"/>
                          <a:gd name="T62" fmla="*/ 528 w 617"/>
                          <a:gd name="T63" fmla="*/ 763 h 930"/>
                          <a:gd name="T64" fmla="*/ 421 w 617"/>
                          <a:gd name="T65" fmla="*/ 725 h 930"/>
                          <a:gd name="T66" fmla="*/ 406 w 617"/>
                          <a:gd name="T67" fmla="*/ 579 h 930"/>
                          <a:gd name="T68" fmla="*/ 422 w 617"/>
                          <a:gd name="T69" fmla="*/ 506 h 930"/>
                          <a:gd name="T70" fmla="*/ 533 w 617"/>
                          <a:gd name="T71" fmla="*/ 512 h 930"/>
                          <a:gd name="T72" fmla="*/ 610 w 617"/>
                          <a:gd name="T73" fmla="*/ 431 h 930"/>
                          <a:gd name="T74" fmla="*/ 526 w 617"/>
                          <a:gd name="T75" fmla="*/ 493 h 930"/>
                          <a:gd name="T76" fmla="*/ 406 w 617"/>
                          <a:gd name="T77" fmla="*/ 465 h 930"/>
                          <a:gd name="T78" fmla="*/ 560 w 617"/>
                          <a:gd name="T79" fmla="*/ 43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7" h="930">
                            <a:moveTo>
                              <a:pt x="582" y="402"/>
                            </a:moveTo>
                            <a:cubicBezTo>
                              <a:pt x="547" y="397"/>
                              <a:pt x="401" y="420"/>
                              <a:pt x="326" y="417"/>
                            </a:cubicBezTo>
                            <a:cubicBezTo>
                              <a:pt x="251" y="415"/>
                              <a:pt x="203" y="308"/>
                              <a:pt x="189" y="267"/>
                            </a:cubicBezTo>
                            <a:cubicBezTo>
                              <a:pt x="184" y="252"/>
                              <a:pt x="178" y="228"/>
                              <a:pt x="171" y="200"/>
                            </a:cubicBezTo>
                            <a:cubicBezTo>
                              <a:pt x="162" y="161"/>
                              <a:pt x="162" y="161"/>
                              <a:pt x="162" y="161"/>
                            </a:cubicBezTo>
                            <a:cubicBezTo>
                              <a:pt x="154" y="125"/>
                              <a:pt x="200" y="91"/>
                              <a:pt x="194" y="62"/>
                            </a:cubicBezTo>
                            <a:cubicBezTo>
                              <a:pt x="190" y="47"/>
                              <a:pt x="217" y="11"/>
                              <a:pt x="197" y="11"/>
                            </a:cubicBezTo>
                            <a:cubicBezTo>
                              <a:pt x="149" y="9"/>
                              <a:pt x="138" y="9"/>
                              <a:pt x="51" y="9"/>
                            </a:cubicBezTo>
                            <a:cubicBezTo>
                              <a:pt x="49" y="0"/>
                              <a:pt x="38" y="0"/>
                              <a:pt x="38" y="0"/>
                            </a:cubicBezTo>
                            <a:cubicBezTo>
                              <a:pt x="17" y="6"/>
                              <a:pt x="38" y="29"/>
                              <a:pt x="50" y="116"/>
                            </a:cubicBezTo>
                            <a:cubicBezTo>
                              <a:pt x="27" y="115"/>
                              <a:pt x="27" y="159"/>
                              <a:pt x="16" y="165"/>
                            </a:cubicBezTo>
                            <a:cubicBezTo>
                              <a:pt x="10" y="169"/>
                              <a:pt x="0" y="177"/>
                              <a:pt x="18" y="188"/>
                            </a:cubicBezTo>
                            <a:cubicBezTo>
                              <a:pt x="33" y="196"/>
                              <a:pt x="64" y="202"/>
                              <a:pt x="80" y="202"/>
                            </a:cubicBezTo>
                            <a:cubicBezTo>
                              <a:pt x="86" y="219"/>
                              <a:pt x="93" y="259"/>
                              <a:pt x="97" y="274"/>
                            </a:cubicBezTo>
                            <a:cubicBezTo>
                              <a:pt x="124" y="369"/>
                              <a:pt x="139" y="427"/>
                              <a:pt x="251" y="452"/>
                            </a:cubicBezTo>
                            <a:cubicBezTo>
                              <a:pt x="285" y="460"/>
                              <a:pt x="336" y="471"/>
                              <a:pt x="382" y="463"/>
                            </a:cubicBezTo>
                            <a:cubicBezTo>
                              <a:pt x="356" y="482"/>
                              <a:pt x="372" y="498"/>
                              <a:pt x="382" y="505"/>
                            </a:cubicBezTo>
                            <a:cubicBezTo>
                              <a:pt x="382" y="579"/>
                              <a:pt x="382" y="579"/>
                              <a:pt x="382" y="579"/>
                            </a:cubicBezTo>
                            <a:cubicBezTo>
                              <a:pt x="367" y="579"/>
                              <a:pt x="367" y="579"/>
                              <a:pt x="367" y="579"/>
                            </a:cubicBezTo>
                            <a:cubicBezTo>
                              <a:pt x="367" y="723"/>
                              <a:pt x="367" y="723"/>
                              <a:pt x="367" y="723"/>
                            </a:cubicBezTo>
                            <a:cubicBezTo>
                              <a:pt x="350" y="722"/>
                              <a:pt x="288" y="722"/>
                              <a:pt x="235" y="744"/>
                            </a:cubicBezTo>
                            <a:cubicBezTo>
                              <a:pt x="176" y="769"/>
                              <a:pt x="165" y="781"/>
                              <a:pt x="148" y="803"/>
                            </a:cubicBezTo>
                            <a:cubicBezTo>
                              <a:pt x="138" y="803"/>
                              <a:pt x="128" y="820"/>
                              <a:pt x="128" y="832"/>
                            </a:cubicBezTo>
                            <a:cubicBezTo>
                              <a:pt x="128" y="843"/>
                              <a:pt x="128" y="843"/>
                              <a:pt x="128" y="843"/>
                            </a:cubicBezTo>
                            <a:cubicBezTo>
                              <a:pt x="128" y="853"/>
                              <a:pt x="133" y="860"/>
                              <a:pt x="142" y="860"/>
                            </a:cubicBezTo>
                            <a:cubicBezTo>
                              <a:pt x="142" y="860"/>
                              <a:pt x="151" y="862"/>
                              <a:pt x="153" y="860"/>
                            </a:cubicBezTo>
                            <a:cubicBezTo>
                              <a:pt x="154" y="859"/>
                              <a:pt x="153" y="855"/>
                              <a:pt x="153" y="855"/>
                            </a:cubicBezTo>
                            <a:cubicBezTo>
                              <a:pt x="153" y="850"/>
                              <a:pt x="158" y="845"/>
                              <a:pt x="163" y="845"/>
                            </a:cubicBezTo>
                            <a:cubicBezTo>
                              <a:pt x="168" y="845"/>
                              <a:pt x="172" y="850"/>
                              <a:pt x="172" y="855"/>
                            </a:cubicBezTo>
                            <a:cubicBezTo>
                              <a:pt x="172" y="855"/>
                              <a:pt x="172" y="859"/>
                              <a:pt x="172" y="860"/>
                            </a:cubicBezTo>
                            <a:cubicBezTo>
                              <a:pt x="174" y="862"/>
                              <a:pt x="184" y="860"/>
                              <a:pt x="184" y="860"/>
                            </a:cubicBezTo>
                            <a:cubicBezTo>
                              <a:pt x="192" y="860"/>
                              <a:pt x="198" y="852"/>
                              <a:pt x="198" y="843"/>
                            </a:cubicBezTo>
                            <a:cubicBezTo>
                              <a:pt x="198" y="832"/>
                              <a:pt x="198" y="832"/>
                              <a:pt x="198" y="832"/>
                            </a:cubicBezTo>
                            <a:cubicBezTo>
                              <a:pt x="198" y="819"/>
                              <a:pt x="193" y="808"/>
                              <a:pt x="186" y="804"/>
                            </a:cubicBezTo>
                            <a:cubicBezTo>
                              <a:pt x="194" y="794"/>
                              <a:pt x="213" y="782"/>
                              <a:pt x="245" y="769"/>
                            </a:cubicBezTo>
                            <a:cubicBezTo>
                              <a:pt x="289" y="751"/>
                              <a:pt x="319" y="754"/>
                              <a:pt x="345" y="754"/>
                            </a:cubicBezTo>
                            <a:cubicBezTo>
                              <a:pt x="265" y="766"/>
                              <a:pt x="208" y="839"/>
                              <a:pt x="190" y="867"/>
                            </a:cubicBezTo>
                            <a:cubicBezTo>
                              <a:pt x="191" y="867"/>
                              <a:pt x="191" y="867"/>
                              <a:pt x="191" y="867"/>
                            </a:cubicBezTo>
                            <a:cubicBezTo>
                              <a:pt x="191" y="880"/>
                              <a:pt x="191" y="880"/>
                              <a:pt x="191" y="880"/>
                            </a:cubicBezTo>
                            <a:cubicBezTo>
                              <a:pt x="182" y="884"/>
                              <a:pt x="176" y="893"/>
                              <a:pt x="176" y="902"/>
                            </a:cubicBezTo>
                            <a:cubicBezTo>
                              <a:pt x="176" y="917"/>
                              <a:pt x="189" y="929"/>
                              <a:pt x="206" y="929"/>
                            </a:cubicBezTo>
                            <a:cubicBezTo>
                              <a:pt x="222" y="929"/>
                              <a:pt x="236" y="917"/>
                              <a:pt x="236" y="902"/>
                            </a:cubicBezTo>
                            <a:cubicBezTo>
                              <a:pt x="236" y="893"/>
                              <a:pt x="230" y="884"/>
                              <a:pt x="221" y="880"/>
                            </a:cubicBezTo>
                            <a:cubicBezTo>
                              <a:pt x="221" y="867"/>
                              <a:pt x="221" y="867"/>
                              <a:pt x="221" y="867"/>
                            </a:cubicBezTo>
                            <a:cubicBezTo>
                              <a:pt x="232" y="854"/>
                              <a:pt x="301" y="770"/>
                              <a:pt x="367" y="770"/>
                            </a:cubicBezTo>
                            <a:cubicBezTo>
                              <a:pt x="367" y="779"/>
                              <a:pt x="367" y="779"/>
                              <a:pt x="367" y="779"/>
                            </a:cubicBezTo>
                            <a:cubicBezTo>
                              <a:pt x="400" y="779"/>
                              <a:pt x="400" y="779"/>
                              <a:pt x="400" y="779"/>
                            </a:cubicBezTo>
                            <a:cubicBezTo>
                              <a:pt x="437" y="799"/>
                              <a:pt x="437" y="799"/>
                              <a:pt x="437" y="799"/>
                            </a:cubicBezTo>
                            <a:cubicBezTo>
                              <a:pt x="432" y="803"/>
                              <a:pt x="428" y="810"/>
                              <a:pt x="428" y="817"/>
                            </a:cubicBezTo>
                            <a:cubicBezTo>
                              <a:pt x="428" y="832"/>
                              <a:pt x="442" y="844"/>
                              <a:pt x="458" y="844"/>
                            </a:cubicBezTo>
                            <a:cubicBezTo>
                              <a:pt x="475" y="844"/>
                              <a:pt x="488" y="832"/>
                              <a:pt x="488" y="817"/>
                            </a:cubicBezTo>
                            <a:cubicBezTo>
                              <a:pt x="488" y="807"/>
                              <a:pt x="482" y="799"/>
                              <a:pt x="473" y="794"/>
                            </a:cubicBezTo>
                            <a:cubicBezTo>
                              <a:pt x="473" y="794"/>
                              <a:pt x="473" y="794"/>
                              <a:pt x="473" y="794"/>
                            </a:cubicBezTo>
                            <a:cubicBezTo>
                              <a:pt x="421" y="763"/>
                              <a:pt x="421" y="763"/>
                              <a:pt x="421" y="763"/>
                            </a:cubicBezTo>
                            <a:cubicBezTo>
                              <a:pt x="421" y="756"/>
                              <a:pt x="421" y="756"/>
                              <a:pt x="421" y="756"/>
                            </a:cubicBezTo>
                            <a:cubicBezTo>
                              <a:pt x="482" y="769"/>
                              <a:pt x="516" y="810"/>
                              <a:pt x="539" y="859"/>
                            </a:cubicBezTo>
                            <a:cubicBezTo>
                              <a:pt x="534" y="872"/>
                              <a:pt x="534" y="872"/>
                              <a:pt x="534" y="872"/>
                            </a:cubicBezTo>
                            <a:cubicBezTo>
                              <a:pt x="534" y="872"/>
                              <a:pt x="509" y="871"/>
                              <a:pt x="502" y="890"/>
                            </a:cubicBezTo>
                            <a:cubicBezTo>
                              <a:pt x="493" y="920"/>
                              <a:pt x="522" y="930"/>
                              <a:pt x="540" y="924"/>
                            </a:cubicBezTo>
                            <a:cubicBezTo>
                              <a:pt x="559" y="918"/>
                              <a:pt x="558" y="890"/>
                              <a:pt x="558" y="890"/>
                            </a:cubicBezTo>
                            <a:cubicBezTo>
                              <a:pt x="566" y="876"/>
                              <a:pt x="566" y="876"/>
                              <a:pt x="566" y="876"/>
                            </a:cubicBezTo>
                            <a:cubicBezTo>
                              <a:pt x="566" y="871"/>
                              <a:pt x="565" y="867"/>
                              <a:pt x="564" y="864"/>
                            </a:cubicBezTo>
                            <a:cubicBezTo>
                              <a:pt x="550" y="815"/>
                              <a:pt x="510" y="774"/>
                              <a:pt x="475" y="749"/>
                            </a:cubicBezTo>
                            <a:cubicBezTo>
                              <a:pt x="503" y="756"/>
                              <a:pt x="528" y="763"/>
                              <a:pt x="528" y="763"/>
                            </a:cubicBezTo>
                            <a:cubicBezTo>
                              <a:pt x="521" y="735"/>
                              <a:pt x="521" y="735"/>
                              <a:pt x="521" y="735"/>
                            </a:cubicBezTo>
                            <a:cubicBezTo>
                              <a:pt x="488" y="726"/>
                              <a:pt x="441" y="725"/>
                              <a:pt x="421" y="725"/>
                            </a:cubicBezTo>
                            <a:cubicBezTo>
                              <a:pt x="421" y="579"/>
                              <a:pt x="421" y="579"/>
                              <a:pt x="421" y="579"/>
                            </a:cubicBezTo>
                            <a:cubicBezTo>
                              <a:pt x="406" y="579"/>
                              <a:pt x="406" y="579"/>
                              <a:pt x="406" y="579"/>
                            </a:cubicBezTo>
                            <a:cubicBezTo>
                              <a:pt x="406" y="507"/>
                              <a:pt x="406" y="507"/>
                              <a:pt x="406" y="507"/>
                            </a:cubicBezTo>
                            <a:cubicBezTo>
                              <a:pt x="412" y="506"/>
                              <a:pt x="418" y="506"/>
                              <a:pt x="422" y="506"/>
                            </a:cubicBezTo>
                            <a:cubicBezTo>
                              <a:pt x="432" y="507"/>
                              <a:pt x="447" y="511"/>
                              <a:pt x="465" y="514"/>
                            </a:cubicBezTo>
                            <a:cubicBezTo>
                              <a:pt x="491" y="519"/>
                              <a:pt x="530" y="519"/>
                              <a:pt x="533" y="512"/>
                            </a:cubicBezTo>
                            <a:cubicBezTo>
                              <a:pt x="541" y="499"/>
                              <a:pt x="574" y="453"/>
                              <a:pt x="586" y="431"/>
                            </a:cubicBezTo>
                            <a:cubicBezTo>
                              <a:pt x="594" y="430"/>
                              <a:pt x="597" y="430"/>
                              <a:pt x="610" y="431"/>
                            </a:cubicBezTo>
                            <a:cubicBezTo>
                              <a:pt x="617" y="432"/>
                              <a:pt x="617" y="408"/>
                              <a:pt x="582" y="402"/>
                            </a:cubicBezTo>
                            <a:close/>
                            <a:moveTo>
                              <a:pt x="526" y="493"/>
                            </a:moveTo>
                            <a:cubicBezTo>
                              <a:pt x="520" y="501"/>
                              <a:pt x="430" y="488"/>
                              <a:pt x="430" y="488"/>
                            </a:cubicBezTo>
                            <a:cubicBezTo>
                              <a:pt x="423" y="475"/>
                              <a:pt x="414" y="468"/>
                              <a:pt x="406" y="465"/>
                            </a:cubicBezTo>
                            <a:cubicBezTo>
                              <a:pt x="406" y="458"/>
                              <a:pt x="406" y="458"/>
                              <a:pt x="406" y="458"/>
                            </a:cubicBezTo>
                            <a:cubicBezTo>
                              <a:pt x="421" y="455"/>
                              <a:pt x="542" y="440"/>
                              <a:pt x="560" y="436"/>
                            </a:cubicBezTo>
                            <a:lnTo>
                              <a:pt x="526" y="493"/>
                            </a:lnTo>
                            <a:close/>
                          </a:path>
                        </a:pathLst>
                      </a:custGeom>
                      <a:solidFill>
                        <a:srgbClr val="64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2" name="Freeform 230">
                        <a:extLst>
                          <a:ext uri="{FF2B5EF4-FFF2-40B4-BE49-F238E27FC236}">
                            <a16:creationId xmlns:a16="http://schemas.microsoft.com/office/drawing/2014/main" id="{BF2538E7-3016-40BB-9DD6-3706B2F14D4A}"/>
                          </a:ext>
                        </a:extLst>
                      </p:cNvPr>
                      <p:cNvSpPr>
                        <a:spLocks/>
                      </p:cNvSpPr>
                      <p:nvPr/>
                    </p:nvSpPr>
                    <p:spPr bwMode="auto">
                      <a:xfrm>
                        <a:off x="1081088" y="4097338"/>
                        <a:ext cx="476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3" name="Freeform 231">
                        <a:extLst>
                          <a:ext uri="{FF2B5EF4-FFF2-40B4-BE49-F238E27FC236}">
                            <a16:creationId xmlns:a16="http://schemas.microsoft.com/office/drawing/2014/main" id="{22741AFD-1A5C-49B7-B447-03E78262A1A8}"/>
                          </a:ext>
                        </a:extLst>
                      </p:cNvPr>
                      <p:cNvSpPr>
                        <a:spLocks/>
                      </p:cNvSpPr>
                      <p:nvPr/>
                    </p:nvSpPr>
                    <p:spPr bwMode="auto">
                      <a:xfrm>
                        <a:off x="-654050" y="617538"/>
                        <a:ext cx="3201988" cy="5676900"/>
                      </a:xfrm>
                      <a:custGeom>
                        <a:avLst/>
                        <a:gdLst>
                          <a:gd name="T0" fmla="*/ 751 w 854"/>
                          <a:gd name="T1" fmla="*/ 1447 h 1514"/>
                          <a:gd name="T2" fmla="*/ 638 w 854"/>
                          <a:gd name="T3" fmla="*/ 1359 h 1514"/>
                          <a:gd name="T4" fmla="*/ 737 w 854"/>
                          <a:gd name="T5" fmla="*/ 1353 h 1514"/>
                          <a:gd name="T6" fmla="*/ 758 w 854"/>
                          <a:gd name="T7" fmla="*/ 875 h 1514"/>
                          <a:gd name="T8" fmla="*/ 400 w 854"/>
                          <a:gd name="T9" fmla="*/ 730 h 1514"/>
                          <a:gd name="T10" fmla="*/ 481 w 854"/>
                          <a:gd name="T11" fmla="*/ 606 h 1514"/>
                          <a:gd name="T12" fmla="*/ 516 w 854"/>
                          <a:gd name="T13" fmla="*/ 413 h 1514"/>
                          <a:gd name="T14" fmla="*/ 471 w 854"/>
                          <a:gd name="T15" fmla="*/ 290 h 1514"/>
                          <a:gd name="T16" fmla="*/ 521 w 854"/>
                          <a:gd name="T17" fmla="*/ 255 h 1514"/>
                          <a:gd name="T18" fmla="*/ 542 w 854"/>
                          <a:gd name="T19" fmla="*/ 222 h 1514"/>
                          <a:gd name="T20" fmla="*/ 543 w 854"/>
                          <a:gd name="T21" fmla="*/ 201 h 1514"/>
                          <a:gd name="T22" fmla="*/ 561 w 854"/>
                          <a:gd name="T23" fmla="*/ 183 h 1514"/>
                          <a:gd name="T24" fmla="*/ 555 w 854"/>
                          <a:gd name="T25" fmla="*/ 142 h 1514"/>
                          <a:gd name="T26" fmla="*/ 543 w 854"/>
                          <a:gd name="T27" fmla="*/ 105 h 1514"/>
                          <a:gd name="T28" fmla="*/ 536 w 854"/>
                          <a:gd name="T29" fmla="*/ 66 h 1514"/>
                          <a:gd name="T30" fmla="*/ 534 w 854"/>
                          <a:gd name="T31" fmla="*/ 31 h 1514"/>
                          <a:gd name="T32" fmla="*/ 467 w 854"/>
                          <a:gd name="T33" fmla="*/ 8 h 1514"/>
                          <a:gd name="T34" fmla="*/ 404 w 854"/>
                          <a:gd name="T35" fmla="*/ 4 h 1514"/>
                          <a:gd name="T36" fmla="*/ 352 w 854"/>
                          <a:gd name="T37" fmla="*/ 56 h 1514"/>
                          <a:gd name="T38" fmla="*/ 343 w 854"/>
                          <a:gd name="T39" fmla="*/ 149 h 1514"/>
                          <a:gd name="T40" fmla="*/ 180 w 854"/>
                          <a:gd name="T41" fmla="*/ 289 h 1514"/>
                          <a:gd name="T42" fmla="*/ 37 w 854"/>
                          <a:gd name="T43" fmla="*/ 699 h 1514"/>
                          <a:gd name="T44" fmla="*/ 4 w 854"/>
                          <a:gd name="T45" fmla="*/ 748 h 1514"/>
                          <a:gd name="T46" fmla="*/ 164 w 854"/>
                          <a:gd name="T47" fmla="*/ 944 h 1514"/>
                          <a:gd name="T48" fmla="*/ 490 w 854"/>
                          <a:gd name="T49" fmla="*/ 946 h 1514"/>
                          <a:gd name="T50" fmla="*/ 481 w 854"/>
                          <a:gd name="T51" fmla="*/ 1037 h 1514"/>
                          <a:gd name="T52" fmla="*/ 406 w 854"/>
                          <a:gd name="T53" fmla="*/ 1281 h 1514"/>
                          <a:gd name="T54" fmla="*/ 386 w 854"/>
                          <a:gd name="T55" fmla="*/ 1399 h 1514"/>
                          <a:gd name="T56" fmla="*/ 473 w 854"/>
                          <a:gd name="T57" fmla="*/ 1411 h 1514"/>
                          <a:gd name="T58" fmla="*/ 463 w 854"/>
                          <a:gd name="T59" fmla="*/ 1473 h 1514"/>
                          <a:gd name="T60" fmla="*/ 593 w 854"/>
                          <a:gd name="T61" fmla="*/ 1513 h 1514"/>
                          <a:gd name="T62" fmla="*/ 666 w 854"/>
                          <a:gd name="T63" fmla="*/ 1513 h 1514"/>
                          <a:gd name="T64" fmla="*/ 833 w 854"/>
                          <a:gd name="T65" fmla="*/ 145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4" h="1514">
                            <a:moveTo>
                              <a:pt x="833" y="1457"/>
                            </a:moveTo>
                            <a:cubicBezTo>
                              <a:pt x="813" y="1449"/>
                              <a:pt x="760" y="1447"/>
                              <a:pt x="751" y="1447"/>
                            </a:cubicBezTo>
                            <a:cubicBezTo>
                              <a:pt x="742" y="1447"/>
                              <a:pt x="689" y="1417"/>
                              <a:pt x="677" y="1411"/>
                            </a:cubicBezTo>
                            <a:cubicBezTo>
                              <a:pt x="666" y="1405"/>
                              <a:pt x="638" y="1359"/>
                              <a:pt x="638" y="1359"/>
                            </a:cubicBezTo>
                            <a:cubicBezTo>
                              <a:pt x="638" y="1359"/>
                              <a:pt x="637" y="1344"/>
                              <a:pt x="643" y="1342"/>
                            </a:cubicBezTo>
                            <a:cubicBezTo>
                              <a:pt x="649" y="1339"/>
                              <a:pt x="737" y="1353"/>
                              <a:pt x="737" y="1353"/>
                            </a:cubicBezTo>
                            <a:cubicBezTo>
                              <a:pt x="736" y="1333"/>
                              <a:pt x="752" y="1089"/>
                              <a:pt x="758" y="1059"/>
                            </a:cubicBezTo>
                            <a:cubicBezTo>
                              <a:pt x="764" y="1029"/>
                              <a:pt x="805" y="942"/>
                              <a:pt x="758" y="875"/>
                            </a:cubicBezTo>
                            <a:cubicBezTo>
                              <a:pt x="711" y="807"/>
                              <a:pt x="424" y="760"/>
                              <a:pt x="405" y="756"/>
                            </a:cubicBezTo>
                            <a:cubicBezTo>
                              <a:pt x="385" y="753"/>
                              <a:pt x="393" y="737"/>
                              <a:pt x="400" y="730"/>
                            </a:cubicBezTo>
                            <a:cubicBezTo>
                              <a:pt x="407" y="723"/>
                              <a:pt x="455" y="642"/>
                              <a:pt x="465" y="632"/>
                            </a:cubicBezTo>
                            <a:cubicBezTo>
                              <a:pt x="474" y="622"/>
                              <a:pt x="481" y="606"/>
                              <a:pt x="481" y="606"/>
                            </a:cubicBezTo>
                            <a:cubicBezTo>
                              <a:pt x="711" y="606"/>
                              <a:pt x="711" y="606"/>
                              <a:pt x="711" y="606"/>
                            </a:cubicBezTo>
                            <a:cubicBezTo>
                              <a:pt x="706" y="574"/>
                              <a:pt x="516" y="413"/>
                              <a:pt x="516" y="413"/>
                            </a:cubicBezTo>
                            <a:cubicBezTo>
                              <a:pt x="516" y="413"/>
                              <a:pt x="513" y="365"/>
                              <a:pt x="506" y="355"/>
                            </a:cubicBezTo>
                            <a:cubicBezTo>
                              <a:pt x="498" y="344"/>
                              <a:pt x="471" y="290"/>
                              <a:pt x="471" y="290"/>
                            </a:cubicBezTo>
                            <a:cubicBezTo>
                              <a:pt x="471" y="290"/>
                              <a:pt x="473" y="275"/>
                              <a:pt x="482" y="270"/>
                            </a:cubicBezTo>
                            <a:cubicBezTo>
                              <a:pt x="490" y="265"/>
                              <a:pt x="510" y="254"/>
                              <a:pt x="521" y="255"/>
                            </a:cubicBezTo>
                            <a:cubicBezTo>
                              <a:pt x="532" y="255"/>
                              <a:pt x="538" y="251"/>
                              <a:pt x="539" y="245"/>
                            </a:cubicBezTo>
                            <a:cubicBezTo>
                              <a:pt x="540" y="240"/>
                              <a:pt x="543" y="224"/>
                              <a:pt x="542" y="222"/>
                            </a:cubicBezTo>
                            <a:cubicBezTo>
                              <a:pt x="540" y="220"/>
                              <a:pt x="544" y="212"/>
                              <a:pt x="542" y="209"/>
                            </a:cubicBezTo>
                            <a:cubicBezTo>
                              <a:pt x="540" y="207"/>
                              <a:pt x="540" y="202"/>
                              <a:pt x="543" y="201"/>
                            </a:cubicBezTo>
                            <a:cubicBezTo>
                              <a:pt x="547" y="200"/>
                              <a:pt x="549" y="186"/>
                              <a:pt x="549" y="186"/>
                            </a:cubicBezTo>
                            <a:cubicBezTo>
                              <a:pt x="549" y="186"/>
                              <a:pt x="555" y="183"/>
                              <a:pt x="561" y="183"/>
                            </a:cubicBezTo>
                            <a:cubicBezTo>
                              <a:pt x="567" y="183"/>
                              <a:pt x="571" y="178"/>
                              <a:pt x="569" y="172"/>
                            </a:cubicBezTo>
                            <a:cubicBezTo>
                              <a:pt x="567" y="165"/>
                              <a:pt x="559" y="147"/>
                              <a:pt x="555" y="142"/>
                            </a:cubicBezTo>
                            <a:cubicBezTo>
                              <a:pt x="550" y="136"/>
                              <a:pt x="545" y="133"/>
                              <a:pt x="545" y="133"/>
                            </a:cubicBezTo>
                            <a:cubicBezTo>
                              <a:pt x="545" y="133"/>
                              <a:pt x="547" y="111"/>
                              <a:pt x="543" y="105"/>
                            </a:cubicBezTo>
                            <a:cubicBezTo>
                              <a:pt x="539" y="99"/>
                              <a:pt x="527" y="72"/>
                              <a:pt x="527" y="72"/>
                            </a:cubicBezTo>
                            <a:cubicBezTo>
                              <a:pt x="527" y="72"/>
                              <a:pt x="531" y="72"/>
                              <a:pt x="536" y="66"/>
                            </a:cubicBezTo>
                            <a:cubicBezTo>
                              <a:pt x="541" y="60"/>
                              <a:pt x="544" y="51"/>
                              <a:pt x="542" y="49"/>
                            </a:cubicBezTo>
                            <a:cubicBezTo>
                              <a:pt x="540" y="46"/>
                              <a:pt x="542" y="33"/>
                              <a:pt x="534" y="31"/>
                            </a:cubicBezTo>
                            <a:cubicBezTo>
                              <a:pt x="526" y="30"/>
                              <a:pt x="522" y="23"/>
                              <a:pt x="509" y="20"/>
                            </a:cubicBezTo>
                            <a:cubicBezTo>
                              <a:pt x="495" y="16"/>
                              <a:pt x="475" y="6"/>
                              <a:pt x="467" y="8"/>
                            </a:cubicBezTo>
                            <a:cubicBezTo>
                              <a:pt x="460" y="9"/>
                              <a:pt x="432" y="2"/>
                              <a:pt x="427" y="2"/>
                            </a:cubicBezTo>
                            <a:cubicBezTo>
                              <a:pt x="422" y="3"/>
                              <a:pt x="406" y="0"/>
                              <a:pt x="404" y="4"/>
                            </a:cubicBezTo>
                            <a:cubicBezTo>
                              <a:pt x="401" y="7"/>
                              <a:pt x="380" y="21"/>
                              <a:pt x="377" y="24"/>
                            </a:cubicBezTo>
                            <a:cubicBezTo>
                              <a:pt x="373" y="26"/>
                              <a:pt x="354" y="48"/>
                              <a:pt x="352" y="56"/>
                            </a:cubicBezTo>
                            <a:cubicBezTo>
                              <a:pt x="349" y="64"/>
                              <a:pt x="336" y="93"/>
                              <a:pt x="338" y="107"/>
                            </a:cubicBezTo>
                            <a:cubicBezTo>
                              <a:pt x="341" y="121"/>
                              <a:pt x="338" y="134"/>
                              <a:pt x="343" y="149"/>
                            </a:cubicBezTo>
                            <a:cubicBezTo>
                              <a:pt x="354" y="182"/>
                              <a:pt x="341" y="198"/>
                              <a:pt x="341" y="198"/>
                            </a:cubicBezTo>
                            <a:cubicBezTo>
                              <a:pt x="341" y="198"/>
                              <a:pt x="237" y="219"/>
                              <a:pt x="180" y="289"/>
                            </a:cubicBezTo>
                            <a:cubicBezTo>
                              <a:pt x="124" y="359"/>
                              <a:pt x="132" y="488"/>
                              <a:pt x="99" y="544"/>
                            </a:cubicBezTo>
                            <a:cubicBezTo>
                              <a:pt x="65" y="601"/>
                              <a:pt x="42" y="691"/>
                              <a:pt x="37" y="699"/>
                            </a:cubicBezTo>
                            <a:cubicBezTo>
                              <a:pt x="31" y="707"/>
                              <a:pt x="13" y="726"/>
                              <a:pt x="13" y="726"/>
                            </a:cubicBezTo>
                            <a:cubicBezTo>
                              <a:pt x="13" y="726"/>
                              <a:pt x="0" y="754"/>
                              <a:pt x="4" y="748"/>
                            </a:cubicBezTo>
                            <a:cubicBezTo>
                              <a:pt x="5" y="754"/>
                              <a:pt x="7" y="760"/>
                              <a:pt x="9" y="764"/>
                            </a:cubicBezTo>
                            <a:cubicBezTo>
                              <a:pt x="25" y="810"/>
                              <a:pt x="78" y="941"/>
                              <a:pt x="164" y="944"/>
                            </a:cubicBezTo>
                            <a:cubicBezTo>
                              <a:pt x="249" y="947"/>
                              <a:pt x="417" y="908"/>
                              <a:pt x="456" y="914"/>
                            </a:cubicBezTo>
                            <a:cubicBezTo>
                              <a:pt x="495" y="920"/>
                              <a:pt x="496" y="945"/>
                              <a:pt x="490" y="946"/>
                            </a:cubicBezTo>
                            <a:cubicBezTo>
                              <a:pt x="492" y="947"/>
                              <a:pt x="493" y="948"/>
                              <a:pt x="493" y="948"/>
                            </a:cubicBezTo>
                            <a:cubicBezTo>
                              <a:pt x="493" y="948"/>
                              <a:pt x="490" y="1017"/>
                              <a:pt x="481" y="1037"/>
                            </a:cubicBezTo>
                            <a:cubicBezTo>
                              <a:pt x="473" y="1056"/>
                              <a:pt x="432" y="1235"/>
                              <a:pt x="432" y="1235"/>
                            </a:cubicBezTo>
                            <a:cubicBezTo>
                              <a:pt x="432" y="1235"/>
                              <a:pt x="421" y="1263"/>
                              <a:pt x="406" y="1281"/>
                            </a:cubicBezTo>
                            <a:cubicBezTo>
                              <a:pt x="391" y="1298"/>
                              <a:pt x="380" y="1348"/>
                              <a:pt x="380" y="1348"/>
                            </a:cubicBezTo>
                            <a:cubicBezTo>
                              <a:pt x="380" y="1348"/>
                              <a:pt x="378" y="1398"/>
                              <a:pt x="386" y="1399"/>
                            </a:cubicBezTo>
                            <a:cubicBezTo>
                              <a:pt x="394" y="1400"/>
                              <a:pt x="450" y="1394"/>
                              <a:pt x="450" y="1394"/>
                            </a:cubicBezTo>
                            <a:cubicBezTo>
                              <a:pt x="473" y="1411"/>
                              <a:pt x="473" y="1411"/>
                              <a:pt x="473" y="1411"/>
                            </a:cubicBezTo>
                            <a:cubicBezTo>
                              <a:pt x="474" y="1438"/>
                              <a:pt x="474" y="1438"/>
                              <a:pt x="474" y="1438"/>
                            </a:cubicBezTo>
                            <a:cubicBezTo>
                              <a:pt x="474" y="1438"/>
                              <a:pt x="461" y="1468"/>
                              <a:pt x="463" y="1473"/>
                            </a:cubicBezTo>
                            <a:cubicBezTo>
                              <a:pt x="466" y="1477"/>
                              <a:pt x="489" y="1490"/>
                              <a:pt x="507" y="1499"/>
                            </a:cubicBezTo>
                            <a:cubicBezTo>
                              <a:pt x="526" y="1508"/>
                              <a:pt x="593" y="1513"/>
                              <a:pt x="593" y="1513"/>
                            </a:cubicBezTo>
                            <a:cubicBezTo>
                              <a:pt x="593" y="1513"/>
                              <a:pt x="596" y="1483"/>
                              <a:pt x="605" y="1483"/>
                            </a:cubicBezTo>
                            <a:cubicBezTo>
                              <a:pt x="614" y="1483"/>
                              <a:pt x="649" y="1512"/>
                              <a:pt x="666" y="1513"/>
                            </a:cubicBezTo>
                            <a:cubicBezTo>
                              <a:pt x="683" y="1514"/>
                              <a:pt x="783" y="1504"/>
                              <a:pt x="819" y="1499"/>
                            </a:cubicBezTo>
                            <a:cubicBezTo>
                              <a:pt x="854" y="1495"/>
                              <a:pt x="853" y="1465"/>
                              <a:pt x="833" y="1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4" name="Freeform 232">
                        <a:extLst>
                          <a:ext uri="{FF2B5EF4-FFF2-40B4-BE49-F238E27FC236}">
                            <a16:creationId xmlns:a16="http://schemas.microsoft.com/office/drawing/2014/main" id="{4B2F4040-3A86-4411-A488-FA5AC1B76CF3}"/>
                          </a:ext>
                        </a:extLst>
                      </p:cNvPr>
                      <p:cNvSpPr>
                        <a:spLocks/>
                      </p:cNvSpPr>
                      <p:nvPr/>
                    </p:nvSpPr>
                    <p:spPr bwMode="auto">
                      <a:xfrm>
                        <a:off x="1066800" y="408940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5" name="Freeform 233">
                        <a:extLst>
                          <a:ext uri="{FF2B5EF4-FFF2-40B4-BE49-F238E27FC236}">
                            <a16:creationId xmlns:a16="http://schemas.microsoft.com/office/drawing/2014/main" id="{CF7F172F-4E64-4E37-A020-F5ACA0B52D17}"/>
                          </a:ext>
                        </a:extLst>
                      </p:cNvPr>
                      <p:cNvSpPr>
                        <a:spLocks/>
                      </p:cNvSpPr>
                      <p:nvPr/>
                    </p:nvSpPr>
                    <p:spPr bwMode="auto">
                      <a:xfrm>
                        <a:off x="1152525" y="4141788"/>
                        <a:ext cx="4763" cy="476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6" name="Freeform 234">
                        <a:extLst>
                          <a:ext uri="{FF2B5EF4-FFF2-40B4-BE49-F238E27FC236}">
                            <a16:creationId xmlns:a16="http://schemas.microsoft.com/office/drawing/2014/main" id="{42A84350-1ADA-480D-A916-FC22B72B4A7A}"/>
                          </a:ext>
                        </a:extLst>
                      </p:cNvPr>
                      <p:cNvSpPr>
                        <a:spLocks/>
                      </p:cNvSpPr>
                      <p:nvPr/>
                    </p:nvSpPr>
                    <p:spPr bwMode="auto">
                      <a:xfrm>
                        <a:off x="1116013" y="4119563"/>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7" name="Freeform 235">
                        <a:extLst>
                          <a:ext uri="{FF2B5EF4-FFF2-40B4-BE49-F238E27FC236}">
                            <a16:creationId xmlns:a16="http://schemas.microsoft.com/office/drawing/2014/main" id="{2FD896D3-8972-430B-9E33-423EC685D12E}"/>
                          </a:ext>
                        </a:extLst>
                      </p:cNvPr>
                      <p:cNvSpPr>
                        <a:spLocks/>
                      </p:cNvSpPr>
                      <p:nvPr/>
                    </p:nvSpPr>
                    <p:spPr bwMode="auto">
                      <a:xfrm>
                        <a:off x="1100138" y="4105275"/>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8" name="Freeform 236">
                        <a:extLst>
                          <a:ext uri="{FF2B5EF4-FFF2-40B4-BE49-F238E27FC236}">
                            <a16:creationId xmlns:a16="http://schemas.microsoft.com/office/drawing/2014/main" id="{3F19EB0E-A2F8-4A20-8293-19D46C2EB95D}"/>
                          </a:ext>
                        </a:extLst>
                      </p:cNvPr>
                      <p:cNvSpPr>
                        <a:spLocks noEditPoints="1"/>
                      </p:cNvSpPr>
                      <p:nvPr/>
                    </p:nvSpPr>
                    <p:spPr bwMode="auto">
                      <a:xfrm>
                        <a:off x="-1250950" y="2357438"/>
                        <a:ext cx="2455863" cy="3933825"/>
                      </a:xfrm>
                      <a:custGeom>
                        <a:avLst/>
                        <a:gdLst>
                          <a:gd name="T0" fmla="*/ 323 w 655"/>
                          <a:gd name="T1" fmla="*/ 480 h 1049"/>
                          <a:gd name="T2" fmla="*/ 147 w 655"/>
                          <a:gd name="T3" fmla="*/ 227 h 1049"/>
                          <a:gd name="T4" fmla="*/ 211 w 655"/>
                          <a:gd name="T5" fmla="*/ 192 h 1049"/>
                          <a:gd name="T6" fmla="*/ 111 w 655"/>
                          <a:gd name="T7" fmla="*/ 70 h 1049"/>
                          <a:gd name="T8" fmla="*/ 76 w 655"/>
                          <a:gd name="T9" fmla="*/ 172 h 1049"/>
                          <a:gd name="T10" fmla="*/ 28 w 655"/>
                          <a:gd name="T11" fmla="*/ 213 h 1049"/>
                          <a:gd name="T12" fmla="*/ 112 w 655"/>
                          <a:gd name="T13" fmla="*/ 280 h 1049"/>
                          <a:gd name="T14" fmla="*/ 388 w 655"/>
                          <a:gd name="T15" fmla="*/ 517 h 1049"/>
                          <a:gd name="T16" fmla="*/ 388 w 655"/>
                          <a:gd name="T17" fmla="*/ 645 h 1049"/>
                          <a:gd name="T18" fmla="*/ 371 w 655"/>
                          <a:gd name="T19" fmla="*/ 805 h 1049"/>
                          <a:gd name="T20" fmla="*/ 90 w 655"/>
                          <a:gd name="T21" fmla="*/ 924 h 1049"/>
                          <a:gd name="T22" fmla="*/ 68 w 655"/>
                          <a:gd name="T23" fmla="*/ 970 h 1049"/>
                          <a:gd name="T24" fmla="*/ 96 w 655"/>
                          <a:gd name="T25" fmla="*/ 987 h 1049"/>
                          <a:gd name="T26" fmla="*/ 107 w 655"/>
                          <a:gd name="T27" fmla="*/ 971 h 1049"/>
                          <a:gd name="T28" fmla="*/ 117 w 655"/>
                          <a:gd name="T29" fmla="*/ 987 h 1049"/>
                          <a:gd name="T30" fmla="*/ 147 w 655"/>
                          <a:gd name="T31" fmla="*/ 970 h 1049"/>
                          <a:gd name="T32" fmla="*/ 133 w 655"/>
                          <a:gd name="T33" fmla="*/ 925 h 1049"/>
                          <a:gd name="T34" fmla="*/ 345 w 655"/>
                          <a:gd name="T35" fmla="*/ 839 h 1049"/>
                          <a:gd name="T36" fmla="*/ 257 w 655"/>
                          <a:gd name="T37" fmla="*/ 984 h 1049"/>
                          <a:gd name="T38" fmla="*/ 271 w 655"/>
                          <a:gd name="T39" fmla="*/ 1049 h 1049"/>
                          <a:gd name="T40" fmla="*/ 290 w 655"/>
                          <a:gd name="T41" fmla="*/ 987 h 1049"/>
                          <a:gd name="T42" fmla="*/ 371 w 655"/>
                          <a:gd name="T43" fmla="*/ 857 h 1049"/>
                          <a:gd name="T44" fmla="*/ 384 w 655"/>
                          <a:gd name="T45" fmla="*/ 867 h 1049"/>
                          <a:gd name="T46" fmla="*/ 360 w 655"/>
                          <a:gd name="T47" fmla="*/ 906 h 1049"/>
                          <a:gd name="T48" fmla="*/ 435 w 655"/>
                          <a:gd name="T49" fmla="*/ 906 h 1049"/>
                          <a:gd name="T50" fmla="*/ 420 w 655"/>
                          <a:gd name="T51" fmla="*/ 867 h 1049"/>
                          <a:gd name="T52" fmla="*/ 432 w 655"/>
                          <a:gd name="T53" fmla="*/ 841 h 1049"/>
                          <a:gd name="T54" fmla="*/ 539 w 655"/>
                          <a:gd name="T55" fmla="*/ 884 h 1049"/>
                          <a:gd name="T56" fmla="*/ 559 w 655"/>
                          <a:gd name="T57" fmla="*/ 826 h 1049"/>
                          <a:gd name="T58" fmla="*/ 432 w 655"/>
                          <a:gd name="T59" fmla="*/ 645 h 1049"/>
                          <a:gd name="T60" fmla="*/ 415 w 655"/>
                          <a:gd name="T61" fmla="*/ 566 h 1049"/>
                          <a:gd name="T62" fmla="*/ 451 w 655"/>
                          <a:gd name="T63" fmla="*/ 582 h 1049"/>
                          <a:gd name="T64" fmla="*/ 508 w 655"/>
                          <a:gd name="T65" fmla="*/ 496 h 1049"/>
                          <a:gd name="T66" fmla="*/ 615 w 655"/>
                          <a:gd name="T67" fmla="*/ 450 h 1049"/>
                          <a:gd name="T68" fmla="*/ 443 w 655"/>
                          <a:gd name="T69" fmla="*/ 546 h 1049"/>
                          <a:gd name="T70" fmla="*/ 415 w 655"/>
                          <a:gd name="T71" fmla="*/ 512 h 1049"/>
                          <a:gd name="T72" fmla="*/ 460 w 655"/>
                          <a:gd name="T73" fmla="*/ 545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5" h="1049">
                            <a:moveTo>
                              <a:pt x="615" y="450"/>
                            </a:moveTo>
                            <a:cubicBezTo>
                              <a:pt x="576" y="444"/>
                              <a:pt x="408" y="483"/>
                              <a:pt x="323" y="480"/>
                            </a:cubicBezTo>
                            <a:cubicBezTo>
                              <a:pt x="237" y="477"/>
                              <a:pt x="184" y="346"/>
                              <a:pt x="168" y="300"/>
                            </a:cubicBezTo>
                            <a:cubicBezTo>
                              <a:pt x="162" y="284"/>
                              <a:pt x="155" y="257"/>
                              <a:pt x="147" y="227"/>
                            </a:cubicBezTo>
                            <a:cubicBezTo>
                              <a:pt x="199" y="227"/>
                              <a:pt x="199" y="227"/>
                              <a:pt x="199" y="227"/>
                            </a:cubicBezTo>
                            <a:cubicBezTo>
                              <a:pt x="202" y="219"/>
                              <a:pt x="206" y="207"/>
                              <a:pt x="211" y="192"/>
                            </a:cubicBezTo>
                            <a:cubicBezTo>
                              <a:pt x="137" y="183"/>
                              <a:pt x="137" y="183"/>
                              <a:pt x="137" y="183"/>
                            </a:cubicBezTo>
                            <a:cubicBezTo>
                              <a:pt x="128" y="143"/>
                              <a:pt x="119" y="102"/>
                              <a:pt x="111" y="70"/>
                            </a:cubicBezTo>
                            <a:cubicBezTo>
                              <a:pt x="94" y="0"/>
                              <a:pt x="53" y="10"/>
                              <a:pt x="53" y="10"/>
                            </a:cubicBezTo>
                            <a:cubicBezTo>
                              <a:pt x="27" y="24"/>
                              <a:pt x="49" y="95"/>
                              <a:pt x="76" y="172"/>
                            </a:cubicBezTo>
                            <a:cubicBezTo>
                              <a:pt x="51" y="170"/>
                              <a:pt x="20" y="169"/>
                              <a:pt x="7" y="176"/>
                            </a:cubicBezTo>
                            <a:cubicBezTo>
                              <a:pt x="0" y="180"/>
                              <a:pt x="4" y="196"/>
                              <a:pt x="28" y="213"/>
                            </a:cubicBezTo>
                            <a:cubicBezTo>
                              <a:pt x="43" y="224"/>
                              <a:pt x="76" y="226"/>
                              <a:pt x="95" y="227"/>
                            </a:cubicBezTo>
                            <a:cubicBezTo>
                              <a:pt x="101" y="245"/>
                              <a:pt x="107" y="263"/>
                              <a:pt x="112" y="280"/>
                            </a:cubicBezTo>
                            <a:cubicBezTo>
                              <a:pt x="143" y="385"/>
                              <a:pt x="206" y="478"/>
                              <a:pt x="238" y="506"/>
                            </a:cubicBezTo>
                            <a:cubicBezTo>
                              <a:pt x="268" y="531"/>
                              <a:pt x="335" y="526"/>
                              <a:pt x="388" y="517"/>
                            </a:cubicBezTo>
                            <a:cubicBezTo>
                              <a:pt x="358" y="538"/>
                              <a:pt x="377" y="556"/>
                              <a:pt x="388" y="564"/>
                            </a:cubicBezTo>
                            <a:cubicBezTo>
                              <a:pt x="388" y="645"/>
                              <a:pt x="388" y="645"/>
                              <a:pt x="388" y="645"/>
                            </a:cubicBezTo>
                            <a:cubicBezTo>
                              <a:pt x="371" y="645"/>
                              <a:pt x="371" y="645"/>
                              <a:pt x="371" y="645"/>
                            </a:cubicBezTo>
                            <a:cubicBezTo>
                              <a:pt x="371" y="805"/>
                              <a:pt x="371" y="805"/>
                              <a:pt x="371" y="805"/>
                            </a:cubicBezTo>
                            <a:cubicBezTo>
                              <a:pt x="352" y="804"/>
                              <a:pt x="281" y="804"/>
                              <a:pt x="221" y="828"/>
                            </a:cubicBezTo>
                            <a:cubicBezTo>
                              <a:pt x="153" y="856"/>
                              <a:pt x="121" y="884"/>
                              <a:pt x="90" y="924"/>
                            </a:cubicBezTo>
                            <a:cubicBezTo>
                              <a:pt x="80" y="924"/>
                              <a:pt x="68" y="944"/>
                              <a:pt x="68" y="957"/>
                            </a:cubicBezTo>
                            <a:cubicBezTo>
                              <a:pt x="68" y="970"/>
                              <a:pt x="68" y="970"/>
                              <a:pt x="68" y="970"/>
                            </a:cubicBezTo>
                            <a:cubicBezTo>
                              <a:pt x="68" y="980"/>
                              <a:pt x="73" y="987"/>
                              <a:pt x="83" y="987"/>
                            </a:cubicBezTo>
                            <a:cubicBezTo>
                              <a:pt x="83" y="987"/>
                              <a:pt x="93" y="989"/>
                              <a:pt x="96" y="987"/>
                            </a:cubicBezTo>
                            <a:cubicBezTo>
                              <a:pt x="97" y="986"/>
                              <a:pt x="96" y="982"/>
                              <a:pt x="96" y="982"/>
                            </a:cubicBezTo>
                            <a:cubicBezTo>
                              <a:pt x="96" y="976"/>
                              <a:pt x="100" y="971"/>
                              <a:pt x="107" y="971"/>
                            </a:cubicBezTo>
                            <a:cubicBezTo>
                              <a:pt x="113" y="971"/>
                              <a:pt x="117" y="976"/>
                              <a:pt x="117" y="982"/>
                            </a:cubicBezTo>
                            <a:cubicBezTo>
                              <a:pt x="117" y="982"/>
                              <a:pt x="117" y="986"/>
                              <a:pt x="117" y="987"/>
                            </a:cubicBezTo>
                            <a:cubicBezTo>
                              <a:pt x="120" y="989"/>
                              <a:pt x="130" y="987"/>
                              <a:pt x="130" y="987"/>
                            </a:cubicBezTo>
                            <a:cubicBezTo>
                              <a:pt x="140" y="987"/>
                              <a:pt x="147" y="980"/>
                              <a:pt x="147" y="970"/>
                            </a:cubicBezTo>
                            <a:cubicBezTo>
                              <a:pt x="147" y="957"/>
                              <a:pt x="147" y="957"/>
                              <a:pt x="147" y="957"/>
                            </a:cubicBezTo>
                            <a:cubicBezTo>
                              <a:pt x="147" y="944"/>
                              <a:pt x="141" y="929"/>
                              <a:pt x="133" y="925"/>
                            </a:cubicBezTo>
                            <a:cubicBezTo>
                              <a:pt x="142" y="914"/>
                              <a:pt x="175" y="877"/>
                              <a:pt x="222" y="861"/>
                            </a:cubicBezTo>
                            <a:cubicBezTo>
                              <a:pt x="270" y="844"/>
                              <a:pt x="316" y="840"/>
                              <a:pt x="345" y="839"/>
                            </a:cubicBezTo>
                            <a:cubicBezTo>
                              <a:pt x="315" y="861"/>
                              <a:pt x="272" y="903"/>
                              <a:pt x="257" y="970"/>
                            </a:cubicBezTo>
                            <a:cubicBezTo>
                              <a:pt x="257" y="984"/>
                              <a:pt x="257" y="984"/>
                              <a:pt x="257" y="984"/>
                            </a:cubicBezTo>
                            <a:cubicBezTo>
                              <a:pt x="243" y="989"/>
                              <a:pt x="233" y="1001"/>
                              <a:pt x="233" y="1015"/>
                            </a:cubicBezTo>
                            <a:cubicBezTo>
                              <a:pt x="233" y="1034"/>
                              <a:pt x="250" y="1049"/>
                              <a:pt x="271" y="1049"/>
                            </a:cubicBezTo>
                            <a:cubicBezTo>
                              <a:pt x="292" y="1049"/>
                              <a:pt x="308" y="1034"/>
                              <a:pt x="308" y="1015"/>
                            </a:cubicBezTo>
                            <a:cubicBezTo>
                              <a:pt x="308" y="1003"/>
                              <a:pt x="301" y="993"/>
                              <a:pt x="290" y="987"/>
                            </a:cubicBezTo>
                            <a:cubicBezTo>
                              <a:pt x="290" y="976"/>
                              <a:pt x="290" y="976"/>
                              <a:pt x="290" y="976"/>
                            </a:cubicBezTo>
                            <a:cubicBezTo>
                              <a:pt x="290" y="976"/>
                              <a:pt x="308" y="890"/>
                              <a:pt x="371" y="857"/>
                            </a:cubicBezTo>
                            <a:cubicBezTo>
                              <a:pt x="371" y="867"/>
                              <a:pt x="371" y="867"/>
                              <a:pt x="371" y="867"/>
                            </a:cubicBezTo>
                            <a:cubicBezTo>
                              <a:pt x="384" y="867"/>
                              <a:pt x="384" y="867"/>
                              <a:pt x="384" y="867"/>
                            </a:cubicBezTo>
                            <a:cubicBezTo>
                              <a:pt x="382" y="878"/>
                              <a:pt x="382" y="878"/>
                              <a:pt x="382" y="878"/>
                            </a:cubicBezTo>
                            <a:cubicBezTo>
                              <a:pt x="369" y="883"/>
                              <a:pt x="360" y="894"/>
                              <a:pt x="360" y="906"/>
                            </a:cubicBezTo>
                            <a:cubicBezTo>
                              <a:pt x="360" y="923"/>
                              <a:pt x="377" y="937"/>
                              <a:pt x="398" y="937"/>
                            </a:cubicBezTo>
                            <a:cubicBezTo>
                              <a:pt x="418" y="937"/>
                              <a:pt x="435" y="923"/>
                              <a:pt x="435" y="906"/>
                            </a:cubicBezTo>
                            <a:cubicBezTo>
                              <a:pt x="435" y="896"/>
                              <a:pt x="429" y="887"/>
                              <a:pt x="420" y="882"/>
                            </a:cubicBezTo>
                            <a:cubicBezTo>
                              <a:pt x="420" y="867"/>
                              <a:pt x="420" y="867"/>
                              <a:pt x="420" y="867"/>
                            </a:cubicBezTo>
                            <a:cubicBezTo>
                              <a:pt x="432" y="867"/>
                              <a:pt x="432" y="867"/>
                              <a:pt x="432" y="867"/>
                            </a:cubicBezTo>
                            <a:cubicBezTo>
                              <a:pt x="432" y="841"/>
                              <a:pt x="432" y="841"/>
                              <a:pt x="432" y="841"/>
                            </a:cubicBezTo>
                            <a:cubicBezTo>
                              <a:pt x="484" y="847"/>
                              <a:pt x="522" y="871"/>
                              <a:pt x="539" y="884"/>
                            </a:cubicBezTo>
                            <a:cubicBezTo>
                              <a:pt x="539" y="884"/>
                              <a:pt x="539" y="884"/>
                              <a:pt x="539" y="884"/>
                            </a:cubicBezTo>
                            <a:cubicBezTo>
                              <a:pt x="539" y="884"/>
                              <a:pt x="539" y="884"/>
                              <a:pt x="539" y="884"/>
                            </a:cubicBezTo>
                            <a:cubicBezTo>
                              <a:pt x="539" y="884"/>
                              <a:pt x="547" y="847"/>
                              <a:pt x="559" y="826"/>
                            </a:cubicBezTo>
                            <a:cubicBezTo>
                              <a:pt x="502" y="808"/>
                              <a:pt x="456" y="807"/>
                              <a:pt x="432" y="808"/>
                            </a:cubicBezTo>
                            <a:cubicBezTo>
                              <a:pt x="432" y="645"/>
                              <a:pt x="432" y="645"/>
                              <a:pt x="432" y="645"/>
                            </a:cubicBezTo>
                            <a:cubicBezTo>
                              <a:pt x="415" y="645"/>
                              <a:pt x="415" y="645"/>
                              <a:pt x="415" y="645"/>
                            </a:cubicBezTo>
                            <a:cubicBezTo>
                              <a:pt x="415" y="566"/>
                              <a:pt x="415" y="566"/>
                              <a:pt x="415" y="566"/>
                            </a:cubicBezTo>
                            <a:cubicBezTo>
                              <a:pt x="422" y="565"/>
                              <a:pt x="429" y="565"/>
                              <a:pt x="433" y="565"/>
                            </a:cubicBezTo>
                            <a:cubicBezTo>
                              <a:pt x="444" y="566"/>
                              <a:pt x="437" y="575"/>
                              <a:pt x="451" y="582"/>
                            </a:cubicBezTo>
                            <a:cubicBezTo>
                              <a:pt x="464" y="589"/>
                              <a:pt x="476" y="575"/>
                              <a:pt x="481" y="568"/>
                            </a:cubicBezTo>
                            <a:cubicBezTo>
                              <a:pt x="489" y="553"/>
                              <a:pt x="502" y="513"/>
                              <a:pt x="508" y="496"/>
                            </a:cubicBezTo>
                            <a:cubicBezTo>
                              <a:pt x="564" y="486"/>
                              <a:pt x="622" y="479"/>
                              <a:pt x="648" y="482"/>
                            </a:cubicBezTo>
                            <a:cubicBezTo>
                              <a:pt x="655" y="483"/>
                              <a:pt x="655" y="457"/>
                              <a:pt x="615" y="450"/>
                            </a:cubicBezTo>
                            <a:close/>
                            <a:moveTo>
                              <a:pt x="460" y="545"/>
                            </a:moveTo>
                            <a:cubicBezTo>
                              <a:pt x="453" y="554"/>
                              <a:pt x="443" y="546"/>
                              <a:pt x="443" y="546"/>
                            </a:cubicBezTo>
                            <a:cubicBezTo>
                              <a:pt x="434" y="531"/>
                              <a:pt x="424" y="523"/>
                              <a:pt x="415" y="520"/>
                            </a:cubicBezTo>
                            <a:cubicBezTo>
                              <a:pt x="415" y="512"/>
                              <a:pt x="415" y="512"/>
                              <a:pt x="415" y="512"/>
                            </a:cubicBezTo>
                            <a:cubicBezTo>
                              <a:pt x="432" y="509"/>
                              <a:pt x="452" y="505"/>
                              <a:pt x="474" y="501"/>
                            </a:cubicBezTo>
                            <a:lnTo>
                              <a:pt x="460" y="545"/>
                            </a:lnTo>
                            <a:close/>
                          </a:path>
                        </a:pathLst>
                      </a:custGeom>
                      <a:solidFill>
                        <a:srgbClr val="64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99" name="Freeform 237">
                        <a:extLst>
                          <a:ext uri="{FF2B5EF4-FFF2-40B4-BE49-F238E27FC236}">
                            <a16:creationId xmlns:a16="http://schemas.microsoft.com/office/drawing/2014/main" id="{E07F38C6-DE5F-4C8F-BCB7-F14C5F84B3EA}"/>
                          </a:ext>
                        </a:extLst>
                      </p:cNvPr>
                      <p:cNvSpPr>
                        <a:spLocks/>
                      </p:cNvSpPr>
                      <p:nvPr/>
                    </p:nvSpPr>
                    <p:spPr bwMode="auto">
                      <a:xfrm>
                        <a:off x="4197350" y="3078163"/>
                        <a:ext cx="239713" cy="134938"/>
                      </a:xfrm>
                      <a:custGeom>
                        <a:avLst/>
                        <a:gdLst>
                          <a:gd name="T0" fmla="*/ 64 w 64"/>
                          <a:gd name="T1" fmla="*/ 0 h 36"/>
                          <a:gd name="T2" fmla="*/ 0 w 64"/>
                          <a:gd name="T3" fmla="*/ 0 h 36"/>
                          <a:gd name="T4" fmla="*/ 64 w 64"/>
                          <a:gd name="T5" fmla="*/ 36 h 36"/>
                          <a:gd name="T6" fmla="*/ 64 w 64"/>
                          <a:gd name="T7" fmla="*/ 0 h 36"/>
                        </a:gdLst>
                        <a:ahLst/>
                        <a:cxnLst>
                          <a:cxn ang="0">
                            <a:pos x="T0" y="T1"/>
                          </a:cxn>
                          <a:cxn ang="0">
                            <a:pos x="T2" y="T3"/>
                          </a:cxn>
                          <a:cxn ang="0">
                            <a:pos x="T4" y="T5"/>
                          </a:cxn>
                          <a:cxn ang="0">
                            <a:pos x="T6" y="T7"/>
                          </a:cxn>
                        </a:cxnLst>
                        <a:rect l="0" t="0" r="r" b="b"/>
                        <a:pathLst>
                          <a:path w="64" h="36">
                            <a:moveTo>
                              <a:pt x="64" y="0"/>
                            </a:moveTo>
                            <a:cubicBezTo>
                              <a:pt x="0" y="0"/>
                              <a:pt x="0" y="0"/>
                              <a:pt x="0" y="0"/>
                            </a:cubicBezTo>
                            <a:cubicBezTo>
                              <a:pt x="0" y="0"/>
                              <a:pt x="0" y="35"/>
                              <a:pt x="64" y="36"/>
                            </a:cubicBez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0" name="Freeform 238">
                        <a:extLst>
                          <a:ext uri="{FF2B5EF4-FFF2-40B4-BE49-F238E27FC236}">
                            <a16:creationId xmlns:a16="http://schemas.microsoft.com/office/drawing/2014/main" id="{01E1979B-BA3A-4A7C-86F8-532CB1C2355E}"/>
                          </a:ext>
                        </a:extLst>
                      </p:cNvPr>
                      <p:cNvSpPr>
                        <a:spLocks/>
                      </p:cNvSpPr>
                      <p:nvPr/>
                    </p:nvSpPr>
                    <p:spPr bwMode="auto">
                      <a:xfrm>
                        <a:off x="4359275" y="4071938"/>
                        <a:ext cx="1646238" cy="1641475"/>
                      </a:xfrm>
                      <a:custGeom>
                        <a:avLst/>
                        <a:gdLst>
                          <a:gd name="T0" fmla="*/ 409 w 439"/>
                          <a:gd name="T1" fmla="*/ 326 h 438"/>
                          <a:gd name="T2" fmla="*/ 407 w 439"/>
                          <a:gd name="T3" fmla="*/ 326 h 438"/>
                          <a:gd name="T4" fmla="*/ 184 w 439"/>
                          <a:gd name="T5" fmla="*/ 236 h 438"/>
                          <a:gd name="T6" fmla="*/ 184 w 439"/>
                          <a:gd name="T7" fmla="*/ 116 h 438"/>
                          <a:gd name="T8" fmla="*/ 170 w 439"/>
                          <a:gd name="T9" fmla="*/ 116 h 438"/>
                          <a:gd name="T10" fmla="*/ 170 w 439"/>
                          <a:gd name="T11" fmla="*/ 45 h 438"/>
                          <a:gd name="T12" fmla="*/ 176 w 439"/>
                          <a:gd name="T13" fmla="*/ 46 h 438"/>
                          <a:gd name="T14" fmla="*/ 223 w 439"/>
                          <a:gd name="T15" fmla="*/ 46 h 438"/>
                          <a:gd name="T16" fmla="*/ 219 w 439"/>
                          <a:gd name="T17" fmla="*/ 38 h 438"/>
                          <a:gd name="T18" fmla="*/ 213 w 439"/>
                          <a:gd name="T19" fmla="*/ 35 h 438"/>
                          <a:gd name="T20" fmla="*/ 74 w 439"/>
                          <a:gd name="T21" fmla="*/ 0 h 438"/>
                          <a:gd name="T22" fmla="*/ 74 w 439"/>
                          <a:gd name="T23" fmla="*/ 18 h 438"/>
                          <a:gd name="T24" fmla="*/ 148 w 439"/>
                          <a:gd name="T25" fmla="*/ 40 h 438"/>
                          <a:gd name="T26" fmla="*/ 148 w 439"/>
                          <a:gd name="T27" fmla="*/ 116 h 438"/>
                          <a:gd name="T28" fmla="*/ 134 w 439"/>
                          <a:gd name="T29" fmla="*/ 116 h 438"/>
                          <a:gd name="T30" fmla="*/ 134 w 439"/>
                          <a:gd name="T31" fmla="*/ 235 h 438"/>
                          <a:gd name="T32" fmla="*/ 0 w 439"/>
                          <a:gd name="T33" fmla="*/ 266 h 438"/>
                          <a:gd name="T34" fmla="*/ 12 w 439"/>
                          <a:gd name="T35" fmla="*/ 286 h 438"/>
                          <a:gd name="T36" fmla="*/ 94 w 439"/>
                          <a:gd name="T37" fmla="*/ 260 h 438"/>
                          <a:gd name="T38" fmla="*/ 33 w 439"/>
                          <a:gd name="T39" fmla="*/ 308 h 438"/>
                          <a:gd name="T40" fmla="*/ 32 w 439"/>
                          <a:gd name="T41" fmla="*/ 308 h 438"/>
                          <a:gd name="T42" fmla="*/ 32 w 439"/>
                          <a:gd name="T43" fmla="*/ 317 h 438"/>
                          <a:gd name="T44" fmla="*/ 11 w 439"/>
                          <a:gd name="T45" fmla="*/ 342 h 438"/>
                          <a:gd name="T46" fmla="*/ 40 w 439"/>
                          <a:gd name="T47" fmla="*/ 369 h 438"/>
                          <a:gd name="T48" fmla="*/ 70 w 439"/>
                          <a:gd name="T49" fmla="*/ 342 h 438"/>
                          <a:gd name="T50" fmla="*/ 57 w 439"/>
                          <a:gd name="T51" fmla="*/ 320 h 438"/>
                          <a:gd name="T52" fmla="*/ 57 w 439"/>
                          <a:gd name="T53" fmla="*/ 310 h 438"/>
                          <a:gd name="T54" fmla="*/ 134 w 439"/>
                          <a:gd name="T55" fmla="*/ 270 h 438"/>
                          <a:gd name="T56" fmla="*/ 134 w 439"/>
                          <a:gd name="T57" fmla="*/ 293 h 438"/>
                          <a:gd name="T58" fmla="*/ 149 w 439"/>
                          <a:gd name="T59" fmla="*/ 293 h 438"/>
                          <a:gd name="T60" fmla="*/ 149 w 439"/>
                          <a:gd name="T61" fmla="*/ 300 h 438"/>
                          <a:gd name="T62" fmla="*/ 135 w 439"/>
                          <a:gd name="T63" fmla="*/ 322 h 438"/>
                          <a:gd name="T64" fmla="*/ 165 w 439"/>
                          <a:gd name="T65" fmla="*/ 348 h 438"/>
                          <a:gd name="T66" fmla="*/ 195 w 439"/>
                          <a:gd name="T67" fmla="*/ 322 h 438"/>
                          <a:gd name="T68" fmla="*/ 182 w 439"/>
                          <a:gd name="T69" fmla="*/ 300 h 438"/>
                          <a:gd name="T70" fmla="*/ 182 w 439"/>
                          <a:gd name="T71" fmla="*/ 293 h 438"/>
                          <a:gd name="T72" fmla="*/ 184 w 439"/>
                          <a:gd name="T73" fmla="*/ 293 h 438"/>
                          <a:gd name="T74" fmla="*/ 184 w 439"/>
                          <a:gd name="T75" fmla="*/ 275 h 438"/>
                          <a:gd name="T76" fmla="*/ 262 w 439"/>
                          <a:gd name="T77" fmla="*/ 365 h 438"/>
                          <a:gd name="T78" fmla="*/ 262 w 439"/>
                          <a:gd name="T79" fmla="*/ 389 h 438"/>
                          <a:gd name="T80" fmla="*/ 248 w 439"/>
                          <a:gd name="T81" fmla="*/ 412 h 438"/>
                          <a:gd name="T82" fmla="*/ 278 w 439"/>
                          <a:gd name="T83" fmla="*/ 438 h 438"/>
                          <a:gd name="T84" fmla="*/ 308 w 439"/>
                          <a:gd name="T85" fmla="*/ 412 h 438"/>
                          <a:gd name="T86" fmla="*/ 284 w 439"/>
                          <a:gd name="T87" fmla="*/ 386 h 438"/>
                          <a:gd name="T88" fmla="*/ 284 w 439"/>
                          <a:gd name="T89" fmla="*/ 365 h 438"/>
                          <a:gd name="T90" fmla="*/ 283 w 439"/>
                          <a:gd name="T91" fmla="*/ 355 h 438"/>
                          <a:gd name="T92" fmla="*/ 203 w 439"/>
                          <a:gd name="T93" fmla="*/ 261 h 438"/>
                          <a:gd name="T94" fmla="*/ 385 w 439"/>
                          <a:gd name="T95" fmla="*/ 336 h 438"/>
                          <a:gd name="T96" fmla="*/ 379 w 439"/>
                          <a:gd name="T97" fmla="*/ 352 h 438"/>
                          <a:gd name="T98" fmla="*/ 409 w 439"/>
                          <a:gd name="T99" fmla="*/ 379 h 438"/>
                          <a:gd name="T100" fmla="*/ 439 w 439"/>
                          <a:gd name="T101" fmla="*/ 352 h 438"/>
                          <a:gd name="T102" fmla="*/ 409 w 439"/>
                          <a:gd name="T103" fmla="*/ 32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38">
                            <a:moveTo>
                              <a:pt x="409" y="326"/>
                            </a:moveTo>
                            <a:cubicBezTo>
                              <a:pt x="408" y="326"/>
                              <a:pt x="407" y="326"/>
                              <a:pt x="407" y="326"/>
                            </a:cubicBezTo>
                            <a:cubicBezTo>
                              <a:pt x="343" y="256"/>
                              <a:pt x="225" y="239"/>
                              <a:pt x="184" y="236"/>
                            </a:cubicBezTo>
                            <a:cubicBezTo>
                              <a:pt x="184" y="116"/>
                              <a:pt x="184" y="116"/>
                              <a:pt x="184" y="116"/>
                            </a:cubicBezTo>
                            <a:cubicBezTo>
                              <a:pt x="170" y="116"/>
                              <a:pt x="170" y="116"/>
                              <a:pt x="170" y="116"/>
                            </a:cubicBezTo>
                            <a:cubicBezTo>
                              <a:pt x="170" y="45"/>
                              <a:pt x="170" y="45"/>
                              <a:pt x="170" y="45"/>
                            </a:cubicBezTo>
                            <a:cubicBezTo>
                              <a:pt x="172" y="46"/>
                              <a:pt x="175" y="46"/>
                              <a:pt x="176" y="46"/>
                            </a:cubicBezTo>
                            <a:cubicBezTo>
                              <a:pt x="190" y="46"/>
                              <a:pt x="223" y="46"/>
                              <a:pt x="223" y="46"/>
                            </a:cubicBezTo>
                            <a:cubicBezTo>
                              <a:pt x="219" y="38"/>
                              <a:pt x="219" y="38"/>
                              <a:pt x="219" y="38"/>
                            </a:cubicBezTo>
                            <a:cubicBezTo>
                              <a:pt x="219" y="38"/>
                              <a:pt x="214" y="35"/>
                              <a:pt x="213" y="35"/>
                            </a:cubicBezTo>
                            <a:cubicBezTo>
                              <a:pt x="179" y="23"/>
                              <a:pt x="81" y="7"/>
                              <a:pt x="74" y="0"/>
                            </a:cubicBezTo>
                            <a:cubicBezTo>
                              <a:pt x="74" y="18"/>
                              <a:pt x="74" y="18"/>
                              <a:pt x="74" y="18"/>
                            </a:cubicBezTo>
                            <a:cubicBezTo>
                              <a:pt x="74" y="18"/>
                              <a:pt x="118" y="32"/>
                              <a:pt x="148" y="40"/>
                            </a:cubicBezTo>
                            <a:cubicBezTo>
                              <a:pt x="148" y="116"/>
                              <a:pt x="148" y="116"/>
                              <a:pt x="148" y="116"/>
                            </a:cubicBezTo>
                            <a:cubicBezTo>
                              <a:pt x="134" y="116"/>
                              <a:pt x="134" y="116"/>
                              <a:pt x="134" y="116"/>
                            </a:cubicBezTo>
                            <a:cubicBezTo>
                              <a:pt x="134" y="235"/>
                              <a:pt x="134" y="235"/>
                              <a:pt x="134" y="235"/>
                            </a:cubicBezTo>
                            <a:cubicBezTo>
                              <a:pt x="111" y="234"/>
                              <a:pt x="55" y="235"/>
                              <a:pt x="0" y="266"/>
                            </a:cubicBezTo>
                            <a:cubicBezTo>
                              <a:pt x="12" y="286"/>
                              <a:pt x="12" y="286"/>
                              <a:pt x="12" y="286"/>
                            </a:cubicBezTo>
                            <a:cubicBezTo>
                              <a:pt x="40" y="270"/>
                              <a:pt x="70" y="263"/>
                              <a:pt x="94" y="260"/>
                            </a:cubicBezTo>
                            <a:cubicBezTo>
                              <a:pt x="68" y="271"/>
                              <a:pt x="40" y="287"/>
                              <a:pt x="33" y="308"/>
                            </a:cubicBezTo>
                            <a:cubicBezTo>
                              <a:pt x="32" y="308"/>
                              <a:pt x="32" y="308"/>
                              <a:pt x="32" y="308"/>
                            </a:cubicBezTo>
                            <a:cubicBezTo>
                              <a:pt x="32" y="317"/>
                              <a:pt x="32" y="317"/>
                              <a:pt x="32" y="317"/>
                            </a:cubicBezTo>
                            <a:cubicBezTo>
                              <a:pt x="20" y="320"/>
                              <a:pt x="11" y="330"/>
                              <a:pt x="11" y="342"/>
                            </a:cubicBezTo>
                            <a:cubicBezTo>
                              <a:pt x="11" y="357"/>
                              <a:pt x="24" y="369"/>
                              <a:pt x="40" y="369"/>
                            </a:cubicBezTo>
                            <a:cubicBezTo>
                              <a:pt x="57" y="369"/>
                              <a:pt x="70" y="357"/>
                              <a:pt x="70" y="342"/>
                            </a:cubicBezTo>
                            <a:cubicBezTo>
                              <a:pt x="70" y="333"/>
                              <a:pt x="65" y="325"/>
                              <a:pt x="57" y="320"/>
                            </a:cubicBezTo>
                            <a:cubicBezTo>
                              <a:pt x="57" y="310"/>
                              <a:pt x="57" y="310"/>
                              <a:pt x="57" y="310"/>
                            </a:cubicBezTo>
                            <a:cubicBezTo>
                              <a:pt x="69" y="295"/>
                              <a:pt x="104" y="279"/>
                              <a:pt x="134" y="270"/>
                            </a:cubicBezTo>
                            <a:cubicBezTo>
                              <a:pt x="134" y="293"/>
                              <a:pt x="134" y="293"/>
                              <a:pt x="134" y="293"/>
                            </a:cubicBezTo>
                            <a:cubicBezTo>
                              <a:pt x="149" y="293"/>
                              <a:pt x="149" y="293"/>
                              <a:pt x="149" y="293"/>
                            </a:cubicBezTo>
                            <a:cubicBezTo>
                              <a:pt x="149" y="300"/>
                              <a:pt x="149" y="300"/>
                              <a:pt x="149" y="300"/>
                            </a:cubicBezTo>
                            <a:cubicBezTo>
                              <a:pt x="141" y="305"/>
                              <a:pt x="135" y="313"/>
                              <a:pt x="135" y="322"/>
                            </a:cubicBezTo>
                            <a:cubicBezTo>
                              <a:pt x="135" y="336"/>
                              <a:pt x="149" y="348"/>
                              <a:pt x="165" y="348"/>
                            </a:cubicBezTo>
                            <a:cubicBezTo>
                              <a:pt x="182" y="348"/>
                              <a:pt x="195" y="336"/>
                              <a:pt x="195" y="322"/>
                            </a:cubicBezTo>
                            <a:cubicBezTo>
                              <a:pt x="195" y="313"/>
                              <a:pt x="190" y="305"/>
                              <a:pt x="182" y="300"/>
                            </a:cubicBezTo>
                            <a:cubicBezTo>
                              <a:pt x="182" y="293"/>
                              <a:pt x="182" y="293"/>
                              <a:pt x="182" y="293"/>
                            </a:cubicBezTo>
                            <a:cubicBezTo>
                              <a:pt x="184" y="293"/>
                              <a:pt x="184" y="293"/>
                              <a:pt x="184" y="293"/>
                            </a:cubicBezTo>
                            <a:cubicBezTo>
                              <a:pt x="184" y="275"/>
                              <a:pt x="184" y="275"/>
                              <a:pt x="184" y="275"/>
                            </a:cubicBezTo>
                            <a:cubicBezTo>
                              <a:pt x="212" y="301"/>
                              <a:pt x="251" y="341"/>
                              <a:pt x="262" y="365"/>
                            </a:cubicBezTo>
                            <a:cubicBezTo>
                              <a:pt x="262" y="389"/>
                              <a:pt x="262" y="389"/>
                              <a:pt x="262" y="389"/>
                            </a:cubicBezTo>
                            <a:cubicBezTo>
                              <a:pt x="254" y="394"/>
                              <a:pt x="248" y="402"/>
                              <a:pt x="248" y="412"/>
                            </a:cubicBezTo>
                            <a:cubicBezTo>
                              <a:pt x="248" y="426"/>
                              <a:pt x="261" y="438"/>
                              <a:pt x="278" y="438"/>
                            </a:cubicBezTo>
                            <a:cubicBezTo>
                              <a:pt x="294" y="438"/>
                              <a:pt x="308" y="426"/>
                              <a:pt x="308" y="412"/>
                            </a:cubicBezTo>
                            <a:cubicBezTo>
                              <a:pt x="308" y="399"/>
                              <a:pt x="297" y="388"/>
                              <a:pt x="284" y="386"/>
                            </a:cubicBezTo>
                            <a:cubicBezTo>
                              <a:pt x="284" y="365"/>
                              <a:pt x="284" y="365"/>
                              <a:pt x="284" y="365"/>
                            </a:cubicBezTo>
                            <a:cubicBezTo>
                              <a:pt x="284" y="365"/>
                              <a:pt x="285" y="359"/>
                              <a:pt x="283" y="355"/>
                            </a:cubicBezTo>
                            <a:cubicBezTo>
                              <a:pt x="271" y="328"/>
                              <a:pt x="230" y="287"/>
                              <a:pt x="203" y="261"/>
                            </a:cubicBezTo>
                            <a:cubicBezTo>
                              <a:pt x="250" y="268"/>
                              <a:pt x="335" y="286"/>
                              <a:pt x="385" y="336"/>
                            </a:cubicBezTo>
                            <a:cubicBezTo>
                              <a:pt x="381" y="341"/>
                              <a:pt x="379" y="346"/>
                              <a:pt x="379" y="352"/>
                            </a:cubicBezTo>
                            <a:cubicBezTo>
                              <a:pt x="379" y="367"/>
                              <a:pt x="392" y="379"/>
                              <a:pt x="409" y="379"/>
                            </a:cubicBezTo>
                            <a:cubicBezTo>
                              <a:pt x="425" y="379"/>
                              <a:pt x="439" y="367"/>
                              <a:pt x="439" y="352"/>
                            </a:cubicBezTo>
                            <a:cubicBezTo>
                              <a:pt x="439" y="338"/>
                              <a:pt x="425" y="326"/>
                              <a:pt x="409" y="3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1" name="Freeform 239">
                        <a:extLst>
                          <a:ext uri="{FF2B5EF4-FFF2-40B4-BE49-F238E27FC236}">
                            <a16:creationId xmlns:a16="http://schemas.microsoft.com/office/drawing/2014/main" id="{63CAD6B4-D6F4-4DEB-8E48-97C3D0A34DD7}"/>
                          </a:ext>
                        </a:extLst>
                      </p:cNvPr>
                      <p:cNvSpPr>
                        <a:spLocks noEditPoints="1"/>
                      </p:cNvSpPr>
                      <p:nvPr/>
                    </p:nvSpPr>
                    <p:spPr bwMode="auto">
                      <a:xfrm>
                        <a:off x="4318000" y="804863"/>
                        <a:ext cx="2087563" cy="2066925"/>
                      </a:xfrm>
                      <a:custGeom>
                        <a:avLst/>
                        <a:gdLst>
                          <a:gd name="T0" fmla="*/ 215 w 557"/>
                          <a:gd name="T1" fmla="*/ 551 h 551"/>
                          <a:gd name="T2" fmla="*/ 534 w 557"/>
                          <a:gd name="T3" fmla="*/ 551 h 551"/>
                          <a:gd name="T4" fmla="*/ 457 w 557"/>
                          <a:gd name="T5" fmla="*/ 430 h 551"/>
                          <a:gd name="T6" fmla="*/ 416 w 557"/>
                          <a:gd name="T7" fmla="*/ 352 h 551"/>
                          <a:gd name="T8" fmla="*/ 416 w 557"/>
                          <a:gd name="T9" fmla="*/ 303 h 551"/>
                          <a:gd name="T10" fmla="*/ 365 w 557"/>
                          <a:gd name="T11" fmla="*/ 283 h 551"/>
                          <a:gd name="T12" fmla="*/ 311 w 557"/>
                          <a:gd name="T13" fmla="*/ 260 h 551"/>
                          <a:gd name="T14" fmla="*/ 304 w 557"/>
                          <a:gd name="T15" fmla="*/ 243 h 551"/>
                          <a:gd name="T16" fmla="*/ 329 w 557"/>
                          <a:gd name="T17" fmla="*/ 241 h 551"/>
                          <a:gd name="T18" fmla="*/ 334 w 557"/>
                          <a:gd name="T19" fmla="*/ 203 h 551"/>
                          <a:gd name="T20" fmla="*/ 338 w 557"/>
                          <a:gd name="T21" fmla="*/ 168 h 551"/>
                          <a:gd name="T22" fmla="*/ 344 w 557"/>
                          <a:gd name="T23" fmla="*/ 126 h 551"/>
                          <a:gd name="T24" fmla="*/ 325 w 557"/>
                          <a:gd name="T25" fmla="*/ 40 h 551"/>
                          <a:gd name="T26" fmla="*/ 269 w 557"/>
                          <a:gd name="T27" fmla="*/ 5 h 551"/>
                          <a:gd name="T28" fmla="*/ 229 w 557"/>
                          <a:gd name="T29" fmla="*/ 13 h 551"/>
                          <a:gd name="T30" fmla="*/ 192 w 557"/>
                          <a:gd name="T31" fmla="*/ 42 h 551"/>
                          <a:gd name="T32" fmla="*/ 171 w 557"/>
                          <a:gd name="T33" fmla="*/ 94 h 551"/>
                          <a:gd name="T34" fmla="*/ 161 w 557"/>
                          <a:gd name="T35" fmla="*/ 140 h 551"/>
                          <a:gd name="T36" fmla="*/ 160 w 557"/>
                          <a:gd name="T37" fmla="*/ 206 h 551"/>
                          <a:gd name="T38" fmla="*/ 177 w 557"/>
                          <a:gd name="T39" fmla="*/ 224 h 551"/>
                          <a:gd name="T40" fmla="*/ 165 w 557"/>
                          <a:gd name="T41" fmla="*/ 237 h 551"/>
                          <a:gd name="T42" fmla="*/ 147 w 557"/>
                          <a:gd name="T43" fmla="*/ 246 h 551"/>
                          <a:gd name="T44" fmla="*/ 117 w 557"/>
                          <a:gd name="T45" fmla="*/ 262 h 551"/>
                          <a:gd name="T46" fmla="*/ 74 w 557"/>
                          <a:gd name="T47" fmla="*/ 269 h 551"/>
                          <a:gd name="T48" fmla="*/ 49 w 557"/>
                          <a:gd name="T49" fmla="*/ 368 h 551"/>
                          <a:gd name="T50" fmla="*/ 11 w 557"/>
                          <a:gd name="T51" fmla="*/ 480 h 551"/>
                          <a:gd name="T52" fmla="*/ 20 w 557"/>
                          <a:gd name="T53" fmla="*/ 551 h 551"/>
                          <a:gd name="T54" fmla="*/ 215 w 557"/>
                          <a:gd name="T55" fmla="*/ 551 h 551"/>
                          <a:gd name="T56" fmla="*/ 336 w 557"/>
                          <a:gd name="T57" fmla="*/ 519 h 551"/>
                          <a:gd name="T58" fmla="*/ 362 w 557"/>
                          <a:gd name="T59" fmla="*/ 446 h 551"/>
                          <a:gd name="T60" fmla="*/ 414 w 557"/>
                          <a:gd name="T61" fmla="*/ 519 h 551"/>
                          <a:gd name="T62" fmla="*/ 336 w 557"/>
                          <a:gd name="T63" fmla="*/ 5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7" h="551">
                            <a:moveTo>
                              <a:pt x="215" y="551"/>
                            </a:moveTo>
                            <a:cubicBezTo>
                              <a:pt x="215" y="551"/>
                              <a:pt x="511" y="551"/>
                              <a:pt x="534" y="551"/>
                            </a:cubicBezTo>
                            <a:cubicBezTo>
                              <a:pt x="557" y="551"/>
                              <a:pt x="457" y="430"/>
                              <a:pt x="457" y="430"/>
                            </a:cubicBezTo>
                            <a:cubicBezTo>
                              <a:pt x="456" y="421"/>
                              <a:pt x="413" y="367"/>
                              <a:pt x="416" y="352"/>
                            </a:cubicBezTo>
                            <a:cubicBezTo>
                              <a:pt x="420" y="333"/>
                              <a:pt x="420" y="316"/>
                              <a:pt x="416" y="303"/>
                            </a:cubicBezTo>
                            <a:cubicBezTo>
                              <a:pt x="411" y="290"/>
                              <a:pt x="373" y="288"/>
                              <a:pt x="365" y="283"/>
                            </a:cubicBezTo>
                            <a:cubicBezTo>
                              <a:pt x="358" y="278"/>
                              <a:pt x="326" y="282"/>
                              <a:pt x="311" y="260"/>
                            </a:cubicBezTo>
                            <a:cubicBezTo>
                              <a:pt x="306" y="252"/>
                              <a:pt x="304" y="247"/>
                              <a:pt x="304" y="243"/>
                            </a:cubicBezTo>
                            <a:cubicBezTo>
                              <a:pt x="308" y="239"/>
                              <a:pt x="329" y="241"/>
                              <a:pt x="329" y="241"/>
                            </a:cubicBezTo>
                            <a:cubicBezTo>
                              <a:pt x="338" y="234"/>
                              <a:pt x="335" y="217"/>
                              <a:pt x="334" y="203"/>
                            </a:cubicBezTo>
                            <a:cubicBezTo>
                              <a:pt x="334" y="189"/>
                              <a:pt x="334" y="177"/>
                              <a:pt x="338" y="168"/>
                            </a:cubicBezTo>
                            <a:cubicBezTo>
                              <a:pt x="343" y="159"/>
                              <a:pt x="344" y="139"/>
                              <a:pt x="344" y="126"/>
                            </a:cubicBezTo>
                            <a:cubicBezTo>
                              <a:pt x="343" y="112"/>
                              <a:pt x="337" y="60"/>
                              <a:pt x="325" y="40"/>
                            </a:cubicBezTo>
                            <a:cubicBezTo>
                              <a:pt x="313" y="21"/>
                              <a:pt x="294" y="11"/>
                              <a:pt x="269" y="5"/>
                            </a:cubicBezTo>
                            <a:cubicBezTo>
                              <a:pt x="244" y="0"/>
                              <a:pt x="237" y="11"/>
                              <a:pt x="229" y="13"/>
                            </a:cubicBezTo>
                            <a:cubicBezTo>
                              <a:pt x="220" y="14"/>
                              <a:pt x="197" y="31"/>
                              <a:pt x="192" y="42"/>
                            </a:cubicBezTo>
                            <a:cubicBezTo>
                              <a:pt x="187" y="53"/>
                              <a:pt x="174" y="83"/>
                              <a:pt x="171" y="94"/>
                            </a:cubicBezTo>
                            <a:cubicBezTo>
                              <a:pt x="168" y="106"/>
                              <a:pt x="168" y="125"/>
                              <a:pt x="161" y="140"/>
                            </a:cubicBezTo>
                            <a:cubicBezTo>
                              <a:pt x="155" y="156"/>
                              <a:pt x="158" y="197"/>
                              <a:pt x="160" y="206"/>
                            </a:cubicBezTo>
                            <a:cubicBezTo>
                              <a:pt x="160" y="211"/>
                              <a:pt x="178" y="211"/>
                              <a:pt x="177" y="224"/>
                            </a:cubicBezTo>
                            <a:cubicBezTo>
                              <a:pt x="177" y="224"/>
                              <a:pt x="174" y="232"/>
                              <a:pt x="165" y="237"/>
                            </a:cubicBezTo>
                            <a:cubicBezTo>
                              <a:pt x="165" y="237"/>
                              <a:pt x="152" y="243"/>
                              <a:pt x="147" y="246"/>
                            </a:cubicBezTo>
                            <a:cubicBezTo>
                              <a:pt x="138" y="250"/>
                              <a:pt x="124" y="258"/>
                              <a:pt x="117" y="262"/>
                            </a:cubicBezTo>
                            <a:cubicBezTo>
                              <a:pt x="105" y="270"/>
                              <a:pt x="74" y="269"/>
                              <a:pt x="74" y="269"/>
                            </a:cubicBezTo>
                            <a:cubicBezTo>
                              <a:pt x="57" y="277"/>
                              <a:pt x="60" y="311"/>
                              <a:pt x="49" y="368"/>
                            </a:cubicBezTo>
                            <a:cubicBezTo>
                              <a:pt x="38" y="424"/>
                              <a:pt x="0" y="455"/>
                              <a:pt x="11" y="480"/>
                            </a:cubicBezTo>
                            <a:cubicBezTo>
                              <a:pt x="23" y="506"/>
                              <a:pt x="20" y="551"/>
                              <a:pt x="20" y="551"/>
                            </a:cubicBezTo>
                            <a:lnTo>
                              <a:pt x="215" y="551"/>
                            </a:lnTo>
                            <a:close/>
                            <a:moveTo>
                              <a:pt x="336" y="519"/>
                            </a:moveTo>
                            <a:cubicBezTo>
                              <a:pt x="348" y="510"/>
                              <a:pt x="362" y="446"/>
                              <a:pt x="362" y="446"/>
                            </a:cubicBezTo>
                            <a:cubicBezTo>
                              <a:pt x="370" y="455"/>
                              <a:pt x="420" y="510"/>
                              <a:pt x="414" y="519"/>
                            </a:cubicBezTo>
                            <a:cubicBezTo>
                              <a:pt x="408" y="529"/>
                              <a:pt x="324" y="529"/>
                              <a:pt x="336" y="5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2" name="Freeform 240">
                        <a:extLst>
                          <a:ext uri="{FF2B5EF4-FFF2-40B4-BE49-F238E27FC236}">
                            <a16:creationId xmlns:a16="http://schemas.microsoft.com/office/drawing/2014/main" id="{6856CB8E-2057-4FA4-BA5F-68C3DCADFF26}"/>
                          </a:ext>
                        </a:extLst>
                      </p:cNvPr>
                      <p:cNvSpPr>
                        <a:spLocks/>
                      </p:cNvSpPr>
                      <p:nvPr/>
                    </p:nvSpPr>
                    <p:spPr bwMode="auto">
                      <a:xfrm>
                        <a:off x="4433888" y="3078163"/>
                        <a:ext cx="2081213" cy="2898775"/>
                      </a:xfrm>
                      <a:custGeom>
                        <a:avLst/>
                        <a:gdLst>
                          <a:gd name="T0" fmla="*/ 506 w 555"/>
                          <a:gd name="T1" fmla="*/ 685 h 773"/>
                          <a:gd name="T2" fmla="*/ 452 w 555"/>
                          <a:gd name="T3" fmla="*/ 573 h 773"/>
                          <a:gd name="T4" fmla="*/ 428 w 555"/>
                          <a:gd name="T5" fmla="*/ 505 h 773"/>
                          <a:gd name="T6" fmla="*/ 452 w 555"/>
                          <a:gd name="T7" fmla="*/ 498 h 773"/>
                          <a:gd name="T8" fmla="*/ 452 w 555"/>
                          <a:gd name="T9" fmla="*/ 200 h 773"/>
                          <a:gd name="T10" fmla="*/ 426 w 555"/>
                          <a:gd name="T11" fmla="*/ 140 h 773"/>
                          <a:gd name="T12" fmla="*/ 288 w 555"/>
                          <a:gd name="T13" fmla="*/ 51 h 773"/>
                          <a:gd name="T14" fmla="*/ 288 w 555"/>
                          <a:gd name="T15" fmla="*/ 0 h 773"/>
                          <a:gd name="T16" fmla="*/ 0 w 555"/>
                          <a:gd name="T17" fmla="*/ 0 h 773"/>
                          <a:gd name="T18" fmla="*/ 4 w 555"/>
                          <a:gd name="T19" fmla="*/ 163 h 773"/>
                          <a:gd name="T20" fmla="*/ 63 w 555"/>
                          <a:gd name="T21" fmla="*/ 271 h 773"/>
                          <a:gd name="T22" fmla="*/ 199 w 555"/>
                          <a:gd name="T23" fmla="*/ 303 h 773"/>
                          <a:gd name="T24" fmla="*/ 232 w 555"/>
                          <a:gd name="T25" fmla="*/ 410 h 773"/>
                          <a:gd name="T26" fmla="*/ 242 w 555"/>
                          <a:gd name="T27" fmla="*/ 514 h 773"/>
                          <a:gd name="T28" fmla="*/ 262 w 555"/>
                          <a:gd name="T29" fmla="*/ 615 h 773"/>
                          <a:gd name="T30" fmla="*/ 251 w 555"/>
                          <a:gd name="T31" fmla="*/ 655 h 773"/>
                          <a:gd name="T32" fmla="*/ 241 w 555"/>
                          <a:gd name="T33" fmla="*/ 703 h 773"/>
                          <a:gd name="T34" fmla="*/ 251 w 555"/>
                          <a:gd name="T35" fmla="*/ 713 h 773"/>
                          <a:gd name="T36" fmla="*/ 267 w 555"/>
                          <a:gd name="T37" fmla="*/ 673 h 773"/>
                          <a:gd name="T38" fmla="*/ 291 w 555"/>
                          <a:gd name="T39" fmla="*/ 737 h 773"/>
                          <a:gd name="T40" fmla="*/ 347 w 555"/>
                          <a:gd name="T41" fmla="*/ 762 h 773"/>
                          <a:gd name="T42" fmla="*/ 397 w 555"/>
                          <a:gd name="T43" fmla="*/ 745 h 773"/>
                          <a:gd name="T44" fmla="*/ 344 w 555"/>
                          <a:gd name="T45" fmla="*/ 682 h 773"/>
                          <a:gd name="T46" fmla="*/ 318 w 555"/>
                          <a:gd name="T47" fmla="*/ 602 h 773"/>
                          <a:gd name="T48" fmla="*/ 311 w 555"/>
                          <a:gd name="T49" fmla="*/ 498 h 773"/>
                          <a:gd name="T50" fmla="*/ 343 w 555"/>
                          <a:gd name="T51" fmla="*/ 498 h 773"/>
                          <a:gd name="T52" fmla="*/ 343 w 555"/>
                          <a:gd name="T53" fmla="*/ 465 h 773"/>
                          <a:gd name="T54" fmla="*/ 363 w 555"/>
                          <a:gd name="T55" fmla="*/ 508 h 773"/>
                          <a:gd name="T56" fmla="*/ 374 w 555"/>
                          <a:gd name="T57" fmla="*/ 508 h 773"/>
                          <a:gd name="T58" fmla="*/ 386 w 555"/>
                          <a:gd name="T59" fmla="*/ 561 h 773"/>
                          <a:gd name="T60" fmla="*/ 374 w 555"/>
                          <a:gd name="T61" fmla="*/ 628 h 773"/>
                          <a:gd name="T62" fmla="*/ 397 w 555"/>
                          <a:gd name="T63" fmla="*/ 670 h 773"/>
                          <a:gd name="T64" fmla="*/ 402 w 555"/>
                          <a:gd name="T65" fmla="*/ 719 h 773"/>
                          <a:gd name="T66" fmla="*/ 419 w 555"/>
                          <a:gd name="T67" fmla="*/ 719 h 773"/>
                          <a:gd name="T68" fmla="*/ 419 w 555"/>
                          <a:gd name="T69" fmla="*/ 685 h 773"/>
                          <a:gd name="T70" fmla="*/ 460 w 555"/>
                          <a:gd name="T71" fmla="*/ 748 h 773"/>
                          <a:gd name="T72" fmla="*/ 549 w 555"/>
                          <a:gd name="T73" fmla="*/ 747 h 773"/>
                          <a:gd name="T74" fmla="*/ 506 w 555"/>
                          <a:gd name="T75" fmla="*/ 685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5" h="773">
                            <a:moveTo>
                              <a:pt x="506" y="685"/>
                            </a:moveTo>
                            <a:cubicBezTo>
                              <a:pt x="479" y="668"/>
                              <a:pt x="466" y="599"/>
                              <a:pt x="452" y="573"/>
                            </a:cubicBezTo>
                            <a:cubicBezTo>
                              <a:pt x="438" y="547"/>
                              <a:pt x="428" y="505"/>
                              <a:pt x="428" y="505"/>
                            </a:cubicBezTo>
                            <a:cubicBezTo>
                              <a:pt x="428" y="505"/>
                              <a:pt x="452" y="507"/>
                              <a:pt x="452" y="498"/>
                            </a:cubicBezTo>
                            <a:cubicBezTo>
                              <a:pt x="452" y="488"/>
                              <a:pt x="452" y="235"/>
                              <a:pt x="452" y="200"/>
                            </a:cubicBezTo>
                            <a:cubicBezTo>
                              <a:pt x="452" y="165"/>
                              <a:pt x="435" y="153"/>
                              <a:pt x="426" y="140"/>
                            </a:cubicBezTo>
                            <a:cubicBezTo>
                              <a:pt x="417" y="128"/>
                              <a:pt x="288" y="51"/>
                              <a:pt x="288" y="51"/>
                            </a:cubicBezTo>
                            <a:cubicBezTo>
                              <a:pt x="288" y="0"/>
                              <a:pt x="288" y="0"/>
                              <a:pt x="288" y="0"/>
                            </a:cubicBezTo>
                            <a:cubicBezTo>
                              <a:pt x="0" y="0"/>
                              <a:pt x="0" y="0"/>
                              <a:pt x="0" y="0"/>
                            </a:cubicBezTo>
                            <a:cubicBezTo>
                              <a:pt x="4" y="163"/>
                              <a:pt x="4" y="163"/>
                              <a:pt x="4" y="163"/>
                            </a:cubicBezTo>
                            <a:cubicBezTo>
                              <a:pt x="1" y="188"/>
                              <a:pt x="40" y="263"/>
                              <a:pt x="63" y="271"/>
                            </a:cubicBezTo>
                            <a:cubicBezTo>
                              <a:pt x="86" y="278"/>
                              <a:pt x="195" y="295"/>
                              <a:pt x="199" y="303"/>
                            </a:cubicBezTo>
                            <a:cubicBezTo>
                              <a:pt x="204" y="311"/>
                              <a:pt x="234" y="390"/>
                              <a:pt x="232" y="410"/>
                            </a:cubicBezTo>
                            <a:cubicBezTo>
                              <a:pt x="230" y="430"/>
                              <a:pt x="242" y="514"/>
                              <a:pt x="242" y="514"/>
                            </a:cubicBezTo>
                            <a:cubicBezTo>
                              <a:pt x="242" y="514"/>
                              <a:pt x="265" y="589"/>
                              <a:pt x="262" y="615"/>
                            </a:cubicBezTo>
                            <a:cubicBezTo>
                              <a:pt x="262" y="623"/>
                              <a:pt x="246" y="629"/>
                              <a:pt x="251" y="655"/>
                            </a:cubicBezTo>
                            <a:cubicBezTo>
                              <a:pt x="253" y="664"/>
                              <a:pt x="241" y="703"/>
                              <a:pt x="241" y="703"/>
                            </a:cubicBezTo>
                            <a:cubicBezTo>
                              <a:pt x="251" y="713"/>
                              <a:pt x="251" y="713"/>
                              <a:pt x="251" y="713"/>
                            </a:cubicBezTo>
                            <a:cubicBezTo>
                              <a:pt x="251" y="713"/>
                              <a:pt x="266" y="673"/>
                              <a:pt x="267" y="673"/>
                            </a:cubicBezTo>
                            <a:cubicBezTo>
                              <a:pt x="273" y="677"/>
                              <a:pt x="279" y="723"/>
                              <a:pt x="291" y="737"/>
                            </a:cubicBezTo>
                            <a:cubicBezTo>
                              <a:pt x="303" y="751"/>
                              <a:pt x="320" y="755"/>
                              <a:pt x="347" y="762"/>
                            </a:cubicBezTo>
                            <a:cubicBezTo>
                              <a:pt x="373" y="770"/>
                              <a:pt x="413" y="773"/>
                              <a:pt x="397" y="745"/>
                            </a:cubicBezTo>
                            <a:cubicBezTo>
                              <a:pt x="374" y="707"/>
                              <a:pt x="358" y="703"/>
                              <a:pt x="344" y="682"/>
                            </a:cubicBezTo>
                            <a:cubicBezTo>
                              <a:pt x="333" y="664"/>
                              <a:pt x="333" y="640"/>
                              <a:pt x="318" y="602"/>
                            </a:cubicBezTo>
                            <a:cubicBezTo>
                              <a:pt x="308" y="578"/>
                              <a:pt x="311" y="498"/>
                              <a:pt x="311" y="498"/>
                            </a:cubicBezTo>
                            <a:cubicBezTo>
                              <a:pt x="343" y="498"/>
                              <a:pt x="343" y="498"/>
                              <a:pt x="343" y="498"/>
                            </a:cubicBezTo>
                            <a:cubicBezTo>
                              <a:pt x="343" y="465"/>
                              <a:pt x="343" y="465"/>
                              <a:pt x="343" y="465"/>
                            </a:cubicBezTo>
                            <a:cubicBezTo>
                              <a:pt x="363" y="508"/>
                              <a:pt x="363" y="508"/>
                              <a:pt x="363" y="508"/>
                            </a:cubicBezTo>
                            <a:cubicBezTo>
                              <a:pt x="374" y="508"/>
                              <a:pt x="374" y="508"/>
                              <a:pt x="374" y="508"/>
                            </a:cubicBezTo>
                            <a:cubicBezTo>
                              <a:pt x="386" y="561"/>
                              <a:pt x="386" y="561"/>
                              <a:pt x="386" y="561"/>
                            </a:cubicBezTo>
                            <a:cubicBezTo>
                              <a:pt x="386" y="561"/>
                              <a:pt x="376" y="611"/>
                              <a:pt x="374" y="628"/>
                            </a:cubicBezTo>
                            <a:cubicBezTo>
                              <a:pt x="372" y="645"/>
                              <a:pt x="397" y="670"/>
                              <a:pt x="397" y="670"/>
                            </a:cubicBezTo>
                            <a:cubicBezTo>
                              <a:pt x="402" y="719"/>
                              <a:pt x="402" y="719"/>
                              <a:pt x="402" y="719"/>
                            </a:cubicBezTo>
                            <a:cubicBezTo>
                              <a:pt x="419" y="719"/>
                              <a:pt x="419" y="719"/>
                              <a:pt x="419" y="719"/>
                            </a:cubicBezTo>
                            <a:cubicBezTo>
                              <a:pt x="419" y="719"/>
                              <a:pt x="411" y="669"/>
                              <a:pt x="419" y="685"/>
                            </a:cubicBezTo>
                            <a:cubicBezTo>
                              <a:pt x="426" y="700"/>
                              <a:pt x="443" y="739"/>
                              <a:pt x="460" y="748"/>
                            </a:cubicBezTo>
                            <a:cubicBezTo>
                              <a:pt x="481" y="759"/>
                              <a:pt x="533" y="765"/>
                              <a:pt x="549" y="747"/>
                            </a:cubicBezTo>
                            <a:cubicBezTo>
                              <a:pt x="555" y="740"/>
                              <a:pt x="533" y="702"/>
                              <a:pt x="506" y="6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3" name="Freeform 241">
                        <a:extLst>
                          <a:ext uri="{FF2B5EF4-FFF2-40B4-BE49-F238E27FC236}">
                            <a16:creationId xmlns:a16="http://schemas.microsoft.com/office/drawing/2014/main" id="{8DB94FE3-6C5D-424C-AB99-116F493BD70E}"/>
                          </a:ext>
                        </a:extLst>
                      </p:cNvPr>
                      <p:cNvSpPr>
                        <a:spLocks/>
                      </p:cNvSpPr>
                      <p:nvPr/>
                    </p:nvSpPr>
                    <p:spPr bwMode="auto">
                      <a:xfrm>
                        <a:off x="2443163" y="3078163"/>
                        <a:ext cx="2241550" cy="2921000"/>
                      </a:xfrm>
                      <a:custGeom>
                        <a:avLst/>
                        <a:gdLst>
                          <a:gd name="T0" fmla="*/ 583 w 598"/>
                          <a:gd name="T1" fmla="*/ 228 h 779"/>
                          <a:gd name="T2" fmla="*/ 506 w 598"/>
                          <a:gd name="T3" fmla="*/ 75 h 779"/>
                          <a:gd name="T4" fmla="*/ 288 w 598"/>
                          <a:gd name="T5" fmla="*/ 36 h 779"/>
                          <a:gd name="T6" fmla="*/ 277 w 598"/>
                          <a:gd name="T7" fmla="*/ 0 h 779"/>
                          <a:gd name="T8" fmla="*/ 7 w 598"/>
                          <a:gd name="T9" fmla="*/ 0 h 779"/>
                          <a:gd name="T10" fmla="*/ 5 w 598"/>
                          <a:gd name="T11" fmla="*/ 59 h 779"/>
                          <a:gd name="T12" fmla="*/ 144 w 598"/>
                          <a:gd name="T13" fmla="*/ 270 h 779"/>
                          <a:gd name="T14" fmla="*/ 424 w 598"/>
                          <a:gd name="T15" fmla="*/ 258 h 779"/>
                          <a:gd name="T16" fmla="*/ 431 w 598"/>
                          <a:gd name="T17" fmla="*/ 316 h 779"/>
                          <a:gd name="T18" fmla="*/ 405 w 598"/>
                          <a:gd name="T19" fmla="*/ 521 h 779"/>
                          <a:gd name="T20" fmla="*/ 344 w 598"/>
                          <a:gd name="T21" fmla="*/ 586 h 779"/>
                          <a:gd name="T22" fmla="*/ 377 w 598"/>
                          <a:gd name="T23" fmla="*/ 654 h 779"/>
                          <a:gd name="T24" fmla="*/ 403 w 598"/>
                          <a:gd name="T25" fmla="*/ 654 h 779"/>
                          <a:gd name="T26" fmla="*/ 436 w 598"/>
                          <a:gd name="T27" fmla="*/ 719 h 779"/>
                          <a:gd name="T28" fmla="*/ 462 w 598"/>
                          <a:gd name="T29" fmla="*/ 755 h 779"/>
                          <a:gd name="T30" fmla="*/ 546 w 598"/>
                          <a:gd name="T31" fmla="*/ 764 h 779"/>
                          <a:gd name="T32" fmla="*/ 517 w 598"/>
                          <a:gd name="T33" fmla="*/ 711 h 779"/>
                          <a:gd name="T34" fmla="*/ 505 w 598"/>
                          <a:gd name="T35" fmla="*/ 679 h 779"/>
                          <a:gd name="T36" fmla="*/ 554 w 598"/>
                          <a:gd name="T37" fmla="*/ 688 h 779"/>
                          <a:gd name="T38" fmla="*/ 549 w 598"/>
                          <a:gd name="T39" fmla="*/ 645 h 779"/>
                          <a:gd name="T40" fmla="*/ 501 w 598"/>
                          <a:gd name="T41" fmla="*/ 613 h 779"/>
                          <a:gd name="T42" fmla="*/ 497 w 598"/>
                          <a:gd name="T43" fmla="*/ 579 h 779"/>
                          <a:gd name="T44" fmla="*/ 590 w 598"/>
                          <a:gd name="T45" fmla="*/ 558 h 779"/>
                          <a:gd name="T46" fmla="*/ 590 w 598"/>
                          <a:gd name="T47" fmla="*/ 427 h 779"/>
                          <a:gd name="T48" fmla="*/ 583 w 598"/>
                          <a:gd name="T49" fmla="*/ 228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779">
                            <a:moveTo>
                              <a:pt x="583" y="228"/>
                            </a:moveTo>
                            <a:cubicBezTo>
                              <a:pt x="578" y="205"/>
                              <a:pt x="598" y="96"/>
                              <a:pt x="506" y="75"/>
                            </a:cubicBezTo>
                            <a:cubicBezTo>
                              <a:pt x="414" y="54"/>
                              <a:pt x="306" y="53"/>
                              <a:pt x="288" y="36"/>
                            </a:cubicBezTo>
                            <a:cubicBezTo>
                              <a:pt x="281" y="29"/>
                              <a:pt x="278" y="15"/>
                              <a:pt x="277" y="0"/>
                            </a:cubicBezTo>
                            <a:cubicBezTo>
                              <a:pt x="7" y="0"/>
                              <a:pt x="7" y="0"/>
                              <a:pt x="7" y="0"/>
                            </a:cubicBezTo>
                            <a:cubicBezTo>
                              <a:pt x="5" y="22"/>
                              <a:pt x="0" y="45"/>
                              <a:pt x="5" y="59"/>
                            </a:cubicBezTo>
                            <a:cubicBezTo>
                              <a:pt x="17" y="97"/>
                              <a:pt x="56" y="265"/>
                              <a:pt x="144" y="270"/>
                            </a:cubicBezTo>
                            <a:cubicBezTo>
                              <a:pt x="214" y="274"/>
                              <a:pt x="424" y="258"/>
                              <a:pt x="424" y="258"/>
                            </a:cubicBezTo>
                            <a:cubicBezTo>
                              <a:pt x="424" y="258"/>
                              <a:pt x="430" y="281"/>
                              <a:pt x="431" y="316"/>
                            </a:cubicBezTo>
                            <a:cubicBezTo>
                              <a:pt x="433" y="350"/>
                              <a:pt x="426" y="487"/>
                              <a:pt x="405" y="521"/>
                            </a:cubicBezTo>
                            <a:cubicBezTo>
                              <a:pt x="384" y="554"/>
                              <a:pt x="348" y="587"/>
                              <a:pt x="344" y="586"/>
                            </a:cubicBezTo>
                            <a:cubicBezTo>
                              <a:pt x="341" y="585"/>
                              <a:pt x="368" y="654"/>
                              <a:pt x="377" y="654"/>
                            </a:cubicBezTo>
                            <a:cubicBezTo>
                              <a:pt x="387" y="654"/>
                              <a:pt x="403" y="654"/>
                              <a:pt x="403" y="654"/>
                            </a:cubicBezTo>
                            <a:cubicBezTo>
                              <a:pt x="403" y="654"/>
                              <a:pt x="433" y="708"/>
                              <a:pt x="436" y="719"/>
                            </a:cubicBezTo>
                            <a:cubicBezTo>
                              <a:pt x="439" y="731"/>
                              <a:pt x="440" y="741"/>
                              <a:pt x="462" y="755"/>
                            </a:cubicBezTo>
                            <a:cubicBezTo>
                              <a:pt x="474" y="763"/>
                              <a:pt x="509" y="779"/>
                              <a:pt x="546" y="764"/>
                            </a:cubicBezTo>
                            <a:cubicBezTo>
                              <a:pt x="559" y="759"/>
                              <a:pt x="532" y="732"/>
                              <a:pt x="517" y="711"/>
                            </a:cubicBezTo>
                            <a:cubicBezTo>
                              <a:pt x="503" y="689"/>
                              <a:pt x="505" y="679"/>
                              <a:pt x="505" y="679"/>
                            </a:cubicBezTo>
                            <a:cubicBezTo>
                              <a:pt x="505" y="679"/>
                              <a:pt x="541" y="690"/>
                              <a:pt x="554" y="688"/>
                            </a:cubicBezTo>
                            <a:cubicBezTo>
                              <a:pt x="567" y="685"/>
                              <a:pt x="564" y="659"/>
                              <a:pt x="549" y="645"/>
                            </a:cubicBezTo>
                            <a:cubicBezTo>
                              <a:pt x="534" y="631"/>
                              <a:pt x="507" y="628"/>
                              <a:pt x="501" y="613"/>
                            </a:cubicBezTo>
                            <a:cubicBezTo>
                              <a:pt x="495" y="598"/>
                              <a:pt x="497" y="579"/>
                              <a:pt x="497" y="579"/>
                            </a:cubicBezTo>
                            <a:cubicBezTo>
                              <a:pt x="590" y="558"/>
                              <a:pt x="590" y="558"/>
                              <a:pt x="590" y="558"/>
                            </a:cubicBezTo>
                            <a:cubicBezTo>
                              <a:pt x="590" y="558"/>
                              <a:pt x="598" y="496"/>
                              <a:pt x="590" y="427"/>
                            </a:cubicBezTo>
                            <a:cubicBezTo>
                              <a:pt x="583" y="358"/>
                              <a:pt x="588" y="251"/>
                              <a:pt x="583"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4" name="Freeform 242">
                        <a:extLst>
                          <a:ext uri="{FF2B5EF4-FFF2-40B4-BE49-F238E27FC236}">
                            <a16:creationId xmlns:a16="http://schemas.microsoft.com/office/drawing/2014/main" id="{6E2815B3-02C5-49AB-BB81-FA7525082BB7}"/>
                          </a:ext>
                        </a:extLst>
                      </p:cNvPr>
                      <p:cNvSpPr>
                        <a:spLocks/>
                      </p:cNvSpPr>
                      <p:nvPr/>
                    </p:nvSpPr>
                    <p:spPr bwMode="auto">
                      <a:xfrm>
                        <a:off x="2479675" y="782638"/>
                        <a:ext cx="2209800" cy="2089150"/>
                      </a:xfrm>
                      <a:custGeom>
                        <a:avLst/>
                        <a:gdLst>
                          <a:gd name="T0" fmla="*/ 580 w 589"/>
                          <a:gd name="T1" fmla="*/ 378 h 557"/>
                          <a:gd name="T2" fmla="*/ 574 w 589"/>
                          <a:gd name="T3" fmla="*/ 370 h 557"/>
                          <a:gd name="T4" fmla="*/ 565 w 589"/>
                          <a:gd name="T5" fmla="*/ 381 h 557"/>
                          <a:gd name="T6" fmla="*/ 565 w 589"/>
                          <a:gd name="T7" fmla="*/ 385 h 557"/>
                          <a:gd name="T8" fmla="*/ 555 w 589"/>
                          <a:gd name="T9" fmla="*/ 390 h 557"/>
                          <a:gd name="T10" fmla="*/ 542 w 589"/>
                          <a:gd name="T11" fmla="*/ 364 h 557"/>
                          <a:gd name="T12" fmla="*/ 533 w 589"/>
                          <a:gd name="T13" fmla="*/ 375 h 557"/>
                          <a:gd name="T14" fmla="*/ 538 w 589"/>
                          <a:gd name="T15" fmla="*/ 397 h 557"/>
                          <a:gd name="T16" fmla="*/ 538 w 589"/>
                          <a:gd name="T17" fmla="*/ 400 h 557"/>
                          <a:gd name="T18" fmla="*/ 533 w 589"/>
                          <a:gd name="T19" fmla="*/ 404 h 557"/>
                          <a:gd name="T20" fmla="*/ 522 w 589"/>
                          <a:gd name="T21" fmla="*/ 385 h 557"/>
                          <a:gd name="T22" fmla="*/ 506 w 589"/>
                          <a:gd name="T23" fmla="*/ 372 h 557"/>
                          <a:gd name="T24" fmla="*/ 509 w 589"/>
                          <a:gd name="T25" fmla="*/ 394 h 557"/>
                          <a:gd name="T26" fmla="*/ 516 w 589"/>
                          <a:gd name="T27" fmla="*/ 410 h 557"/>
                          <a:gd name="T28" fmla="*/ 511 w 589"/>
                          <a:gd name="T29" fmla="*/ 414 h 557"/>
                          <a:gd name="T30" fmla="*/ 493 w 589"/>
                          <a:gd name="T31" fmla="*/ 385 h 557"/>
                          <a:gd name="T32" fmla="*/ 493 w 589"/>
                          <a:gd name="T33" fmla="*/ 411 h 557"/>
                          <a:gd name="T34" fmla="*/ 493 w 589"/>
                          <a:gd name="T35" fmla="*/ 422 h 557"/>
                          <a:gd name="T36" fmla="*/ 481 w 589"/>
                          <a:gd name="T37" fmla="*/ 439 h 557"/>
                          <a:gd name="T38" fmla="*/ 474 w 589"/>
                          <a:gd name="T39" fmla="*/ 447 h 557"/>
                          <a:gd name="T40" fmla="*/ 472 w 589"/>
                          <a:gd name="T41" fmla="*/ 443 h 557"/>
                          <a:gd name="T42" fmla="*/ 340 w 589"/>
                          <a:gd name="T43" fmla="*/ 430 h 557"/>
                          <a:gd name="T44" fmla="*/ 321 w 589"/>
                          <a:gd name="T45" fmla="*/ 326 h 557"/>
                          <a:gd name="T46" fmla="*/ 309 w 589"/>
                          <a:gd name="T47" fmla="*/ 252 h 557"/>
                          <a:gd name="T48" fmla="*/ 315 w 589"/>
                          <a:gd name="T49" fmla="*/ 246 h 557"/>
                          <a:gd name="T50" fmla="*/ 325 w 589"/>
                          <a:gd name="T51" fmla="*/ 228 h 557"/>
                          <a:gd name="T52" fmla="*/ 354 w 589"/>
                          <a:gd name="T53" fmla="*/ 230 h 557"/>
                          <a:gd name="T54" fmla="*/ 378 w 589"/>
                          <a:gd name="T55" fmla="*/ 211 h 557"/>
                          <a:gd name="T56" fmla="*/ 388 w 589"/>
                          <a:gd name="T57" fmla="*/ 199 h 557"/>
                          <a:gd name="T58" fmla="*/ 386 w 589"/>
                          <a:gd name="T59" fmla="*/ 190 h 557"/>
                          <a:gd name="T60" fmla="*/ 393 w 589"/>
                          <a:gd name="T61" fmla="*/ 188 h 557"/>
                          <a:gd name="T62" fmla="*/ 394 w 589"/>
                          <a:gd name="T63" fmla="*/ 175 h 557"/>
                          <a:gd name="T64" fmla="*/ 405 w 589"/>
                          <a:gd name="T65" fmla="*/ 171 h 557"/>
                          <a:gd name="T66" fmla="*/ 413 w 589"/>
                          <a:gd name="T67" fmla="*/ 163 h 557"/>
                          <a:gd name="T68" fmla="*/ 401 w 589"/>
                          <a:gd name="T69" fmla="*/ 131 h 557"/>
                          <a:gd name="T70" fmla="*/ 405 w 589"/>
                          <a:gd name="T71" fmla="*/ 118 h 557"/>
                          <a:gd name="T72" fmla="*/ 401 w 589"/>
                          <a:gd name="T73" fmla="*/ 87 h 557"/>
                          <a:gd name="T74" fmla="*/ 399 w 589"/>
                          <a:gd name="T75" fmla="*/ 65 h 557"/>
                          <a:gd name="T76" fmla="*/ 399 w 589"/>
                          <a:gd name="T77" fmla="*/ 52 h 557"/>
                          <a:gd name="T78" fmla="*/ 356 w 589"/>
                          <a:gd name="T79" fmla="*/ 20 h 557"/>
                          <a:gd name="T80" fmla="*/ 247 w 589"/>
                          <a:gd name="T81" fmla="*/ 23 h 557"/>
                          <a:gd name="T82" fmla="*/ 213 w 589"/>
                          <a:gd name="T83" fmla="*/ 98 h 557"/>
                          <a:gd name="T84" fmla="*/ 218 w 589"/>
                          <a:gd name="T85" fmla="*/ 149 h 557"/>
                          <a:gd name="T86" fmla="*/ 225 w 589"/>
                          <a:gd name="T87" fmla="*/ 170 h 557"/>
                          <a:gd name="T88" fmla="*/ 224 w 589"/>
                          <a:gd name="T89" fmla="*/ 181 h 557"/>
                          <a:gd name="T90" fmla="*/ 216 w 589"/>
                          <a:gd name="T91" fmla="*/ 186 h 557"/>
                          <a:gd name="T92" fmla="*/ 199 w 589"/>
                          <a:gd name="T93" fmla="*/ 199 h 557"/>
                          <a:gd name="T94" fmla="*/ 182 w 589"/>
                          <a:gd name="T95" fmla="*/ 216 h 557"/>
                          <a:gd name="T96" fmla="*/ 154 w 589"/>
                          <a:gd name="T97" fmla="*/ 237 h 557"/>
                          <a:gd name="T98" fmla="*/ 19 w 589"/>
                          <a:gd name="T99" fmla="*/ 476 h 557"/>
                          <a:gd name="T100" fmla="*/ 4 w 589"/>
                          <a:gd name="T101" fmla="*/ 536 h 557"/>
                          <a:gd name="T102" fmla="*/ 0 w 589"/>
                          <a:gd name="T103" fmla="*/ 557 h 557"/>
                          <a:gd name="T104" fmla="*/ 409 w 589"/>
                          <a:gd name="T105" fmla="*/ 557 h 557"/>
                          <a:gd name="T106" fmla="*/ 493 w 589"/>
                          <a:gd name="T107" fmla="*/ 504 h 557"/>
                          <a:gd name="T108" fmla="*/ 496 w 589"/>
                          <a:gd name="T109" fmla="*/ 491 h 557"/>
                          <a:gd name="T110" fmla="*/ 519 w 589"/>
                          <a:gd name="T111" fmla="*/ 470 h 557"/>
                          <a:gd name="T112" fmla="*/ 555 w 589"/>
                          <a:gd name="T113" fmla="*/ 448 h 557"/>
                          <a:gd name="T114" fmla="*/ 580 w 589"/>
                          <a:gd name="T115" fmla="*/ 418 h 557"/>
                          <a:gd name="T116" fmla="*/ 583 w 589"/>
                          <a:gd name="T117" fmla="*/ 400 h 557"/>
                          <a:gd name="T118" fmla="*/ 583 w 589"/>
                          <a:gd name="T119" fmla="*/ 394 h 557"/>
                          <a:gd name="T120" fmla="*/ 589 w 589"/>
                          <a:gd name="T121" fmla="*/ 385 h 557"/>
                          <a:gd name="T122" fmla="*/ 580 w 589"/>
                          <a:gd name="T123" fmla="*/ 378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57">
                            <a:moveTo>
                              <a:pt x="580" y="378"/>
                            </a:moveTo>
                            <a:cubicBezTo>
                              <a:pt x="580" y="378"/>
                              <a:pt x="579" y="370"/>
                              <a:pt x="574" y="370"/>
                            </a:cubicBezTo>
                            <a:cubicBezTo>
                              <a:pt x="570" y="370"/>
                              <a:pt x="565" y="377"/>
                              <a:pt x="565" y="381"/>
                            </a:cubicBezTo>
                            <a:cubicBezTo>
                              <a:pt x="565" y="385"/>
                              <a:pt x="565" y="385"/>
                              <a:pt x="565" y="385"/>
                            </a:cubicBezTo>
                            <a:cubicBezTo>
                              <a:pt x="565" y="385"/>
                              <a:pt x="557" y="388"/>
                              <a:pt x="555" y="390"/>
                            </a:cubicBezTo>
                            <a:cubicBezTo>
                              <a:pt x="552" y="391"/>
                              <a:pt x="552" y="367"/>
                              <a:pt x="542" y="364"/>
                            </a:cubicBezTo>
                            <a:cubicBezTo>
                              <a:pt x="533" y="361"/>
                              <a:pt x="531" y="369"/>
                              <a:pt x="533" y="375"/>
                            </a:cubicBezTo>
                            <a:cubicBezTo>
                              <a:pt x="534" y="382"/>
                              <a:pt x="538" y="393"/>
                              <a:pt x="538" y="397"/>
                            </a:cubicBezTo>
                            <a:cubicBezTo>
                              <a:pt x="538" y="400"/>
                              <a:pt x="538" y="400"/>
                              <a:pt x="538" y="400"/>
                            </a:cubicBezTo>
                            <a:cubicBezTo>
                              <a:pt x="533" y="404"/>
                              <a:pt x="533" y="404"/>
                              <a:pt x="533" y="404"/>
                            </a:cubicBezTo>
                            <a:cubicBezTo>
                              <a:pt x="533" y="404"/>
                              <a:pt x="525" y="390"/>
                              <a:pt x="522" y="385"/>
                            </a:cubicBezTo>
                            <a:cubicBezTo>
                              <a:pt x="518" y="380"/>
                              <a:pt x="515" y="367"/>
                              <a:pt x="506" y="372"/>
                            </a:cubicBezTo>
                            <a:cubicBezTo>
                              <a:pt x="498" y="378"/>
                              <a:pt x="503" y="384"/>
                              <a:pt x="509" y="394"/>
                            </a:cubicBezTo>
                            <a:cubicBezTo>
                              <a:pt x="515" y="404"/>
                              <a:pt x="516" y="410"/>
                              <a:pt x="516" y="410"/>
                            </a:cubicBezTo>
                            <a:cubicBezTo>
                              <a:pt x="511" y="414"/>
                              <a:pt x="511" y="414"/>
                              <a:pt x="511" y="414"/>
                            </a:cubicBezTo>
                            <a:cubicBezTo>
                              <a:pt x="511" y="414"/>
                              <a:pt x="501" y="381"/>
                              <a:pt x="493" y="385"/>
                            </a:cubicBezTo>
                            <a:cubicBezTo>
                              <a:pt x="485" y="390"/>
                              <a:pt x="491" y="403"/>
                              <a:pt x="493" y="411"/>
                            </a:cubicBezTo>
                            <a:cubicBezTo>
                              <a:pt x="494" y="419"/>
                              <a:pt x="493" y="422"/>
                              <a:pt x="493" y="422"/>
                            </a:cubicBezTo>
                            <a:cubicBezTo>
                              <a:pt x="493" y="422"/>
                              <a:pt x="486" y="432"/>
                              <a:pt x="481" y="439"/>
                            </a:cubicBezTo>
                            <a:cubicBezTo>
                              <a:pt x="479" y="442"/>
                              <a:pt x="477" y="444"/>
                              <a:pt x="474" y="447"/>
                            </a:cubicBezTo>
                            <a:cubicBezTo>
                              <a:pt x="473" y="444"/>
                              <a:pt x="472" y="443"/>
                              <a:pt x="472" y="443"/>
                            </a:cubicBezTo>
                            <a:cubicBezTo>
                              <a:pt x="472" y="443"/>
                              <a:pt x="386" y="449"/>
                              <a:pt x="340" y="430"/>
                            </a:cubicBezTo>
                            <a:cubicBezTo>
                              <a:pt x="294" y="410"/>
                              <a:pt x="323" y="341"/>
                              <a:pt x="321" y="326"/>
                            </a:cubicBezTo>
                            <a:cubicBezTo>
                              <a:pt x="317" y="292"/>
                              <a:pt x="309" y="252"/>
                              <a:pt x="309" y="252"/>
                            </a:cubicBezTo>
                            <a:cubicBezTo>
                              <a:pt x="309" y="252"/>
                              <a:pt x="309" y="252"/>
                              <a:pt x="315" y="246"/>
                            </a:cubicBezTo>
                            <a:cubicBezTo>
                              <a:pt x="320" y="241"/>
                              <a:pt x="321" y="233"/>
                              <a:pt x="325" y="228"/>
                            </a:cubicBezTo>
                            <a:cubicBezTo>
                              <a:pt x="329" y="223"/>
                              <a:pt x="333" y="229"/>
                              <a:pt x="354" y="230"/>
                            </a:cubicBezTo>
                            <a:cubicBezTo>
                              <a:pt x="374" y="231"/>
                              <a:pt x="378" y="219"/>
                              <a:pt x="378" y="211"/>
                            </a:cubicBezTo>
                            <a:cubicBezTo>
                              <a:pt x="379" y="202"/>
                              <a:pt x="384" y="202"/>
                              <a:pt x="388" y="199"/>
                            </a:cubicBezTo>
                            <a:cubicBezTo>
                              <a:pt x="391" y="196"/>
                              <a:pt x="386" y="190"/>
                              <a:pt x="386" y="190"/>
                            </a:cubicBezTo>
                            <a:cubicBezTo>
                              <a:pt x="386" y="190"/>
                              <a:pt x="385" y="188"/>
                              <a:pt x="393" y="188"/>
                            </a:cubicBezTo>
                            <a:cubicBezTo>
                              <a:pt x="400" y="187"/>
                              <a:pt x="394" y="179"/>
                              <a:pt x="394" y="175"/>
                            </a:cubicBezTo>
                            <a:cubicBezTo>
                              <a:pt x="394" y="171"/>
                              <a:pt x="398" y="171"/>
                              <a:pt x="405" y="171"/>
                            </a:cubicBezTo>
                            <a:cubicBezTo>
                              <a:pt x="413" y="171"/>
                              <a:pt x="414" y="167"/>
                              <a:pt x="413" y="163"/>
                            </a:cubicBezTo>
                            <a:cubicBezTo>
                              <a:pt x="413" y="159"/>
                              <a:pt x="405" y="140"/>
                              <a:pt x="401" y="131"/>
                            </a:cubicBezTo>
                            <a:cubicBezTo>
                              <a:pt x="398" y="122"/>
                              <a:pt x="403" y="122"/>
                              <a:pt x="405" y="118"/>
                            </a:cubicBezTo>
                            <a:cubicBezTo>
                              <a:pt x="408" y="114"/>
                              <a:pt x="403" y="97"/>
                              <a:pt x="401" y="87"/>
                            </a:cubicBezTo>
                            <a:cubicBezTo>
                              <a:pt x="399" y="77"/>
                              <a:pt x="396" y="67"/>
                              <a:pt x="399" y="65"/>
                            </a:cubicBezTo>
                            <a:cubicBezTo>
                              <a:pt x="402" y="63"/>
                              <a:pt x="401" y="58"/>
                              <a:pt x="399" y="52"/>
                            </a:cubicBezTo>
                            <a:cubicBezTo>
                              <a:pt x="396" y="46"/>
                              <a:pt x="390" y="40"/>
                              <a:pt x="356" y="20"/>
                            </a:cubicBezTo>
                            <a:cubicBezTo>
                              <a:pt x="322" y="0"/>
                              <a:pt x="272" y="4"/>
                              <a:pt x="247" y="23"/>
                            </a:cubicBezTo>
                            <a:cubicBezTo>
                              <a:pt x="221" y="41"/>
                              <a:pt x="210" y="72"/>
                              <a:pt x="213" y="98"/>
                            </a:cubicBezTo>
                            <a:cubicBezTo>
                              <a:pt x="216" y="123"/>
                              <a:pt x="218" y="138"/>
                              <a:pt x="218" y="149"/>
                            </a:cubicBezTo>
                            <a:cubicBezTo>
                              <a:pt x="218" y="159"/>
                              <a:pt x="225" y="168"/>
                              <a:pt x="225" y="170"/>
                            </a:cubicBezTo>
                            <a:cubicBezTo>
                              <a:pt x="225" y="172"/>
                              <a:pt x="224" y="181"/>
                              <a:pt x="224" y="181"/>
                            </a:cubicBezTo>
                            <a:cubicBezTo>
                              <a:pt x="216" y="186"/>
                              <a:pt x="216" y="186"/>
                              <a:pt x="216" y="186"/>
                            </a:cubicBezTo>
                            <a:cubicBezTo>
                              <a:pt x="216" y="186"/>
                              <a:pt x="210" y="186"/>
                              <a:pt x="199" y="199"/>
                            </a:cubicBezTo>
                            <a:cubicBezTo>
                              <a:pt x="188" y="213"/>
                              <a:pt x="182" y="216"/>
                              <a:pt x="182" y="216"/>
                            </a:cubicBezTo>
                            <a:cubicBezTo>
                              <a:pt x="182" y="216"/>
                              <a:pt x="168" y="230"/>
                              <a:pt x="154" y="237"/>
                            </a:cubicBezTo>
                            <a:cubicBezTo>
                              <a:pt x="154" y="237"/>
                              <a:pt x="25" y="339"/>
                              <a:pt x="19" y="476"/>
                            </a:cubicBezTo>
                            <a:cubicBezTo>
                              <a:pt x="4" y="536"/>
                              <a:pt x="4" y="536"/>
                              <a:pt x="4" y="536"/>
                            </a:cubicBezTo>
                            <a:cubicBezTo>
                              <a:pt x="4" y="536"/>
                              <a:pt x="2" y="544"/>
                              <a:pt x="0" y="557"/>
                            </a:cubicBezTo>
                            <a:cubicBezTo>
                              <a:pt x="409" y="557"/>
                              <a:pt x="409" y="557"/>
                              <a:pt x="409" y="557"/>
                            </a:cubicBezTo>
                            <a:cubicBezTo>
                              <a:pt x="409" y="557"/>
                              <a:pt x="478" y="507"/>
                              <a:pt x="493" y="504"/>
                            </a:cubicBezTo>
                            <a:cubicBezTo>
                              <a:pt x="497" y="503"/>
                              <a:pt x="498" y="498"/>
                              <a:pt x="496" y="491"/>
                            </a:cubicBezTo>
                            <a:cubicBezTo>
                              <a:pt x="507" y="483"/>
                              <a:pt x="508" y="477"/>
                              <a:pt x="519" y="470"/>
                            </a:cubicBezTo>
                            <a:cubicBezTo>
                              <a:pt x="531" y="463"/>
                              <a:pt x="546" y="457"/>
                              <a:pt x="555" y="448"/>
                            </a:cubicBezTo>
                            <a:cubicBezTo>
                              <a:pt x="563" y="439"/>
                              <a:pt x="574" y="425"/>
                              <a:pt x="580" y="418"/>
                            </a:cubicBezTo>
                            <a:cubicBezTo>
                              <a:pt x="586" y="411"/>
                              <a:pt x="583" y="405"/>
                              <a:pt x="583" y="400"/>
                            </a:cubicBezTo>
                            <a:cubicBezTo>
                              <a:pt x="583" y="396"/>
                              <a:pt x="583" y="394"/>
                              <a:pt x="583" y="394"/>
                            </a:cubicBezTo>
                            <a:cubicBezTo>
                              <a:pt x="583" y="394"/>
                              <a:pt x="589" y="391"/>
                              <a:pt x="589" y="385"/>
                            </a:cubicBezTo>
                            <a:cubicBezTo>
                              <a:pt x="588" y="378"/>
                              <a:pt x="580" y="378"/>
                              <a:pt x="58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5" name="Freeform 243">
                        <a:extLst>
                          <a:ext uri="{FF2B5EF4-FFF2-40B4-BE49-F238E27FC236}">
                            <a16:creationId xmlns:a16="http://schemas.microsoft.com/office/drawing/2014/main" id="{9421467A-2AE0-4CB7-8E0D-55FBD55DB9CA}"/>
                          </a:ext>
                        </a:extLst>
                      </p:cNvPr>
                      <p:cNvSpPr>
                        <a:spLocks noEditPoints="1"/>
                      </p:cNvSpPr>
                      <p:nvPr/>
                    </p:nvSpPr>
                    <p:spPr bwMode="auto">
                      <a:xfrm>
                        <a:off x="7808913" y="2301875"/>
                        <a:ext cx="2571750" cy="3898900"/>
                      </a:xfrm>
                      <a:custGeom>
                        <a:avLst/>
                        <a:gdLst>
                          <a:gd name="T0" fmla="*/ 655 w 686"/>
                          <a:gd name="T1" fmla="*/ 15 h 1040"/>
                          <a:gd name="T2" fmla="*/ 433 w 686"/>
                          <a:gd name="T3" fmla="*/ 15 h 1040"/>
                          <a:gd name="T4" fmla="*/ 295 w 686"/>
                          <a:gd name="T5" fmla="*/ 364 h 1040"/>
                          <a:gd name="T6" fmla="*/ 44 w 686"/>
                          <a:gd name="T7" fmla="*/ 340 h 1040"/>
                          <a:gd name="T8" fmla="*/ 238 w 686"/>
                          <a:gd name="T9" fmla="*/ 259 h 1040"/>
                          <a:gd name="T10" fmla="*/ 129 w 686"/>
                          <a:gd name="T11" fmla="*/ 240 h 1040"/>
                          <a:gd name="T12" fmla="*/ 25 w 686"/>
                          <a:gd name="T13" fmla="*/ 413 h 1040"/>
                          <a:gd name="T14" fmla="*/ 33 w 686"/>
                          <a:gd name="T15" fmla="*/ 465 h 1040"/>
                          <a:gd name="T16" fmla="*/ 133 w 686"/>
                          <a:gd name="T17" fmla="*/ 574 h 1040"/>
                          <a:gd name="T18" fmla="*/ 232 w 686"/>
                          <a:gd name="T19" fmla="*/ 650 h 1040"/>
                          <a:gd name="T20" fmla="*/ 213 w 686"/>
                          <a:gd name="T21" fmla="*/ 802 h 1040"/>
                          <a:gd name="T22" fmla="*/ 87 w 686"/>
                          <a:gd name="T23" fmla="*/ 851 h 1040"/>
                          <a:gd name="T24" fmla="*/ 74 w 686"/>
                          <a:gd name="T25" fmla="*/ 938 h 1040"/>
                          <a:gd name="T26" fmla="*/ 67 w 686"/>
                          <a:gd name="T27" fmla="*/ 951 h 1040"/>
                          <a:gd name="T28" fmla="*/ 67 w 686"/>
                          <a:gd name="T29" fmla="*/ 980 h 1040"/>
                          <a:gd name="T30" fmla="*/ 102 w 686"/>
                          <a:gd name="T31" fmla="*/ 1032 h 1040"/>
                          <a:gd name="T32" fmla="*/ 102 w 686"/>
                          <a:gd name="T33" fmla="*/ 969 h 1040"/>
                          <a:gd name="T34" fmla="*/ 93 w 686"/>
                          <a:gd name="T35" fmla="*/ 953 h 1040"/>
                          <a:gd name="T36" fmla="*/ 213 w 686"/>
                          <a:gd name="T37" fmla="*/ 849 h 1040"/>
                          <a:gd name="T38" fmla="*/ 199 w 686"/>
                          <a:gd name="T39" fmla="*/ 882 h 1040"/>
                          <a:gd name="T40" fmla="*/ 199 w 686"/>
                          <a:gd name="T41" fmla="*/ 929 h 1040"/>
                          <a:gd name="T42" fmla="*/ 227 w 686"/>
                          <a:gd name="T43" fmla="*/ 875 h 1040"/>
                          <a:gd name="T44" fmla="*/ 275 w 686"/>
                          <a:gd name="T45" fmla="*/ 842 h 1040"/>
                          <a:gd name="T46" fmla="*/ 448 w 686"/>
                          <a:gd name="T47" fmla="*/ 986 h 1040"/>
                          <a:gd name="T48" fmla="*/ 469 w 686"/>
                          <a:gd name="T49" fmla="*/ 1040 h 1040"/>
                          <a:gd name="T50" fmla="*/ 483 w 686"/>
                          <a:gd name="T51" fmla="*/ 982 h 1040"/>
                          <a:gd name="T52" fmla="*/ 481 w 686"/>
                          <a:gd name="T53" fmla="*/ 969 h 1040"/>
                          <a:gd name="T54" fmla="*/ 350 w 686"/>
                          <a:gd name="T55" fmla="*/ 846 h 1040"/>
                          <a:gd name="T56" fmla="*/ 483 w 686"/>
                          <a:gd name="T57" fmla="*/ 894 h 1040"/>
                          <a:gd name="T58" fmla="*/ 470 w 686"/>
                          <a:gd name="T59" fmla="*/ 932 h 1040"/>
                          <a:gd name="T60" fmla="*/ 488 w 686"/>
                          <a:gd name="T61" fmla="*/ 959 h 1040"/>
                          <a:gd name="T62" fmla="*/ 502 w 686"/>
                          <a:gd name="T63" fmla="*/ 946 h 1040"/>
                          <a:gd name="T64" fmla="*/ 515 w 686"/>
                          <a:gd name="T65" fmla="*/ 959 h 1040"/>
                          <a:gd name="T66" fmla="*/ 533 w 686"/>
                          <a:gd name="T67" fmla="*/ 932 h 1040"/>
                          <a:gd name="T68" fmla="*/ 521 w 686"/>
                          <a:gd name="T69" fmla="*/ 894 h 1040"/>
                          <a:gd name="T70" fmla="*/ 275 w 686"/>
                          <a:gd name="T71" fmla="*/ 650 h 1040"/>
                          <a:gd name="T72" fmla="*/ 256 w 686"/>
                          <a:gd name="T73" fmla="*/ 547 h 1040"/>
                          <a:gd name="T74" fmla="*/ 360 w 686"/>
                          <a:gd name="T75" fmla="*/ 524 h 1040"/>
                          <a:gd name="T76" fmla="*/ 609 w 686"/>
                          <a:gd name="T77" fmla="*/ 203 h 1040"/>
                          <a:gd name="T78" fmla="*/ 686 w 686"/>
                          <a:gd name="T79" fmla="*/ 185 h 1040"/>
                          <a:gd name="T80" fmla="*/ 232 w 686"/>
                          <a:gd name="T81" fmla="*/ 535 h 1040"/>
                          <a:gd name="T82" fmla="*/ 106 w 686"/>
                          <a:gd name="T83" fmla="*/ 551 h 1040"/>
                          <a:gd name="T84" fmla="*/ 146 w 686"/>
                          <a:gd name="T85" fmla="*/ 505 h 1040"/>
                          <a:gd name="T86" fmla="*/ 232 w 686"/>
                          <a:gd name="T87" fmla="*/ 535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6" h="1040">
                            <a:moveTo>
                              <a:pt x="614" y="185"/>
                            </a:moveTo>
                            <a:cubicBezTo>
                              <a:pt x="637" y="99"/>
                              <a:pt x="654" y="27"/>
                              <a:pt x="655" y="15"/>
                            </a:cubicBezTo>
                            <a:cubicBezTo>
                              <a:pt x="657" y="5"/>
                              <a:pt x="639" y="2"/>
                              <a:pt x="637" y="12"/>
                            </a:cubicBezTo>
                            <a:cubicBezTo>
                              <a:pt x="540" y="13"/>
                              <a:pt x="550" y="13"/>
                              <a:pt x="433" y="15"/>
                            </a:cubicBezTo>
                            <a:cubicBezTo>
                              <a:pt x="424" y="0"/>
                              <a:pt x="414" y="15"/>
                              <a:pt x="414" y="15"/>
                            </a:cubicBezTo>
                            <a:cubicBezTo>
                              <a:pt x="414" y="15"/>
                              <a:pt x="369" y="346"/>
                              <a:pt x="295" y="364"/>
                            </a:cubicBezTo>
                            <a:cubicBezTo>
                              <a:pt x="240" y="378"/>
                              <a:pt x="109" y="389"/>
                              <a:pt x="43" y="407"/>
                            </a:cubicBezTo>
                            <a:cubicBezTo>
                              <a:pt x="41" y="384"/>
                              <a:pt x="42" y="361"/>
                              <a:pt x="44" y="340"/>
                            </a:cubicBezTo>
                            <a:cubicBezTo>
                              <a:pt x="55" y="264"/>
                              <a:pt x="127" y="259"/>
                              <a:pt x="130" y="259"/>
                            </a:cubicBezTo>
                            <a:cubicBezTo>
                              <a:pt x="238" y="259"/>
                              <a:pt x="238" y="259"/>
                              <a:pt x="238" y="259"/>
                            </a:cubicBezTo>
                            <a:cubicBezTo>
                              <a:pt x="238" y="240"/>
                              <a:pt x="238" y="240"/>
                              <a:pt x="238" y="240"/>
                            </a:cubicBezTo>
                            <a:cubicBezTo>
                              <a:pt x="129" y="240"/>
                              <a:pt x="129" y="240"/>
                              <a:pt x="129" y="240"/>
                            </a:cubicBezTo>
                            <a:cubicBezTo>
                              <a:pt x="128" y="240"/>
                              <a:pt x="39" y="246"/>
                              <a:pt x="26" y="337"/>
                            </a:cubicBezTo>
                            <a:cubicBezTo>
                              <a:pt x="23" y="361"/>
                              <a:pt x="22" y="387"/>
                              <a:pt x="25" y="413"/>
                            </a:cubicBezTo>
                            <a:cubicBezTo>
                              <a:pt x="12" y="418"/>
                              <a:pt x="4" y="423"/>
                              <a:pt x="3" y="429"/>
                            </a:cubicBezTo>
                            <a:cubicBezTo>
                              <a:pt x="0" y="443"/>
                              <a:pt x="12" y="454"/>
                              <a:pt x="33" y="465"/>
                            </a:cubicBezTo>
                            <a:cubicBezTo>
                              <a:pt x="45" y="514"/>
                              <a:pt x="67" y="555"/>
                              <a:pt x="98" y="568"/>
                            </a:cubicBezTo>
                            <a:cubicBezTo>
                              <a:pt x="108" y="573"/>
                              <a:pt x="120" y="574"/>
                              <a:pt x="133" y="574"/>
                            </a:cubicBezTo>
                            <a:cubicBezTo>
                              <a:pt x="164" y="574"/>
                              <a:pt x="201" y="565"/>
                              <a:pt x="232" y="555"/>
                            </a:cubicBezTo>
                            <a:cubicBezTo>
                              <a:pt x="232" y="650"/>
                              <a:pt x="232" y="650"/>
                              <a:pt x="232" y="650"/>
                            </a:cubicBezTo>
                            <a:cubicBezTo>
                              <a:pt x="213" y="650"/>
                              <a:pt x="213" y="650"/>
                              <a:pt x="213" y="650"/>
                            </a:cubicBezTo>
                            <a:cubicBezTo>
                              <a:pt x="213" y="802"/>
                              <a:pt x="213" y="802"/>
                              <a:pt x="213" y="802"/>
                            </a:cubicBezTo>
                            <a:cubicBezTo>
                              <a:pt x="213" y="802"/>
                              <a:pt x="131" y="800"/>
                              <a:pt x="70" y="828"/>
                            </a:cubicBezTo>
                            <a:cubicBezTo>
                              <a:pt x="87" y="851"/>
                              <a:pt x="87" y="851"/>
                              <a:pt x="87" y="851"/>
                            </a:cubicBezTo>
                            <a:cubicBezTo>
                              <a:pt x="87" y="851"/>
                              <a:pt x="131" y="825"/>
                              <a:pt x="191" y="824"/>
                            </a:cubicBezTo>
                            <a:cubicBezTo>
                              <a:pt x="179" y="833"/>
                              <a:pt x="120" y="875"/>
                              <a:pt x="74" y="938"/>
                            </a:cubicBezTo>
                            <a:cubicBezTo>
                              <a:pt x="73" y="939"/>
                              <a:pt x="72" y="940"/>
                              <a:pt x="72" y="941"/>
                            </a:cubicBezTo>
                            <a:cubicBezTo>
                              <a:pt x="69" y="944"/>
                              <a:pt x="67" y="947"/>
                              <a:pt x="67" y="951"/>
                            </a:cubicBezTo>
                            <a:cubicBezTo>
                              <a:pt x="67" y="977"/>
                              <a:pt x="67" y="977"/>
                              <a:pt x="67" y="977"/>
                            </a:cubicBezTo>
                            <a:cubicBezTo>
                              <a:pt x="67" y="978"/>
                              <a:pt x="67" y="979"/>
                              <a:pt x="67" y="980"/>
                            </a:cubicBezTo>
                            <a:cubicBezTo>
                              <a:pt x="67" y="981"/>
                              <a:pt x="67" y="982"/>
                              <a:pt x="67" y="983"/>
                            </a:cubicBezTo>
                            <a:cubicBezTo>
                              <a:pt x="67" y="1000"/>
                              <a:pt x="63" y="1028"/>
                              <a:pt x="102" y="1032"/>
                            </a:cubicBezTo>
                            <a:cubicBezTo>
                              <a:pt x="121" y="1034"/>
                              <a:pt x="137" y="1018"/>
                              <a:pt x="137" y="1000"/>
                            </a:cubicBezTo>
                            <a:cubicBezTo>
                              <a:pt x="137" y="983"/>
                              <a:pt x="121" y="969"/>
                              <a:pt x="102" y="969"/>
                            </a:cubicBezTo>
                            <a:cubicBezTo>
                              <a:pt x="99" y="969"/>
                              <a:pt x="96" y="969"/>
                              <a:pt x="93" y="969"/>
                            </a:cubicBezTo>
                            <a:cubicBezTo>
                              <a:pt x="93" y="953"/>
                              <a:pt x="93" y="953"/>
                              <a:pt x="93" y="953"/>
                            </a:cubicBezTo>
                            <a:cubicBezTo>
                              <a:pt x="112" y="932"/>
                              <a:pt x="180" y="852"/>
                              <a:pt x="213" y="839"/>
                            </a:cubicBezTo>
                            <a:cubicBezTo>
                              <a:pt x="213" y="849"/>
                              <a:pt x="213" y="849"/>
                              <a:pt x="213" y="849"/>
                            </a:cubicBezTo>
                            <a:cubicBezTo>
                              <a:pt x="199" y="849"/>
                              <a:pt x="199" y="849"/>
                              <a:pt x="199" y="849"/>
                            </a:cubicBezTo>
                            <a:cubicBezTo>
                              <a:pt x="199" y="882"/>
                              <a:pt x="199" y="882"/>
                              <a:pt x="199" y="882"/>
                            </a:cubicBezTo>
                            <a:cubicBezTo>
                              <a:pt x="199" y="882"/>
                              <a:pt x="162" y="875"/>
                              <a:pt x="157" y="900"/>
                            </a:cubicBezTo>
                            <a:cubicBezTo>
                              <a:pt x="153" y="926"/>
                              <a:pt x="176" y="943"/>
                              <a:pt x="199" y="929"/>
                            </a:cubicBezTo>
                            <a:cubicBezTo>
                              <a:pt x="222" y="915"/>
                              <a:pt x="227" y="907"/>
                              <a:pt x="227" y="900"/>
                            </a:cubicBezTo>
                            <a:cubicBezTo>
                              <a:pt x="227" y="875"/>
                              <a:pt x="227" y="875"/>
                              <a:pt x="227" y="875"/>
                            </a:cubicBezTo>
                            <a:cubicBezTo>
                              <a:pt x="275" y="875"/>
                              <a:pt x="275" y="875"/>
                              <a:pt x="275" y="875"/>
                            </a:cubicBezTo>
                            <a:cubicBezTo>
                              <a:pt x="275" y="842"/>
                              <a:pt x="275" y="842"/>
                              <a:pt x="275" y="842"/>
                            </a:cubicBezTo>
                            <a:cubicBezTo>
                              <a:pt x="332" y="858"/>
                              <a:pt x="407" y="921"/>
                              <a:pt x="448" y="974"/>
                            </a:cubicBezTo>
                            <a:cubicBezTo>
                              <a:pt x="448" y="986"/>
                              <a:pt x="448" y="986"/>
                              <a:pt x="448" y="986"/>
                            </a:cubicBezTo>
                            <a:cubicBezTo>
                              <a:pt x="440" y="992"/>
                              <a:pt x="435" y="1000"/>
                              <a:pt x="435" y="1009"/>
                            </a:cubicBezTo>
                            <a:cubicBezTo>
                              <a:pt x="435" y="1026"/>
                              <a:pt x="451" y="1040"/>
                              <a:pt x="469" y="1040"/>
                            </a:cubicBezTo>
                            <a:cubicBezTo>
                              <a:pt x="488" y="1040"/>
                              <a:pt x="504" y="1026"/>
                              <a:pt x="504" y="1009"/>
                            </a:cubicBezTo>
                            <a:cubicBezTo>
                              <a:pt x="504" y="997"/>
                              <a:pt x="495" y="986"/>
                              <a:pt x="483" y="982"/>
                            </a:cubicBezTo>
                            <a:cubicBezTo>
                              <a:pt x="483" y="969"/>
                              <a:pt x="483" y="969"/>
                              <a:pt x="483" y="969"/>
                            </a:cubicBezTo>
                            <a:cubicBezTo>
                              <a:pt x="481" y="969"/>
                              <a:pt x="481" y="969"/>
                              <a:pt x="481" y="969"/>
                            </a:cubicBezTo>
                            <a:cubicBezTo>
                              <a:pt x="483" y="968"/>
                              <a:pt x="483" y="968"/>
                              <a:pt x="483" y="968"/>
                            </a:cubicBezTo>
                            <a:cubicBezTo>
                              <a:pt x="471" y="952"/>
                              <a:pt x="402" y="875"/>
                              <a:pt x="350" y="846"/>
                            </a:cubicBezTo>
                            <a:cubicBezTo>
                              <a:pt x="335" y="838"/>
                              <a:pt x="321" y="832"/>
                              <a:pt x="309" y="828"/>
                            </a:cubicBezTo>
                            <a:cubicBezTo>
                              <a:pt x="416" y="838"/>
                              <a:pt x="483" y="894"/>
                              <a:pt x="483" y="894"/>
                            </a:cubicBezTo>
                            <a:cubicBezTo>
                              <a:pt x="482" y="908"/>
                              <a:pt x="482" y="908"/>
                              <a:pt x="482" y="908"/>
                            </a:cubicBezTo>
                            <a:cubicBezTo>
                              <a:pt x="475" y="910"/>
                              <a:pt x="470" y="924"/>
                              <a:pt x="470" y="932"/>
                            </a:cubicBezTo>
                            <a:cubicBezTo>
                              <a:pt x="470" y="940"/>
                              <a:pt x="470" y="940"/>
                              <a:pt x="470" y="940"/>
                            </a:cubicBezTo>
                            <a:cubicBezTo>
                              <a:pt x="470" y="950"/>
                              <a:pt x="479" y="963"/>
                              <a:pt x="488" y="959"/>
                            </a:cubicBezTo>
                            <a:cubicBezTo>
                              <a:pt x="490" y="958"/>
                              <a:pt x="492" y="956"/>
                              <a:pt x="492" y="956"/>
                            </a:cubicBezTo>
                            <a:cubicBezTo>
                              <a:pt x="492" y="950"/>
                              <a:pt x="496" y="946"/>
                              <a:pt x="502" y="946"/>
                            </a:cubicBezTo>
                            <a:cubicBezTo>
                              <a:pt x="507" y="946"/>
                              <a:pt x="512" y="950"/>
                              <a:pt x="512" y="956"/>
                            </a:cubicBezTo>
                            <a:cubicBezTo>
                              <a:pt x="512" y="956"/>
                              <a:pt x="514" y="958"/>
                              <a:pt x="515" y="959"/>
                            </a:cubicBezTo>
                            <a:cubicBezTo>
                              <a:pt x="524" y="963"/>
                              <a:pt x="533" y="950"/>
                              <a:pt x="533" y="940"/>
                            </a:cubicBezTo>
                            <a:cubicBezTo>
                              <a:pt x="533" y="932"/>
                              <a:pt x="533" y="932"/>
                              <a:pt x="533" y="932"/>
                            </a:cubicBezTo>
                            <a:cubicBezTo>
                              <a:pt x="533" y="924"/>
                              <a:pt x="528" y="910"/>
                              <a:pt x="521" y="908"/>
                            </a:cubicBezTo>
                            <a:cubicBezTo>
                              <a:pt x="521" y="894"/>
                              <a:pt x="521" y="894"/>
                              <a:pt x="521" y="894"/>
                            </a:cubicBezTo>
                            <a:cubicBezTo>
                              <a:pt x="420" y="804"/>
                              <a:pt x="311" y="801"/>
                              <a:pt x="275" y="803"/>
                            </a:cubicBezTo>
                            <a:cubicBezTo>
                              <a:pt x="275" y="650"/>
                              <a:pt x="275" y="650"/>
                              <a:pt x="275" y="650"/>
                            </a:cubicBezTo>
                            <a:cubicBezTo>
                              <a:pt x="256" y="650"/>
                              <a:pt x="256" y="650"/>
                              <a:pt x="256" y="650"/>
                            </a:cubicBezTo>
                            <a:cubicBezTo>
                              <a:pt x="256" y="547"/>
                              <a:pt x="256" y="547"/>
                              <a:pt x="256" y="547"/>
                            </a:cubicBezTo>
                            <a:cubicBezTo>
                              <a:pt x="264" y="544"/>
                              <a:pt x="271" y="542"/>
                              <a:pt x="276" y="539"/>
                            </a:cubicBezTo>
                            <a:cubicBezTo>
                              <a:pt x="299" y="539"/>
                              <a:pt x="325" y="535"/>
                              <a:pt x="360" y="524"/>
                            </a:cubicBezTo>
                            <a:cubicBezTo>
                              <a:pt x="470" y="489"/>
                              <a:pt x="532" y="475"/>
                              <a:pt x="553" y="408"/>
                            </a:cubicBezTo>
                            <a:cubicBezTo>
                              <a:pt x="563" y="376"/>
                              <a:pt x="587" y="289"/>
                              <a:pt x="609" y="203"/>
                            </a:cubicBezTo>
                            <a:cubicBezTo>
                              <a:pt x="686" y="203"/>
                              <a:pt x="686" y="203"/>
                              <a:pt x="686" y="203"/>
                            </a:cubicBezTo>
                            <a:cubicBezTo>
                              <a:pt x="686" y="185"/>
                              <a:pt x="686" y="185"/>
                              <a:pt x="686" y="185"/>
                            </a:cubicBezTo>
                            <a:lnTo>
                              <a:pt x="614" y="185"/>
                            </a:lnTo>
                            <a:close/>
                            <a:moveTo>
                              <a:pt x="232" y="535"/>
                            </a:moveTo>
                            <a:cubicBezTo>
                              <a:pt x="232" y="536"/>
                              <a:pt x="232" y="536"/>
                              <a:pt x="232" y="536"/>
                            </a:cubicBezTo>
                            <a:cubicBezTo>
                              <a:pt x="187" y="550"/>
                              <a:pt x="132" y="563"/>
                              <a:pt x="106" y="551"/>
                            </a:cubicBezTo>
                            <a:cubicBezTo>
                              <a:pt x="83" y="542"/>
                              <a:pt x="66" y="512"/>
                              <a:pt x="55" y="475"/>
                            </a:cubicBezTo>
                            <a:cubicBezTo>
                              <a:pt x="81" y="486"/>
                              <a:pt x="114" y="495"/>
                              <a:pt x="146" y="505"/>
                            </a:cubicBezTo>
                            <a:cubicBezTo>
                              <a:pt x="181" y="516"/>
                              <a:pt x="206" y="528"/>
                              <a:pt x="234" y="535"/>
                            </a:cubicBezTo>
                            <a:lnTo>
                              <a:pt x="232" y="535"/>
                            </a:lnTo>
                            <a:close/>
                          </a:path>
                        </a:pathLst>
                      </a:custGeom>
                      <a:solidFill>
                        <a:srgbClr val="64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806" name="Freeform 244">
                        <a:extLst>
                          <a:ext uri="{FF2B5EF4-FFF2-40B4-BE49-F238E27FC236}">
                            <a16:creationId xmlns:a16="http://schemas.microsoft.com/office/drawing/2014/main" id="{DECF222D-031C-4189-A8C4-559C624E921F}"/>
                          </a:ext>
                        </a:extLst>
                      </p:cNvPr>
                      <p:cNvSpPr>
                        <a:spLocks noEditPoints="1"/>
                      </p:cNvSpPr>
                      <p:nvPr/>
                    </p:nvSpPr>
                    <p:spPr bwMode="auto">
                      <a:xfrm>
                        <a:off x="6657975" y="538162"/>
                        <a:ext cx="3171825" cy="5494338"/>
                      </a:xfrm>
                      <a:custGeom>
                        <a:avLst/>
                        <a:gdLst>
                          <a:gd name="T0" fmla="*/ 239 w 846"/>
                          <a:gd name="T1" fmla="*/ 1137 h 1465"/>
                          <a:gd name="T2" fmla="*/ 265 w 846"/>
                          <a:gd name="T3" fmla="*/ 1390 h 1465"/>
                          <a:gd name="T4" fmla="*/ 200 w 846"/>
                          <a:gd name="T5" fmla="*/ 1443 h 1465"/>
                          <a:gd name="T6" fmla="*/ 315 w 846"/>
                          <a:gd name="T7" fmla="*/ 1456 h 1465"/>
                          <a:gd name="T8" fmla="*/ 380 w 846"/>
                          <a:gd name="T9" fmla="*/ 1364 h 1465"/>
                          <a:gd name="T10" fmla="*/ 426 w 846"/>
                          <a:gd name="T11" fmla="*/ 1412 h 1465"/>
                          <a:gd name="T12" fmla="*/ 413 w 846"/>
                          <a:gd name="T13" fmla="*/ 1358 h 1465"/>
                          <a:gd name="T14" fmla="*/ 366 w 846"/>
                          <a:gd name="T15" fmla="*/ 1264 h 1465"/>
                          <a:gd name="T16" fmla="*/ 338 w 846"/>
                          <a:gd name="T17" fmla="*/ 1240 h 1465"/>
                          <a:gd name="T18" fmla="*/ 364 w 846"/>
                          <a:gd name="T19" fmla="*/ 961 h 1465"/>
                          <a:gd name="T20" fmla="*/ 416 w 846"/>
                          <a:gd name="T21" fmla="*/ 941 h 1465"/>
                          <a:gd name="T22" fmla="*/ 557 w 846"/>
                          <a:gd name="T23" fmla="*/ 878 h 1465"/>
                          <a:gd name="T24" fmla="*/ 831 w 846"/>
                          <a:gd name="T25" fmla="*/ 782 h 1465"/>
                          <a:gd name="T26" fmla="*/ 752 w 846"/>
                          <a:gd name="T27" fmla="*/ 605 h 1465"/>
                          <a:gd name="T28" fmla="*/ 727 w 846"/>
                          <a:gd name="T29" fmla="*/ 507 h 1465"/>
                          <a:gd name="T30" fmla="*/ 718 w 846"/>
                          <a:gd name="T31" fmla="*/ 455 h 1465"/>
                          <a:gd name="T32" fmla="*/ 616 w 846"/>
                          <a:gd name="T33" fmla="*/ 264 h 1465"/>
                          <a:gd name="T34" fmla="*/ 532 w 846"/>
                          <a:gd name="T35" fmla="*/ 174 h 1465"/>
                          <a:gd name="T36" fmla="*/ 506 w 846"/>
                          <a:gd name="T37" fmla="*/ 37 h 1465"/>
                          <a:gd name="T38" fmla="*/ 337 w 846"/>
                          <a:gd name="T39" fmla="*/ 64 h 1465"/>
                          <a:gd name="T40" fmla="*/ 332 w 846"/>
                          <a:gd name="T41" fmla="*/ 138 h 1465"/>
                          <a:gd name="T42" fmla="*/ 340 w 846"/>
                          <a:gd name="T43" fmla="*/ 167 h 1465"/>
                          <a:gd name="T44" fmla="*/ 345 w 846"/>
                          <a:gd name="T45" fmla="*/ 211 h 1465"/>
                          <a:gd name="T46" fmla="*/ 351 w 846"/>
                          <a:gd name="T47" fmla="*/ 234 h 1465"/>
                          <a:gd name="T48" fmla="*/ 354 w 846"/>
                          <a:gd name="T49" fmla="*/ 254 h 1465"/>
                          <a:gd name="T50" fmla="*/ 344 w 846"/>
                          <a:gd name="T51" fmla="*/ 273 h 1465"/>
                          <a:gd name="T52" fmla="*/ 316 w 846"/>
                          <a:gd name="T53" fmla="*/ 294 h 1465"/>
                          <a:gd name="T54" fmla="*/ 309 w 846"/>
                          <a:gd name="T55" fmla="*/ 390 h 1465"/>
                          <a:gd name="T56" fmla="*/ 248 w 846"/>
                          <a:gd name="T57" fmla="*/ 572 h 1465"/>
                          <a:gd name="T58" fmla="*/ 183 w 846"/>
                          <a:gd name="T59" fmla="*/ 567 h 1465"/>
                          <a:gd name="T60" fmla="*/ 100 w 846"/>
                          <a:gd name="T61" fmla="*/ 551 h 1465"/>
                          <a:gd name="T62" fmla="*/ 75 w 846"/>
                          <a:gd name="T63" fmla="*/ 597 h 1465"/>
                          <a:gd name="T64" fmla="*/ 148 w 846"/>
                          <a:gd name="T65" fmla="*/ 605 h 1465"/>
                          <a:gd name="T66" fmla="*/ 340 w 846"/>
                          <a:gd name="T67" fmla="*/ 625 h 1465"/>
                          <a:gd name="T68" fmla="*/ 510 w 846"/>
                          <a:gd name="T69" fmla="*/ 653 h 1465"/>
                          <a:gd name="T70" fmla="*/ 546 w 846"/>
                          <a:gd name="T71" fmla="*/ 679 h 1465"/>
                          <a:gd name="T72" fmla="*/ 504 w 846"/>
                          <a:gd name="T73" fmla="*/ 741 h 1465"/>
                          <a:gd name="T74" fmla="*/ 325 w 846"/>
                          <a:gd name="T75" fmla="*/ 763 h 1465"/>
                          <a:gd name="T76" fmla="*/ 196 w 846"/>
                          <a:gd name="T77" fmla="*/ 826 h 1465"/>
                          <a:gd name="T78" fmla="*/ 106 w 846"/>
                          <a:gd name="T79" fmla="*/ 1260 h 1465"/>
                          <a:gd name="T80" fmla="*/ 14 w 846"/>
                          <a:gd name="T81" fmla="*/ 1408 h 1465"/>
                          <a:gd name="T82" fmla="*/ 51 w 846"/>
                          <a:gd name="T83" fmla="*/ 1436 h 1465"/>
                          <a:gd name="T84" fmla="*/ 171 w 846"/>
                          <a:gd name="T85" fmla="*/ 1375 h 1465"/>
                          <a:gd name="T86" fmla="*/ 184 w 846"/>
                          <a:gd name="T87" fmla="*/ 1437 h 1465"/>
                          <a:gd name="T88" fmla="*/ 197 w 846"/>
                          <a:gd name="T89" fmla="*/ 1392 h 1465"/>
                          <a:gd name="T90" fmla="*/ 193 w 846"/>
                          <a:gd name="T91" fmla="*/ 1289 h 1465"/>
                          <a:gd name="T92" fmla="*/ 192 w 846"/>
                          <a:gd name="T93" fmla="*/ 1249 h 1465"/>
                          <a:gd name="T94" fmla="*/ 274 w 846"/>
                          <a:gd name="T95" fmla="*/ 1299 h 1465"/>
                          <a:gd name="T96" fmla="*/ 432 w 846"/>
                          <a:gd name="T97" fmla="*/ 336 h 1465"/>
                          <a:gd name="T98" fmla="*/ 436 w 846"/>
                          <a:gd name="T99" fmla="*/ 371 h 1465"/>
                          <a:gd name="T100" fmla="*/ 426 w 846"/>
                          <a:gd name="T101" fmla="*/ 409 h 1465"/>
                          <a:gd name="T102" fmla="*/ 380 w 846"/>
                          <a:gd name="T103" fmla="*/ 469 h 1465"/>
                          <a:gd name="T104" fmla="*/ 355 w 846"/>
                          <a:gd name="T105" fmla="*/ 497 h 1465"/>
                          <a:gd name="T106" fmla="*/ 359 w 846"/>
                          <a:gd name="T107" fmla="*/ 368 h 1465"/>
                          <a:gd name="T108" fmla="*/ 382 w 846"/>
                          <a:gd name="T109" fmla="*/ 342 h 1465"/>
                          <a:gd name="T110" fmla="*/ 393 w 846"/>
                          <a:gd name="T111" fmla="*/ 294 h 1465"/>
                          <a:gd name="T112" fmla="*/ 400 w 846"/>
                          <a:gd name="T113" fmla="*/ 269 h 1465"/>
                          <a:gd name="T114" fmla="*/ 455 w 846"/>
                          <a:gd name="T115" fmla="*/ 304 h 1465"/>
                          <a:gd name="T116" fmla="*/ 523 w 846"/>
                          <a:gd name="T117" fmla="*/ 213 h 1465"/>
                          <a:gd name="T118" fmla="*/ 523 w 846"/>
                          <a:gd name="T119" fmla="*/ 188 h 1465"/>
                          <a:gd name="T120" fmla="*/ 541 w 846"/>
                          <a:gd name="T121" fmla="*/ 219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6" h="1465">
                            <a:moveTo>
                              <a:pt x="239" y="1137"/>
                            </a:moveTo>
                            <a:cubicBezTo>
                              <a:pt x="239" y="1137"/>
                              <a:pt x="239" y="1137"/>
                              <a:pt x="239" y="1137"/>
                            </a:cubicBezTo>
                            <a:moveTo>
                              <a:pt x="274" y="1299"/>
                            </a:moveTo>
                            <a:cubicBezTo>
                              <a:pt x="274" y="1318"/>
                              <a:pt x="269" y="1380"/>
                              <a:pt x="265" y="1390"/>
                            </a:cubicBezTo>
                            <a:cubicBezTo>
                              <a:pt x="262" y="1400"/>
                              <a:pt x="251" y="1416"/>
                              <a:pt x="247" y="1418"/>
                            </a:cubicBezTo>
                            <a:cubicBezTo>
                              <a:pt x="243" y="1420"/>
                              <a:pt x="206" y="1442"/>
                              <a:pt x="200" y="1443"/>
                            </a:cubicBezTo>
                            <a:cubicBezTo>
                              <a:pt x="194" y="1443"/>
                              <a:pt x="191" y="1465"/>
                              <a:pt x="206" y="1465"/>
                            </a:cubicBezTo>
                            <a:cubicBezTo>
                              <a:pt x="220" y="1465"/>
                              <a:pt x="303" y="1461"/>
                              <a:pt x="315" y="1456"/>
                            </a:cubicBezTo>
                            <a:cubicBezTo>
                              <a:pt x="326" y="1451"/>
                              <a:pt x="346" y="1412"/>
                              <a:pt x="349" y="1406"/>
                            </a:cubicBezTo>
                            <a:cubicBezTo>
                              <a:pt x="354" y="1399"/>
                              <a:pt x="364" y="1367"/>
                              <a:pt x="380" y="1364"/>
                            </a:cubicBezTo>
                            <a:cubicBezTo>
                              <a:pt x="383" y="1363"/>
                              <a:pt x="393" y="1383"/>
                              <a:pt x="399" y="1388"/>
                            </a:cubicBezTo>
                            <a:cubicBezTo>
                              <a:pt x="405" y="1393"/>
                              <a:pt x="423" y="1411"/>
                              <a:pt x="426" y="1412"/>
                            </a:cubicBezTo>
                            <a:cubicBezTo>
                              <a:pt x="428" y="1413"/>
                              <a:pt x="435" y="1405"/>
                              <a:pt x="431" y="1398"/>
                            </a:cubicBezTo>
                            <a:cubicBezTo>
                              <a:pt x="426" y="1391"/>
                              <a:pt x="414" y="1368"/>
                              <a:pt x="413" y="1358"/>
                            </a:cubicBezTo>
                            <a:cubicBezTo>
                              <a:pt x="411" y="1348"/>
                              <a:pt x="405" y="1313"/>
                              <a:pt x="398" y="1297"/>
                            </a:cubicBezTo>
                            <a:cubicBezTo>
                              <a:pt x="391" y="1281"/>
                              <a:pt x="369" y="1266"/>
                              <a:pt x="366" y="1264"/>
                            </a:cubicBezTo>
                            <a:cubicBezTo>
                              <a:pt x="363" y="1263"/>
                              <a:pt x="359" y="1261"/>
                              <a:pt x="359" y="1261"/>
                            </a:cubicBezTo>
                            <a:cubicBezTo>
                              <a:pt x="359" y="1261"/>
                              <a:pt x="345" y="1266"/>
                              <a:pt x="338" y="1240"/>
                            </a:cubicBezTo>
                            <a:cubicBezTo>
                              <a:pt x="332" y="1214"/>
                              <a:pt x="345" y="1067"/>
                              <a:pt x="330" y="1018"/>
                            </a:cubicBezTo>
                            <a:cubicBezTo>
                              <a:pt x="316" y="968"/>
                              <a:pt x="351" y="967"/>
                              <a:pt x="364" y="961"/>
                            </a:cubicBezTo>
                            <a:cubicBezTo>
                              <a:pt x="364" y="961"/>
                              <a:pt x="396" y="946"/>
                              <a:pt x="411" y="938"/>
                            </a:cubicBezTo>
                            <a:cubicBezTo>
                              <a:pt x="411" y="938"/>
                              <a:pt x="415" y="941"/>
                              <a:pt x="416" y="941"/>
                            </a:cubicBezTo>
                            <a:cubicBezTo>
                              <a:pt x="418" y="941"/>
                              <a:pt x="471" y="908"/>
                              <a:pt x="471" y="908"/>
                            </a:cubicBezTo>
                            <a:cubicBezTo>
                              <a:pt x="471" y="908"/>
                              <a:pt x="522" y="878"/>
                              <a:pt x="557" y="878"/>
                            </a:cubicBezTo>
                            <a:cubicBezTo>
                              <a:pt x="593" y="878"/>
                              <a:pt x="790" y="891"/>
                              <a:pt x="802" y="878"/>
                            </a:cubicBezTo>
                            <a:cubicBezTo>
                              <a:pt x="815" y="865"/>
                              <a:pt x="846" y="840"/>
                              <a:pt x="831" y="782"/>
                            </a:cubicBezTo>
                            <a:cubicBezTo>
                              <a:pt x="817" y="725"/>
                              <a:pt x="802" y="714"/>
                              <a:pt x="798" y="699"/>
                            </a:cubicBezTo>
                            <a:cubicBezTo>
                              <a:pt x="794" y="685"/>
                              <a:pt x="763" y="613"/>
                              <a:pt x="752" y="605"/>
                            </a:cubicBezTo>
                            <a:cubicBezTo>
                              <a:pt x="740" y="597"/>
                              <a:pt x="722" y="568"/>
                              <a:pt x="724" y="557"/>
                            </a:cubicBezTo>
                            <a:cubicBezTo>
                              <a:pt x="726" y="546"/>
                              <a:pt x="737" y="519"/>
                              <a:pt x="727" y="507"/>
                            </a:cubicBezTo>
                            <a:cubicBezTo>
                              <a:pt x="718" y="496"/>
                              <a:pt x="712" y="479"/>
                              <a:pt x="712" y="478"/>
                            </a:cubicBezTo>
                            <a:cubicBezTo>
                              <a:pt x="712" y="476"/>
                              <a:pt x="722" y="467"/>
                              <a:pt x="718" y="455"/>
                            </a:cubicBezTo>
                            <a:cubicBezTo>
                              <a:pt x="714" y="443"/>
                              <a:pt x="698" y="383"/>
                              <a:pt x="677" y="351"/>
                            </a:cubicBezTo>
                            <a:cubicBezTo>
                              <a:pt x="656" y="318"/>
                              <a:pt x="626" y="282"/>
                              <a:pt x="616" y="264"/>
                            </a:cubicBezTo>
                            <a:cubicBezTo>
                              <a:pt x="606" y="245"/>
                              <a:pt x="573" y="193"/>
                              <a:pt x="554" y="184"/>
                            </a:cubicBezTo>
                            <a:cubicBezTo>
                              <a:pt x="535" y="175"/>
                              <a:pt x="532" y="174"/>
                              <a:pt x="532" y="174"/>
                            </a:cubicBezTo>
                            <a:cubicBezTo>
                              <a:pt x="533" y="162"/>
                              <a:pt x="533" y="162"/>
                              <a:pt x="533" y="162"/>
                            </a:cubicBezTo>
                            <a:cubicBezTo>
                              <a:pt x="536" y="116"/>
                              <a:pt x="533" y="64"/>
                              <a:pt x="506" y="37"/>
                            </a:cubicBezTo>
                            <a:cubicBezTo>
                              <a:pt x="479" y="10"/>
                              <a:pt x="444" y="0"/>
                              <a:pt x="407" y="13"/>
                            </a:cubicBezTo>
                            <a:cubicBezTo>
                              <a:pt x="370" y="25"/>
                              <a:pt x="342" y="53"/>
                              <a:pt x="337" y="64"/>
                            </a:cubicBezTo>
                            <a:cubicBezTo>
                              <a:pt x="337" y="64"/>
                              <a:pt x="333" y="74"/>
                              <a:pt x="337" y="75"/>
                            </a:cubicBezTo>
                            <a:cubicBezTo>
                              <a:pt x="337" y="75"/>
                              <a:pt x="331" y="121"/>
                              <a:pt x="332" y="138"/>
                            </a:cubicBezTo>
                            <a:cubicBezTo>
                              <a:pt x="332" y="138"/>
                              <a:pt x="335" y="147"/>
                              <a:pt x="336" y="150"/>
                            </a:cubicBezTo>
                            <a:cubicBezTo>
                              <a:pt x="338" y="153"/>
                              <a:pt x="342" y="163"/>
                              <a:pt x="340" y="167"/>
                            </a:cubicBezTo>
                            <a:cubicBezTo>
                              <a:pt x="338" y="171"/>
                              <a:pt x="329" y="192"/>
                              <a:pt x="329" y="196"/>
                            </a:cubicBezTo>
                            <a:cubicBezTo>
                              <a:pt x="328" y="199"/>
                              <a:pt x="328" y="211"/>
                              <a:pt x="345" y="211"/>
                            </a:cubicBezTo>
                            <a:cubicBezTo>
                              <a:pt x="345" y="211"/>
                              <a:pt x="342" y="227"/>
                              <a:pt x="344" y="229"/>
                            </a:cubicBezTo>
                            <a:cubicBezTo>
                              <a:pt x="346" y="232"/>
                              <a:pt x="351" y="233"/>
                              <a:pt x="351" y="234"/>
                            </a:cubicBezTo>
                            <a:cubicBezTo>
                              <a:pt x="351" y="236"/>
                              <a:pt x="346" y="242"/>
                              <a:pt x="348" y="244"/>
                            </a:cubicBezTo>
                            <a:cubicBezTo>
                              <a:pt x="350" y="246"/>
                              <a:pt x="354" y="252"/>
                              <a:pt x="354" y="254"/>
                            </a:cubicBezTo>
                            <a:cubicBezTo>
                              <a:pt x="354" y="257"/>
                              <a:pt x="356" y="264"/>
                              <a:pt x="356" y="264"/>
                            </a:cubicBezTo>
                            <a:cubicBezTo>
                              <a:pt x="356" y="264"/>
                              <a:pt x="345" y="265"/>
                              <a:pt x="344" y="273"/>
                            </a:cubicBezTo>
                            <a:cubicBezTo>
                              <a:pt x="344" y="273"/>
                              <a:pt x="330" y="275"/>
                              <a:pt x="329" y="282"/>
                            </a:cubicBezTo>
                            <a:cubicBezTo>
                              <a:pt x="329" y="282"/>
                              <a:pt x="318" y="281"/>
                              <a:pt x="316" y="294"/>
                            </a:cubicBezTo>
                            <a:cubicBezTo>
                              <a:pt x="313" y="306"/>
                              <a:pt x="312" y="331"/>
                              <a:pt x="312" y="335"/>
                            </a:cubicBezTo>
                            <a:cubicBezTo>
                              <a:pt x="312" y="340"/>
                              <a:pt x="311" y="360"/>
                              <a:pt x="309" y="390"/>
                            </a:cubicBezTo>
                            <a:cubicBezTo>
                              <a:pt x="306" y="420"/>
                              <a:pt x="291" y="483"/>
                              <a:pt x="295" y="570"/>
                            </a:cubicBezTo>
                            <a:cubicBezTo>
                              <a:pt x="295" y="570"/>
                              <a:pt x="259" y="569"/>
                              <a:pt x="248" y="572"/>
                            </a:cubicBezTo>
                            <a:cubicBezTo>
                              <a:pt x="238" y="574"/>
                              <a:pt x="220" y="579"/>
                              <a:pt x="214" y="577"/>
                            </a:cubicBezTo>
                            <a:cubicBezTo>
                              <a:pt x="208" y="576"/>
                              <a:pt x="195" y="574"/>
                              <a:pt x="183" y="567"/>
                            </a:cubicBezTo>
                            <a:cubicBezTo>
                              <a:pt x="171" y="561"/>
                              <a:pt x="164" y="548"/>
                              <a:pt x="151" y="548"/>
                            </a:cubicBezTo>
                            <a:cubicBezTo>
                              <a:pt x="138" y="548"/>
                              <a:pt x="105" y="547"/>
                              <a:pt x="100" y="551"/>
                            </a:cubicBezTo>
                            <a:cubicBezTo>
                              <a:pt x="96" y="554"/>
                              <a:pt x="42" y="586"/>
                              <a:pt x="43" y="589"/>
                            </a:cubicBezTo>
                            <a:cubicBezTo>
                              <a:pt x="45" y="593"/>
                              <a:pt x="65" y="599"/>
                              <a:pt x="75" y="597"/>
                            </a:cubicBezTo>
                            <a:cubicBezTo>
                              <a:pt x="84" y="595"/>
                              <a:pt x="91" y="602"/>
                              <a:pt x="103" y="602"/>
                            </a:cubicBezTo>
                            <a:cubicBezTo>
                              <a:pt x="115" y="602"/>
                              <a:pt x="136" y="606"/>
                              <a:pt x="148" y="605"/>
                            </a:cubicBezTo>
                            <a:cubicBezTo>
                              <a:pt x="160" y="603"/>
                              <a:pt x="183" y="607"/>
                              <a:pt x="197" y="611"/>
                            </a:cubicBezTo>
                            <a:cubicBezTo>
                              <a:pt x="212" y="615"/>
                              <a:pt x="297" y="624"/>
                              <a:pt x="340" y="625"/>
                            </a:cubicBezTo>
                            <a:cubicBezTo>
                              <a:pt x="384" y="625"/>
                              <a:pt x="473" y="629"/>
                              <a:pt x="490" y="628"/>
                            </a:cubicBezTo>
                            <a:cubicBezTo>
                              <a:pt x="490" y="628"/>
                              <a:pt x="499" y="650"/>
                              <a:pt x="510" y="653"/>
                            </a:cubicBezTo>
                            <a:cubicBezTo>
                              <a:pt x="521" y="657"/>
                              <a:pt x="546" y="640"/>
                              <a:pt x="546" y="646"/>
                            </a:cubicBezTo>
                            <a:cubicBezTo>
                              <a:pt x="546" y="652"/>
                              <a:pt x="552" y="671"/>
                              <a:pt x="546" y="679"/>
                            </a:cubicBezTo>
                            <a:cubicBezTo>
                              <a:pt x="540" y="686"/>
                              <a:pt x="531" y="716"/>
                              <a:pt x="531" y="720"/>
                            </a:cubicBezTo>
                            <a:cubicBezTo>
                              <a:pt x="533" y="703"/>
                              <a:pt x="509" y="740"/>
                              <a:pt x="504" y="741"/>
                            </a:cubicBezTo>
                            <a:cubicBezTo>
                              <a:pt x="497" y="742"/>
                              <a:pt x="336" y="758"/>
                              <a:pt x="329" y="758"/>
                            </a:cubicBezTo>
                            <a:cubicBezTo>
                              <a:pt x="322" y="757"/>
                              <a:pt x="325" y="763"/>
                              <a:pt x="325" y="763"/>
                            </a:cubicBezTo>
                            <a:cubicBezTo>
                              <a:pt x="325" y="763"/>
                              <a:pt x="263" y="765"/>
                              <a:pt x="240" y="774"/>
                            </a:cubicBezTo>
                            <a:cubicBezTo>
                              <a:pt x="216" y="783"/>
                              <a:pt x="200" y="806"/>
                              <a:pt x="196" y="826"/>
                            </a:cubicBezTo>
                            <a:cubicBezTo>
                              <a:pt x="191" y="847"/>
                              <a:pt x="167" y="978"/>
                              <a:pt x="157" y="1055"/>
                            </a:cubicBezTo>
                            <a:cubicBezTo>
                              <a:pt x="148" y="1133"/>
                              <a:pt x="113" y="1241"/>
                              <a:pt x="106" y="1260"/>
                            </a:cubicBezTo>
                            <a:cubicBezTo>
                              <a:pt x="100" y="1278"/>
                              <a:pt x="53" y="1369"/>
                              <a:pt x="53" y="1381"/>
                            </a:cubicBezTo>
                            <a:cubicBezTo>
                              <a:pt x="53" y="1381"/>
                              <a:pt x="24" y="1403"/>
                              <a:pt x="14" y="1408"/>
                            </a:cubicBezTo>
                            <a:cubicBezTo>
                              <a:pt x="5" y="1413"/>
                              <a:pt x="0" y="1421"/>
                              <a:pt x="1" y="1426"/>
                            </a:cubicBezTo>
                            <a:cubicBezTo>
                              <a:pt x="1" y="1431"/>
                              <a:pt x="11" y="1439"/>
                              <a:pt x="51" y="1436"/>
                            </a:cubicBezTo>
                            <a:cubicBezTo>
                              <a:pt x="91" y="1434"/>
                              <a:pt x="115" y="1424"/>
                              <a:pt x="121" y="1419"/>
                            </a:cubicBezTo>
                            <a:cubicBezTo>
                              <a:pt x="128" y="1414"/>
                              <a:pt x="160" y="1375"/>
                              <a:pt x="171" y="1375"/>
                            </a:cubicBezTo>
                            <a:cubicBezTo>
                              <a:pt x="183" y="1375"/>
                              <a:pt x="184" y="1392"/>
                              <a:pt x="184" y="1406"/>
                            </a:cubicBezTo>
                            <a:cubicBezTo>
                              <a:pt x="184" y="1420"/>
                              <a:pt x="184" y="1437"/>
                              <a:pt x="184" y="1437"/>
                            </a:cubicBezTo>
                            <a:cubicBezTo>
                              <a:pt x="184" y="1437"/>
                              <a:pt x="197" y="1439"/>
                              <a:pt x="197" y="1434"/>
                            </a:cubicBezTo>
                            <a:cubicBezTo>
                              <a:pt x="197" y="1428"/>
                              <a:pt x="194" y="1403"/>
                              <a:pt x="197" y="1392"/>
                            </a:cubicBezTo>
                            <a:cubicBezTo>
                              <a:pt x="201" y="1382"/>
                              <a:pt x="217" y="1362"/>
                              <a:pt x="215" y="1342"/>
                            </a:cubicBezTo>
                            <a:cubicBezTo>
                              <a:pt x="213" y="1321"/>
                              <a:pt x="196" y="1290"/>
                              <a:pt x="193" y="1289"/>
                            </a:cubicBezTo>
                            <a:cubicBezTo>
                              <a:pt x="190" y="1287"/>
                              <a:pt x="186" y="1288"/>
                              <a:pt x="186" y="1288"/>
                            </a:cubicBezTo>
                            <a:cubicBezTo>
                              <a:pt x="186" y="1288"/>
                              <a:pt x="186" y="1270"/>
                              <a:pt x="192" y="1249"/>
                            </a:cubicBezTo>
                            <a:cubicBezTo>
                              <a:pt x="192" y="1249"/>
                              <a:pt x="234" y="1153"/>
                              <a:pt x="243" y="1133"/>
                            </a:cubicBezTo>
                            <a:cubicBezTo>
                              <a:pt x="251" y="1114"/>
                              <a:pt x="274" y="1299"/>
                              <a:pt x="274" y="1299"/>
                            </a:cubicBezTo>
                            <a:close/>
                            <a:moveTo>
                              <a:pt x="455" y="304"/>
                            </a:moveTo>
                            <a:cubicBezTo>
                              <a:pt x="455" y="304"/>
                              <a:pt x="434" y="335"/>
                              <a:pt x="432" y="336"/>
                            </a:cubicBezTo>
                            <a:cubicBezTo>
                              <a:pt x="430" y="338"/>
                              <a:pt x="432" y="349"/>
                              <a:pt x="436" y="355"/>
                            </a:cubicBezTo>
                            <a:cubicBezTo>
                              <a:pt x="441" y="361"/>
                              <a:pt x="439" y="364"/>
                              <a:pt x="436" y="371"/>
                            </a:cubicBezTo>
                            <a:cubicBezTo>
                              <a:pt x="433" y="378"/>
                              <a:pt x="418" y="391"/>
                              <a:pt x="421" y="396"/>
                            </a:cubicBezTo>
                            <a:cubicBezTo>
                              <a:pt x="424" y="400"/>
                              <a:pt x="426" y="409"/>
                              <a:pt x="426" y="409"/>
                            </a:cubicBezTo>
                            <a:cubicBezTo>
                              <a:pt x="426" y="409"/>
                              <a:pt x="409" y="418"/>
                              <a:pt x="402" y="427"/>
                            </a:cubicBezTo>
                            <a:cubicBezTo>
                              <a:pt x="394" y="436"/>
                              <a:pt x="380" y="463"/>
                              <a:pt x="380" y="469"/>
                            </a:cubicBezTo>
                            <a:cubicBezTo>
                              <a:pt x="380" y="475"/>
                              <a:pt x="376" y="487"/>
                              <a:pt x="371" y="489"/>
                            </a:cubicBezTo>
                            <a:cubicBezTo>
                              <a:pt x="365" y="490"/>
                              <a:pt x="355" y="497"/>
                              <a:pt x="355" y="497"/>
                            </a:cubicBezTo>
                            <a:cubicBezTo>
                              <a:pt x="355" y="497"/>
                              <a:pt x="353" y="454"/>
                              <a:pt x="352" y="426"/>
                            </a:cubicBezTo>
                            <a:cubicBezTo>
                              <a:pt x="351" y="397"/>
                              <a:pt x="359" y="371"/>
                              <a:pt x="359" y="368"/>
                            </a:cubicBezTo>
                            <a:cubicBezTo>
                              <a:pt x="359" y="365"/>
                              <a:pt x="357" y="360"/>
                              <a:pt x="362" y="355"/>
                            </a:cubicBezTo>
                            <a:cubicBezTo>
                              <a:pt x="367" y="350"/>
                              <a:pt x="378" y="345"/>
                              <a:pt x="382" y="342"/>
                            </a:cubicBezTo>
                            <a:cubicBezTo>
                              <a:pt x="387" y="339"/>
                              <a:pt x="393" y="336"/>
                              <a:pt x="393" y="328"/>
                            </a:cubicBezTo>
                            <a:cubicBezTo>
                              <a:pt x="393" y="320"/>
                              <a:pt x="392" y="298"/>
                              <a:pt x="393" y="294"/>
                            </a:cubicBezTo>
                            <a:cubicBezTo>
                              <a:pt x="394" y="290"/>
                              <a:pt x="404" y="288"/>
                              <a:pt x="403" y="283"/>
                            </a:cubicBezTo>
                            <a:cubicBezTo>
                              <a:pt x="402" y="278"/>
                              <a:pt x="400" y="269"/>
                              <a:pt x="400" y="269"/>
                            </a:cubicBezTo>
                            <a:cubicBezTo>
                              <a:pt x="400" y="269"/>
                              <a:pt x="409" y="261"/>
                              <a:pt x="418" y="261"/>
                            </a:cubicBezTo>
                            <a:cubicBezTo>
                              <a:pt x="425" y="261"/>
                              <a:pt x="452" y="300"/>
                              <a:pt x="455" y="304"/>
                            </a:cubicBezTo>
                            <a:close/>
                            <a:moveTo>
                              <a:pt x="541" y="219"/>
                            </a:moveTo>
                            <a:cubicBezTo>
                              <a:pt x="541" y="219"/>
                              <a:pt x="528" y="213"/>
                              <a:pt x="523" y="213"/>
                            </a:cubicBezTo>
                            <a:cubicBezTo>
                              <a:pt x="519" y="213"/>
                              <a:pt x="514" y="191"/>
                              <a:pt x="514" y="191"/>
                            </a:cubicBezTo>
                            <a:cubicBezTo>
                              <a:pt x="514" y="191"/>
                              <a:pt x="516" y="185"/>
                              <a:pt x="523" y="188"/>
                            </a:cubicBezTo>
                            <a:cubicBezTo>
                              <a:pt x="528" y="190"/>
                              <a:pt x="536" y="204"/>
                              <a:pt x="537" y="207"/>
                            </a:cubicBezTo>
                            <a:cubicBezTo>
                              <a:pt x="538" y="211"/>
                              <a:pt x="541" y="219"/>
                              <a:pt x="541" y="2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de-DE"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grpSp>
                <p:sp>
                  <p:nvSpPr>
                    <p:cNvPr id="568" name="Rectangle 567">
                      <a:extLst>
                        <a:ext uri="{FF2B5EF4-FFF2-40B4-BE49-F238E27FC236}">
                          <a16:creationId xmlns:a16="http://schemas.microsoft.com/office/drawing/2014/main" id="{74A3AF65-0CE1-4E59-85BB-D31EE3E9E294}"/>
                        </a:ext>
                      </a:extLst>
                    </p:cNvPr>
                    <p:cNvSpPr/>
                    <p:nvPr/>
                  </p:nvSpPr>
                  <p:spPr>
                    <a:xfrm>
                      <a:off x="2051050" y="1448239"/>
                      <a:ext cx="2055813" cy="1036396"/>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endParaRPr>
                    </a:p>
                  </p:txBody>
                </p:sp>
                <p:sp>
                  <p:nvSpPr>
                    <p:cNvPr id="788" name="TextBox 22">
                      <a:extLst>
                        <a:ext uri="{FF2B5EF4-FFF2-40B4-BE49-F238E27FC236}">
                          <a16:creationId xmlns:a16="http://schemas.microsoft.com/office/drawing/2014/main" id="{37A802AB-8D73-44B8-90DE-61742B17B07C}"/>
                        </a:ext>
                      </a:extLst>
                    </p:cNvPr>
                    <p:cNvSpPr txBox="1"/>
                    <p:nvPr/>
                  </p:nvSpPr>
                  <p:spPr bwMode="auto">
                    <a:xfrm>
                      <a:off x="2692400" y="1691072"/>
                      <a:ext cx="623888" cy="322187"/>
                    </a:xfrm>
                    <a:prstGeom prst="rect">
                      <a:avLst/>
                    </a:prstGeom>
                    <a:ln w="12700">
                      <a:solidFill>
                        <a:srgbClr val="ED7D31"/>
                      </a:solidFill>
                    </a:ln>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Static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 Assessment</a:t>
                      </a:r>
                    </a:p>
                  </p:txBody>
                </p:sp>
                <p:grpSp>
                  <p:nvGrpSpPr>
                    <p:cNvPr id="571" name="Gruppieren 1380">
                      <a:extLst>
                        <a:ext uri="{FF2B5EF4-FFF2-40B4-BE49-F238E27FC236}">
                          <a16:creationId xmlns:a16="http://schemas.microsoft.com/office/drawing/2014/main" id="{E698A3CB-40A2-4103-9920-9359208C3203}"/>
                        </a:ext>
                      </a:extLst>
                    </p:cNvPr>
                    <p:cNvGrpSpPr>
                      <a:grpSpLocks/>
                    </p:cNvGrpSpPr>
                    <p:nvPr/>
                  </p:nvGrpSpPr>
                  <p:grpSpPr bwMode="auto">
                    <a:xfrm>
                      <a:off x="1552575" y="1703388"/>
                      <a:ext cx="317500" cy="381000"/>
                      <a:chOff x="2876550" y="1466605"/>
                      <a:chExt cx="3390900" cy="2157174"/>
                    </a:xfrm>
                  </p:grpSpPr>
                  <p:pic>
                    <p:nvPicPr>
                      <p:cNvPr id="651" name="Picture 5">
                        <a:extLst>
                          <a:ext uri="{FF2B5EF4-FFF2-40B4-BE49-F238E27FC236}">
                            <a16:creationId xmlns:a16="http://schemas.microsoft.com/office/drawing/2014/main" id="{C93085E7-5033-494B-894B-58C6DC7904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4783" y="3456327"/>
                        <a:ext cx="929604" cy="7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2" name="Picture 6">
                        <a:extLst>
                          <a:ext uri="{FF2B5EF4-FFF2-40B4-BE49-F238E27FC236}">
                            <a16:creationId xmlns:a16="http://schemas.microsoft.com/office/drawing/2014/main" id="{A5CAB7E9-8E03-4821-8596-20F9E3FC96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231" y="3456327"/>
                        <a:ext cx="930835" cy="7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3" name="Picture 7">
                        <a:extLst>
                          <a:ext uri="{FF2B5EF4-FFF2-40B4-BE49-F238E27FC236}">
                            <a16:creationId xmlns:a16="http://schemas.microsoft.com/office/drawing/2014/main" id="{498A828E-6D66-4E9E-9A08-369713B7F9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3991" y="3463715"/>
                        <a:ext cx="434636" cy="6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 name="Freeform 8">
                        <a:extLst>
                          <a:ext uri="{FF2B5EF4-FFF2-40B4-BE49-F238E27FC236}">
                            <a16:creationId xmlns:a16="http://schemas.microsoft.com/office/drawing/2014/main" id="{C74490F8-0E88-44C6-9421-DFA2FC5FF2CB}"/>
                          </a:ext>
                        </a:extLst>
                      </p:cNvPr>
                      <p:cNvSpPr>
                        <a:spLocks/>
                      </p:cNvSpPr>
                      <p:nvPr/>
                    </p:nvSpPr>
                    <p:spPr bwMode="auto">
                      <a:xfrm>
                        <a:off x="3402145" y="2493174"/>
                        <a:ext cx="406908" cy="934557"/>
                      </a:xfrm>
                      <a:custGeom>
                        <a:avLst/>
                        <a:gdLst>
                          <a:gd name="T0" fmla="*/ 366160242 w 391"/>
                          <a:gd name="T1" fmla="*/ 0 h 893"/>
                          <a:gd name="T2" fmla="*/ 61208271 w 391"/>
                          <a:gd name="T3" fmla="*/ 0 h 893"/>
                          <a:gd name="T4" fmla="*/ 0 w 391"/>
                          <a:gd name="T5" fmla="*/ 61168121 h 893"/>
                          <a:gd name="T6" fmla="*/ 0 w 391"/>
                          <a:gd name="T7" fmla="*/ 915338546 h 893"/>
                          <a:gd name="T8" fmla="*/ 61208271 w 391"/>
                          <a:gd name="T9" fmla="*/ 975414509 h 893"/>
                          <a:gd name="T10" fmla="*/ 366160242 w 391"/>
                          <a:gd name="T11" fmla="*/ 975414509 h 893"/>
                          <a:gd name="T12" fmla="*/ 427368513 w 391"/>
                          <a:gd name="T13" fmla="*/ 915338546 h 893"/>
                          <a:gd name="T14" fmla="*/ 427368513 w 391"/>
                          <a:gd name="T15" fmla="*/ 61168121 h 893"/>
                          <a:gd name="T16" fmla="*/ 366160242 w 391"/>
                          <a:gd name="T17" fmla="*/ 0 h 8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1" h="893">
                            <a:moveTo>
                              <a:pt x="335" y="0"/>
                            </a:moveTo>
                            <a:cubicBezTo>
                              <a:pt x="56" y="0"/>
                              <a:pt x="56" y="0"/>
                              <a:pt x="56" y="0"/>
                            </a:cubicBezTo>
                            <a:cubicBezTo>
                              <a:pt x="26" y="0"/>
                              <a:pt x="0" y="25"/>
                              <a:pt x="0" y="56"/>
                            </a:cubicBezTo>
                            <a:cubicBezTo>
                              <a:pt x="0" y="838"/>
                              <a:pt x="0" y="838"/>
                              <a:pt x="0" y="838"/>
                            </a:cubicBezTo>
                            <a:cubicBezTo>
                              <a:pt x="0" y="868"/>
                              <a:pt x="26" y="893"/>
                              <a:pt x="56" y="893"/>
                            </a:cubicBezTo>
                            <a:cubicBezTo>
                              <a:pt x="335" y="893"/>
                              <a:pt x="335" y="893"/>
                              <a:pt x="335" y="893"/>
                            </a:cubicBezTo>
                            <a:cubicBezTo>
                              <a:pt x="366" y="893"/>
                              <a:pt x="391" y="868"/>
                              <a:pt x="391" y="838"/>
                            </a:cubicBezTo>
                            <a:cubicBezTo>
                              <a:pt x="391" y="56"/>
                              <a:pt x="391" y="56"/>
                              <a:pt x="391" y="56"/>
                            </a:cubicBezTo>
                            <a:cubicBezTo>
                              <a:pt x="391" y="25"/>
                              <a:pt x="366" y="0"/>
                              <a:pt x="335" y="0"/>
                            </a:cubicBez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55" name="Freeform 9">
                        <a:extLst>
                          <a:ext uri="{FF2B5EF4-FFF2-40B4-BE49-F238E27FC236}">
                            <a16:creationId xmlns:a16="http://schemas.microsoft.com/office/drawing/2014/main" id="{1C203D51-2235-42BC-95F6-5B43E5D2D4DE}"/>
                          </a:ext>
                        </a:extLst>
                      </p:cNvPr>
                      <p:cNvSpPr>
                        <a:spLocks/>
                      </p:cNvSpPr>
                      <p:nvPr/>
                    </p:nvSpPr>
                    <p:spPr bwMode="auto">
                      <a:xfrm>
                        <a:off x="3605599" y="2493174"/>
                        <a:ext cx="203454" cy="934557"/>
                      </a:xfrm>
                      <a:custGeom>
                        <a:avLst/>
                        <a:gdLst>
                          <a:gd name="T0" fmla="*/ 139 w 195"/>
                          <a:gd name="T1" fmla="*/ 0 h 893"/>
                          <a:gd name="T2" fmla="*/ 0 w 195"/>
                          <a:gd name="T3" fmla="*/ 0 h 893"/>
                          <a:gd name="T4" fmla="*/ 0 w 195"/>
                          <a:gd name="T5" fmla="*/ 893 h 893"/>
                          <a:gd name="T6" fmla="*/ 139 w 195"/>
                          <a:gd name="T7" fmla="*/ 893 h 893"/>
                          <a:gd name="T8" fmla="*/ 195 w 195"/>
                          <a:gd name="T9" fmla="*/ 838 h 893"/>
                          <a:gd name="T10" fmla="*/ 195 w 195"/>
                          <a:gd name="T11" fmla="*/ 56 h 893"/>
                          <a:gd name="T12" fmla="*/ 139 w 195"/>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195" h="893">
                            <a:moveTo>
                              <a:pt x="139" y="0"/>
                            </a:moveTo>
                            <a:cubicBezTo>
                              <a:pt x="0" y="0"/>
                              <a:pt x="0" y="0"/>
                              <a:pt x="0" y="0"/>
                            </a:cubicBezTo>
                            <a:cubicBezTo>
                              <a:pt x="0" y="893"/>
                              <a:pt x="0" y="893"/>
                              <a:pt x="0" y="893"/>
                            </a:cubicBezTo>
                            <a:cubicBezTo>
                              <a:pt x="139" y="893"/>
                              <a:pt x="139" y="893"/>
                              <a:pt x="139" y="893"/>
                            </a:cubicBezTo>
                            <a:cubicBezTo>
                              <a:pt x="170" y="893"/>
                              <a:pt x="195" y="868"/>
                              <a:pt x="195" y="838"/>
                            </a:cubicBezTo>
                            <a:cubicBezTo>
                              <a:pt x="195" y="56"/>
                              <a:pt x="195" y="56"/>
                              <a:pt x="195" y="56"/>
                            </a:cubicBezTo>
                            <a:cubicBezTo>
                              <a:pt x="195" y="25"/>
                              <a:pt x="170" y="0"/>
                              <a:pt x="139"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56" name="Oval 10">
                        <a:extLst>
                          <a:ext uri="{FF2B5EF4-FFF2-40B4-BE49-F238E27FC236}">
                            <a16:creationId xmlns:a16="http://schemas.microsoft.com/office/drawing/2014/main" id="{B7D68C9D-89FD-43AA-96F5-79C2DCB11AEE}"/>
                          </a:ext>
                        </a:extLst>
                      </p:cNvPr>
                      <p:cNvSpPr>
                        <a:spLocks noChangeArrowheads="1"/>
                      </p:cNvSpPr>
                      <p:nvPr/>
                    </p:nvSpPr>
                    <p:spPr bwMode="auto">
                      <a:xfrm>
                        <a:off x="3690366" y="3149159"/>
                        <a:ext cx="67818" cy="62906"/>
                      </a:xfrm>
                      <a:prstGeom prst="ellipse">
                        <a:avLst/>
                      </a:pr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57" name="Freeform 11">
                        <a:extLst>
                          <a:ext uri="{FF2B5EF4-FFF2-40B4-BE49-F238E27FC236}">
                            <a16:creationId xmlns:a16="http://schemas.microsoft.com/office/drawing/2014/main" id="{1CD48749-D1F9-4D11-8549-1317DF8A23D1}"/>
                          </a:ext>
                        </a:extLst>
                      </p:cNvPr>
                      <p:cNvSpPr>
                        <a:spLocks/>
                      </p:cNvSpPr>
                      <p:nvPr/>
                    </p:nvSpPr>
                    <p:spPr bwMode="auto">
                      <a:xfrm>
                        <a:off x="3469963" y="2618980"/>
                        <a:ext cx="288221" cy="116817"/>
                      </a:xfrm>
                      <a:custGeom>
                        <a:avLst/>
                        <a:gdLst>
                          <a:gd name="T0" fmla="*/ 302636466 w 279"/>
                          <a:gd name="T1" fmla="*/ 96761975 h 111"/>
                          <a:gd name="T2" fmla="*/ 278772618 w 279"/>
                          <a:gd name="T3" fmla="*/ 120680325 h 111"/>
                          <a:gd name="T4" fmla="*/ 24948048 w 279"/>
                          <a:gd name="T5" fmla="*/ 120680325 h 111"/>
                          <a:gd name="T6" fmla="*/ 0 w 279"/>
                          <a:gd name="T7" fmla="*/ 96761975 h 111"/>
                          <a:gd name="T8" fmla="*/ 0 w 279"/>
                          <a:gd name="T9" fmla="*/ 23918351 h 111"/>
                          <a:gd name="T10" fmla="*/ 24948048 w 279"/>
                          <a:gd name="T11" fmla="*/ 0 h 111"/>
                          <a:gd name="T12" fmla="*/ 278772618 w 279"/>
                          <a:gd name="T13" fmla="*/ 0 h 111"/>
                          <a:gd name="T14" fmla="*/ 302636466 w 279"/>
                          <a:gd name="T15" fmla="*/ 23918351 h 111"/>
                          <a:gd name="T16" fmla="*/ 302636466 w 279"/>
                          <a:gd name="T17" fmla="*/ 96761975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9" h="111">
                            <a:moveTo>
                              <a:pt x="279" y="89"/>
                            </a:moveTo>
                            <a:cubicBezTo>
                              <a:pt x="279" y="101"/>
                              <a:pt x="269" y="111"/>
                              <a:pt x="257" y="111"/>
                            </a:cubicBezTo>
                            <a:cubicBezTo>
                              <a:pt x="23" y="111"/>
                              <a:pt x="23" y="111"/>
                              <a:pt x="23" y="111"/>
                            </a:cubicBezTo>
                            <a:cubicBezTo>
                              <a:pt x="10" y="111"/>
                              <a:pt x="0" y="101"/>
                              <a:pt x="0" y="89"/>
                            </a:cubicBezTo>
                            <a:cubicBezTo>
                              <a:pt x="0" y="22"/>
                              <a:pt x="0" y="22"/>
                              <a:pt x="0" y="22"/>
                            </a:cubicBezTo>
                            <a:cubicBezTo>
                              <a:pt x="0" y="10"/>
                              <a:pt x="10" y="0"/>
                              <a:pt x="23" y="0"/>
                            </a:cubicBezTo>
                            <a:cubicBezTo>
                              <a:pt x="257" y="0"/>
                              <a:pt x="257" y="0"/>
                              <a:pt x="257" y="0"/>
                            </a:cubicBezTo>
                            <a:cubicBezTo>
                              <a:pt x="269" y="0"/>
                              <a:pt x="279" y="10"/>
                              <a:pt x="279" y="22"/>
                            </a:cubicBezTo>
                            <a:lnTo>
                              <a:pt x="279" y="89"/>
                            </a:ln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58" name="Freeform 12">
                        <a:extLst>
                          <a:ext uri="{FF2B5EF4-FFF2-40B4-BE49-F238E27FC236}">
                            <a16:creationId xmlns:a16="http://schemas.microsoft.com/office/drawing/2014/main" id="{DDDE68F5-4BE9-4B2B-80FB-33313183A097}"/>
                          </a:ext>
                        </a:extLst>
                      </p:cNvPr>
                      <p:cNvSpPr>
                        <a:spLocks/>
                      </p:cNvSpPr>
                      <p:nvPr/>
                    </p:nvSpPr>
                    <p:spPr bwMode="auto">
                      <a:xfrm>
                        <a:off x="3469963" y="2618980"/>
                        <a:ext cx="135636" cy="116817"/>
                      </a:xfrm>
                      <a:custGeom>
                        <a:avLst/>
                        <a:gdLst>
                          <a:gd name="T0" fmla="*/ 140 w 140"/>
                          <a:gd name="T1" fmla="*/ 0 h 111"/>
                          <a:gd name="T2" fmla="*/ 23 w 140"/>
                          <a:gd name="T3" fmla="*/ 0 h 111"/>
                          <a:gd name="T4" fmla="*/ 0 w 140"/>
                          <a:gd name="T5" fmla="*/ 22 h 111"/>
                          <a:gd name="T6" fmla="*/ 0 w 140"/>
                          <a:gd name="T7" fmla="*/ 89 h 111"/>
                          <a:gd name="T8" fmla="*/ 23 w 140"/>
                          <a:gd name="T9" fmla="*/ 111 h 111"/>
                          <a:gd name="T10" fmla="*/ 140 w 140"/>
                          <a:gd name="T11" fmla="*/ 111 h 111"/>
                          <a:gd name="T12" fmla="*/ 140 w 140"/>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40" h="111">
                            <a:moveTo>
                              <a:pt x="140" y="0"/>
                            </a:moveTo>
                            <a:cubicBezTo>
                              <a:pt x="23" y="0"/>
                              <a:pt x="23" y="0"/>
                              <a:pt x="23" y="0"/>
                            </a:cubicBezTo>
                            <a:cubicBezTo>
                              <a:pt x="10" y="0"/>
                              <a:pt x="0" y="10"/>
                              <a:pt x="0" y="22"/>
                            </a:cubicBezTo>
                            <a:cubicBezTo>
                              <a:pt x="0" y="89"/>
                              <a:pt x="0" y="89"/>
                              <a:pt x="0" y="89"/>
                            </a:cubicBezTo>
                            <a:cubicBezTo>
                              <a:pt x="0" y="101"/>
                              <a:pt x="10" y="111"/>
                              <a:pt x="23" y="111"/>
                            </a:cubicBezTo>
                            <a:cubicBezTo>
                              <a:pt x="140" y="111"/>
                              <a:pt x="140" y="111"/>
                              <a:pt x="140" y="111"/>
                            </a:cubicBezTo>
                            <a:lnTo>
                              <a:pt x="140"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59" name="Freeform 13">
                        <a:extLst>
                          <a:ext uri="{FF2B5EF4-FFF2-40B4-BE49-F238E27FC236}">
                            <a16:creationId xmlns:a16="http://schemas.microsoft.com/office/drawing/2014/main" id="{07D9B266-5B18-49EC-9B41-1682A61927DB}"/>
                          </a:ext>
                        </a:extLst>
                      </p:cNvPr>
                      <p:cNvSpPr>
                        <a:spLocks/>
                      </p:cNvSpPr>
                      <p:nvPr/>
                    </p:nvSpPr>
                    <p:spPr bwMode="auto">
                      <a:xfrm>
                        <a:off x="3876871" y="2538102"/>
                        <a:ext cx="1068128" cy="691935"/>
                      </a:xfrm>
                      <a:custGeom>
                        <a:avLst/>
                        <a:gdLst>
                          <a:gd name="T0" fmla="*/ 865 w 865"/>
                          <a:gd name="T1" fmla="*/ 0 h 559"/>
                          <a:gd name="T2" fmla="*/ 0 w 865"/>
                          <a:gd name="T3" fmla="*/ 0 h 559"/>
                          <a:gd name="T4" fmla="*/ 0 w 865"/>
                          <a:gd name="T5" fmla="*/ 559 h 559"/>
                          <a:gd name="T6" fmla="*/ 0 w 865"/>
                          <a:gd name="T7" fmla="*/ 559 h 559"/>
                          <a:gd name="T8" fmla="*/ 865 w 865"/>
                          <a:gd name="T9" fmla="*/ 559 h 559"/>
                          <a:gd name="T10" fmla="*/ 865 w 865"/>
                          <a:gd name="T11" fmla="*/ 0 h 559"/>
                          <a:gd name="T12" fmla="*/ 865 w 865"/>
                          <a:gd name="T13" fmla="*/ 0 h 559"/>
                        </a:gdLst>
                        <a:ahLst/>
                        <a:cxnLst>
                          <a:cxn ang="0">
                            <a:pos x="T0" y="T1"/>
                          </a:cxn>
                          <a:cxn ang="0">
                            <a:pos x="T2" y="T3"/>
                          </a:cxn>
                          <a:cxn ang="0">
                            <a:pos x="T4" y="T5"/>
                          </a:cxn>
                          <a:cxn ang="0">
                            <a:pos x="T6" y="T7"/>
                          </a:cxn>
                          <a:cxn ang="0">
                            <a:pos x="T8" y="T9"/>
                          </a:cxn>
                          <a:cxn ang="0">
                            <a:pos x="T10" y="T11"/>
                          </a:cxn>
                          <a:cxn ang="0">
                            <a:pos x="T12" y="T13"/>
                          </a:cxn>
                        </a:cxnLst>
                        <a:rect l="0" t="0" r="r" b="b"/>
                        <a:pathLst>
                          <a:path w="865" h="559">
                            <a:moveTo>
                              <a:pt x="865" y="0"/>
                            </a:moveTo>
                            <a:lnTo>
                              <a:pt x="0" y="0"/>
                            </a:lnTo>
                            <a:lnTo>
                              <a:pt x="0" y="559"/>
                            </a:lnTo>
                            <a:lnTo>
                              <a:pt x="0" y="559"/>
                            </a:lnTo>
                            <a:lnTo>
                              <a:pt x="865" y="559"/>
                            </a:lnTo>
                            <a:lnTo>
                              <a:pt x="865" y="0"/>
                            </a:lnTo>
                            <a:lnTo>
                              <a:pt x="865" y="0"/>
                            </a:lnTo>
                            <a:close/>
                          </a:path>
                        </a:pathLst>
                      </a:custGeom>
                      <a:solidFill>
                        <a:srgbClr val="E7E6E6">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0" name="Rectangle 14">
                        <a:extLst>
                          <a:ext uri="{FF2B5EF4-FFF2-40B4-BE49-F238E27FC236}">
                            <a16:creationId xmlns:a16="http://schemas.microsoft.com/office/drawing/2014/main" id="{4EABCCE9-0E95-446E-9E92-F3D5A795F0F7}"/>
                          </a:ext>
                        </a:extLst>
                      </p:cNvPr>
                      <p:cNvSpPr>
                        <a:spLocks noChangeArrowheads="1"/>
                      </p:cNvSpPr>
                      <p:nvPr/>
                    </p:nvSpPr>
                    <p:spPr bwMode="auto">
                      <a:xfrm>
                        <a:off x="4419415" y="2538102"/>
                        <a:ext cx="525584" cy="691935"/>
                      </a:xfrm>
                      <a:prstGeom prst="rect">
                        <a:avLst/>
                      </a:prstGeom>
                      <a:solidFill>
                        <a:srgbClr val="43B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1" name="Freeform 15">
                        <a:extLst>
                          <a:ext uri="{FF2B5EF4-FFF2-40B4-BE49-F238E27FC236}">
                            <a16:creationId xmlns:a16="http://schemas.microsoft.com/office/drawing/2014/main" id="{821D09E7-9061-4ADE-9A94-0F8906542F5D}"/>
                          </a:ext>
                        </a:extLst>
                      </p:cNvPr>
                      <p:cNvSpPr>
                        <a:spLocks noEditPoints="1"/>
                      </p:cNvSpPr>
                      <p:nvPr/>
                    </p:nvSpPr>
                    <p:spPr bwMode="auto">
                      <a:xfrm>
                        <a:off x="3842962" y="2493174"/>
                        <a:ext cx="1152906" cy="862668"/>
                      </a:xfrm>
                      <a:custGeom>
                        <a:avLst/>
                        <a:gdLst>
                          <a:gd name="T0" fmla="*/ 1143009251 w 1103"/>
                          <a:gd name="T1" fmla="*/ 0 h 826"/>
                          <a:gd name="T2" fmla="*/ 60043009 w 1103"/>
                          <a:gd name="T3" fmla="*/ 0 h 826"/>
                          <a:gd name="T4" fmla="*/ 0 w 1103"/>
                          <a:gd name="T5" fmla="*/ 60053438 h 826"/>
                          <a:gd name="T6" fmla="*/ 0 w 1103"/>
                          <a:gd name="T7" fmla="*/ 841846356 h 826"/>
                          <a:gd name="T8" fmla="*/ 60043009 w 1103"/>
                          <a:gd name="T9" fmla="*/ 901899794 h 826"/>
                          <a:gd name="T10" fmla="*/ 1143009251 w 1103"/>
                          <a:gd name="T11" fmla="*/ 901899794 h 826"/>
                          <a:gd name="T12" fmla="*/ 1204144122 w 1103"/>
                          <a:gd name="T13" fmla="*/ 841846356 h 826"/>
                          <a:gd name="T14" fmla="*/ 1204144122 w 1103"/>
                          <a:gd name="T15" fmla="*/ 60053438 h 826"/>
                          <a:gd name="T16" fmla="*/ 1143009251 w 1103"/>
                          <a:gd name="T17" fmla="*/ 0 h 826"/>
                          <a:gd name="T18" fmla="*/ 1143009251 w 1103"/>
                          <a:gd name="T19" fmla="*/ 60053438 h 826"/>
                          <a:gd name="T20" fmla="*/ 1143009251 w 1103"/>
                          <a:gd name="T21" fmla="*/ 754495046 h 826"/>
                          <a:gd name="T22" fmla="*/ 1133183537 w 1103"/>
                          <a:gd name="T23" fmla="*/ 753403089 h 826"/>
                          <a:gd name="T24" fmla="*/ 70960584 w 1103"/>
                          <a:gd name="T25" fmla="*/ 753403089 h 826"/>
                          <a:gd name="T26" fmla="*/ 60043009 w 1103"/>
                          <a:gd name="T27" fmla="*/ 754495046 h 826"/>
                          <a:gd name="T28" fmla="*/ 60043009 w 1103"/>
                          <a:gd name="T29" fmla="*/ 60053438 h 826"/>
                          <a:gd name="T30" fmla="*/ 1143009251 w 1103"/>
                          <a:gd name="T31" fmla="*/ 60053438 h 8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03" h="826">
                            <a:moveTo>
                              <a:pt x="1047" y="0"/>
                            </a:moveTo>
                            <a:cubicBezTo>
                              <a:pt x="55" y="0"/>
                              <a:pt x="55" y="0"/>
                              <a:pt x="55" y="0"/>
                            </a:cubicBezTo>
                            <a:cubicBezTo>
                              <a:pt x="25" y="0"/>
                              <a:pt x="0" y="24"/>
                              <a:pt x="0" y="55"/>
                            </a:cubicBezTo>
                            <a:cubicBezTo>
                              <a:pt x="0" y="771"/>
                              <a:pt x="0" y="771"/>
                              <a:pt x="0" y="771"/>
                            </a:cubicBezTo>
                            <a:cubicBezTo>
                              <a:pt x="0" y="801"/>
                              <a:pt x="25" y="826"/>
                              <a:pt x="55" y="826"/>
                            </a:cubicBezTo>
                            <a:cubicBezTo>
                              <a:pt x="1047" y="826"/>
                              <a:pt x="1047" y="826"/>
                              <a:pt x="1047" y="826"/>
                            </a:cubicBezTo>
                            <a:cubicBezTo>
                              <a:pt x="1078" y="826"/>
                              <a:pt x="1103" y="801"/>
                              <a:pt x="1103" y="771"/>
                            </a:cubicBezTo>
                            <a:cubicBezTo>
                              <a:pt x="1103" y="55"/>
                              <a:pt x="1103" y="55"/>
                              <a:pt x="1103" y="55"/>
                            </a:cubicBezTo>
                            <a:cubicBezTo>
                              <a:pt x="1103" y="24"/>
                              <a:pt x="1078" y="0"/>
                              <a:pt x="1047" y="0"/>
                            </a:cubicBezTo>
                            <a:close/>
                            <a:moveTo>
                              <a:pt x="1047" y="55"/>
                            </a:moveTo>
                            <a:cubicBezTo>
                              <a:pt x="1047" y="691"/>
                              <a:pt x="1047" y="691"/>
                              <a:pt x="1047" y="691"/>
                            </a:cubicBezTo>
                            <a:cubicBezTo>
                              <a:pt x="1044" y="690"/>
                              <a:pt x="1041" y="690"/>
                              <a:pt x="1038" y="690"/>
                            </a:cubicBezTo>
                            <a:cubicBezTo>
                              <a:pt x="65" y="690"/>
                              <a:pt x="65" y="690"/>
                              <a:pt x="65" y="690"/>
                            </a:cubicBezTo>
                            <a:cubicBezTo>
                              <a:pt x="62" y="690"/>
                              <a:pt x="59" y="690"/>
                              <a:pt x="55" y="691"/>
                            </a:cubicBezTo>
                            <a:cubicBezTo>
                              <a:pt x="55" y="55"/>
                              <a:pt x="55" y="55"/>
                              <a:pt x="55" y="55"/>
                            </a:cubicBezTo>
                            <a:lnTo>
                              <a:pt x="1047" y="55"/>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2" name="Freeform 16">
                        <a:extLst>
                          <a:ext uri="{FF2B5EF4-FFF2-40B4-BE49-F238E27FC236}">
                            <a16:creationId xmlns:a16="http://schemas.microsoft.com/office/drawing/2014/main" id="{C5144152-0BA0-4606-BB49-974AC00D14E7}"/>
                          </a:ext>
                        </a:extLst>
                      </p:cNvPr>
                      <p:cNvSpPr>
                        <a:spLocks/>
                      </p:cNvSpPr>
                      <p:nvPr/>
                    </p:nvSpPr>
                    <p:spPr bwMode="auto">
                      <a:xfrm>
                        <a:off x="4182052" y="3382798"/>
                        <a:ext cx="457766" cy="44933"/>
                      </a:xfrm>
                      <a:custGeom>
                        <a:avLst/>
                        <a:gdLst>
                          <a:gd name="T0" fmla="*/ 480847626 w 441"/>
                          <a:gd name="T1" fmla="*/ 23585066 h 44"/>
                          <a:gd name="T2" fmla="*/ 456860222 w 441"/>
                          <a:gd name="T3" fmla="*/ 47169097 h 44"/>
                          <a:gd name="T4" fmla="*/ 23987404 w 441"/>
                          <a:gd name="T5" fmla="*/ 47169097 h 44"/>
                          <a:gd name="T6" fmla="*/ 0 w 441"/>
                          <a:gd name="T7" fmla="*/ 23585066 h 44"/>
                          <a:gd name="T8" fmla="*/ 23987404 w 441"/>
                          <a:gd name="T9" fmla="*/ 0 h 44"/>
                          <a:gd name="T10" fmla="*/ 456860222 w 441"/>
                          <a:gd name="T11" fmla="*/ 0 h 44"/>
                          <a:gd name="T12" fmla="*/ 480847626 w 441"/>
                          <a:gd name="T13" fmla="*/ 23585066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44">
                            <a:moveTo>
                              <a:pt x="441" y="22"/>
                            </a:moveTo>
                            <a:cubicBezTo>
                              <a:pt x="441" y="34"/>
                              <a:pt x="431" y="44"/>
                              <a:pt x="419" y="44"/>
                            </a:cubicBezTo>
                            <a:cubicBezTo>
                              <a:pt x="22" y="44"/>
                              <a:pt x="22" y="44"/>
                              <a:pt x="22" y="44"/>
                            </a:cubicBezTo>
                            <a:cubicBezTo>
                              <a:pt x="10" y="44"/>
                              <a:pt x="0" y="34"/>
                              <a:pt x="0" y="22"/>
                            </a:cubicBezTo>
                            <a:cubicBezTo>
                              <a:pt x="0" y="10"/>
                              <a:pt x="10" y="0"/>
                              <a:pt x="22" y="0"/>
                            </a:cubicBezTo>
                            <a:cubicBezTo>
                              <a:pt x="419" y="0"/>
                              <a:pt x="419" y="0"/>
                              <a:pt x="419" y="0"/>
                            </a:cubicBezTo>
                            <a:cubicBezTo>
                              <a:pt x="431" y="0"/>
                              <a:pt x="441" y="10"/>
                              <a:pt x="441" y="22"/>
                            </a:cubicBez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3" name="Freeform 17">
                        <a:extLst>
                          <a:ext uri="{FF2B5EF4-FFF2-40B4-BE49-F238E27FC236}">
                            <a16:creationId xmlns:a16="http://schemas.microsoft.com/office/drawing/2014/main" id="{6B58F1F8-B245-4A0F-9A35-561EB6A918F9}"/>
                          </a:ext>
                        </a:extLst>
                      </p:cNvPr>
                      <p:cNvSpPr>
                        <a:spLocks/>
                      </p:cNvSpPr>
                      <p:nvPr/>
                    </p:nvSpPr>
                    <p:spPr bwMode="auto">
                      <a:xfrm>
                        <a:off x="4419415" y="2493174"/>
                        <a:ext cx="576453" cy="862668"/>
                      </a:xfrm>
                      <a:custGeom>
                        <a:avLst/>
                        <a:gdLst>
                          <a:gd name="T0" fmla="*/ 496 w 552"/>
                          <a:gd name="T1" fmla="*/ 0 h 826"/>
                          <a:gd name="T2" fmla="*/ 0 w 552"/>
                          <a:gd name="T3" fmla="*/ 0 h 826"/>
                          <a:gd name="T4" fmla="*/ 0 w 552"/>
                          <a:gd name="T5" fmla="*/ 55 h 826"/>
                          <a:gd name="T6" fmla="*/ 496 w 552"/>
                          <a:gd name="T7" fmla="*/ 55 h 826"/>
                          <a:gd name="T8" fmla="*/ 496 w 552"/>
                          <a:gd name="T9" fmla="*/ 691 h 826"/>
                          <a:gd name="T10" fmla="*/ 487 w 552"/>
                          <a:gd name="T11" fmla="*/ 690 h 826"/>
                          <a:gd name="T12" fmla="*/ 0 w 552"/>
                          <a:gd name="T13" fmla="*/ 690 h 826"/>
                          <a:gd name="T14" fmla="*/ 0 w 552"/>
                          <a:gd name="T15" fmla="*/ 826 h 826"/>
                          <a:gd name="T16" fmla="*/ 496 w 552"/>
                          <a:gd name="T17" fmla="*/ 826 h 826"/>
                          <a:gd name="T18" fmla="*/ 552 w 552"/>
                          <a:gd name="T19" fmla="*/ 771 h 826"/>
                          <a:gd name="T20" fmla="*/ 552 w 552"/>
                          <a:gd name="T21" fmla="*/ 55 h 826"/>
                          <a:gd name="T22" fmla="*/ 496 w 552"/>
                          <a:gd name="T23" fmla="*/ 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2" h="826">
                            <a:moveTo>
                              <a:pt x="496" y="0"/>
                            </a:moveTo>
                            <a:cubicBezTo>
                              <a:pt x="0" y="0"/>
                              <a:pt x="0" y="0"/>
                              <a:pt x="0" y="0"/>
                            </a:cubicBezTo>
                            <a:cubicBezTo>
                              <a:pt x="0" y="55"/>
                              <a:pt x="0" y="55"/>
                              <a:pt x="0" y="55"/>
                            </a:cubicBezTo>
                            <a:cubicBezTo>
                              <a:pt x="496" y="55"/>
                              <a:pt x="496" y="55"/>
                              <a:pt x="496" y="55"/>
                            </a:cubicBezTo>
                            <a:cubicBezTo>
                              <a:pt x="496" y="691"/>
                              <a:pt x="496" y="691"/>
                              <a:pt x="496" y="691"/>
                            </a:cubicBezTo>
                            <a:cubicBezTo>
                              <a:pt x="493" y="690"/>
                              <a:pt x="490" y="690"/>
                              <a:pt x="487" y="690"/>
                            </a:cubicBezTo>
                            <a:cubicBezTo>
                              <a:pt x="0" y="690"/>
                              <a:pt x="0" y="690"/>
                              <a:pt x="0" y="690"/>
                            </a:cubicBezTo>
                            <a:cubicBezTo>
                              <a:pt x="0" y="826"/>
                              <a:pt x="0" y="826"/>
                              <a:pt x="0" y="826"/>
                            </a:cubicBezTo>
                            <a:cubicBezTo>
                              <a:pt x="496" y="826"/>
                              <a:pt x="496" y="826"/>
                              <a:pt x="496" y="826"/>
                            </a:cubicBezTo>
                            <a:cubicBezTo>
                              <a:pt x="527" y="826"/>
                              <a:pt x="552" y="801"/>
                              <a:pt x="552" y="771"/>
                            </a:cubicBezTo>
                            <a:cubicBezTo>
                              <a:pt x="552" y="55"/>
                              <a:pt x="552" y="55"/>
                              <a:pt x="552" y="55"/>
                            </a:cubicBezTo>
                            <a:cubicBezTo>
                              <a:pt x="552" y="24"/>
                              <a:pt x="527" y="0"/>
                              <a:pt x="496"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4" name="Freeform 18">
                        <a:extLst>
                          <a:ext uri="{FF2B5EF4-FFF2-40B4-BE49-F238E27FC236}">
                            <a16:creationId xmlns:a16="http://schemas.microsoft.com/office/drawing/2014/main" id="{5EFE2FF5-BBA4-4BF8-9054-7B0BEF04391F}"/>
                          </a:ext>
                        </a:extLst>
                      </p:cNvPr>
                      <p:cNvSpPr>
                        <a:spLocks/>
                      </p:cNvSpPr>
                      <p:nvPr/>
                    </p:nvSpPr>
                    <p:spPr bwMode="auto">
                      <a:xfrm>
                        <a:off x="4419415" y="3382798"/>
                        <a:ext cx="220403" cy="44933"/>
                      </a:xfrm>
                      <a:custGeom>
                        <a:avLst/>
                        <a:gdLst>
                          <a:gd name="T0" fmla="*/ 199 w 221"/>
                          <a:gd name="T1" fmla="*/ 0 h 44"/>
                          <a:gd name="T2" fmla="*/ 0 w 221"/>
                          <a:gd name="T3" fmla="*/ 0 h 44"/>
                          <a:gd name="T4" fmla="*/ 0 w 221"/>
                          <a:gd name="T5" fmla="*/ 44 h 44"/>
                          <a:gd name="T6" fmla="*/ 199 w 221"/>
                          <a:gd name="T7" fmla="*/ 44 h 44"/>
                          <a:gd name="T8" fmla="*/ 221 w 221"/>
                          <a:gd name="T9" fmla="*/ 22 h 44"/>
                          <a:gd name="T10" fmla="*/ 199 w 221"/>
                          <a:gd name="T11" fmla="*/ 0 h 44"/>
                        </a:gdLst>
                        <a:ahLst/>
                        <a:cxnLst>
                          <a:cxn ang="0">
                            <a:pos x="T0" y="T1"/>
                          </a:cxn>
                          <a:cxn ang="0">
                            <a:pos x="T2" y="T3"/>
                          </a:cxn>
                          <a:cxn ang="0">
                            <a:pos x="T4" y="T5"/>
                          </a:cxn>
                          <a:cxn ang="0">
                            <a:pos x="T6" y="T7"/>
                          </a:cxn>
                          <a:cxn ang="0">
                            <a:pos x="T8" y="T9"/>
                          </a:cxn>
                          <a:cxn ang="0">
                            <a:pos x="T10" y="T11"/>
                          </a:cxn>
                        </a:cxnLst>
                        <a:rect l="0" t="0" r="r" b="b"/>
                        <a:pathLst>
                          <a:path w="221" h="44">
                            <a:moveTo>
                              <a:pt x="199" y="0"/>
                            </a:moveTo>
                            <a:cubicBezTo>
                              <a:pt x="0" y="0"/>
                              <a:pt x="0" y="0"/>
                              <a:pt x="0" y="0"/>
                            </a:cubicBezTo>
                            <a:cubicBezTo>
                              <a:pt x="0" y="44"/>
                              <a:pt x="0" y="44"/>
                              <a:pt x="0" y="44"/>
                            </a:cubicBezTo>
                            <a:cubicBezTo>
                              <a:pt x="199" y="44"/>
                              <a:pt x="199" y="44"/>
                              <a:pt x="199" y="44"/>
                            </a:cubicBezTo>
                            <a:cubicBezTo>
                              <a:pt x="211" y="44"/>
                              <a:pt x="221" y="34"/>
                              <a:pt x="221" y="22"/>
                            </a:cubicBezTo>
                            <a:cubicBezTo>
                              <a:pt x="221" y="10"/>
                              <a:pt x="211" y="0"/>
                              <a:pt x="199"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5" name="Oval 19">
                        <a:extLst>
                          <a:ext uri="{FF2B5EF4-FFF2-40B4-BE49-F238E27FC236}">
                            <a16:creationId xmlns:a16="http://schemas.microsoft.com/office/drawing/2014/main" id="{738B36AE-D134-4942-A6E8-2147B6E37E02}"/>
                          </a:ext>
                        </a:extLst>
                      </p:cNvPr>
                      <p:cNvSpPr>
                        <a:spLocks noChangeArrowheads="1"/>
                      </p:cNvSpPr>
                      <p:nvPr/>
                    </p:nvSpPr>
                    <p:spPr bwMode="auto">
                      <a:xfrm>
                        <a:off x="4385506" y="3239020"/>
                        <a:ext cx="67818" cy="71889"/>
                      </a:xfrm>
                      <a:prstGeom prst="ellipse">
                        <a:avLst/>
                      </a:prstGeom>
                      <a:solidFill>
                        <a:srgbClr val="ED7D31">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6" name="Freeform 20">
                        <a:extLst>
                          <a:ext uri="{FF2B5EF4-FFF2-40B4-BE49-F238E27FC236}">
                            <a16:creationId xmlns:a16="http://schemas.microsoft.com/office/drawing/2014/main" id="{19802CE4-8F5A-47DC-B525-99EFEE0C53E1}"/>
                          </a:ext>
                        </a:extLst>
                      </p:cNvPr>
                      <p:cNvSpPr>
                        <a:spLocks/>
                      </p:cNvSpPr>
                      <p:nvPr/>
                    </p:nvSpPr>
                    <p:spPr bwMode="auto">
                      <a:xfrm>
                        <a:off x="4419415" y="3239020"/>
                        <a:ext cx="33909" cy="71889"/>
                      </a:xfrm>
                      <a:custGeom>
                        <a:avLst/>
                        <a:gdLst>
                          <a:gd name="T0" fmla="*/ 0 w 33"/>
                          <a:gd name="T1" fmla="*/ 0 h 66"/>
                          <a:gd name="T2" fmla="*/ 0 w 33"/>
                          <a:gd name="T3" fmla="*/ 72033945 h 66"/>
                          <a:gd name="T4" fmla="*/ 36015928 w 33"/>
                          <a:gd name="T5" fmla="*/ 36017495 h 66"/>
                          <a:gd name="T6" fmla="*/ 0 w 33"/>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66">
                            <a:moveTo>
                              <a:pt x="0" y="0"/>
                            </a:moveTo>
                            <a:cubicBezTo>
                              <a:pt x="0" y="66"/>
                              <a:pt x="0" y="66"/>
                              <a:pt x="0" y="66"/>
                            </a:cubicBezTo>
                            <a:cubicBezTo>
                              <a:pt x="18" y="66"/>
                              <a:pt x="33" y="51"/>
                              <a:pt x="33" y="33"/>
                            </a:cubicBezTo>
                            <a:cubicBezTo>
                              <a:pt x="33" y="15"/>
                              <a:pt x="18" y="0"/>
                              <a:pt x="0" y="0"/>
                            </a:cubicBez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7" name="Freeform 21">
                        <a:extLst>
                          <a:ext uri="{FF2B5EF4-FFF2-40B4-BE49-F238E27FC236}">
                            <a16:creationId xmlns:a16="http://schemas.microsoft.com/office/drawing/2014/main" id="{431AC25F-5840-4968-96CE-F1E3082318FE}"/>
                          </a:ext>
                        </a:extLst>
                      </p:cNvPr>
                      <p:cNvSpPr>
                        <a:spLocks/>
                      </p:cNvSpPr>
                      <p:nvPr/>
                    </p:nvSpPr>
                    <p:spPr bwMode="auto">
                      <a:xfrm>
                        <a:off x="4029456" y="2609991"/>
                        <a:ext cx="203454" cy="35945"/>
                      </a:xfrm>
                      <a:custGeom>
                        <a:avLst/>
                        <a:gdLst>
                          <a:gd name="T0" fmla="*/ 196 w 196"/>
                          <a:gd name="T1" fmla="*/ 28 h 35"/>
                          <a:gd name="T2" fmla="*/ 188 w 196"/>
                          <a:gd name="T3" fmla="*/ 35 h 35"/>
                          <a:gd name="T4" fmla="*/ 8 w 196"/>
                          <a:gd name="T5" fmla="*/ 35 h 35"/>
                          <a:gd name="T6" fmla="*/ 0 w 196"/>
                          <a:gd name="T7" fmla="*/ 28 h 35"/>
                          <a:gd name="T8" fmla="*/ 0 w 196"/>
                          <a:gd name="T9" fmla="*/ 7 h 35"/>
                          <a:gd name="T10" fmla="*/ 8 w 196"/>
                          <a:gd name="T11" fmla="*/ 0 h 35"/>
                          <a:gd name="T12" fmla="*/ 188 w 196"/>
                          <a:gd name="T13" fmla="*/ 0 h 35"/>
                          <a:gd name="T14" fmla="*/ 196 w 196"/>
                          <a:gd name="T15" fmla="*/ 7 h 35"/>
                          <a:gd name="T16" fmla="*/ 196 w 196"/>
                          <a:gd name="T17"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5">
                            <a:moveTo>
                              <a:pt x="196" y="28"/>
                            </a:moveTo>
                            <a:cubicBezTo>
                              <a:pt x="196" y="32"/>
                              <a:pt x="192" y="35"/>
                              <a:pt x="188" y="35"/>
                            </a:cubicBezTo>
                            <a:cubicBezTo>
                              <a:pt x="8" y="35"/>
                              <a:pt x="8" y="35"/>
                              <a:pt x="8" y="35"/>
                            </a:cubicBezTo>
                            <a:cubicBezTo>
                              <a:pt x="4" y="35"/>
                              <a:pt x="0" y="32"/>
                              <a:pt x="0" y="28"/>
                            </a:cubicBezTo>
                            <a:cubicBezTo>
                              <a:pt x="0" y="7"/>
                              <a:pt x="0" y="7"/>
                              <a:pt x="0" y="7"/>
                            </a:cubicBezTo>
                            <a:cubicBezTo>
                              <a:pt x="0" y="3"/>
                              <a:pt x="4" y="0"/>
                              <a:pt x="8" y="0"/>
                            </a:cubicBezTo>
                            <a:cubicBezTo>
                              <a:pt x="188" y="0"/>
                              <a:pt x="188" y="0"/>
                              <a:pt x="188" y="0"/>
                            </a:cubicBezTo>
                            <a:cubicBezTo>
                              <a:pt x="192" y="0"/>
                              <a:pt x="196" y="3"/>
                              <a:pt x="196" y="7"/>
                            </a:cubicBezTo>
                            <a:lnTo>
                              <a:pt x="196" y="28"/>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8" name="Freeform 22">
                        <a:extLst>
                          <a:ext uri="{FF2B5EF4-FFF2-40B4-BE49-F238E27FC236}">
                            <a16:creationId xmlns:a16="http://schemas.microsoft.com/office/drawing/2014/main" id="{9F8082A5-D61F-4B4C-B126-3F5CB6853D0A}"/>
                          </a:ext>
                        </a:extLst>
                      </p:cNvPr>
                      <p:cNvSpPr>
                        <a:spLocks/>
                      </p:cNvSpPr>
                      <p:nvPr/>
                    </p:nvSpPr>
                    <p:spPr bwMode="auto">
                      <a:xfrm>
                        <a:off x="4029456" y="2663908"/>
                        <a:ext cx="762958" cy="134795"/>
                      </a:xfrm>
                      <a:custGeom>
                        <a:avLst/>
                        <a:gdLst>
                          <a:gd name="T0" fmla="*/ 745 w 745"/>
                          <a:gd name="T1" fmla="*/ 117 h 124"/>
                          <a:gd name="T2" fmla="*/ 738 w 745"/>
                          <a:gd name="T3" fmla="*/ 124 h 124"/>
                          <a:gd name="T4" fmla="*/ 7 w 745"/>
                          <a:gd name="T5" fmla="*/ 124 h 124"/>
                          <a:gd name="T6" fmla="*/ 0 w 745"/>
                          <a:gd name="T7" fmla="*/ 117 h 124"/>
                          <a:gd name="T8" fmla="*/ 0 w 745"/>
                          <a:gd name="T9" fmla="*/ 7 h 124"/>
                          <a:gd name="T10" fmla="*/ 7 w 745"/>
                          <a:gd name="T11" fmla="*/ 0 h 124"/>
                          <a:gd name="T12" fmla="*/ 738 w 745"/>
                          <a:gd name="T13" fmla="*/ 0 h 124"/>
                          <a:gd name="T14" fmla="*/ 745 w 745"/>
                          <a:gd name="T15" fmla="*/ 7 h 124"/>
                          <a:gd name="T16" fmla="*/ 745 w 745"/>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124">
                            <a:moveTo>
                              <a:pt x="745" y="117"/>
                            </a:moveTo>
                            <a:cubicBezTo>
                              <a:pt x="745" y="121"/>
                              <a:pt x="742" y="124"/>
                              <a:pt x="738" y="124"/>
                            </a:cubicBezTo>
                            <a:cubicBezTo>
                              <a:pt x="7" y="124"/>
                              <a:pt x="7" y="124"/>
                              <a:pt x="7" y="124"/>
                            </a:cubicBezTo>
                            <a:cubicBezTo>
                              <a:pt x="3" y="124"/>
                              <a:pt x="0" y="121"/>
                              <a:pt x="0" y="117"/>
                            </a:cubicBezTo>
                            <a:cubicBezTo>
                              <a:pt x="0" y="7"/>
                              <a:pt x="0" y="7"/>
                              <a:pt x="0" y="7"/>
                            </a:cubicBezTo>
                            <a:cubicBezTo>
                              <a:pt x="0" y="3"/>
                              <a:pt x="3" y="0"/>
                              <a:pt x="7" y="0"/>
                            </a:cubicBezTo>
                            <a:cubicBezTo>
                              <a:pt x="738" y="0"/>
                              <a:pt x="738" y="0"/>
                              <a:pt x="738" y="0"/>
                            </a:cubicBezTo>
                            <a:cubicBezTo>
                              <a:pt x="742" y="0"/>
                              <a:pt x="745" y="3"/>
                              <a:pt x="745" y="7"/>
                            </a:cubicBezTo>
                            <a:lnTo>
                              <a:pt x="745" y="117"/>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69" name="Freeform 23">
                        <a:extLst>
                          <a:ext uri="{FF2B5EF4-FFF2-40B4-BE49-F238E27FC236}">
                            <a16:creationId xmlns:a16="http://schemas.microsoft.com/office/drawing/2014/main" id="{1EDB41E1-D47A-4AAB-87F9-1D42259CB006}"/>
                          </a:ext>
                        </a:extLst>
                      </p:cNvPr>
                      <p:cNvSpPr>
                        <a:spLocks/>
                      </p:cNvSpPr>
                      <p:nvPr/>
                    </p:nvSpPr>
                    <p:spPr bwMode="auto">
                      <a:xfrm>
                        <a:off x="4419415" y="2663908"/>
                        <a:ext cx="372999" cy="134795"/>
                      </a:xfrm>
                      <a:custGeom>
                        <a:avLst/>
                        <a:gdLst>
                          <a:gd name="T0" fmla="*/ 364 w 371"/>
                          <a:gd name="T1" fmla="*/ 0 h 124"/>
                          <a:gd name="T2" fmla="*/ 0 w 371"/>
                          <a:gd name="T3" fmla="*/ 0 h 124"/>
                          <a:gd name="T4" fmla="*/ 0 w 371"/>
                          <a:gd name="T5" fmla="*/ 124 h 124"/>
                          <a:gd name="T6" fmla="*/ 364 w 371"/>
                          <a:gd name="T7" fmla="*/ 124 h 124"/>
                          <a:gd name="T8" fmla="*/ 371 w 371"/>
                          <a:gd name="T9" fmla="*/ 117 h 124"/>
                          <a:gd name="T10" fmla="*/ 371 w 371"/>
                          <a:gd name="T11" fmla="*/ 7 h 124"/>
                          <a:gd name="T12" fmla="*/ 364 w 371"/>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371" h="124">
                            <a:moveTo>
                              <a:pt x="364" y="0"/>
                            </a:moveTo>
                            <a:cubicBezTo>
                              <a:pt x="0" y="0"/>
                              <a:pt x="0" y="0"/>
                              <a:pt x="0" y="0"/>
                            </a:cubicBezTo>
                            <a:cubicBezTo>
                              <a:pt x="0" y="124"/>
                              <a:pt x="0" y="124"/>
                              <a:pt x="0" y="124"/>
                            </a:cubicBezTo>
                            <a:cubicBezTo>
                              <a:pt x="364" y="124"/>
                              <a:pt x="364" y="124"/>
                              <a:pt x="364" y="124"/>
                            </a:cubicBezTo>
                            <a:cubicBezTo>
                              <a:pt x="368" y="124"/>
                              <a:pt x="371" y="121"/>
                              <a:pt x="371" y="117"/>
                            </a:cubicBezTo>
                            <a:cubicBezTo>
                              <a:pt x="371" y="7"/>
                              <a:pt x="371" y="7"/>
                              <a:pt x="371" y="7"/>
                            </a:cubicBezTo>
                            <a:cubicBezTo>
                              <a:pt x="371" y="3"/>
                              <a:pt x="368" y="0"/>
                              <a:pt x="364"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0" name="Freeform 24">
                        <a:extLst>
                          <a:ext uri="{FF2B5EF4-FFF2-40B4-BE49-F238E27FC236}">
                            <a16:creationId xmlns:a16="http://schemas.microsoft.com/office/drawing/2014/main" id="{FCAA0E66-3981-475C-B872-5B0534983B15}"/>
                          </a:ext>
                        </a:extLst>
                      </p:cNvPr>
                      <p:cNvSpPr>
                        <a:spLocks/>
                      </p:cNvSpPr>
                      <p:nvPr/>
                    </p:nvSpPr>
                    <p:spPr bwMode="auto">
                      <a:xfrm>
                        <a:off x="4555051" y="2834647"/>
                        <a:ext cx="237363" cy="125806"/>
                      </a:xfrm>
                      <a:custGeom>
                        <a:avLst/>
                        <a:gdLst>
                          <a:gd name="T0" fmla="*/ 228 w 228"/>
                          <a:gd name="T1" fmla="*/ 117 h 124"/>
                          <a:gd name="T2" fmla="*/ 221 w 228"/>
                          <a:gd name="T3" fmla="*/ 124 h 124"/>
                          <a:gd name="T4" fmla="*/ 7 w 228"/>
                          <a:gd name="T5" fmla="*/ 124 h 124"/>
                          <a:gd name="T6" fmla="*/ 0 w 228"/>
                          <a:gd name="T7" fmla="*/ 117 h 124"/>
                          <a:gd name="T8" fmla="*/ 0 w 228"/>
                          <a:gd name="T9" fmla="*/ 7 h 124"/>
                          <a:gd name="T10" fmla="*/ 7 w 228"/>
                          <a:gd name="T11" fmla="*/ 0 h 124"/>
                          <a:gd name="T12" fmla="*/ 221 w 228"/>
                          <a:gd name="T13" fmla="*/ 0 h 124"/>
                          <a:gd name="T14" fmla="*/ 228 w 228"/>
                          <a:gd name="T15" fmla="*/ 7 h 124"/>
                          <a:gd name="T16" fmla="*/ 228 w 228"/>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124">
                            <a:moveTo>
                              <a:pt x="228" y="117"/>
                            </a:moveTo>
                            <a:cubicBezTo>
                              <a:pt x="228" y="121"/>
                              <a:pt x="225" y="124"/>
                              <a:pt x="221" y="124"/>
                            </a:cubicBezTo>
                            <a:cubicBezTo>
                              <a:pt x="7" y="124"/>
                              <a:pt x="7" y="124"/>
                              <a:pt x="7" y="124"/>
                            </a:cubicBezTo>
                            <a:cubicBezTo>
                              <a:pt x="3" y="124"/>
                              <a:pt x="0" y="121"/>
                              <a:pt x="0" y="117"/>
                            </a:cubicBezTo>
                            <a:cubicBezTo>
                              <a:pt x="0" y="7"/>
                              <a:pt x="0" y="7"/>
                              <a:pt x="0" y="7"/>
                            </a:cubicBezTo>
                            <a:cubicBezTo>
                              <a:pt x="0" y="3"/>
                              <a:pt x="3" y="0"/>
                              <a:pt x="7" y="0"/>
                            </a:cubicBezTo>
                            <a:cubicBezTo>
                              <a:pt x="221" y="0"/>
                              <a:pt x="221" y="0"/>
                              <a:pt x="221" y="0"/>
                            </a:cubicBezTo>
                            <a:cubicBezTo>
                              <a:pt x="225" y="0"/>
                              <a:pt x="228" y="3"/>
                              <a:pt x="228" y="7"/>
                            </a:cubicBezTo>
                            <a:lnTo>
                              <a:pt x="228" y="117"/>
                            </a:ln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1" name="Freeform 25">
                        <a:extLst>
                          <a:ext uri="{FF2B5EF4-FFF2-40B4-BE49-F238E27FC236}">
                            <a16:creationId xmlns:a16="http://schemas.microsoft.com/office/drawing/2014/main" id="{C7FCD841-C823-473E-9156-E296581B0EBF}"/>
                          </a:ext>
                        </a:extLst>
                      </p:cNvPr>
                      <p:cNvSpPr>
                        <a:spLocks/>
                      </p:cNvSpPr>
                      <p:nvPr/>
                    </p:nvSpPr>
                    <p:spPr bwMode="auto">
                      <a:xfrm>
                        <a:off x="4283779" y="2834647"/>
                        <a:ext cx="237363" cy="125806"/>
                      </a:xfrm>
                      <a:custGeom>
                        <a:avLst/>
                        <a:gdLst>
                          <a:gd name="T0" fmla="*/ 227 w 227"/>
                          <a:gd name="T1" fmla="*/ 117 h 124"/>
                          <a:gd name="T2" fmla="*/ 220 w 227"/>
                          <a:gd name="T3" fmla="*/ 124 h 124"/>
                          <a:gd name="T4" fmla="*/ 7 w 227"/>
                          <a:gd name="T5" fmla="*/ 124 h 124"/>
                          <a:gd name="T6" fmla="*/ 0 w 227"/>
                          <a:gd name="T7" fmla="*/ 117 h 124"/>
                          <a:gd name="T8" fmla="*/ 0 w 227"/>
                          <a:gd name="T9" fmla="*/ 7 h 124"/>
                          <a:gd name="T10" fmla="*/ 7 w 227"/>
                          <a:gd name="T11" fmla="*/ 0 h 124"/>
                          <a:gd name="T12" fmla="*/ 220 w 227"/>
                          <a:gd name="T13" fmla="*/ 0 h 124"/>
                          <a:gd name="T14" fmla="*/ 227 w 227"/>
                          <a:gd name="T15" fmla="*/ 7 h 124"/>
                          <a:gd name="T16" fmla="*/ 227 w 227"/>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24">
                            <a:moveTo>
                              <a:pt x="227" y="117"/>
                            </a:moveTo>
                            <a:cubicBezTo>
                              <a:pt x="227" y="121"/>
                              <a:pt x="224" y="124"/>
                              <a:pt x="220" y="124"/>
                            </a:cubicBezTo>
                            <a:cubicBezTo>
                              <a:pt x="7" y="124"/>
                              <a:pt x="7" y="124"/>
                              <a:pt x="7" y="124"/>
                            </a:cubicBezTo>
                            <a:cubicBezTo>
                              <a:pt x="3" y="124"/>
                              <a:pt x="0" y="121"/>
                              <a:pt x="0" y="117"/>
                            </a:cubicBezTo>
                            <a:cubicBezTo>
                              <a:pt x="0" y="7"/>
                              <a:pt x="0" y="7"/>
                              <a:pt x="0" y="7"/>
                            </a:cubicBezTo>
                            <a:cubicBezTo>
                              <a:pt x="0" y="3"/>
                              <a:pt x="3" y="0"/>
                              <a:pt x="7" y="0"/>
                            </a:cubicBezTo>
                            <a:cubicBezTo>
                              <a:pt x="220" y="0"/>
                              <a:pt x="220" y="0"/>
                              <a:pt x="220" y="0"/>
                            </a:cubicBezTo>
                            <a:cubicBezTo>
                              <a:pt x="224" y="0"/>
                              <a:pt x="227" y="3"/>
                              <a:pt x="227" y="7"/>
                            </a:cubicBezTo>
                            <a:lnTo>
                              <a:pt x="227" y="117"/>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2" name="Rectangle 26">
                        <a:extLst>
                          <a:ext uri="{FF2B5EF4-FFF2-40B4-BE49-F238E27FC236}">
                            <a16:creationId xmlns:a16="http://schemas.microsoft.com/office/drawing/2014/main" id="{7AF4016C-88A4-47EF-AB30-ECC151B4781D}"/>
                          </a:ext>
                        </a:extLst>
                      </p:cNvPr>
                      <p:cNvSpPr>
                        <a:spLocks noChangeArrowheads="1"/>
                      </p:cNvSpPr>
                      <p:nvPr/>
                    </p:nvSpPr>
                    <p:spPr bwMode="auto">
                      <a:xfrm>
                        <a:off x="4555051" y="3086259"/>
                        <a:ext cx="152585"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3" name="Rectangle 27">
                        <a:extLst>
                          <a:ext uri="{FF2B5EF4-FFF2-40B4-BE49-F238E27FC236}">
                            <a16:creationId xmlns:a16="http://schemas.microsoft.com/office/drawing/2014/main" id="{878F41C5-DDD9-4EBF-872A-7CE32F2B33DB}"/>
                          </a:ext>
                        </a:extLst>
                      </p:cNvPr>
                      <p:cNvSpPr>
                        <a:spLocks noChangeArrowheads="1"/>
                      </p:cNvSpPr>
                      <p:nvPr/>
                    </p:nvSpPr>
                    <p:spPr bwMode="auto">
                      <a:xfrm>
                        <a:off x="4555051" y="3032342"/>
                        <a:ext cx="237363"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4" name="Rectangle 28">
                        <a:extLst>
                          <a:ext uri="{FF2B5EF4-FFF2-40B4-BE49-F238E27FC236}">
                            <a16:creationId xmlns:a16="http://schemas.microsoft.com/office/drawing/2014/main" id="{4C21E0A9-5C7E-4D12-8246-5E563B33A625}"/>
                          </a:ext>
                        </a:extLst>
                      </p:cNvPr>
                      <p:cNvSpPr>
                        <a:spLocks noChangeArrowheads="1"/>
                      </p:cNvSpPr>
                      <p:nvPr/>
                    </p:nvSpPr>
                    <p:spPr bwMode="auto">
                      <a:xfrm>
                        <a:off x="4555051" y="3059297"/>
                        <a:ext cx="237363"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5" name="Rectangle 29">
                        <a:extLst>
                          <a:ext uri="{FF2B5EF4-FFF2-40B4-BE49-F238E27FC236}">
                            <a16:creationId xmlns:a16="http://schemas.microsoft.com/office/drawing/2014/main" id="{1C7C4E10-CA48-48E1-8E49-1220004A693A}"/>
                          </a:ext>
                        </a:extLst>
                      </p:cNvPr>
                      <p:cNvSpPr>
                        <a:spLocks noChangeArrowheads="1"/>
                      </p:cNvSpPr>
                      <p:nvPr/>
                    </p:nvSpPr>
                    <p:spPr bwMode="auto">
                      <a:xfrm>
                        <a:off x="4555051" y="3140175"/>
                        <a:ext cx="237363"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6" name="Rectangle 30">
                        <a:extLst>
                          <a:ext uri="{FF2B5EF4-FFF2-40B4-BE49-F238E27FC236}">
                            <a16:creationId xmlns:a16="http://schemas.microsoft.com/office/drawing/2014/main" id="{04795080-C8C3-4203-B9C6-6507045D9DFC}"/>
                          </a:ext>
                        </a:extLst>
                      </p:cNvPr>
                      <p:cNvSpPr>
                        <a:spLocks noChangeArrowheads="1"/>
                      </p:cNvSpPr>
                      <p:nvPr/>
                    </p:nvSpPr>
                    <p:spPr bwMode="auto">
                      <a:xfrm>
                        <a:off x="4555051" y="3113214"/>
                        <a:ext cx="237363"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7" name="Rectangle 31">
                        <a:extLst>
                          <a:ext uri="{FF2B5EF4-FFF2-40B4-BE49-F238E27FC236}">
                            <a16:creationId xmlns:a16="http://schemas.microsoft.com/office/drawing/2014/main" id="{CA5DCBE2-3682-49DC-A89C-9D6E51D2AF4A}"/>
                          </a:ext>
                        </a:extLst>
                      </p:cNvPr>
                      <p:cNvSpPr>
                        <a:spLocks noChangeArrowheads="1"/>
                      </p:cNvSpPr>
                      <p:nvPr/>
                    </p:nvSpPr>
                    <p:spPr bwMode="auto">
                      <a:xfrm>
                        <a:off x="4283779" y="3086259"/>
                        <a:ext cx="152585" cy="8983"/>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8" name="Rectangle 32">
                        <a:extLst>
                          <a:ext uri="{FF2B5EF4-FFF2-40B4-BE49-F238E27FC236}">
                            <a16:creationId xmlns:a16="http://schemas.microsoft.com/office/drawing/2014/main" id="{18BE13E4-FB5C-4A48-BF21-3C15A3896224}"/>
                          </a:ext>
                        </a:extLst>
                      </p:cNvPr>
                      <p:cNvSpPr>
                        <a:spLocks noChangeArrowheads="1"/>
                      </p:cNvSpPr>
                      <p:nvPr/>
                    </p:nvSpPr>
                    <p:spPr bwMode="auto">
                      <a:xfrm>
                        <a:off x="4283779" y="3113214"/>
                        <a:ext cx="152585" cy="8989"/>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79" name="Rectangle 33">
                        <a:extLst>
                          <a:ext uri="{FF2B5EF4-FFF2-40B4-BE49-F238E27FC236}">
                            <a16:creationId xmlns:a16="http://schemas.microsoft.com/office/drawing/2014/main" id="{F77A895D-F2FF-4932-81C7-E48C2BB1572B}"/>
                          </a:ext>
                        </a:extLst>
                      </p:cNvPr>
                      <p:cNvSpPr>
                        <a:spLocks noChangeArrowheads="1"/>
                      </p:cNvSpPr>
                      <p:nvPr/>
                    </p:nvSpPr>
                    <p:spPr bwMode="auto">
                      <a:xfrm>
                        <a:off x="4283779" y="3032342"/>
                        <a:ext cx="237363"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0" name="Rectangle 34">
                        <a:extLst>
                          <a:ext uri="{FF2B5EF4-FFF2-40B4-BE49-F238E27FC236}">
                            <a16:creationId xmlns:a16="http://schemas.microsoft.com/office/drawing/2014/main" id="{27C2B99F-30F9-4659-B298-B73344449133}"/>
                          </a:ext>
                        </a:extLst>
                      </p:cNvPr>
                      <p:cNvSpPr>
                        <a:spLocks noChangeArrowheads="1"/>
                      </p:cNvSpPr>
                      <p:nvPr/>
                    </p:nvSpPr>
                    <p:spPr bwMode="auto">
                      <a:xfrm>
                        <a:off x="4283779" y="3032342"/>
                        <a:ext cx="237363"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1" name="Rectangle 35">
                        <a:extLst>
                          <a:ext uri="{FF2B5EF4-FFF2-40B4-BE49-F238E27FC236}">
                            <a16:creationId xmlns:a16="http://schemas.microsoft.com/office/drawing/2014/main" id="{C5965E6A-441B-42CB-8980-FB6BF42A446A}"/>
                          </a:ext>
                        </a:extLst>
                      </p:cNvPr>
                      <p:cNvSpPr>
                        <a:spLocks noChangeArrowheads="1"/>
                      </p:cNvSpPr>
                      <p:nvPr/>
                    </p:nvSpPr>
                    <p:spPr bwMode="auto">
                      <a:xfrm>
                        <a:off x="4283779" y="3059297"/>
                        <a:ext cx="237363"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2" name="Rectangle 36">
                        <a:extLst>
                          <a:ext uri="{FF2B5EF4-FFF2-40B4-BE49-F238E27FC236}">
                            <a16:creationId xmlns:a16="http://schemas.microsoft.com/office/drawing/2014/main" id="{1828C446-4389-4F6C-A2ED-C144D7D33EC8}"/>
                          </a:ext>
                        </a:extLst>
                      </p:cNvPr>
                      <p:cNvSpPr>
                        <a:spLocks noChangeArrowheads="1"/>
                      </p:cNvSpPr>
                      <p:nvPr/>
                    </p:nvSpPr>
                    <p:spPr bwMode="auto">
                      <a:xfrm>
                        <a:off x="4283779" y="3140175"/>
                        <a:ext cx="237363" cy="8983"/>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3" name="Rectangle 37">
                        <a:extLst>
                          <a:ext uri="{FF2B5EF4-FFF2-40B4-BE49-F238E27FC236}">
                            <a16:creationId xmlns:a16="http://schemas.microsoft.com/office/drawing/2014/main" id="{BBDDDB89-D6DD-461A-9BEE-475D546764DB}"/>
                          </a:ext>
                        </a:extLst>
                      </p:cNvPr>
                      <p:cNvSpPr>
                        <a:spLocks noChangeArrowheads="1"/>
                      </p:cNvSpPr>
                      <p:nvPr/>
                    </p:nvSpPr>
                    <p:spPr bwMode="auto">
                      <a:xfrm>
                        <a:off x="4283779" y="3005381"/>
                        <a:ext cx="237363"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4" name="Rectangle 38">
                        <a:extLst>
                          <a:ext uri="{FF2B5EF4-FFF2-40B4-BE49-F238E27FC236}">
                            <a16:creationId xmlns:a16="http://schemas.microsoft.com/office/drawing/2014/main" id="{9B1F6392-92EA-42B5-875C-DD4AB99C9930}"/>
                          </a:ext>
                        </a:extLst>
                      </p:cNvPr>
                      <p:cNvSpPr>
                        <a:spLocks noChangeArrowheads="1"/>
                      </p:cNvSpPr>
                      <p:nvPr/>
                    </p:nvSpPr>
                    <p:spPr bwMode="auto">
                      <a:xfrm>
                        <a:off x="4555051" y="3005381"/>
                        <a:ext cx="237363"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5" name="Freeform 39">
                        <a:extLst>
                          <a:ext uri="{FF2B5EF4-FFF2-40B4-BE49-F238E27FC236}">
                            <a16:creationId xmlns:a16="http://schemas.microsoft.com/office/drawing/2014/main" id="{0C953E41-7184-454F-A4E7-7CC657A5F247}"/>
                          </a:ext>
                        </a:extLst>
                      </p:cNvPr>
                      <p:cNvSpPr>
                        <a:spLocks/>
                      </p:cNvSpPr>
                      <p:nvPr/>
                    </p:nvSpPr>
                    <p:spPr bwMode="auto">
                      <a:xfrm>
                        <a:off x="4029456" y="2834647"/>
                        <a:ext cx="237363" cy="125806"/>
                      </a:xfrm>
                      <a:custGeom>
                        <a:avLst/>
                        <a:gdLst>
                          <a:gd name="T0" fmla="*/ 221 w 228"/>
                          <a:gd name="T1" fmla="*/ 0 h 124"/>
                          <a:gd name="T2" fmla="*/ 221 w 228"/>
                          <a:gd name="T3" fmla="*/ 0 h 124"/>
                          <a:gd name="T4" fmla="*/ 7 w 228"/>
                          <a:gd name="T5" fmla="*/ 0 h 124"/>
                          <a:gd name="T6" fmla="*/ 0 w 228"/>
                          <a:gd name="T7" fmla="*/ 7 h 124"/>
                          <a:gd name="T8" fmla="*/ 0 w 228"/>
                          <a:gd name="T9" fmla="*/ 102 h 124"/>
                          <a:gd name="T10" fmla="*/ 0 w 228"/>
                          <a:gd name="T11" fmla="*/ 117 h 124"/>
                          <a:gd name="T12" fmla="*/ 7 w 228"/>
                          <a:gd name="T13" fmla="*/ 124 h 124"/>
                          <a:gd name="T14" fmla="*/ 81 w 228"/>
                          <a:gd name="T15" fmla="*/ 124 h 124"/>
                          <a:gd name="T16" fmla="*/ 148 w 228"/>
                          <a:gd name="T17" fmla="*/ 124 h 124"/>
                          <a:gd name="T18" fmla="*/ 221 w 228"/>
                          <a:gd name="T19" fmla="*/ 124 h 124"/>
                          <a:gd name="T20" fmla="*/ 228 w 228"/>
                          <a:gd name="T21" fmla="*/ 117 h 124"/>
                          <a:gd name="T22" fmla="*/ 228 w 228"/>
                          <a:gd name="T23" fmla="*/ 102 h 124"/>
                          <a:gd name="T24" fmla="*/ 228 w 228"/>
                          <a:gd name="T25" fmla="*/ 7 h 124"/>
                          <a:gd name="T26" fmla="*/ 221 w 228"/>
                          <a:gd name="T2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24">
                            <a:moveTo>
                              <a:pt x="221" y="0"/>
                            </a:moveTo>
                            <a:cubicBezTo>
                              <a:pt x="221" y="0"/>
                              <a:pt x="221" y="0"/>
                              <a:pt x="221" y="0"/>
                            </a:cubicBezTo>
                            <a:cubicBezTo>
                              <a:pt x="7" y="0"/>
                              <a:pt x="7" y="0"/>
                              <a:pt x="7" y="0"/>
                            </a:cubicBezTo>
                            <a:cubicBezTo>
                              <a:pt x="3" y="0"/>
                              <a:pt x="0" y="3"/>
                              <a:pt x="0" y="7"/>
                            </a:cubicBezTo>
                            <a:cubicBezTo>
                              <a:pt x="0" y="102"/>
                              <a:pt x="0" y="102"/>
                              <a:pt x="0" y="102"/>
                            </a:cubicBezTo>
                            <a:cubicBezTo>
                              <a:pt x="0" y="117"/>
                              <a:pt x="0" y="117"/>
                              <a:pt x="0" y="117"/>
                            </a:cubicBezTo>
                            <a:cubicBezTo>
                              <a:pt x="0" y="121"/>
                              <a:pt x="3" y="124"/>
                              <a:pt x="7" y="124"/>
                            </a:cubicBezTo>
                            <a:cubicBezTo>
                              <a:pt x="81" y="124"/>
                              <a:pt x="81" y="124"/>
                              <a:pt x="81" y="124"/>
                            </a:cubicBezTo>
                            <a:cubicBezTo>
                              <a:pt x="148" y="124"/>
                              <a:pt x="148" y="124"/>
                              <a:pt x="148" y="124"/>
                            </a:cubicBezTo>
                            <a:cubicBezTo>
                              <a:pt x="221" y="124"/>
                              <a:pt x="221" y="124"/>
                              <a:pt x="221" y="124"/>
                            </a:cubicBezTo>
                            <a:cubicBezTo>
                              <a:pt x="225" y="124"/>
                              <a:pt x="228" y="121"/>
                              <a:pt x="228" y="117"/>
                            </a:cubicBezTo>
                            <a:cubicBezTo>
                              <a:pt x="228" y="102"/>
                              <a:pt x="228" y="102"/>
                              <a:pt x="228" y="102"/>
                            </a:cubicBezTo>
                            <a:cubicBezTo>
                              <a:pt x="228" y="7"/>
                              <a:pt x="228" y="7"/>
                              <a:pt x="228" y="7"/>
                            </a:cubicBezTo>
                            <a:cubicBezTo>
                              <a:pt x="228" y="3"/>
                              <a:pt x="225" y="0"/>
                              <a:pt x="221" y="0"/>
                            </a:cubicBez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6" name="Freeform 40">
                        <a:extLst>
                          <a:ext uri="{FF2B5EF4-FFF2-40B4-BE49-F238E27FC236}">
                            <a16:creationId xmlns:a16="http://schemas.microsoft.com/office/drawing/2014/main" id="{A7ACE814-8F2B-4B4F-A63E-2D376867D6A6}"/>
                          </a:ext>
                        </a:extLst>
                      </p:cNvPr>
                      <p:cNvSpPr>
                        <a:spLocks/>
                      </p:cNvSpPr>
                      <p:nvPr/>
                    </p:nvSpPr>
                    <p:spPr bwMode="auto">
                      <a:xfrm>
                        <a:off x="4029456" y="3005381"/>
                        <a:ext cx="237363" cy="8989"/>
                      </a:xfrm>
                      <a:custGeom>
                        <a:avLst/>
                        <a:gdLst>
                          <a:gd name="T0" fmla="*/ 122 w 193"/>
                          <a:gd name="T1" fmla="*/ 6 h 6"/>
                          <a:gd name="T2" fmla="*/ 193 w 193"/>
                          <a:gd name="T3" fmla="*/ 6 h 6"/>
                          <a:gd name="T4" fmla="*/ 193 w 193"/>
                          <a:gd name="T5" fmla="*/ 0 h 6"/>
                          <a:gd name="T6" fmla="*/ 122 w 193"/>
                          <a:gd name="T7" fmla="*/ 0 h 6"/>
                          <a:gd name="T8" fmla="*/ 93 w 193"/>
                          <a:gd name="T9" fmla="*/ 0 h 6"/>
                          <a:gd name="T10" fmla="*/ 0 w 193"/>
                          <a:gd name="T11" fmla="*/ 0 h 6"/>
                          <a:gd name="T12" fmla="*/ 0 w 193"/>
                          <a:gd name="T13" fmla="*/ 6 h 6"/>
                          <a:gd name="T14" fmla="*/ 94 w 193"/>
                          <a:gd name="T15" fmla="*/ 6 h 6"/>
                          <a:gd name="T16" fmla="*/ 122 w 193"/>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6">
                            <a:moveTo>
                              <a:pt x="122" y="6"/>
                            </a:moveTo>
                            <a:lnTo>
                              <a:pt x="193" y="6"/>
                            </a:lnTo>
                            <a:lnTo>
                              <a:pt x="193" y="0"/>
                            </a:lnTo>
                            <a:lnTo>
                              <a:pt x="122" y="0"/>
                            </a:lnTo>
                            <a:lnTo>
                              <a:pt x="93" y="0"/>
                            </a:lnTo>
                            <a:lnTo>
                              <a:pt x="0" y="0"/>
                            </a:lnTo>
                            <a:lnTo>
                              <a:pt x="0" y="6"/>
                            </a:lnTo>
                            <a:lnTo>
                              <a:pt x="94" y="6"/>
                            </a:lnTo>
                            <a:lnTo>
                              <a:pt x="122" y="6"/>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7" name="Freeform 41">
                        <a:extLst>
                          <a:ext uri="{FF2B5EF4-FFF2-40B4-BE49-F238E27FC236}">
                            <a16:creationId xmlns:a16="http://schemas.microsoft.com/office/drawing/2014/main" id="{E5D03EDA-02EA-4DD4-9ADF-FE0ED8CB36B5}"/>
                          </a:ext>
                        </a:extLst>
                      </p:cNvPr>
                      <p:cNvSpPr>
                        <a:spLocks/>
                      </p:cNvSpPr>
                      <p:nvPr/>
                    </p:nvSpPr>
                    <p:spPr bwMode="auto">
                      <a:xfrm>
                        <a:off x="4029456" y="3032342"/>
                        <a:ext cx="237363" cy="8983"/>
                      </a:xfrm>
                      <a:custGeom>
                        <a:avLst/>
                        <a:gdLst>
                          <a:gd name="T0" fmla="*/ 193 w 193"/>
                          <a:gd name="T1" fmla="*/ 6 h 6"/>
                          <a:gd name="T2" fmla="*/ 193 w 193"/>
                          <a:gd name="T3" fmla="*/ 0 h 6"/>
                          <a:gd name="T4" fmla="*/ 98 w 193"/>
                          <a:gd name="T5" fmla="*/ 0 h 6"/>
                          <a:gd name="T6" fmla="*/ 0 w 193"/>
                          <a:gd name="T7" fmla="*/ 0 h 6"/>
                          <a:gd name="T8" fmla="*/ 0 w 193"/>
                          <a:gd name="T9" fmla="*/ 6 h 6"/>
                          <a:gd name="T10" fmla="*/ 98 w 193"/>
                          <a:gd name="T11" fmla="*/ 6 h 6"/>
                          <a:gd name="T12" fmla="*/ 193 w 19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93" h="6">
                            <a:moveTo>
                              <a:pt x="193" y="6"/>
                            </a:moveTo>
                            <a:lnTo>
                              <a:pt x="193" y="0"/>
                            </a:lnTo>
                            <a:lnTo>
                              <a:pt x="98" y="0"/>
                            </a:lnTo>
                            <a:lnTo>
                              <a:pt x="0" y="0"/>
                            </a:lnTo>
                            <a:lnTo>
                              <a:pt x="0" y="6"/>
                            </a:lnTo>
                            <a:lnTo>
                              <a:pt x="98" y="6"/>
                            </a:lnTo>
                            <a:lnTo>
                              <a:pt x="193" y="6"/>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8" name="Freeform 42">
                        <a:extLst>
                          <a:ext uri="{FF2B5EF4-FFF2-40B4-BE49-F238E27FC236}">
                            <a16:creationId xmlns:a16="http://schemas.microsoft.com/office/drawing/2014/main" id="{9EAA02D9-BBE1-4B57-9BDF-2AC4BD9E9010}"/>
                          </a:ext>
                        </a:extLst>
                      </p:cNvPr>
                      <p:cNvSpPr>
                        <a:spLocks/>
                      </p:cNvSpPr>
                      <p:nvPr/>
                    </p:nvSpPr>
                    <p:spPr bwMode="auto">
                      <a:xfrm>
                        <a:off x="4029456" y="3059297"/>
                        <a:ext cx="237363" cy="8989"/>
                      </a:xfrm>
                      <a:custGeom>
                        <a:avLst/>
                        <a:gdLst>
                          <a:gd name="T0" fmla="*/ 193 w 193"/>
                          <a:gd name="T1" fmla="*/ 7 h 7"/>
                          <a:gd name="T2" fmla="*/ 193 w 193"/>
                          <a:gd name="T3" fmla="*/ 0 h 7"/>
                          <a:gd name="T4" fmla="*/ 98 w 193"/>
                          <a:gd name="T5" fmla="*/ 0 h 7"/>
                          <a:gd name="T6" fmla="*/ 0 w 193"/>
                          <a:gd name="T7" fmla="*/ 0 h 7"/>
                          <a:gd name="T8" fmla="*/ 0 w 193"/>
                          <a:gd name="T9" fmla="*/ 7 h 7"/>
                          <a:gd name="T10" fmla="*/ 98 w 193"/>
                          <a:gd name="T11" fmla="*/ 7 h 7"/>
                          <a:gd name="T12" fmla="*/ 193 w 19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93" h="7">
                            <a:moveTo>
                              <a:pt x="193" y="7"/>
                            </a:moveTo>
                            <a:lnTo>
                              <a:pt x="193" y="0"/>
                            </a:lnTo>
                            <a:lnTo>
                              <a:pt x="98" y="0"/>
                            </a:lnTo>
                            <a:lnTo>
                              <a:pt x="0" y="0"/>
                            </a:lnTo>
                            <a:lnTo>
                              <a:pt x="0" y="7"/>
                            </a:lnTo>
                            <a:lnTo>
                              <a:pt x="98" y="7"/>
                            </a:lnTo>
                            <a:lnTo>
                              <a:pt x="193" y="7"/>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89" name="Freeform 43">
                        <a:extLst>
                          <a:ext uri="{FF2B5EF4-FFF2-40B4-BE49-F238E27FC236}">
                            <a16:creationId xmlns:a16="http://schemas.microsoft.com/office/drawing/2014/main" id="{0D9A6A7B-3371-41ED-B78E-62AA265BF96E}"/>
                          </a:ext>
                        </a:extLst>
                      </p:cNvPr>
                      <p:cNvSpPr>
                        <a:spLocks/>
                      </p:cNvSpPr>
                      <p:nvPr/>
                    </p:nvSpPr>
                    <p:spPr bwMode="auto">
                      <a:xfrm>
                        <a:off x="4029456" y="3086259"/>
                        <a:ext cx="152596" cy="8983"/>
                      </a:xfrm>
                      <a:custGeom>
                        <a:avLst/>
                        <a:gdLst>
                          <a:gd name="T0" fmla="*/ 122 w 123"/>
                          <a:gd name="T1" fmla="*/ 6 h 6"/>
                          <a:gd name="T2" fmla="*/ 123 w 123"/>
                          <a:gd name="T3" fmla="*/ 6 h 6"/>
                          <a:gd name="T4" fmla="*/ 123 w 123"/>
                          <a:gd name="T5" fmla="*/ 0 h 6"/>
                          <a:gd name="T6" fmla="*/ 122 w 123"/>
                          <a:gd name="T7" fmla="*/ 0 h 6"/>
                          <a:gd name="T8" fmla="*/ 98 w 123"/>
                          <a:gd name="T9" fmla="*/ 0 h 6"/>
                          <a:gd name="T10" fmla="*/ 0 w 123"/>
                          <a:gd name="T11" fmla="*/ 0 h 6"/>
                          <a:gd name="T12" fmla="*/ 0 w 123"/>
                          <a:gd name="T13" fmla="*/ 6 h 6"/>
                          <a:gd name="T14" fmla="*/ 98 w 123"/>
                          <a:gd name="T15" fmla="*/ 6 h 6"/>
                          <a:gd name="T16" fmla="*/ 122 w 123"/>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
                            <a:moveTo>
                              <a:pt x="122" y="6"/>
                            </a:moveTo>
                            <a:lnTo>
                              <a:pt x="123" y="6"/>
                            </a:lnTo>
                            <a:lnTo>
                              <a:pt x="123" y="0"/>
                            </a:lnTo>
                            <a:lnTo>
                              <a:pt x="122" y="0"/>
                            </a:lnTo>
                            <a:lnTo>
                              <a:pt x="98" y="0"/>
                            </a:lnTo>
                            <a:lnTo>
                              <a:pt x="0" y="0"/>
                            </a:lnTo>
                            <a:lnTo>
                              <a:pt x="0" y="6"/>
                            </a:lnTo>
                            <a:lnTo>
                              <a:pt x="98" y="6"/>
                            </a:lnTo>
                            <a:lnTo>
                              <a:pt x="122" y="6"/>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0" name="Freeform 44">
                        <a:extLst>
                          <a:ext uri="{FF2B5EF4-FFF2-40B4-BE49-F238E27FC236}">
                            <a16:creationId xmlns:a16="http://schemas.microsoft.com/office/drawing/2014/main" id="{A6A5B799-8FA9-4FA6-8569-A719243268FF}"/>
                          </a:ext>
                        </a:extLst>
                      </p:cNvPr>
                      <p:cNvSpPr>
                        <a:spLocks/>
                      </p:cNvSpPr>
                      <p:nvPr/>
                    </p:nvSpPr>
                    <p:spPr bwMode="auto">
                      <a:xfrm>
                        <a:off x="4029456" y="3113214"/>
                        <a:ext cx="152596" cy="8989"/>
                      </a:xfrm>
                      <a:custGeom>
                        <a:avLst/>
                        <a:gdLst>
                          <a:gd name="T0" fmla="*/ 98 w 123"/>
                          <a:gd name="T1" fmla="*/ 0 h 6"/>
                          <a:gd name="T2" fmla="*/ 0 w 123"/>
                          <a:gd name="T3" fmla="*/ 0 h 6"/>
                          <a:gd name="T4" fmla="*/ 0 w 123"/>
                          <a:gd name="T5" fmla="*/ 6 h 6"/>
                          <a:gd name="T6" fmla="*/ 98 w 123"/>
                          <a:gd name="T7" fmla="*/ 6 h 6"/>
                          <a:gd name="T8" fmla="*/ 122 w 123"/>
                          <a:gd name="T9" fmla="*/ 6 h 6"/>
                          <a:gd name="T10" fmla="*/ 123 w 123"/>
                          <a:gd name="T11" fmla="*/ 6 h 6"/>
                          <a:gd name="T12" fmla="*/ 123 w 123"/>
                          <a:gd name="T13" fmla="*/ 0 h 6"/>
                          <a:gd name="T14" fmla="*/ 122 w 123"/>
                          <a:gd name="T15" fmla="*/ 0 h 6"/>
                          <a:gd name="T16" fmla="*/ 98 w 12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
                            <a:moveTo>
                              <a:pt x="98" y="0"/>
                            </a:moveTo>
                            <a:lnTo>
                              <a:pt x="0" y="0"/>
                            </a:lnTo>
                            <a:lnTo>
                              <a:pt x="0" y="6"/>
                            </a:lnTo>
                            <a:lnTo>
                              <a:pt x="98" y="6"/>
                            </a:lnTo>
                            <a:lnTo>
                              <a:pt x="122" y="6"/>
                            </a:lnTo>
                            <a:lnTo>
                              <a:pt x="123" y="6"/>
                            </a:lnTo>
                            <a:lnTo>
                              <a:pt x="123" y="0"/>
                            </a:lnTo>
                            <a:lnTo>
                              <a:pt x="122" y="0"/>
                            </a:lnTo>
                            <a:lnTo>
                              <a:pt x="98"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1" name="Freeform 45">
                        <a:extLst>
                          <a:ext uri="{FF2B5EF4-FFF2-40B4-BE49-F238E27FC236}">
                            <a16:creationId xmlns:a16="http://schemas.microsoft.com/office/drawing/2014/main" id="{E6D93596-81BA-46CB-8ABD-4F645D10E350}"/>
                          </a:ext>
                        </a:extLst>
                      </p:cNvPr>
                      <p:cNvSpPr>
                        <a:spLocks/>
                      </p:cNvSpPr>
                      <p:nvPr/>
                    </p:nvSpPr>
                    <p:spPr bwMode="auto">
                      <a:xfrm>
                        <a:off x="4029456" y="3140175"/>
                        <a:ext cx="237363" cy="8983"/>
                      </a:xfrm>
                      <a:custGeom>
                        <a:avLst/>
                        <a:gdLst>
                          <a:gd name="T0" fmla="*/ 193 w 195"/>
                          <a:gd name="T1" fmla="*/ 0 h 7"/>
                          <a:gd name="T2" fmla="*/ 98 w 195"/>
                          <a:gd name="T3" fmla="*/ 0 h 7"/>
                          <a:gd name="T4" fmla="*/ 0 w 195"/>
                          <a:gd name="T5" fmla="*/ 0 h 7"/>
                          <a:gd name="T6" fmla="*/ 0 w 195"/>
                          <a:gd name="T7" fmla="*/ 7 h 7"/>
                          <a:gd name="T8" fmla="*/ 98 w 195"/>
                          <a:gd name="T9" fmla="*/ 7 h 7"/>
                          <a:gd name="T10" fmla="*/ 193 w 195"/>
                          <a:gd name="T11" fmla="*/ 7 h 7"/>
                          <a:gd name="T12" fmla="*/ 195 w 195"/>
                          <a:gd name="T13" fmla="*/ 7 h 7"/>
                          <a:gd name="T14" fmla="*/ 195 w 195"/>
                          <a:gd name="T15" fmla="*/ 0 h 7"/>
                          <a:gd name="T16" fmla="*/ 193 w 19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7">
                            <a:moveTo>
                              <a:pt x="193" y="0"/>
                            </a:moveTo>
                            <a:lnTo>
                              <a:pt x="98" y="0"/>
                            </a:lnTo>
                            <a:lnTo>
                              <a:pt x="0" y="0"/>
                            </a:lnTo>
                            <a:lnTo>
                              <a:pt x="0" y="7"/>
                            </a:lnTo>
                            <a:lnTo>
                              <a:pt x="98" y="7"/>
                            </a:lnTo>
                            <a:lnTo>
                              <a:pt x="193" y="7"/>
                            </a:lnTo>
                            <a:lnTo>
                              <a:pt x="195" y="7"/>
                            </a:lnTo>
                            <a:lnTo>
                              <a:pt x="195" y="0"/>
                            </a:lnTo>
                            <a:lnTo>
                              <a:pt x="193"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2" name="Freeform 46">
                        <a:extLst>
                          <a:ext uri="{FF2B5EF4-FFF2-40B4-BE49-F238E27FC236}">
                            <a16:creationId xmlns:a16="http://schemas.microsoft.com/office/drawing/2014/main" id="{7BDEF8D7-5DDD-482F-BD37-C91EB396BCD0}"/>
                          </a:ext>
                        </a:extLst>
                      </p:cNvPr>
                      <p:cNvSpPr>
                        <a:spLocks/>
                      </p:cNvSpPr>
                      <p:nvPr/>
                    </p:nvSpPr>
                    <p:spPr bwMode="auto">
                      <a:xfrm>
                        <a:off x="4283779" y="2609991"/>
                        <a:ext cx="203454" cy="35945"/>
                      </a:xfrm>
                      <a:custGeom>
                        <a:avLst/>
                        <a:gdLst>
                          <a:gd name="T0" fmla="*/ 195 w 195"/>
                          <a:gd name="T1" fmla="*/ 28 h 35"/>
                          <a:gd name="T2" fmla="*/ 188 w 195"/>
                          <a:gd name="T3" fmla="*/ 35 h 35"/>
                          <a:gd name="T4" fmla="*/ 7 w 195"/>
                          <a:gd name="T5" fmla="*/ 35 h 35"/>
                          <a:gd name="T6" fmla="*/ 0 w 195"/>
                          <a:gd name="T7" fmla="*/ 28 h 35"/>
                          <a:gd name="T8" fmla="*/ 0 w 195"/>
                          <a:gd name="T9" fmla="*/ 7 h 35"/>
                          <a:gd name="T10" fmla="*/ 7 w 195"/>
                          <a:gd name="T11" fmla="*/ 0 h 35"/>
                          <a:gd name="T12" fmla="*/ 188 w 195"/>
                          <a:gd name="T13" fmla="*/ 0 h 35"/>
                          <a:gd name="T14" fmla="*/ 195 w 195"/>
                          <a:gd name="T15" fmla="*/ 7 h 35"/>
                          <a:gd name="T16" fmla="*/ 195 w 195"/>
                          <a:gd name="T17"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195" y="28"/>
                            </a:moveTo>
                            <a:cubicBezTo>
                              <a:pt x="195" y="32"/>
                              <a:pt x="192" y="35"/>
                              <a:pt x="188" y="35"/>
                            </a:cubicBezTo>
                            <a:cubicBezTo>
                              <a:pt x="7" y="35"/>
                              <a:pt x="7" y="35"/>
                              <a:pt x="7" y="35"/>
                            </a:cubicBezTo>
                            <a:cubicBezTo>
                              <a:pt x="3" y="35"/>
                              <a:pt x="0" y="32"/>
                              <a:pt x="0" y="28"/>
                            </a:cubicBezTo>
                            <a:cubicBezTo>
                              <a:pt x="0" y="7"/>
                              <a:pt x="0" y="7"/>
                              <a:pt x="0" y="7"/>
                            </a:cubicBezTo>
                            <a:cubicBezTo>
                              <a:pt x="0" y="3"/>
                              <a:pt x="3" y="0"/>
                              <a:pt x="7" y="0"/>
                            </a:cubicBezTo>
                            <a:cubicBezTo>
                              <a:pt x="188" y="0"/>
                              <a:pt x="188" y="0"/>
                              <a:pt x="188" y="0"/>
                            </a:cubicBezTo>
                            <a:cubicBezTo>
                              <a:pt x="192" y="0"/>
                              <a:pt x="195" y="3"/>
                              <a:pt x="195" y="7"/>
                            </a:cubicBezTo>
                            <a:lnTo>
                              <a:pt x="195" y="28"/>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3" name="Freeform 47">
                        <a:extLst>
                          <a:ext uri="{FF2B5EF4-FFF2-40B4-BE49-F238E27FC236}">
                            <a16:creationId xmlns:a16="http://schemas.microsoft.com/office/drawing/2014/main" id="{959799C1-64EC-4176-B87E-232E2F112CA7}"/>
                          </a:ext>
                        </a:extLst>
                      </p:cNvPr>
                      <p:cNvSpPr>
                        <a:spLocks/>
                      </p:cNvSpPr>
                      <p:nvPr/>
                    </p:nvSpPr>
                    <p:spPr bwMode="auto">
                      <a:xfrm>
                        <a:off x="4656778" y="2609991"/>
                        <a:ext cx="135636" cy="35945"/>
                      </a:xfrm>
                      <a:custGeom>
                        <a:avLst/>
                        <a:gdLst>
                          <a:gd name="T0" fmla="*/ 133 w 140"/>
                          <a:gd name="T1" fmla="*/ 0 h 35"/>
                          <a:gd name="T2" fmla="*/ 0 w 140"/>
                          <a:gd name="T3" fmla="*/ 0 h 35"/>
                          <a:gd name="T4" fmla="*/ 2 w 140"/>
                          <a:gd name="T5" fmla="*/ 7 h 35"/>
                          <a:gd name="T6" fmla="*/ 2 w 140"/>
                          <a:gd name="T7" fmla="*/ 28 h 35"/>
                          <a:gd name="T8" fmla="*/ 0 w 140"/>
                          <a:gd name="T9" fmla="*/ 35 h 35"/>
                          <a:gd name="T10" fmla="*/ 133 w 140"/>
                          <a:gd name="T11" fmla="*/ 35 h 35"/>
                          <a:gd name="T12" fmla="*/ 140 w 140"/>
                          <a:gd name="T13" fmla="*/ 28 h 35"/>
                          <a:gd name="T14" fmla="*/ 140 w 140"/>
                          <a:gd name="T15" fmla="*/ 7 h 35"/>
                          <a:gd name="T16" fmla="*/ 133 w 14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5">
                            <a:moveTo>
                              <a:pt x="133" y="0"/>
                            </a:moveTo>
                            <a:cubicBezTo>
                              <a:pt x="0" y="0"/>
                              <a:pt x="0" y="0"/>
                              <a:pt x="0" y="0"/>
                            </a:cubicBezTo>
                            <a:cubicBezTo>
                              <a:pt x="1" y="2"/>
                              <a:pt x="2" y="4"/>
                              <a:pt x="2" y="7"/>
                            </a:cubicBezTo>
                            <a:cubicBezTo>
                              <a:pt x="2" y="28"/>
                              <a:pt x="2" y="28"/>
                              <a:pt x="2" y="28"/>
                            </a:cubicBezTo>
                            <a:cubicBezTo>
                              <a:pt x="2" y="31"/>
                              <a:pt x="1" y="33"/>
                              <a:pt x="0" y="35"/>
                            </a:cubicBezTo>
                            <a:cubicBezTo>
                              <a:pt x="133" y="35"/>
                              <a:pt x="133" y="35"/>
                              <a:pt x="133" y="35"/>
                            </a:cubicBezTo>
                            <a:cubicBezTo>
                              <a:pt x="137" y="35"/>
                              <a:pt x="140" y="32"/>
                              <a:pt x="140" y="28"/>
                            </a:cubicBezTo>
                            <a:cubicBezTo>
                              <a:pt x="140" y="7"/>
                              <a:pt x="140" y="7"/>
                              <a:pt x="140" y="7"/>
                            </a:cubicBezTo>
                            <a:cubicBezTo>
                              <a:pt x="140" y="3"/>
                              <a:pt x="137" y="0"/>
                              <a:pt x="133"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4" name="Freeform 48">
                        <a:extLst>
                          <a:ext uri="{FF2B5EF4-FFF2-40B4-BE49-F238E27FC236}">
                            <a16:creationId xmlns:a16="http://schemas.microsoft.com/office/drawing/2014/main" id="{CFB1A264-2DA4-46C4-ABE7-004FBD3B6A24}"/>
                          </a:ext>
                        </a:extLst>
                      </p:cNvPr>
                      <p:cNvSpPr>
                        <a:spLocks/>
                      </p:cNvSpPr>
                      <p:nvPr/>
                    </p:nvSpPr>
                    <p:spPr bwMode="auto">
                      <a:xfrm>
                        <a:off x="4504182" y="2609991"/>
                        <a:ext cx="135636" cy="35945"/>
                      </a:xfrm>
                      <a:custGeom>
                        <a:avLst/>
                        <a:gdLst>
                          <a:gd name="T0" fmla="*/ 132 w 139"/>
                          <a:gd name="T1" fmla="*/ 0 h 35"/>
                          <a:gd name="T2" fmla="*/ 0 w 139"/>
                          <a:gd name="T3" fmla="*/ 0 h 35"/>
                          <a:gd name="T4" fmla="*/ 1 w 139"/>
                          <a:gd name="T5" fmla="*/ 7 h 35"/>
                          <a:gd name="T6" fmla="*/ 1 w 139"/>
                          <a:gd name="T7" fmla="*/ 28 h 35"/>
                          <a:gd name="T8" fmla="*/ 0 w 139"/>
                          <a:gd name="T9" fmla="*/ 35 h 35"/>
                          <a:gd name="T10" fmla="*/ 132 w 139"/>
                          <a:gd name="T11" fmla="*/ 35 h 35"/>
                          <a:gd name="T12" fmla="*/ 139 w 139"/>
                          <a:gd name="T13" fmla="*/ 28 h 35"/>
                          <a:gd name="T14" fmla="*/ 139 w 139"/>
                          <a:gd name="T15" fmla="*/ 7 h 35"/>
                          <a:gd name="T16" fmla="*/ 132 w 13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35">
                            <a:moveTo>
                              <a:pt x="132" y="0"/>
                            </a:moveTo>
                            <a:cubicBezTo>
                              <a:pt x="0" y="0"/>
                              <a:pt x="0" y="0"/>
                              <a:pt x="0" y="0"/>
                            </a:cubicBezTo>
                            <a:cubicBezTo>
                              <a:pt x="1" y="2"/>
                              <a:pt x="1" y="4"/>
                              <a:pt x="1" y="7"/>
                            </a:cubicBezTo>
                            <a:cubicBezTo>
                              <a:pt x="1" y="28"/>
                              <a:pt x="1" y="28"/>
                              <a:pt x="1" y="28"/>
                            </a:cubicBezTo>
                            <a:cubicBezTo>
                              <a:pt x="1" y="31"/>
                              <a:pt x="1" y="33"/>
                              <a:pt x="0" y="35"/>
                            </a:cubicBezTo>
                            <a:cubicBezTo>
                              <a:pt x="132" y="35"/>
                              <a:pt x="132" y="35"/>
                              <a:pt x="132" y="35"/>
                            </a:cubicBezTo>
                            <a:cubicBezTo>
                              <a:pt x="136" y="35"/>
                              <a:pt x="139" y="32"/>
                              <a:pt x="139" y="28"/>
                            </a:cubicBezTo>
                            <a:cubicBezTo>
                              <a:pt x="139" y="7"/>
                              <a:pt x="139" y="7"/>
                              <a:pt x="139" y="7"/>
                            </a:cubicBezTo>
                            <a:cubicBezTo>
                              <a:pt x="139" y="3"/>
                              <a:pt x="136" y="0"/>
                              <a:pt x="132"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5" name="Freeform 49">
                        <a:extLst>
                          <a:ext uri="{FF2B5EF4-FFF2-40B4-BE49-F238E27FC236}">
                            <a16:creationId xmlns:a16="http://schemas.microsoft.com/office/drawing/2014/main" id="{61E95928-9B5A-413B-ADC7-48AAEC4433CE}"/>
                          </a:ext>
                        </a:extLst>
                      </p:cNvPr>
                      <p:cNvSpPr>
                        <a:spLocks/>
                      </p:cNvSpPr>
                      <p:nvPr/>
                    </p:nvSpPr>
                    <p:spPr bwMode="auto">
                      <a:xfrm>
                        <a:off x="4419415" y="2609991"/>
                        <a:ext cx="67818" cy="35945"/>
                      </a:xfrm>
                      <a:custGeom>
                        <a:avLst/>
                        <a:gdLst>
                          <a:gd name="T0" fmla="*/ 65 w 72"/>
                          <a:gd name="T1" fmla="*/ 0 h 35"/>
                          <a:gd name="T2" fmla="*/ 0 w 72"/>
                          <a:gd name="T3" fmla="*/ 0 h 35"/>
                          <a:gd name="T4" fmla="*/ 0 w 72"/>
                          <a:gd name="T5" fmla="*/ 35 h 35"/>
                          <a:gd name="T6" fmla="*/ 65 w 72"/>
                          <a:gd name="T7" fmla="*/ 35 h 35"/>
                          <a:gd name="T8" fmla="*/ 72 w 72"/>
                          <a:gd name="T9" fmla="*/ 28 h 35"/>
                          <a:gd name="T10" fmla="*/ 72 w 72"/>
                          <a:gd name="T11" fmla="*/ 7 h 35"/>
                          <a:gd name="T12" fmla="*/ 65 w 7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72" h="35">
                            <a:moveTo>
                              <a:pt x="65" y="0"/>
                            </a:moveTo>
                            <a:cubicBezTo>
                              <a:pt x="0" y="0"/>
                              <a:pt x="0" y="0"/>
                              <a:pt x="0" y="0"/>
                            </a:cubicBezTo>
                            <a:cubicBezTo>
                              <a:pt x="0" y="35"/>
                              <a:pt x="0" y="35"/>
                              <a:pt x="0" y="35"/>
                            </a:cubicBezTo>
                            <a:cubicBezTo>
                              <a:pt x="65" y="35"/>
                              <a:pt x="65" y="35"/>
                              <a:pt x="65" y="35"/>
                            </a:cubicBezTo>
                            <a:cubicBezTo>
                              <a:pt x="69" y="35"/>
                              <a:pt x="72" y="32"/>
                              <a:pt x="72" y="28"/>
                            </a:cubicBezTo>
                            <a:cubicBezTo>
                              <a:pt x="72" y="7"/>
                              <a:pt x="72" y="7"/>
                              <a:pt x="72" y="7"/>
                            </a:cubicBezTo>
                            <a:cubicBezTo>
                              <a:pt x="72" y="3"/>
                              <a:pt x="69" y="0"/>
                              <a:pt x="65"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6" name="Freeform 50">
                        <a:extLst>
                          <a:ext uri="{FF2B5EF4-FFF2-40B4-BE49-F238E27FC236}">
                            <a16:creationId xmlns:a16="http://schemas.microsoft.com/office/drawing/2014/main" id="{A8F12F81-FC12-4002-9084-82D990B0E76B}"/>
                          </a:ext>
                        </a:extLst>
                      </p:cNvPr>
                      <p:cNvSpPr>
                        <a:spLocks/>
                      </p:cNvSpPr>
                      <p:nvPr/>
                    </p:nvSpPr>
                    <p:spPr bwMode="auto">
                      <a:xfrm>
                        <a:off x="4419415" y="2834647"/>
                        <a:ext cx="101727" cy="125806"/>
                      </a:xfrm>
                      <a:custGeom>
                        <a:avLst/>
                        <a:gdLst>
                          <a:gd name="T0" fmla="*/ 105 w 112"/>
                          <a:gd name="T1" fmla="*/ 0 h 124"/>
                          <a:gd name="T2" fmla="*/ 0 w 112"/>
                          <a:gd name="T3" fmla="*/ 0 h 124"/>
                          <a:gd name="T4" fmla="*/ 0 w 112"/>
                          <a:gd name="T5" fmla="*/ 124 h 124"/>
                          <a:gd name="T6" fmla="*/ 105 w 112"/>
                          <a:gd name="T7" fmla="*/ 124 h 124"/>
                          <a:gd name="T8" fmla="*/ 112 w 112"/>
                          <a:gd name="T9" fmla="*/ 117 h 124"/>
                          <a:gd name="T10" fmla="*/ 112 w 112"/>
                          <a:gd name="T11" fmla="*/ 7 h 124"/>
                          <a:gd name="T12" fmla="*/ 105 w 112"/>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12" h="124">
                            <a:moveTo>
                              <a:pt x="105" y="0"/>
                            </a:moveTo>
                            <a:cubicBezTo>
                              <a:pt x="0" y="0"/>
                              <a:pt x="0" y="0"/>
                              <a:pt x="0" y="0"/>
                            </a:cubicBezTo>
                            <a:cubicBezTo>
                              <a:pt x="0" y="124"/>
                              <a:pt x="0" y="124"/>
                              <a:pt x="0" y="124"/>
                            </a:cubicBezTo>
                            <a:cubicBezTo>
                              <a:pt x="105" y="124"/>
                              <a:pt x="105" y="124"/>
                              <a:pt x="105" y="124"/>
                            </a:cubicBezTo>
                            <a:cubicBezTo>
                              <a:pt x="109" y="124"/>
                              <a:pt x="112" y="121"/>
                              <a:pt x="112" y="117"/>
                            </a:cubicBezTo>
                            <a:cubicBezTo>
                              <a:pt x="112" y="7"/>
                              <a:pt x="112" y="7"/>
                              <a:pt x="112" y="7"/>
                            </a:cubicBezTo>
                            <a:cubicBezTo>
                              <a:pt x="112" y="3"/>
                              <a:pt x="109" y="0"/>
                              <a:pt x="105"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7" name="Rectangle 51">
                        <a:extLst>
                          <a:ext uri="{FF2B5EF4-FFF2-40B4-BE49-F238E27FC236}">
                            <a16:creationId xmlns:a16="http://schemas.microsoft.com/office/drawing/2014/main" id="{03358ED2-2D37-4CC4-AC97-DBE1F6880FD0}"/>
                          </a:ext>
                        </a:extLst>
                      </p:cNvPr>
                      <p:cNvSpPr>
                        <a:spLocks noChangeArrowheads="1"/>
                      </p:cNvSpPr>
                      <p:nvPr/>
                    </p:nvSpPr>
                    <p:spPr bwMode="auto">
                      <a:xfrm>
                        <a:off x="4419415" y="3005381"/>
                        <a:ext cx="101727"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8" name="Rectangle 52">
                        <a:extLst>
                          <a:ext uri="{FF2B5EF4-FFF2-40B4-BE49-F238E27FC236}">
                            <a16:creationId xmlns:a16="http://schemas.microsoft.com/office/drawing/2014/main" id="{ADC3D22B-06E0-4602-B37C-FCFBD156588C}"/>
                          </a:ext>
                        </a:extLst>
                      </p:cNvPr>
                      <p:cNvSpPr>
                        <a:spLocks noChangeArrowheads="1"/>
                      </p:cNvSpPr>
                      <p:nvPr/>
                    </p:nvSpPr>
                    <p:spPr bwMode="auto">
                      <a:xfrm>
                        <a:off x="4419415" y="3059297"/>
                        <a:ext cx="101727"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99" name="Rectangle 53">
                        <a:extLst>
                          <a:ext uri="{FF2B5EF4-FFF2-40B4-BE49-F238E27FC236}">
                            <a16:creationId xmlns:a16="http://schemas.microsoft.com/office/drawing/2014/main" id="{AAB0D6B6-FAD3-4607-B67D-68D27DA85954}"/>
                          </a:ext>
                        </a:extLst>
                      </p:cNvPr>
                      <p:cNvSpPr>
                        <a:spLocks noChangeArrowheads="1"/>
                      </p:cNvSpPr>
                      <p:nvPr/>
                    </p:nvSpPr>
                    <p:spPr bwMode="auto">
                      <a:xfrm>
                        <a:off x="4419415" y="3086259"/>
                        <a:ext cx="16949" cy="8983"/>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0" name="Rectangle 54">
                        <a:extLst>
                          <a:ext uri="{FF2B5EF4-FFF2-40B4-BE49-F238E27FC236}">
                            <a16:creationId xmlns:a16="http://schemas.microsoft.com/office/drawing/2014/main" id="{F5511E09-AF40-4305-ABF5-4A9D6070A871}"/>
                          </a:ext>
                        </a:extLst>
                      </p:cNvPr>
                      <p:cNvSpPr>
                        <a:spLocks noChangeArrowheads="1"/>
                      </p:cNvSpPr>
                      <p:nvPr/>
                    </p:nvSpPr>
                    <p:spPr bwMode="auto">
                      <a:xfrm>
                        <a:off x="4419415" y="3140175"/>
                        <a:ext cx="101727"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pic>
                    <p:nvPicPr>
                      <p:cNvPr id="701" name="Picture 55">
                        <a:extLst>
                          <a:ext uri="{FF2B5EF4-FFF2-40B4-BE49-F238E27FC236}">
                            <a16:creationId xmlns:a16="http://schemas.microsoft.com/office/drawing/2014/main" id="{7F1BD245-7B7A-43B8-A271-270407D94D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7546" y="3243318"/>
                        <a:ext cx="909904" cy="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2" name="Freeform 57">
                        <a:extLst>
                          <a:ext uri="{FF2B5EF4-FFF2-40B4-BE49-F238E27FC236}">
                            <a16:creationId xmlns:a16="http://schemas.microsoft.com/office/drawing/2014/main" id="{C65DAE6C-E525-4A76-A050-F81F467765F8}"/>
                          </a:ext>
                        </a:extLst>
                      </p:cNvPr>
                      <p:cNvSpPr>
                        <a:spLocks/>
                      </p:cNvSpPr>
                      <p:nvPr/>
                    </p:nvSpPr>
                    <p:spPr bwMode="auto">
                      <a:xfrm>
                        <a:off x="5521452" y="1468756"/>
                        <a:ext cx="339090" cy="1222113"/>
                      </a:xfrm>
                      <a:custGeom>
                        <a:avLst/>
                        <a:gdLst>
                          <a:gd name="T0" fmla="*/ 326160947 w 333"/>
                          <a:gd name="T1" fmla="*/ 1151937466 h 1170"/>
                          <a:gd name="T2" fmla="*/ 326160947 w 333"/>
                          <a:gd name="T3" fmla="*/ 1137770108 h 1170"/>
                          <a:gd name="T4" fmla="*/ 314202327 w 333"/>
                          <a:gd name="T5" fmla="*/ 1137770108 h 1170"/>
                          <a:gd name="T6" fmla="*/ 314202327 w 333"/>
                          <a:gd name="T7" fmla="*/ 119880218 h 1170"/>
                          <a:gd name="T8" fmla="*/ 240272429 w 333"/>
                          <a:gd name="T9" fmla="*/ 45772751 h 1170"/>
                          <a:gd name="T10" fmla="*/ 136987660 w 333"/>
                          <a:gd name="T11" fmla="*/ 45772751 h 1170"/>
                          <a:gd name="T12" fmla="*/ 136987660 w 333"/>
                          <a:gd name="T13" fmla="*/ 34873980 h 1170"/>
                          <a:gd name="T14" fmla="*/ 122853988 w 333"/>
                          <a:gd name="T15" fmla="*/ 34873980 h 1170"/>
                          <a:gd name="T16" fmla="*/ 70668362 w 333"/>
                          <a:gd name="T17" fmla="*/ 0 h 1170"/>
                          <a:gd name="T18" fmla="*/ 0 w 333"/>
                          <a:gd name="T19" fmla="*/ 0 h 1170"/>
                          <a:gd name="T20" fmla="*/ 0 w 333"/>
                          <a:gd name="T21" fmla="*/ 112251078 h 1170"/>
                          <a:gd name="T22" fmla="*/ 70668362 w 333"/>
                          <a:gd name="T23" fmla="*/ 112251078 h 1170"/>
                          <a:gd name="T24" fmla="*/ 122853988 w 333"/>
                          <a:gd name="T25" fmla="*/ 76287222 h 1170"/>
                          <a:gd name="T26" fmla="*/ 136987660 w 333"/>
                          <a:gd name="T27" fmla="*/ 76287222 h 1170"/>
                          <a:gd name="T28" fmla="*/ 136987660 w 333"/>
                          <a:gd name="T29" fmla="*/ 64299618 h 1170"/>
                          <a:gd name="T30" fmla="*/ 240272429 w 333"/>
                          <a:gd name="T31" fmla="*/ 64299618 h 1170"/>
                          <a:gd name="T32" fmla="*/ 295719592 w 333"/>
                          <a:gd name="T33" fmla="*/ 119880218 h 1170"/>
                          <a:gd name="T34" fmla="*/ 295719592 w 333"/>
                          <a:gd name="T35" fmla="*/ 1137770108 h 1170"/>
                          <a:gd name="T36" fmla="*/ 284847456 w 333"/>
                          <a:gd name="T37" fmla="*/ 1137770108 h 1170"/>
                          <a:gd name="T38" fmla="*/ 284847456 w 333"/>
                          <a:gd name="T39" fmla="*/ 1151937466 h 1170"/>
                          <a:gd name="T40" fmla="*/ 250057039 w 333"/>
                          <a:gd name="T41" fmla="*/ 1204249479 h 1170"/>
                          <a:gd name="T42" fmla="*/ 250057039 w 333"/>
                          <a:gd name="T43" fmla="*/ 1275087316 h 1170"/>
                          <a:gd name="T44" fmla="*/ 362038891 w 333"/>
                          <a:gd name="T45" fmla="*/ 1275087316 h 1170"/>
                          <a:gd name="T46" fmla="*/ 362038891 w 333"/>
                          <a:gd name="T47" fmla="*/ 1204249479 h 1170"/>
                          <a:gd name="T48" fmla="*/ 326160947 w 333"/>
                          <a:gd name="T49" fmla="*/ 1151937466 h 1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33" h="1170">
                            <a:moveTo>
                              <a:pt x="300" y="1057"/>
                            </a:moveTo>
                            <a:cubicBezTo>
                              <a:pt x="300" y="1044"/>
                              <a:pt x="300" y="1044"/>
                              <a:pt x="300" y="1044"/>
                            </a:cubicBezTo>
                            <a:cubicBezTo>
                              <a:pt x="289" y="1044"/>
                              <a:pt x="289" y="1044"/>
                              <a:pt x="289" y="1044"/>
                            </a:cubicBezTo>
                            <a:cubicBezTo>
                              <a:pt x="289" y="110"/>
                              <a:pt x="289" y="110"/>
                              <a:pt x="289" y="110"/>
                            </a:cubicBezTo>
                            <a:cubicBezTo>
                              <a:pt x="289" y="73"/>
                              <a:pt x="259" y="42"/>
                              <a:pt x="221" y="42"/>
                            </a:cubicBezTo>
                            <a:cubicBezTo>
                              <a:pt x="126" y="42"/>
                              <a:pt x="126" y="42"/>
                              <a:pt x="126" y="42"/>
                            </a:cubicBezTo>
                            <a:cubicBezTo>
                              <a:pt x="126" y="32"/>
                              <a:pt x="126" y="32"/>
                              <a:pt x="126" y="32"/>
                            </a:cubicBezTo>
                            <a:cubicBezTo>
                              <a:pt x="113" y="32"/>
                              <a:pt x="113" y="32"/>
                              <a:pt x="113" y="32"/>
                            </a:cubicBezTo>
                            <a:cubicBezTo>
                              <a:pt x="105" y="13"/>
                              <a:pt x="87" y="0"/>
                              <a:pt x="65" y="0"/>
                            </a:cubicBezTo>
                            <a:cubicBezTo>
                              <a:pt x="0" y="0"/>
                              <a:pt x="0" y="0"/>
                              <a:pt x="0" y="0"/>
                            </a:cubicBezTo>
                            <a:cubicBezTo>
                              <a:pt x="0" y="103"/>
                              <a:pt x="0" y="103"/>
                              <a:pt x="0" y="103"/>
                            </a:cubicBezTo>
                            <a:cubicBezTo>
                              <a:pt x="65" y="103"/>
                              <a:pt x="65" y="103"/>
                              <a:pt x="65" y="103"/>
                            </a:cubicBezTo>
                            <a:cubicBezTo>
                              <a:pt x="87" y="103"/>
                              <a:pt x="105" y="89"/>
                              <a:pt x="113" y="70"/>
                            </a:cubicBezTo>
                            <a:cubicBezTo>
                              <a:pt x="126" y="70"/>
                              <a:pt x="126" y="70"/>
                              <a:pt x="126" y="70"/>
                            </a:cubicBezTo>
                            <a:cubicBezTo>
                              <a:pt x="126" y="59"/>
                              <a:pt x="126" y="59"/>
                              <a:pt x="126" y="59"/>
                            </a:cubicBezTo>
                            <a:cubicBezTo>
                              <a:pt x="221" y="59"/>
                              <a:pt x="221" y="59"/>
                              <a:pt x="221" y="59"/>
                            </a:cubicBezTo>
                            <a:cubicBezTo>
                              <a:pt x="249" y="59"/>
                              <a:pt x="272" y="82"/>
                              <a:pt x="272" y="110"/>
                            </a:cubicBezTo>
                            <a:cubicBezTo>
                              <a:pt x="272" y="1044"/>
                              <a:pt x="272" y="1044"/>
                              <a:pt x="272" y="1044"/>
                            </a:cubicBezTo>
                            <a:cubicBezTo>
                              <a:pt x="262" y="1044"/>
                              <a:pt x="262" y="1044"/>
                              <a:pt x="262" y="1044"/>
                            </a:cubicBezTo>
                            <a:cubicBezTo>
                              <a:pt x="262" y="1057"/>
                              <a:pt x="262" y="1057"/>
                              <a:pt x="262" y="1057"/>
                            </a:cubicBezTo>
                            <a:cubicBezTo>
                              <a:pt x="243" y="1064"/>
                              <a:pt x="230" y="1083"/>
                              <a:pt x="230" y="1105"/>
                            </a:cubicBezTo>
                            <a:cubicBezTo>
                              <a:pt x="230" y="1170"/>
                              <a:pt x="230" y="1170"/>
                              <a:pt x="230" y="1170"/>
                            </a:cubicBezTo>
                            <a:cubicBezTo>
                              <a:pt x="333" y="1170"/>
                              <a:pt x="333" y="1170"/>
                              <a:pt x="333" y="1170"/>
                            </a:cubicBezTo>
                            <a:cubicBezTo>
                              <a:pt x="333" y="1105"/>
                              <a:pt x="333" y="1105"/>
                              <a:pt x="333" y="1105"/>
                            </a:cubicBezTo>
                            <a:cubicBezTo>
                              <a:pt x="333" y="1083"/>
                              <a:pt x="319" y="1064"/>
                              <a:pt x="300" y="1057"/>
                            </a:cubicBez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3" name="Freeform 58">
                        <a:extLst>
                          <a:ext uri="{FF2B5EF4-FFF2-40B4-BE49-F238E27FC236}">
                            <a16:creationId xmlns:a16="http://schemas.microsoft.com/office/drawing/2014/main" id="{8A9DA7F7-6999-4C5A-B5B4-F0D4487EC366}"/>
                          </a:ext>
                        </a:extLst>
                      </p:cNvPr>
                      <p:cNvSpPr>
                        <a:spLocks/>
                      </p:cNvSpPr>
                      <p:nvPr/>
                    </p:nvSpPr>
                    <p:spPr bwMode="auto">
                      <a:xfrm>
                        <a:off x="3215640" y="1468756"/>
                        <a:ext cx="356050" cy="1482708"/>
                      </a:xfrm>
                      <a:custGeom>
                        <a:avLst/>
                        <a:gdLst>
                          <a:gd name="T0" fmla="*/ 293442396 w 333"/>
                          <a:gd name="T1" fmla="*/ 0 h 1417"/>
                          <a:gd name="T2" fmla="*/ 240885346 w 333"/>
                          <a:gd name="T3" fmla="*/ 34907451 h 1417"/>
                          <a:gd name="T4" fmla="*/ 226651298 w 333"/>
                          <a:gd name="T5" fmla="*/ 34907451 h 1417"/>
                          <a:gd name="T6" fmla="*/ 226651298 w 333"/>
                          <a:gd name="T7" fmla="*/ 45816682 h 1417"/>
                          <a:gd name="T8" fmla="*/ 121537197 w 333"/>
                          <a:gd name="T9" fmla="*/ 45816682 h 1417"/>
                          <a:gd name="T10" fmla="*/ 47082336 w 333"/>
                          <a:gd name="T11" fmla="*/ 119995277 h 1417"/>
                          <a:gd name="T12" fmla="*/ 47082336 w 333"/>
                          <a:gd name="T13" fmla="*/ 1408308119 h 1417"/>
                          <a:gd name="T14" fmla="*/ 36132907 w 333"/>
                          <a:gd name="T15" fmla="*/ 1408308119 h 1417"/>
                          <a:gd name="T16" fmla="*/ 36132907 w 333"/>
                          <a:gd name="T17" fmla="*/ 1422489597 h 1417"/>
                          <a:gd name="T18" fmla="*/ 0 w 333"/>
                          <a:gd name="T19" fmla="*/ 1473760373 h 1417"/>
                          <a:gd name="T20" fmla="*/ 0 w 333"/>
                          <a:gd name="T21" fmla="*/ 1545757121 h 1417"/>
                          <a:gd name="T22" fmla="*/ 112777863 w 333"/>
                          <a:gd name="T23" fmla="*/ 1545757121 h 1417"/>
                          <a:gd name="T24" fmla="*/ 112777863 w 333"/>
                          <a:gd name="T25" fmla="*/ 1473760373 h 1417"/>
                          <a:gd name="T26" fmla="*/ 77740528 w 333"/>
                          <a:gd name="T27" fmla="*/ 1422489597 h 1417"/>
                          <a:gd name="T28" fmla="*/ 77740528 w 333"/>
                          <a:gd name="T29" fmla="*/ 1408308119 h 1417"/>
                          <a:gd name="T30" fmla="*/ 65695528 w 333"/>
                          <a:gd name="T31" fmla="*/ 1408308119 h 1417"/>
                          <a:gd name="T32" fmla="*/ 65695528 w 333"/>
                          <a:gd name="T33" fmla="*/ 119995277 h 1417"/>
                          <a:gd name="T34" fmla="*/ 121537197 w 333"/>
                          <a:gd name="T35" fmla="*/ 64360809 h 1417"/>
                          <a:gd name="T36" fmla="*/ 226651298 w 333"/>
                          <a:gd name="T37" fmla="*/ 64360809 h 1417"/>
                          <a:gd name="T38" fmla="*/ 226651298 w 333"/>
                          <a:gd name="T39" fmla="*/ 76360441 h 1417"/>
                          <a:gd name="T40" fmla="*/ 240885346 w 333"/>
                          <a:gd name="T41" fmla="*/ 76360441 h 1417"/>
                          <a:gd name="T42" fmla="*/ 293442396 w 333"/>
                          <a:gd name="T43" fmla="*/ 112359337 h 1417"/>
                          <a:gd name="T44" fmla="*/ 364612639 w 333"/>
                          <a:gd name="T45" fmla="*/ 112359337 h 1417"/>
                          <a:gd name="T46" fmla="*/ 364612639 w 333"/>
                          <a:gd name="T47" fmla="*/ 0 h 1417"/>
                          <a:gd name="T48" fmla="*/ 293442396 w 333"/>
                          <a:gd name="T49" fmla="*/ 0 h 14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33" h="1417">
                            <a:moveTo>
                              <a:pt x="268" y="0"/>
                            </a:moveTo>
                            <a:cubicBezTo>
                              <a:pt x="246" y="0"/>
                              <a:pt x="227" y="13"/>
                              <a:pt x="220" y="32"/>
                            </a:cubicBezTo>
                            <a:cubicBezTo>
                              <a:pt x="207" y="32"/>
                              <a:pt x="207" y="32"/>
                              <a:pt x="207" y="32"/>
                            </a:cubicBezTo>
                            <a:cubicBezTo>
                              <a:pt x="207" y="42"/>
                              <a:pt x="207" y="42"/>
                              <a:pt x="207" y="42"/>
                            </a:cubicBezTo>
                            <a:cubicBezTo>
                              <a:pt x="111" y="42"/>
                              <a:pt x="111" y="42"/>
                              <a:pt x="111" y="42"/>
                            </a:cubicBezTo>
                            <a:cubicBezTo>
                              <a:pt x="74" y="42"/>
                              <a:pt x="43" y="73"/>
                              <a:pt x="43" y="110"/>
                            </a:cubicBezTo>
                            <a:cubicBezTo>
                              <a:pt x="43" y="1291"/>
                              <a:pt x="43" y="1291"/>
                              <a:pt x="43" y="1291"/>
                            </a:cubicBezTo>
                            <a:cubicBezTo>
                              <a:pt x="33" y="1291"/>
                              <a:pt x="33" y="1291"/>
                              <a:pt x="33" y="1291"/>
                            </a:cubicBezTo>
                            <a:cubicBezTo>
                              <a:pt x="33" y="1304"/>
                              <a:pt x="33" y="1304"/>
                              <a:pt x="33" y="1304"/>
                            </a:cubicBezTo>
                            <a:cubicBezTo>
                              <a:pt x="14" y="1311"/>
                              <a:pt x="0" y="1330"/>
                              <a:pt x="0" y="1351"/>
                            </a:cubicBezTo>
                            <a:cubicBezTo>
                              <a:pt x="0" y="1417"/>
                              <a:pt x="0" y="1417"/>
                              <a:pt x="0" y="1417"/>
                            </a:cubicBezTo>
                            <a:cubicBezTo>
                              <a:pt x="103" y="1417"/>
                              <a:pt x="103" y="1417"/>
                              <a:pt x="103" y="1417"/>
                            </a:cubicBezTo>
                            <a:cubicBezTo>
                              <a:pt x="103" y="1351"/>
                              <a:pt x="103" y="1351"/>
                              <a:pt x="103" y="1351"/>
                            </a:cubicBezTo>
                            <a:cubicBezTo>
                              <a:pt x="103" y="1330"/>
                              <a:pt x="90" y="1311"/>
                              <a:pt x="71" y="1304"/>
                            </a:cubicBezTo>
                            <a:cubicBezTo>
                              <a:pt x="71" y="1291"/>
                              <a:pt x="71" y="1291"/>
                              <a:pt x="71" y="1291"/>
                            </a:cubicBezTo>
                            <a:cubicBezTo>
                              <a:pt x="60" y="1291"/>
                              <a:pt x="60" y="1291"/>
                              <a:pt x="60" y="1291"/>
                            </a:cubicBezTo>
                            <a:cubicBezTo>
                              <a:pt x="60" y="110"/>
                              <a:pt x="60" y="110"/>
                              <a:pt x="60" y="110"/>
                            </a:cubicBezTo>
                            <a:cubicBezTo>
                              <a:pt x="60" y="82"/>
                              <a:pt x="83" y="59"/>
                              <a:pt x="111" y="59"/>
                            </a:cubicBezTo>
                            <a:cubicBezTo>
                              <a:pt x="207" y="59"/>
                              <a:pt x="207" y="59"/>
                              <a:pt x="207" y="59"/>
                            </a:cubicBezTo>
                            <a:cubicBezTo>
                              <a:pt x="207" y="70"/>
                              <a:pt x="207" y="70"/>
                              <a:pt x="207" y="70"/>
                            </a:cubicBezTo>
                            <a:cubicBezTo>
                              <a:pt x="220" y="70"/>
                              <a:pt x="220" y="70"/>
                              <a:pt x="220" y="70"/>
                            </a:cubicBezTo>
                            <a:cubicBezTo>
                              <a:pt x="227" y="89"/>
                              <a:pt x="246" y="103"/>
                              <a:pt x="268" y="103"/>
                            </a:cubicBezTo>
                            <a:cubicBezTo>
                              <a:pt x="333" y="103"/>
                              <a:pt x="333" y="103"/>
                              <a:pt x="333" y="103"/>
                            </a:cubicBezTo>
                            <a:cubicBezTo>
                              <a:pt x="333" y="0"/>
                              <a:pt x="333" y="0"/>
                              <a:pt x="333" y="0"/>
                            </a:cubicBezTo>
                            <a:lnTo>
                              <a:pt x="268" y="0"/>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4" name="Freeform 59">
                        <a:extLst>
                          <a:ext uri="{FF2B5EF4-FFF2-40B4-BE49-F238E27FC236}">
                            <a16:creationId xmlns:a16="http://schemas.microsoft.com/office/drawing/2014/main" id="{52739A9C-19FB-4D4C-A741-4910B24EAFC2}"/>
                          </a:ext>
                        </a:extLst>
                      </p:cNvPr>
                      <p:cNvSpPr>
                        <a:spLocks/>
                      </p:cNvSpPr>
                      <p:nvPr/>
                    </p:nvSpPr>
                    <p:spPr bwMode="auto">
                      <a:xfrm>
                        <a:off x="4860232" y="1873129"/>
                        <a:ext cx="440817" cy="1006446"/>
                      </a:xfrm>
                      <a:custGeom>
                        <a:avLst/>
                        <a:gdLst>
                          <a:gd name="T0" fmla="*/ 437650429 w 432"/>
                          <a:gd name="T1" fmla="*/ 930368038 h 965"/>
                          <a:gd name="T2" fmla="*/ 437650429 w 432"/>
                          <a:gd name="T3" fmla="*/ 916173039 h 965"/>
                          <a:gd name="T4" fmla="*/ 425615100 w 432"/>
                          <a:gd name="T5" fmla="*/ 916173039 h 965"/>
                          <a:gd name="T6" fmla="*/ 425615100 w 432"/>
                          <a:gd name="T7" fmla="*/ 333054749 h 965"/>
                          <a:gd name="T8" fmla="*/ 351213836 w 432"/>
                          <a:gd name="T9" fmla="*/ 258799567 h 965"/>
                          <a:gd name="T10" fmla="*/ 321672574 w 432"/>
                          <a:gd name="T11" fmla="*/ 258799567 h 965"/>
                          <a:gd name="T12" fmla="*/ 321672574 w 432"/>
                          <a:gd name="T13" fmla="*/ 258799567 h 965"/>
                          <a:gd name="T14" fmla="*/ 122542580 w 432"/>
                          <a:gd name="T15" fmla="*/ 258799567 h 965"/>
                          <a:gd name="T16" fmla="*/ 66741371 w 432"/>
                          <a:gd name="T17" fmla="*/ 203108442 h 965"/>
                          <a:gd name="T18" fmla="*/ 66741371 w 432"/>
                          <a:gd name="T19" fmla="*/ 137589286 h 965"/>
                          <a:gd name="T20" fmla="*/ 77682580 w 432"/>
                          <a:gd name="T21" fmla="*/ 137589286 h 965"/>
                          <a:gd name="T22" fmla="*/ 77682580 w 432"/>
                          <a:gd name="T23" fmla="*/ 123394288 h 965"/>
                          <a:gd name="T24" fmla="*/ 113788568 w 432"/>
                          <a:gd name="T25" fmla="*/ 70979172 h 965"/>
                          <a:gd name="T26" fmla="*/ 113788568 w 432"/>
                          <a:gd name="T27" fmla="*/ 0 h 965"/>
                          <a:gd name="T28" fmla="*/ 0 w 432"/>
                          <a:gd name="T29" fmla="*/ 0 h 965"/>
                          <a:gd name="T30" fmla="*/ 0 w 432"/>
                          <a:gd name="T31" fmla="*/ 70979172 h 965"/>
                          <a:gd name="T32" fmla="*/ 36105988 w 432"/>
                          <a:gd name="T33" fmla="*/ 123394288 h 965"/>
                          <a:gd name="T34" fmla="*/ 36105988 w 432"/>
                          <a:gd name="T35" fmla="*/ 137589286 h 965"/>
                          <a:gd name="T36" fmla="*/ 48141317 w 432"/>
                          <a:gd name="T37" fmla="*/ 137589286 h 965"/>
                          <a:gd name="T38" fmla="*/ 48141317 w 432"/>
                          <a:gd name="T39" fmla="*/ 203108442 h 965"/>
                          <a:gd name="T40" fmla="*/ 122542580 w 432"/>
                          <a:gd name="T41" fmla="*/ 277363624 h 965"/>
                          <a:gd name="T42" fmla="*/ 286660707 w 432"/>
                          <a:gd name="T43" fmla="*/ 277363624 h 965"/>
                          <a:gd name="T44" fmla="*/ 286660707 w 432"/>
                          <a:gd name="T45" fmla="*/ 277363624 h 965"/>
                          <a:gd name="T46" fmla="*/ 351213836 w 432"/>
                          <a:gd name="T47" fmla="*/ 277363624 h 965"/>
                          <a:gd name="T48" fmla="*/ 407015045 w 432"/>
                          <a:gd name="T49" fmla="*/ 333054749 h 965"/>
                          <a:gd name="T50" fmla="*/ 407015045 w 432"/>
                          <a:gd name="T51" fmla="*/ 916173039 h 965"/>
                          <a:gd name="T52" fmla="*/ 394979716 w 432"/>
                          <a:gd name="T53" fmla="*/ 916173039 h 965"/>
                          <a:gd name="T54" fmla="*/ 394979716 w 432"/>
                          <a:gd name="T55" fmla="*/ 930368038 h 965"/>
                          <a:gd name="T56" fmla="*/ 359967849 w 432"/>
                          <a:gd name="T57" fmla="*/ 982783153 h 965"/>
                          <a:gd name="T58" fmla="*/ 359967849 w 432"/>
                          <a:gd name="T59" fmla="*/ 1053762325 h 965"/>
                          <a:gd name="T60" fmla="*/ 472662296 w 432"/>
                          <a:gd name="T61" fmla="*/ 1053762325 h 965"/>
                          <a:gd name="T62" fmla="*/ 472662296 w 432"/>
                          <a:gd name="T63" fmla="*/ 982783153 h 965"/>
                          <a:gd name="T64" fmla="*/ 437650429 w 432"/>
                          <a:gd name="T65" fmla="*/ 930368038 h 9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2" h="965">
                            <a:moveTo>
                              <a:pt x="400" y="852"/>
                            </a:moveTo>
                            <a:cubicBezTo>
                              <a:pt x="400" y="839"/>
                              <a:pt x="400" y="839"/>
                              <a:pt x="400" y="839"/>
                            </a:cubicBezTo>
                            <a:cubicBezTo>
                              <a:pt x="389" y="839"/>
                              <a:pt x="389" y="839"/>
                              <a:pt x="389" y="839"/>
                            </a:cubicBezTo>
                            <a:cubicBezTo>
                              <a:pt x="389" y="305"/>
                              <a:pt x="389" y="305"/>
                              <a:pt x="389" y="305"/>
                            </a:cubicBezTo>
                            <a:cubicBezTo>
                              <a:pt x="389" y="267"/>
                              <a:pt x="358" y="237"/>
                              <a:pt x="321" y="237"/>
                            </a:cubicBezTo>
                            <a:cubicBezTo>
                              <a:pt x="294" y="237"/>
                              <a:pt x="294" y="237"/>
                              <a:pt x="294" y="237"/>
                            </a:cubicBezTo>
                            <a:cubicBezTo>
                              <a:pt x="294" y="237"/>
                              <a:pt x="294" y="237"/>
                              <a:pt x="294" y="237"/>
                            </a:cubicBezTo>
                            <a:cubicBezTo>
                              <a:pt x="112" y="237"/>
                              <a:pt x="112" y="237"/>
                              <a:pt x="112" y="237"/>
                            </a:cubicBezTo>
                            <a:cubicBezTo>
                              <a:pt x="84" y="237"/>
                              <a:pt x="61" y="214"/>
                              <a:pt x="61" y="186"/>
                            </a:cubicBezTo>
                            <a:cubicBezTo>
                              <a:pt x="61" y="126"/>
                              <a:pt x="61" y="126"/>
                              <a:pt x="61" y="126"/>
                            </a:cubicBezTo>
                            <a:cubicBezTo>
                              <a:pt x="71" y="126"/>
                              <a:pt x="71" y="126"/>
                              <a:pt x="71" y="126"/>
                            </a:cubicBezTo>
                            <a:cubicBezTo>
                              <a:pt x="71" y="113"/>
                              <a:pt x="71" y="113"/>
                              <a:pt x="71" y="113"/>
                            </a:cubicBezTo>
                            <a:cubicBezTo>
                              <a:pt x="90" y="105"/>
                              <a:pt x="104" y="87"/>
                              <a:pt x="104" y="65"/>
                            </a:cubicBezTo>
                            <a:cubicBezTo>
                              <a:pt x="104" y="0"/>
                              <a:pt x="104" y="0"/>
                              <a:pt x="104" y="0"/>
                            </a:cubicBezTo>
                            <a:cubicBezTo>
                              <a:pt x="0" y="0"/>
                              <a:pt x="0" y="0"/>
                              <a:pt x="0" y="0"/>
                            </a:cubicBezTo>
                            <a:cubicBezTo>
                              <a:pt x="0" y="65"/>
                              <a:pt x="0" y="65"/>
                              <a:pt x="0" y="65"/>
                            </a:cubicBezTo>
                            <a:cubicBezTo>
                              <a:pt x="0" y="87"/>
                              <a:pt x="14" y="105"/>
                              <a:pt x="33" y="113"/>
                            </a:cubicBezTo>
                            <a:cubicBezTo>
                              <a:pt x="33" y="126"/>
                              <a:pt x="33" y="126"/>
                              <a:pt x="33" y="126"/>
                            </a:cubicBezTo>
                            <a:cubicBezTo>
                              <a:pt x="44" y="126"/>
                              <a:pt x="44" y="126"/>
                              <a:pt x="44" y="126"/>
                            </a:cubicBezTo>
                            <a:cubicBezTo>
                              <a:pt x="44" y="186"/>
                              <a:pt x="44" y="186"/>
                              <a:pt x="44" y="186"/>
                            </a:cubicBezTo>
                            <a:cubicBezTo>
                              <a:pt x="44" y="223"/>
                              <a:pt x="75" y="254"/>
                              <a:pt x="112" y="254"/>
                            </a:cubicBezTo>
                            <a:cubicBezTo>
                              <a:pt x="262" y="254"/>
                              <a:pt x="262" y="254"/>
                              <a:pt x="262" y="254"/>
                            </a:cubicBezTo>
                            <a:cubicBezTo>
                              <a:pt x="262" y="254"/>
                              <a:pt x="262" y="254"/>
                              <a:pt x="262" y="254"/>
                            </a:cubicBezTo>
                            <a:cubicBezTo>
                              <a:pt x="321" y="254"/>
                              <a:pt x="321" y="254"/>
                              <a:pt x="321" y="254"/>
                            </a:cubicBezTo>
                            <a:cubicBezTo>
                              <a:pt x="349" y="254"/>
                              <a:pt x="372" y="277"/>
                              <a:pt x="372" y="305"/>
                            </a:cubicBezTo>
                            <a:cubicBezTo>
                              <a:pt x="372" y="839"/>
                              <a:pt x="372" y="839"/>
                              <a:pt x="372" y="839"/>
                            </a:cubicBezTo>
                            <a:cubicBezTo>
                              <a:pt x="361" y="839"/>
                              <a:pt x="361" y="839"/>
                              <a:pt x="361" y="839"/>
                            </a:cubicBezTo>
                            <a:cubicBezTo>
                              <a:pt x="361" y="852"/>
                              <a:pt x="361" y="852"/>
                              <a:pt x="361" y="852"/>
                            </a:cubicBezTo>
                            <a:cubicBezTo>
                              <a:pt x="342" y="860"/>
                              <a:pt x="329" y="878"/>
                              <a:pt x="329" y="900"/>
                            </a:cubicBezTo>
                            <a:cubicBezTo>
                              <a:pt x="329" y="965"/>
                              <a:pt x="329" y="965"/>
                              <a:pt x="329" y="965"/>
                            </a:cubicBezTo>
                            <a:cubicBezTo>
                              <a:pt x="432" y="965"/>
                              <a:pt x="432" y="965"/>
                              <a:pt x="432" y="965"/>
                            </a:cubicBezTo>
                            <a:cubicBezTo>
                              <a:pt x="432" y="900"/>
                              <a:pt x="432" y="900"/>
                              <a:pt x="432" y="900"/>
                            </a:cubicBezTo>
                            <a:cubicBezTo>
                              <a:pt x="432" y="878"/>
                              <a:pt x="419" y="860"/>
                              <a:pt x="400" y="852"/>
                            </a:cubicBez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5" name="Freeform 60">
                        <a:extLst>
                          <a:ext uri="{FF2B5EF4-FFF2-40B4-BE49-F238E27FC236}">
                            <a16:creationId xmlns:a16="http://schemas.microsoft.com/office/drawing/2014/main" id="{86A42203-3559-4A66-B945-C8970BD2D93E}"/>
                          </a:ext>
                        </a:extLst>
                      </p:cNvPr>
                      <p:cNvSpPr>
                        <a:spLocks/>
                      </p:cNvSpPr>
                      <p:nvPr/>
                    </p:nvSpPr>
                    <p:spPr bwMode="auto">
                      <a:xfrm>
                        <a:off x="4351597" y="1873129"/>
                        <a:ext cx="118676" cy="584101"/>
                      </a:xfrm>
                      <a:custGeom>
                        <a:avLst/>
                        <a:gdLst>
                          <a:gd name="T0" fmla="*/ 75712000 w 103"/>
                          <a:gd name="T1" fmla="*/ 138009752 h 560"/>
                          <a:gd name="T2" fmla="*/ 75712000 w 103"/>
                          <a:gd name="T3" fmla="*/ 123771099 h 560"/>
                          <a:gd name="T4" fmla="*/ 111404800 w 103"/>
                          <a:gd name="T5" fmla="*/ 71195358 h 560"/>
                          <a:gd name="T6" fmla="*/ 111404800 w 103"/>
                          <a:gd name="T7" fmla="*/ 0 h 560"/>
                          <a:gd name="T8" fmla="*/ 0 w 103"/>
                          <a:gd name="T9" fmla="*/ 0 h 560"/>
                          <a:gd name="T10" fmla="*/ 0 w 103"/>
                          <a:gd name="T11" fmla="*/ 71195358 h 560"/>
                          <a:gd name="T12" fmla="*/ 34611200 w 103"/>
                          <a:gd name="T13" fmla="*/ 123771099 h 560"/>
                          <a:gd name="T14" fmla="*/ 34611200 w 103"/>
                          <a:gd name="T15" fmla="*/ 138009752 h 560"/>
                          <a:gd name="T16" fmla="*/ 46508800 w 103"/>
                          <a:gd name="T17" fmla="*/ 138009752 h 560"/>
                          <a:gd name="T18" fmla="*/ 46508800 w 103"/>
                          <a:gd name="T19" fmla="*/ 475369017 h 560"/>
                          <a:gd name="T20" fmla="*/ 34611200 w 103"/>
                          <a:gd name="T21" fmla="*/ 475369017 h 560"/>
                          <a:gd name="T22" fmla="*/ 34611200 w 103"/>
                          <a:gd name="T23" fmla="*/ 489607670 h 560"/>
                          <a:gd name="T24" fmla="*/ 0 w 103"/>
                          <a:gd name="T25" fmla="*/ 542183412 h 560"/>
                          <a:gd name="T26" fmla="*/ 0 w 103"/>
                          <a:gd name="T27" fmla="*/ 613378769 h 560"/>
                          <a:gd name="T28" fmla="*/ 111404800 w 103"/>
                          <a:gd name="T29" fmla="*/ 613378769 h 560"/>
                          <a:gd name="T30" fmla="*/ 111404800 w 103"/>
                          <a:gd name="T31" fmla="*/ 542183412 h 560"/>
                          <a:gd name="T32" fmla="*/ 75712000 w 103"/>
                          <a:gd name="T33" fmla="*/ 489607670 h 560"/>
                          <a:gd name="T34" fmla="*/ 75712000 w 103"/>
                          <a:gd name="T35" fmla="*/ 475369017 h 560"/>
                          <a:gd name="T36" fmla="*/ 64896000 w 103"/>
                          <a:gd name="T37" fmla="*/ 475369017 h 560"/>
                          <a:gd name="T38" fmla="*/ 64896000 w 103"/>
                          <a:gd name="T39" fmla="*/ 138009752 h 560"/>
                          <a:gd name="T40" fmla="*/ 75712000 w 103"/>
                          <a:gd name="T41" fmla="*/ 138009752 h 5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 h="560">
                            <a:moveTo>
                              <a:pt x="70" y="126"/>
                            </a:moveTo>
                            <a:cubicBezTo>
                              <a:pt x="70" y="113"/>
                              <a:pt x="70" y="113"/>
                              <a:pt x="70" y="113"/>
                            </a:cubicBezTo>
                            <a:cubicBezTo>
                              <a:pt x="89" y="105"/>
                              <a:pt x="103" y="87"/>
                              <a:pt x="103" y="65"/>
                            </a:cubicBezTo>
                            <a:cubicBezTo>
                              <a:pt x="103" y="0"/>
                              <a:pt x="103" y="0"/>
                              <a:pt x="103" y="0"/>
                            </a:cubicBezTo>
                            <a:cubicBezTo>
                              <a:pt x="0" y="0"/>
                              <a:pt x="0" y="0"/>
                              <a:pt x="0" y="0"/>
                            </a:cubicBezTo>
                            <a:cubicBezTo>
                              <a:pt x="0" y="65"/>
                              <a:pt x="0" y="65"/>
                              <a:pt x="0" y="65"/>
                            </a:cubicBezTo>
                            <a:cubicBezTo>
                              <a:pt x="0" y="87"/>
                              <a:pt x="13" y="105"/>
                              <a:pt x="32" y="113"/>
                            </a:cubicBezTo>
                            <a:cubicBezTo>
                              <a:pt x="32" y="126"/>
                              <a:pt x="32" y="126"/>
                              <a:pt x="32" y="126"/>
                            </a:cubicBezTo>
                            <a:cubicBezTo>
                              <a:pt x="43" y="126"/>
                              <a:pt x="43" y="126"/>
                              <a:pt x="43" y="126"/>
                            </a:cubicBezTo>
                            <a:cubicBezTo>
                              <a:pt x="43" y="434"/>
                              <a:pt x="43" y="434"/>
                              <a:pt x="43" y="434"/>
                            </a:cubicBezTo>
                            <a:cubicBezTo>
                              <a:pt x="32" y="434"/>
                              <a:pt x="32" y="434"/>
                              <a:pt x="32" y="434"/>
                            </a:cubicBezTo>
                            <a:cubicBezTo>
                              <a:pt x="32" y="447"/>
                              <a:pt x="32" y="447"/>
                              <a:pt x="32" y="447"/>
                            </a:cubicBezTo>
                            <a:cubicBezTo>
                              <a:pt x="13" y="455"/>
                              <a:pt x="0" y="473"/>
                              <a:pt x="0" y="495"/>
                            </a:cubicBezTo>
                            <a:cubicBezTo>
                              <a:pt x="0" y="560"/>
                              <a:pt x="0" y="560"/>
                              <a:pt x="0" y="560"/>
                            </a:cubicBezTo>
                            <a:cubicBezTo>
                              <a:pt x="103" y="560"/>
                              <a:pt x="103" y="560"/>
                              <a:pt x="103" y="560"/>
                            </a:cubicBezTo>
                            <a:cubicBezTo>
                              <a:pt x="103" y="495"/>
                              <a:pt x="103" y="495"/>
                              <a:pt x="103" y="495"/>
                            </a:cubicBezTo>
                            <a:cubicBezTo>
                              <a:pt x="103" y="473"/>
                              <a:pt x="89" y="455"/>
                              <a:pt x="70" y="447"/>
                            </a:cubicBezTo>
                            <a:cubicBezTo>
                              <a:pt x="70" y="434"/>
                              <a:pt x="70" y="434"/>
                              <a:pt x="70" y="434"/>
                            </a:cubicBezTo>
                            <a:cubicBezTo>
                              <a:pt x="60" y="434"/>
                              <a:pt x="60" y="434"/>
                              <a:pt x="60" y="434"/>
                            </a:cubicBezTo>
                            <a:cubicBezTo>
                              <a:pt x="60" y="126"/>
                              <a:pt x="60" y="126"/>
                              <a:pt x="60" y="126"/>
                            </a:cubicBezTo>
                            <a:lnTo>
                              <a:pt x="70" y="126"/>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pic>
                    <p:nvPicPr>
                      <p:cNvPr id="706" name="Picture 61">
                        <a:extLst>
                          <a:ext uri="{FF2B5EF4-FFF2-40B4-BE49-F238E27FC236}">
                            <a16:creationId xmlns:a16="http://schemas.microsoft.com/office/drawing/2014/main" id="{A0B2112A-0916-49F8-BB63-0FF16FF016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6175" y="3542516"/>
                        <a:ext cx="1238651" cy="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 name="Freeform 62">
                        <a:extLst>
                          <a:ext uri="{FF2B5EF4-FFF2-40B4-BE49-F238E27FC236}">
                            <a16:creationId xmlns:a16="http://schemas.microsoft.com/office/drawing/2014/main" id="{32F05DBD-50BF-439E-B99C-882ED825FCC5}"/>
                          </a:ext>
                        </a:extLst>
                      </p:cNvPr>
                      <p:cNvSpPr>
                        <a:spLocks/>
                      </p:cNvSpPr>
                      <p:nvPr/>
                    </p:nvSpPr>
                    <p:spPr bwMode="auto">
                      <a:xfrm>
                        <a:off x="4792414" y="3490632"/>
                        <a:ext cx="898583" cy="62906"/>
                      </a:xfrm>
                      <a:custGeom>
                        <a:avLst/>
                        <a:gdLst>
                          <a:gd name="T0" fmla="*/ 942049802 w 866"/>
                          <a:gd name="T1" fmla="*/ 0 h 57"/>
                          <a:gd name="T2" fmla="*/ 821162683 w 866"/>
                          <a:gd name="T3" fmla="*/ 0 h 57"/>
                          <a:gd name="T4" fmla="*/ 459589788 w 866"/>
                          <a:gd name="T5" fmla="*/ 0 h 57"/>
                          <a:gd name="T6" fmla="*/ 398601476 w 866"/>
                          <a:gd name="T7" fmla="*/ 0 h 57"/>
                          <a:gd name="T8" fmla="*/ 338702669 w 866"/>
                          <a:gd name="T9" fmla="*/ 0 h 57"/>
                          <a:gd name="T10" fmla="*/ 0 w 866"/>
                          <a:gd name="T11" fmla="*/ 0 h 57"/>
                          <a:gd name="T12" fmla="*/ 0 w 866"/>
                          <a:gd name="T13" fmla="*/ 6450304 h 57"/>
                          <a:gd name="T14" fmla="*/ 0 w 866"/>
                          <a:gd name="T15" fmla="*/ 29026886 h 57"/>
                          <a:gd name="T16" fmla="*/ 32672646 w 866"/>
                          <a:gd name="T17" fmla="*/ 61279442 h 57"/>
                          <a:gd name="T18" fmla="*/ 338702669 w 866"/>
                          <a:gd name="T19" fmla="*/ 61279442 h 57"/>
                          <a:gd name="T20" fmla="*/ 398601476 w 866"/>
                          <a:gd name="T21" fmla="*/ 61279442 h 57"/>
                          <a:gd name="T22" fmla="*/ 459589788 w 866"/>
                          <a:gd name="T23" fmla="*/ 61279442 h 57"/>
                          <a:gd name="T24" fmla="*/ 789579543 w 866"/>
                          <a:gd name="T25" fmla="*/ 61279442 h 57"/>
                          <a:gd name="T26" fmla="*/ 909378200 w 866"/>
                          <a:gd name="T27" fmla="*/ 61279442 h 57"/>
                          <a:gd name="T28" fmla="*/ 943139307 w 866"/>
                          <a:gd name="T29" fmla="*/ 29026886 h 57"/>
                          <a:gd name="T30" fmla="*/ 943139307 w 866"/>
                          <a:gd name="T31" fmla="*/ 6450304 h 57"/>
                          <a:gd name="T32" fmla="*/ 942049802 w 866"/>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66" h="57">
                            <a:moveTo>
                              <a:pt x="865" y="0"/>
                            </a:moveTo>
                            <a:cubicBezTo>
                              <a:pt x="754" y="0"/>
                              <a:pt x="754" y="0"/>
                              <a:pt x="754" y="0"/>
                            </a:cubicBezTo>
                            <a:cubicBezTo>
                              <a:pt x="422" y="0"/>
                              <a:pt x="422" y="0"/>
                              <a:pt x="422" y="0"/>
                            </a:cubicBezTo>
                            <a:cubicBezTo>
                              <a:pt x="366" y="0"/>
                              <a:pt x="366" y="0"/>
                              <a:pt x="366" y="0"/>
                            </a:cubicBezTo>
                            <a:cubicBezTo>
                              <a:pt x="311" y="0"/>
                              <a:pt x="311" y="0"/>
                              <a:pt x="311" y="0"/>
                            </a:cubicBezTo>
                            <a:cubicBezTo>
                              <a:pt x="0" y="0"/>
                              <a:pt x="0" y="0"/>
                              <a:pt x="0" y="0"/>
                            </a:cubicBezTo>
                            <a:cubicBezTo>
                              <a:pt x="0" y="2"/>
                              <a:pt x="0" y="4"/>
                              <a:pt x="0" y="6"/>
                            </a:cubicBezTo>
                            <a:cubicBezTo>
                              <a:pt x="0" y="27"/>
                              <a:pt x="0" y="27"/>
                              <a:pt x="0" y="27"/>
                            </a:cubicBezTo>
                            <a:cubicBezTo>
                              <a:pt x="0" y="43"/>
                              <a:pt x="13" y="57"/>
                              <a:pt x="30" y="57"/>
                            </a:cubicBezTo>
                            <a:cubicBezTo>
                              <a:pt x="311" y="57"/>
                              <a:pt x="311" y="57"/>
                              <a:pt x="311" y="57"/>
                            </a:cubicBezTo>
                            <a:cubicBezTo>
                              <a:pt x="366" y="57"/>
                              <a:pt x="366" y="57"/>
                              <a:pt x="366" y="57"/>
                            </a:cubicBezTo>
                            <a:cubicBezTo>
                              <a:pt x="422" y="57"/>
                              <a:pt x="422" y="57"/>
                              <a:pt x="422" y="57"/>
                            </a:cubicBezTo>
                            <a:cubicBezTo>
                              <a:pt x="725" y="57"/>
                              <a:pt x="725" y="57"/>
                              <a:pt x="725" y="57"/>
                            </a:cubicBezTo>
                            <a:cubicBezTo>
                              <a:pt x="835" y="57"/>
                              <a:pt x="835" y="57"/>
                              <a:pt x="835" y="57"/>
                            </a:cubicBezTo>
                            <a:cubicBezTo>
                              <a:pt x="852" y="57"/>
                              <a:pt x="866" y="43"/>
                              <a:pt x="866" y="27"/>
                            </a:cubicBezTo>
                            <a:cubicBezTo>
                              <a:pt x="866" y="6"/>
                              <a:pt x="866" y="6"/>
                              <a:pt x="866" y="6"/>
                            </a:cubicBezTo>
                            <a:cubicBezTo>
                              <a:pt x="866" y="4"/>
                              <a:pt x="865" y="2"/>
                              <a:pt x="865" y="0"/>
                            </a:cubicBez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8" name="Freeform 63">
                        <a:extLst>
                          <a:ext uri="{FF2B5EF4-FFF2-40B4-BE49-F238E27FC236}">
                            <a16:creationId xmlns:a16="http://schemas.microsoft.com/office/drawing/2014/main" id="{781BF1A7-BB3C-43FD-B4C4-1C1A86362568}"/>
                          </a:ext>
                        </a:extLst>
                      </p:cNvPr>
                      <p:cNvSpPr>
                        <a:spLocks/>
                      </p:cNvSpPr>
                      <p:nvPr/>
                    </p:nvSpPr>
                    <p:spPr bwMode="auto">
                      <a:xfrm>
                        <a:off x="5250180" y="3490632"/>
                        <a:ext cx="440817" cy="62906"/>
                      </a:xfrm>
                      <a:custGeom>
                        <a:avLst/>
                        <a:gdLst>
                          <a:gd name="T0" fmla="*/ 432 w 433"/>
                          <a:gd name="T1" fmla="*/ 0 h 57"/>
                          <a:gd name="T2" fmla="*/ 321 w 433"/>
                          <a:gd name="T3" fmla="*/ 0 h 57"/>
                          <a:gd name="T4" fmla="*/ 0 w 433"/>
                          <a:gd name="T5" fmla="*/ 0 h 57"/>
                          <a:gd name="T6" fmla="*/ 0 w 433"/>
                          <a:gd name="T7" fmla="*/ 57 h 57"/>
                          <a:gd name="T8" fmla="*/ 292 w 433"/>
                          <a:gd name="T9" fmla="*/ 57 h 57"/>
                          <a:gd name="T10" fmla="*/ 402 w 433"/>
                          <a:gd name="T11" fmla="*/ 57 h 57"/>
                          <a:gd name="T12" fmla="*/ 433 w 433"/>
                          <a:gd name="T13" fmla="*/ 27 h 57"/>
                          <a:gd name="T14" fmla="*/ 433 w 433"/>
                          <a:gd name="T15" fmla="*/ 6 h 57"/>
                          <a:gd name="T16" fmla="*/ 432 w 433"/>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57">
                            <a:moveTo>
                              <a:pt x="432" y="0"/>
                            </a:moveTo>
                            <a:cubicBezTo>
                              <a:pt x="321" y="0"/>
                              <a:pt x="321" y="0"/>
                              <a:pt x="321" y="0"/>
                            </a:cubicBezTo>
                            <a:cubicBezTo>
                              <a:pt x="0" y="0"/>
                              <a:pt x="0" y="0"/>
                              <a:pt x="0" y="0"/>
                            </a:cubicBezTo>
                            <a:cubicBezTo>
                              <a:pt x="0" y="57"/>
                              <a:pt x="0" y="57"/>
                              <a:pt x="0" y="57"/>
                            </a:cubicBezTo>
                            <a:cubicBezTo>
                              <a:pt x="292" y="57"/>
                              <a:pt x="292" y="57"/>
                              <a:pt x="292" y="57"/>
                            </a:cubicBezTo>
                            <a:cubicBezTo>
                              <a:pt x="402" y="57"/>
                              <a:pt x="402" y="57"/>
                              <a:pt x="402" y="57"/>
                            </a:cubicBezTo>
                            <a:cubicBezTo>
                              <a:pt x="419" y="57"/>
                              <a:pt x="433" y="43"/>
                              <a:pt x="433" y="27"/>
                            </a:cubicBezTo>
                            <a:cubicBezTo>
                              <a:pt x="433" y="6"/>
                              <a:pt x="433" y="6"/>
                              <a:pt x="433" y="6"/>
                            </a:cubicBezTo>
                            <a:cubicBezTo>
                              <a:pt x="433" y="4"/>
                              <a:pt x="432" y="2"/>
                              <a:pt x="432"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09" name="Freeform 64">
                        <a:extLst>
                          <a:ext uri="{FF2B5EF4-FFF2-40B4-BE49-F238E27FC236}">
                            <a16:creationId xmlns:a16="http://schemas.microsoft.com/office/drawing/2014/main" id="{61693D88-7E32-4EA6-93C3-4ABB6B47871F}"/>
                          </a:ext>
                        </a:extLst>
                      </p:cNvPr>
                      <p:cNvSpPr>
                        <a:spLocks/>
                      </p:cNvSpPr>
                      <p:nvPr/>
                    </p:nvSpPr>
                    <p:spPr bwMode="auto">
                      <a:xfrm>
                        <a:off x="5131504" y="3508604"/>
                        <a:ext cx="237363" cy="26961"/>
                      </a:xfrm>
                      <a:custGeom>
                        <a:avLst/>
                        <a:gdLst>
                          <a:gd name="T0" fmla="*/ 288041703 w 190"/>
                          <a:gd name="T1" fmla="*/ 27288809 h 18"/>
                          <a:gd name="T2" fmla="*/ 0 w 190"/>
                          <a:gd name="T3" fmla="*/ 27288809 h 18"/>
                          <a:gd name="T4" fmla="*/ 1515685 w 190"/>
                          <a:gd name="T5" fmla="*/ 0 h 18"/>
                          <a:gd name="T6" fmla="*/ 285009102 w 190"/>
                          <a:gd name="T7" fmla="*/ 0 h 18"/>
                          <a:gd name="T8" fmla="*/ 288041703 w 190"/>
                          <a:gd name="T9" fmla="*/ 27288809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18">
                            <a:moveTo>
                              <a:pt x="190" y="18"/>
                            </a:moveTo>
                            <a:lnTo>
                              <a:pt x="0" y="18"/>
                            </a:lnTo>
                            <a:lnTo>
                              <a:pt x="1" y="0"/>
                            </a:lnTo>
                            <a:lnTo>
                              <a:pt x="188" y="0"/>
                            </a:lnTo>
                            <a:lnTo>
                              <a:pt x="190" y="18"/>
                            </a:ln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0" name="Rectangle 65">
                        <a:extLst>
                          <a:ext uri="{FF2B5EF4-FFF2-40B4-BE49-F238E27FC236}">
                            <a16:creationId xmlns:a16="http://schemas.microsoft.com/office/drawing/2014/main" id="{0F02484F-686D-42FF-B523-5D91662E1D02}"/>
                          </a:ext>
                        </a:extLst>
                      </p:cNvPr>
                      <p:cNvSpPr>
                        <a:spLocks noChangeArrowheads="1"/>
                      </p:cNvSpPr>
                      <p:nvPr/>
                    </p:nvSpPr>
                    <p:spPr bwMode="auto">
                      <a:xfrm>
                        <a:off x="4809363" y="2933492"/>
                        <a:ext cx="864685" cy="521195"/>
                      </a:xfrm>
                      <a:prstGeom prst="rect">
                        <a:avLst/>
                      </a:prstGeom>
                      <a:solidFill>
                        <a:srgbClr val="E7E6E6">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1" name="Rectangle 66">
                        <a:extLst>
                          <a:ext uri="{FF2B5EF4-FFF2-40B4-BE49-F238E27FC236}">
                            <a16:creationId xmlns:a16="http://schemas.microsoft.com/office/drawing/2014/main" id="{5B6B6323-DBDE-4DE5-AAF5-1B1CDAAF7C08}"/>
                          </a:ext>
                        </a:extLst>
                      </p:cNvPr>
                      <p:cNvSpPr>
                        <a:spLocks noChangeArrowheads="1"/>
                      </p:cNvSpPr>
                      <p:nvPr/>
                    </p:nvSpPr>
                    <p:spPr bwMode="auto">
                      <a:xfrm>
                        <a:off x="5250180" y="2933492"/>
                        <a:ext cx="423868" cy="521195"/>
                      </a:xfrm>
                      <a:prstGeom prst="rect">
                        <a:avLst/>
                      </a:prstGeom>
                      <a:solidFill>
                        <a:srgbClr val="43B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2" name="Freeform 67">
                        <a:extLst>
                          <a:ext uri="{FF2B5EF4-FFF2-40B4-BE49-F238E27FC236}">
                            <a16:creationId xmlns:a16="http://schemas.microsoft.com/office/drawing/2014/main" id="{6C7FB237-3ACF-459D-AD8E-FD1E990321AB}"/>
                          </a:ext>
                        </a:extLst>
                      </p:cNvPr>
                      <p:cNvSpPr>
                        <a:spLocks noEditPoints="1"/>
                      </p:cNvSpPr>
                      <p:nvPr/>
                    </p:nvSpPr>
                    <p:spPr bwMode="auto">
                      <a:xfrm>
                        <a:off x="4792414" y="2906536"/>
                        <a:ext cx="898583" cy="566123"/>
                      </a:xfrm>
                      <a:custGeom>
                        <a:avLst/>
                        <a:gdLst>
                          <a:gd name="T0" fmla="*/ 884328963 w 866"/>
                          <a:gd name="T1" fmla="*/ 0 h 541"/>
                          <a:gd name="T2" fmla="*/ 58810345 w 866"/>
                          <a:gd name="T3" fmla="*/ 0 h 541"/>
                          <a:gd name="T4" fmla="*/ 0 w 866"/>
                          <a:gd name="T5" fmla="*/ 58672593 h 541"/>
                          <a:gd name="T6" fmla="*/ 0 w 866"/>
                          <a:gd name="T7" fmla="*/ 529136351 h 541"/>
                          <a:gd name="T8" fmla="*/ 58810345 w 866"/>
                          <a:gd name="T9" fmla="*/ 587808944 h 541"/>
                          <a:gd name="T10" fmla="*/ 884328963 w 866"/>
                          <a:gd name="T11" fmla="*/ 587808944 h 541"/>
                          <a:gd name="T12" fmla="*/ 943139307 w 866"/>
                          <a:gd name="T13" fmla="*/ 529136351 h 541"/>
                          <a:gd name="T14" fmla="*/ 943139307 w 866"/>
                          <a:gd name="T15" fmla="*/ 58672593 h 541"/>
                          <a:gd name="T16" fmla="*/ 884328963 w 866"/>
                          <a:gd name="T17" fmla="*/ 0 h 541"/>
                          <a:gd name="T18" fmla="*/ 913734135 w 866"/>
                          <a:gd name="T19" fmla="*/ 529136351 h 541"/>
                          <a:gd name="T20" fmla="*/ 884328963 w 866"/>
                          <a:gd name="T21" fmla="*/ 558472647 h 541"/>
                          <a:gd name="T22" fmla="*/ 58810345 w 866"/>
                          <a:gd name="T23" fmla="*/ 558472647 h 541"/>
                          <a:gd name="T24" fmla="*/ 29405172 w 866"/>
                          <a:gd name="T25" fmla="*/ 529136351 h 541"/>
                          <a:gd name="T26" fmla="*/ 29405172 w 866"/>
                          <a:gd name="T27" fmla="*/ 58672593 h 541"/>
                          <a:gd name="T28" fmla="*/ 58810345 w 866"/>
                          <a:gd name="T29" fmla="*/ 29336296 h 541"/>
                          <a:gd name="T30" fmla="*/ 884328963 w 866"/>
                          <a:gd name="T31" fmla="*/ 29336296 h 541"/>
                          <a:gd name="T32" fmla="*/ 913734135 w 866"/>
                          <a:gd name="T33" fmla="*/ 58672593 h 541"/>
                          <a:gd name="T34" fmla="*/ 913734135 w 866"/>
                          <a:gd name="T35" fmla="*/ 529136351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66" h="541">
                            <a:moveTo>
                              <a:pt x="812" y="0"/>
                            </a:moveTo>
                            <a:cubicBezTo>
                              <a:pt x="54" y="0"/>
                              <a:pt x="54" y="0"/>
                              <a:pt x="54" y="0"/>
                            </a:cubicBezTo>
                            <a:cubicBezTo>
                              <a:pt x="24" y="0"/>
                              <a:pt x="0" y="24"/>
                              <a:pt x="0" y="54"/>
                            </a:cubicBezTo>
                            <a:cubicBezTo>
                              <a:pt x="0" y="487"/>
                              <a:pt x="0" y="487"/>
                              <a:pt x="0" y="487"/>
                            </a:cubicBezTo>
                            <a:cubicBezTo>
                              <a:pt x="0" y="517"/>
                              <a:pt x="24" y="541"/>
                              <a:pt x="54" y="541"/>
                            </a:cubicBezTo>
                            <a:cubicBezTo>
                              <a:pt x="812" y="541"/>
                              <a:pt x="812" y="541"/>
                              <a:pt x="812" y="541"/>
                            </a:cubicBezTo>
                            <a:cubicBezTo>
                              <a:pt x="841" y="541"/>
                              <a:pt x="866" y="517"/>
                              <a:pt x="866" y="487"/>
                            </a:cubicBezTo>
                            <a:cubicBezTo>
                              <a:pt x="866" y="54"/>
                              <a:pt x="866" y="54"/>
                              <a:pt x="866" y="54"/>
                            </a:cubicBezTo>
                            <a:cubicBezTo>
                              <a:pt x="866" y="24"/>
                              <a:pt x="841" y="0"/>
                              <a:pt x="812" y="0"/>
                            </a:cubicBezTo>
                            <a:close/>
                            <a:moveTo>
                              <a:pt x="839" y="487"/>
                            </a:moveTo>
                            <a:cubicBezTo>
                              <a:pt x="839" y="502"/>
                              <a:pt x="827" y="514"/>
                              <a:pt x="812" y="514"/>
                            </a:cubicBezTo>
                            <a:cubicBezTo>
                              <a:pt x="54" y="514"/>
                              <a:pt x="54" y="514"/>
                              <a:pt x="54" y="514"/>
                            </a:cubicBezTo>
                            <a:cubicBezTo>
                              <a:pt x="39" y="514"/>
                              <a:pt x="27" y="502"/>
                              <a:pt x="27" y="487"/>
                            </a:cubicBezTo>
                            <a:cubicBezTo>
                              <a:pt x="27" y="54"/>
                              <a:pt x="27" y="54"/>
                              <a:pt x="27" y="54"/>
                            </a:cubicBezTo>
                            <a:cubicBezTo>
                              <a:pt x="27" y="39"/>
                              <a:pt x="39" y="27"/>
                              <a:pt x="54" y="27"/>
                            </a:cubicBezTo>
                            <a:cubicBezTo>
                              <a:pt x="812" y="27"/>
                              <a:pt x="812" y="27"/>
                              <a:pt x="812" y="27"/>
                            </a:cubicBezTo>
                            <a:cubicBezTo>
                              <a:pt x="827" y="27"/>
                              <a:pt x="839" y="39"/>
                              <a:pt x="839" y="54"/>
                            </a:cubicBezTo>
                            <a:lnTo>
                              <a:pt x="839" y="487"/>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3" name="Freeform 68">
                        <a:extLst>
                          <a:ext uri="{FF2B5EF4-FFF2-40B4-BE49-F238E27FC236}">
                            <a16:creationId xmlns:a16="http://schemas.microsoft.com/office/drawing/2014/main" id="{690B9F53-0B32-497F-B0F1-CB20E90A491D}"/>
                          </a:ext>
                        </a:extLst>
                      </p:cNvPr>
                      <p:cNvSpPr>
                        <a:spLocks/>
                      </p:cNvSpPr>
                      <p:nvPr/>
                    </p:nvSpPr>
                    <p:spPr bwMode="auto">
                      <a:xfrm>
                        <a:off x="5250180" y="2906536"/>
                        <a:ext cx="440817" cy="566123"/>
                      </a:xfrm>
                      <a:custGeom>
                        <a:avLst/>
                        <a:gdLst>
                          <a:gd name="T0" fmla="*/ 379 w 433"/>
                          <a:gd name="T1" fmla="*/ 0 h 541"/>
                          <a:gd name="T2" fmla="*/ 0 w 433"/>
                          <a:gd name="T3" fmla="*/ 0 h 541"/>
                          <a:gd name="T4" fmla="*/ 0 w 433"/>
                          <a:gd name="T5" fmla="*/ 27 h 541"/>
                          <a:gd name="T6" fmla="*/ 379 w 433"/>
                          <a:gd name="T7" fmla="*/ 27 h 541"/>
                          <a:gd name="T8" fmla="*/ 406 w 433"/>
                          <a:gd name="T9" fmla="*/ 54 h 541"/>
                          <a:gd name="T10" fmla="*/ 406 w 433"/>
                          <a:gd name="T11" fmla="*/ 487 h 541"/>
                          <a:gd name="T12" fmla="*/ 379 w 433"/>
                          <a:gd name="T13" fmla="*/ 514 h 541"/>
                          <a:gd name="T14" fmla="*/ 0 w 433"/>
                          <a:gd name="T15" fmla="*/ 514 h 541"/>
                          <a:gd name="T16" fmla="*/ 0 w 433"/>
                          <a:gd name="T17" fmla="*/ 541 h 541"/>
                          <a:gd name="T18" fmla="*/ 379 w 433"/>
                          <a:gd name="T19" fmla="*/ 541 h 541"/>
                          <a:gd name="T20" fmla="*/ 433 w 433"/>
                          <a:gd name="T21" fmla="*/ 487 h 541"/>
                          <a:gd name="T22" fmla="*/ 433 w 433"/>
                          <a:gd name="T23" fmla="*/ 54 h 541"/>
                          <a:gd name="T24" fmla="*/ 379 w 433"/>
                          <a:gd name="T25"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541">
                            <a:moveTo>
                              <a:pt x="379" y="0"/>
                            </a:moveTo>
                            <a:cubicBezTo>
                              <a:pt x="0" y="0"/>
                              <a:pt x="0" y="0"/>
                              <a:pt x="0" y="0"/>
                            </a:cubicBezTo>
                            <a:cubicBezTo>
                              <a:pt x="0" y="27"/>
                              <a:pt x="0" y="27"/>
                              <a:pt x="0" y="27"/>
                            </a:cubicBezTo>
                            <a:cubicBezTo>
                              <a:pt x="379" y="27"/>
                              <a:pt x="379" y="27"/>
                              <a:pt x="379" y="27"/>
                            </a:cubicBezTo>
                            <a:cubicBezTo>
                              <a:pt x="394" y="27"/>
                              <a:pt x="406" y="39"/>
                              <a:pt x="406" y="54"/>
                            </a:cubicBezTo>
                            <a:cubicBezTo>
                              <a:pt x="406" y="487"/>
                              <a:pt x="406" y="487"/>
                              <a:pt x="406" y="487"/>
                            </a:cubicBezTo>
                            <a:cubicBezTo>
                              <a:pt x="406" y="502"/>
                              <a:pt x="394" y="514"/>
                              <a:pt x="379" y="514"/>
                            </a:cubicBezTo>
                            <a:cubicBezTo>
                              <a:pt x="0" y="514"/>
                              <a:pt x="0" y="514"/>
                              <a:pt x="0" y="514"/>
                            </a:cubicBezTo>
                            <a:cubicBezTo>
                              <a:pt x="0" y="541"/>
                              <a:pt x="0" y="541"/>
                              <a:pt x="0" y="541"/>
                            </a:cubicBezTo>
                            <a:cubicBezTo>
                              <a:pt x="379" y="541"/>
                              <a:pt x="379" y="541"/>
                              <a:pt x="379" y="541"/>
                            </a:cubicBezTo>
                            <a:cubicBezTo>
                              <a:pt x="408" y="541"/>
                              <a:pt x="433" y="517"/>
                              <a:pt x="433" y="487"/>
                            </a:cubicBezTo>
                            <a:cubicBezTo>
                              <a:pt x="433" y="54"/>
                              <a:pt x="433" y="54"/>
                              <a:pt x="433" y="54"/>
                            </a:cubicBezTo>
                            <a:cubicBezTo>
                              <a:pt x="433" y="24"/>
                              <a:pt x="408" y="0"/>
                              <a:pt x="379"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4" name="Freeform 69">
                        <a:extLst>
                          <a:ext uri="{FF2B5EF4-FFF2-40B4-BE49-F238E27FC236}">
                            <a16:creationId xmlns:a16="http://schemas.microsoft.com/office/drawing/2014/main" id="{EE6AF439-4123-4F39-A71D-BB7F6B46751D}"/>
                          </a:ext>
                        </a:extLst>
                      </p:cNvPr>
                      <p:cNvSpPr>
                        <a:spLocks/>
                      </p:cNvSpPr>
                      <p:nvPr/>
                    </p:nvSpPr>
                    <p:spPr bwMode="auto">
                      <a:xfrm>
                        <a:off x="4928050" y="3005381"/>
                        <a:ext cx="169545" cy="35945"/>
                      </a:xfrm>
                      <a:custGeom>
                        <a:avLst/>
                        <a:gdLst>
                          <a:gd name="T0" fmla="*/ 163 w 163"/>
                          <a:gd name="T1" fmla="*/ 23 h 29"/>
                          <a:gd name="T2" fmla="*/ 157 w 163"/>
                          <a:gd name="T3" fmla="*/ 29 h 29"/>
                          <a:gd name="T4" fmla="*/ 6 w 163"/>
                          <a:gd name="T5" fmla="*/ 29 h 29"/>
                          <a:gd name="T6" fmla="*/ 0 w 163"/>
                          <a:gd name="T7" fmla="*/ 23 h 29"/>
                          <a:gd name="T8" fmla="*/ 0 w 163"/>
                          <a:gd name="T9" fmla="*/ 5 h 29"/>
                          <a:gd name="T10" fmla="*/ 6 w 163"/>
                          <a:gd name="T11" fmla="*/ 0 h 29"/>
                          <a:gd name="T12" fmla="*/ 157 w 163"/>
                          <a:gd name="T13" fmla="*/ 0 h 29"/>
                          <a:gd name="T14" fmla="*/ 163 w 163"/>
                          <a:gd name="T15" fmla="*/ 5 h 29"/>
                          <a:gd name="T16" fmla="*/ 163 w 163"/>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9">
                            <a:moveTo>
                              <a:pt x="163" y="23"/>
                            </a:moveTo>
                            <a:cubicBezTo>
                              <a:pt x="163" y="27"/>
                              <a:pt x="160" y="29"/>
                              <a:pt x="157" y="29"/>
                            </a:cubicBezTo>
                            <a:cubicBezTo>
                              <a:pt x="6" y="29"/>
                              <a:pt x="6" y="29"/>
                              <a:pt x="6" y="29"/>
                            </a:cubicBezTo>
                            <a:cubicBezTo>
                              <a:pt x="2" y="29"/>
                              <a:pt x="0" y="27"/>
                              <a:pt x="0" y="23"/>
                            </a:cubicBezTo>
                            <a:cubicBezTo>
                              <a:pt x="0" y="5"/>
                              <a:pt x="0" y="5"/>
                              <a:pt x="0" y="5"/>
                            </a:cubicBezTo>
                            <a:cubicBezTo>
                              <a:pt x="0" y="2"/>
                              <a:pt x="2" y="0"/>
                              <a:pt x="6" y="0"/>
                            </a:cubicBezTo>
                            <a:cubicBezTo>
                              <a:pt x="157" y="0"/>
                              <a:pt x="157" y="0"/>
                              <a:pt x="157" y="0"/>
                            </a:cubicBezTo>
                            <a:cubicBezTo>
                              <a:pt x="160" y="0"/>
                              <a:pt x="163" y="2"/>
                              <a:pt x="163" y="5"/>
                            </a:cubicBezTo>
                            <a:lnTo>
                              <a:pt x="163" y="23"/>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5" name="Freeform 70">
                        <a:extLst>
                          <a:ext uri="{FF2B5EF4-FFF2-40B4-BE49-F238E27FC236}">
                            <a16:creationId xmlns:a16="http://schemas.microsoft.com/office/drawing/2014/main" id="{4C312D1E-B28C-415B-8B98-E23FE1528811}"/>
                          </a:ext>
                        </a:extLst>
                      </p:cNvPr>
                      <p:cNvSpPr>
                        <a:spLocks/>
                      </p:cNvSpPr>
                      <p:nvPr/>
                    </p:nvSpPr>
                    <p:spPr bwMode="auto">
                      <a:xfrm>
                        <a:off x="4928050" y="3050314"/>
                        <a:ext cx="644271" cy="116817"/>
                      </a:xfrm>
                      <a:custGeom>
                        <a:avLst/>
                        <a:gdLst>
                          <a:gd name="T0" fmla="*/ 622 w 622"/>
                          <a:gd name="T1" fmla="*/ 98 h 104"/>
                          <a:gd name="T2" fmla="*/ 616 w 622"/>
                          <a:gd name="T3" fmla="*/ 104 h 104"/>
                          <a:gd name="T4" fmla="*/ 6 w 622"/>
                          <a:gd name="T5" fmla="*/ 104 h 104"/>
                          <a:gd name="T6" fmla="*/ 0 w 622"/>
                          <a:gd name="T7" fmla="*/ 98 h 104"/>
                          <a:gd name="T8" fmla="*/ 0 w 622"/>
                          <a:gd name="T9" fmla="*/ 6 h 104"/>
                          <a:gd name="T10" fmla="*/ 6 w 622"/>
                          <a:gd name="T11" fmla="*/ 0 h 104"/>
                          <a:gd name="T12" fmla="*/ 616 w 622"/>
                          <a:gd name="T13" fmla="*/ 0 h 104"/>
                          <a:gd name="T14" fmla="*/ 622 w 622"/>
                          <a:gd name="T15" fmla="*/ 6 h 104"/>
                          <a:gd name="T16" fmla="*/ 622 w 622"/>
                          <a:gd name="T17"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2" h="104">
                            <a:moveTo>
                              <a:pt x="622" y="98"/>
                            </a:moveTo>
                            <a:cubicBezTo>
                              <a:pt x="622" y="101"/>
                              <a:pt x="620" y="104"/>
                              <a:pt x="616" y="104"/>
                            </a:cubicBezTo>
                            <a:cubicBezTo>
                              <a:pt x="6" y="104"/>
                              <a:pt x="6" y="104"/>
                              <a:pt x="6" y="104"/>
                            </a:cubicBezTo>
                            <a:cubicBezTo>
                              <a:pt x="3" y="104"/>
                              <a:pt x="0" y="101"/>
                              <a:pt x="0" y="98"/>
                            </a:cubicBezTo>
                            <a:cubicBezTo>
                              <a:pt x="0" y="6"/>
                              <a:pt x="0" y="6"/>
                              <a:pt x="0" y="6"/>
                            </a:cubicBezTo>
                            <a:cubicBezTo>
                              <a:pt x="0" y="3"/>
                              <a:pt x="3" y="0"/>
                              <a:pt x="6" y="0"/>
                            </a:cubicBezTo>
                            <a:cubicBezTo>
                              <a:pt x="616" y="0"/>
                              <a:pt x="616" y="0"/>
                              <a:pt x="616" y="0"/>
                            </a:cubicBezTo>
                            <a:cubicBezTo>
                              <a:pt x="620" y="0"/>
                              <a:pt x="622" y="3"/>
                              <a:pt x="622" y="6"/>
                            </a:cubicBezTo>
                            <a:lnTo>
                              <a:pt x="622" y="98"/>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6" name="Freeform 71">
                        <a:extLst>
                          <a:ext uri="{FF2B5EF4-FFF2-40B4-BE49-F238E27FC236}">
                            <a16:creationId xmlns:a16="http://schemas.microsoft.com/office/drawing/2014/main" id="{AA2E9A99-F275-4979-A34E-160C388FC3F0}"/>
                          </a:ext>
                        </a:extLst>
                      </p:cNvPr>
                      <p:cNvSpPr>
                        <a:spLocks/>
                      </p:cNvSpPr>
                      <p:nvPr/>
                    </p:nvSpPr>
                    <p:spPr bwMode="auto">
                      <a:xfrm>
                        <a:off x="5368867" y="3194092"/>
                        <a:ext cx="203454" cy="107834"/>
                      </a:xfrm>
                      <a:custGeom>
                        <a:avLst/>
                        <a:gdLst>
                          <a:gd name="T0" fmla="*/ 190 w 190"/>
                          <a:gd name="T1" fmla="*/ 98 h 104"/>
                          <a:gd name="T2" fmla="*/ 184 w 190"/>
                          <a:gd name="T3" fmla="*/ 104 h 104"/>
                          <a:gd name="T4" fmla="*/ 6 w 190"/>
                          <a:gd name="T5" fmla="*/ 104 h 104"/>
                          <a:gd name="T6" fmla="*/ 0 w 190"/>
                          <a:gd name="T7" fmla="*/ 98 h 104"/>
                          <a:gd name="T8" fmla="*/ 0 w 190"/>
                          <a:gd name="T9" fmla="*/ 6 h 104"/>
                          <a:gd name="T10" fmla="*/ 6 w 190"/>
                          <a:gd name="T11" fmla="*/ 0 h 104"/>
                          <a:gd name="T12" fmla="*/ 184 w 190"/>
                          <a:gd name="T13" fmla="*/ 0 h 104"/>
                          <a:gd name="T14" fmla="*/ 190 w 190"/>
                          <a:gd name="T15" fmla="*/ 6 h 104"/>
                          <a:gd name="T16" fmla="*/ 190 w 190"/>
                          <a:gd name="T17"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04">
                            <a:moveTo>
                              <a:pt x="190" y="98"/>
                            </a:moveTo>
                            <a:cubicBezTo>
                              <a:pt x="190" y="101"/>
                              <a:pt x="188" y="104"/>
                              <a:pt x="184" y="104"/>
                            </a:cubicBezTo>
                            <a:cubicBezTo>
                              <a:pt x="6" y="104"/>
                              <a:pt x="6" y="104"/>
                              <a:pt x="6" y="104"/>
                            </a:cubicBezTo>
                            <a:cubicBezTo>
                              <a:pt x="3" y="104"/>
                              <a:pt x="0" y="101"/>
                              <a:pt x="0" y="98"/>
                            </a:cubicBezTo>
                            <a:cubicBezTo>
                              <a:pt x="0" y="6"/>
                              <a:pt x="0" y="6"/>
                              <a:pt x="0" y="6"/>
                            </a:cubicBezTo>
                            <a:cubicBezTo>
                              <a:pt x="0" y="3"/>
                              <a:pt x="3" y="0"/>
                              <a:pt x="6" y="0"/>
                            </a:cubicBezTo>
                            <a:cubicBezTo>
                              <a:pt x="184" y="0"/>
                              <a:pt x="184" y="0"/>
                              <a:pt x="184" y="0"/>
                            </a:cubicBezTo>
                            <a:cubicBezTo>
                              <a:pt x="188" y="0"/>
                              <a:pt x="190" y="3"/>
                              <a:pt x="190" y="6"/>
                            </a:cubicBezTo>
                            <a:lnTo>
                              <a:pt x="190" y="98"/>
                            </a:ln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7" name="Freeform 72">
                        <a:extLst>
                          <a:ext uri="{FF2B5EF4-FFF2-40B4-BE49-F238E27FC236}">
                            <a16:creationId xmlns:a16="http://schemas.microsoft.com/office/drawing/2014/main" id="{12E35DE1-5681-4A78-AD68-04CBE0ADB897}"/>
                          </a:ext>
                        </a:extLst>
                      </p:cNvPr>
                      <p:cNvSpPr>
                        <a:spLocks/>
                      </p:cNvSpPr>
                      <p:nvPr/>
                    </p:nvSpPr>
                    <p:spPr bwMode="auto">
                      <a:xfrm>
                        <a:off x="5148453" y="3194092"/>
                        <a:ext cx="203454" cy="107834"/>
                      </a:xfrm>
                      <a:custGeom>
                        <a:avLst/>
                        <a:gdLst>
                          <a:gd name="T0" fmla="*/ 190 w 190"/>
                          <a:gd name="T1" fmla="*/ 98 h 104"/>
                          <a:gd name="T2" fmla="*/ 184 w 190"/>
                          <a:gd name="T3" fmla="*/ 104 h 104"/>
                          <a:gd name="T4" fmla="*/ 6 w 190"/>
                          <a:gd name="T5" fmla="*/ 104 h 104"/>
                          <a:gd name="T6" fmla="*/ 0 w 190"/>
                          <a:gd name="T7" fmla="*/ 98 h 104"/>
                          <a:gd name="T8" fmla="*/ 0 w 190"/>
                          <a:gd name="T9" fmla="*/ 6 h 104"/>
                          <a:gd name="T10" fmla="*/ 6 w 190"/>
                          <a:gd name="T11" fmla="*/ 0 h 104"/>
                          <a:gd name="T12" fmla="*/ 184 w 190"/>
                          <a:gd name="T13" fmla="*/ 0 h 104"/>
                          <a:gd name="T14" fmla="*/ 190 w 190"/>
                          <a:gd name="T15" fmla="*/ 6 h 104"/>
                          <a:gd name="T16" fmla="*/ 190 w 190"/>
                          <a:gd name="T17"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04">
                            <a:moveTo>
                              <a:pt x="190" y="98"/>
                            </a:moveTo>
                            <a:cubicBezTo>
                              <a:pt x="190" y="101"/>
                              <a:pt x="188" y="104"/>
                              <a:pt x="184" y="104"/>
                            </a:cubicBezTo>
                            <a:cubicBezTo>
                              <a:pt x="6" y="104"/>
                              <a:pt x="6" y="104"/>
                              <a:pt x="6" y="104"/>
                            </a:cubicBezTo>
                            <a:cubicBezTo>
                              <a:pt x="3" y="104"/>
                              <a:pt x="0" y="101"/>
                              <a:pt x="0" y="98"/>
                            </a:cubicBezTo>
                            <a:cubicBezTo>
                              <a:pt x="0" y="6"/>
                              <a:pt x="0" y="6"/>
                              <a:pt x="0" y="6"/>
                            </a:cubicBezTo>
                            <a:cubicBezTo>
                              <a:pt x="0" y="3"/>
                              <a:pt x="3" y="0"/>
                              <a:pt x="6" y="0"/>
                            </a:cubicBezTo>
                            <a:cubicBezTo>
                              <a:pt x="184" y="0"/>
                              <a:pt x="184" y="0"/>
                              <a:pt x="184" y="0"/>
                            </a:cubicBezTo>
                            <a:cubicBezTo>
                              <a:pt x="188" y="0"/>
                              <a:pt x="190" y="3"/>
                              <a:pt x="190" y="6"/>
                            </a:cubicBezTo>
                            <a:lnTo>
                              <a:pt x="190" y="98"/>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8" name="Freeform 73">
                        <a:extLst>
                          <a:ext uri="{FF2B5EF4-FFF2-40B4-BE49-F238E27FC236}">
                            <a16:creationId xmlns:a16="http://schemas.microsoft.com/office/drawing/2014/main" id="{26DC1234-39C1-4542-89D7-A69ADACC18F4}"/>
                          </a:ext>
                        </a:extLst>
                      </p:cNvPr>
                      <p:cNvSpPr>
                        <a:spLocks/>
                      </p:cNvSpPr>
                      <p:nvPr/>
                    </p:nvSpPr>
                    <p:spPr bwMode="auto">
                      <a:xfrm>
                        <a:off x="4928050" y="3194092"/>
                        <a:ext cx="186494" cy="107834"/>
                      </a:xfrm>
                      <a:custGeom>
                        <a:avLst/>
                        <a:gdLst>
                          <a:gd name="T0" fmla="*/ 190 w 190"/>
                          <a:gd name="T1" fmla="*/ 98 h 104"/>
                          <a:gd name="T2" fmla="*/ 185 w 190"/>
                          <a:gd name="T3" fmla="*/ 104 h 104"/>
                          <a:gd name="T4" fmla="*/ 6 w 190"/>
                          <a:gd name="T5" fmla="*/ 104 h 104"/>
                          <a:gd name="T6" fmla="*/ 0 w 190"/>
                          <a:gd name="T7" fmla="*/ 98 h 104"/>
                          <a:gd name="T8" fmla="*/ 0 w 190"/>
                          <a:gd name="T9" fmla="*/ 6 h 104"/>
                          <a:gd name="T10" fmla="*/ 6 w 190"/>
                          <a:gd name="T11" fmla="*/ 0 h 104"/>
                          <a:gd name="T12" fmla="*/ 185 w 190"/>
                          <a:gd name="T13" fmla="*/ 0 h 104"/>
                          <a:gd name="T14" fmla="*/ 190 w 190"/>
                          <a:gd name="T15" fmla="*/ 6 h 104"/>
                          <a:gd name="T16" fmla="*/ 190 w 190"/>
                          <a:gd name="T17"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04">
                            <a:moveTo>
                              <a:pt x="190" y="98"/>
                            </a:moveTo>
                            <a:cubicBezTo>
                              <a:pt x="190" y="101"/>
                              <a:pt x="188" y="104"/>
                              <a:pt x="185" y="104"/>
                            </a:cubicBezTo>
                            <a:cubicBezTo>
                              <a:pt x="6" y="104"/>
                              <a:pt x="6" y="104"/>
                              <a:pt x="6" y="104"/>
                            </a:cubicBezTo>
                            <a:cubicBezTo>
                              <a:pt x="3" y="104"/>
                              <a:pt x="0" y="101"/>
                              <a:pt x="0" y="98"/>
                            </a:cubicBezTo>
                            <a:cubicBezTo>
                              <a:pt x="0" y="6"/>
                              <a:pt x="0" y="6"/>
                              <a:pt x="0" y="6"/>
                            </a:cubicBezTo>
                            <a:cubicBezTo>
                              <a:pt x="0" y="3"/>
                              <a:pt x="3" y="0"/>
                              <a:pt x="6" y="0"/>
                            </a:cubicBezTo>
                            <a:cubicBezTo>
                              <a:pt x="185" y="0"/>
                              <a:pt x="185" y="0"/>
                              <a:pt x="185" y="0"/>
                            </a:cubicBezTo>
                            <a:cubicBezTo>
                              <a:pt x="188" y="0"/>
                              <a:pt x="190" y="3"/>
                              <a:pt x="190" y="6"/>
                            </a:cubicBezTo>
                            <a:lnTo>
                              <a:pt x="190" y="98"/>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19" name="Rectangle 74">
                        <a:extLst>
                          <a:ext uri="{FF2B5EF4-FFF2-40B4-BE49-F238E27FC236}">
                            <a16:creationId xmlns:a16="http://schemas.microsoft.com/office/drawing/2014/main" id="{3F2AAC27-969B-441F-9326-5790660E8D01}"/>
                          </a:ext>
                        </a:extLst>
                      </p:cNvPr>
                      <p:cNvSpPr>
                        <a:spLocks noChangeArrowheads="1"/>
                      </p:cNvSpPr>
                      <p:nvPr/>
                    </p:nvSpPr>
                    <p:spPr bwMode="auto">
                      <a:xfrm>
                        <a:off x="4928050" y="3337870"/>
                        <a:ext cx="118676" cy="0"/>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0" name="Rectangle 75">
                        <a:extLst>
                          <a:ext uri="{FF2B5EF4-FFF2-40B4-BE49-F238E27FC236}">
                            <a16:creationId xmlns:a16="http://schemas.microsoft.com/office/drawing/2014/main" id="{83351D42-0A60-42C0-93E7-3BC2A566C399}"/>
                          </a:ext>
                        </a:extLst>
                      </p:cNvPr>
                      <p:cNvSpPr>
                        <a:spLocks noChangeArrowheads="1"/>
                      </p:cNvSpPr>
                      <p:nvPr/>
                    </p:nvSpPr>
                    <p:spPr bwMode="auto">
                      <a:xfrm>
                        <a:off x="4928050" y="3355842"/>
                        <a:ext cx="186494" cy="8983"/>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1" name="Rectangle 76">
                        <a:extLst>
                          <a:ext uri="{FF2B5EF4-FFF2-40B4-BE49-F238E27FC236}">
                            <a16:creationId xmlns:a16="http://schemas.microsoft.com/office/drawing/2014/main" id="{A46200E9-4133-4BAA-B934-443B6DD047C3}"/>
                          </a:ext>
                        </a:extLst>
                      </p:cNvPr>
                      <p:cNvSpPr>
                        <a:spLocks noChangeArrowheads="1"/>
                      </p:cNvSpPr>
                      <p:nvPr/>
                    </p:nvSpPr>
                    <p:spPr bwMode="auto">
                      <a:xfrm>
                        <a:off x="5148453" y="3355842"/>
                        <a:ext cx="203454"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2" name="Rectangle 77">
                        <a:extLst>
                          <a:ext uri="{FF2B5EF4-FFF2-40B4-BE49-F238E27FC236}">
                            <a16:creationId xmlns:a16="http://schemas.microsoft.com/office/drawing/2014/main" id="{892082C4-446C-4A58-A29F-91A97B2D8714}"/>
                          </a:ext>
                        </a:extLst>
                      </p:cNvPr>
                      <p:cNvSpPr>
                        <a:spLocks noChangeArrowheads="1"/>
                      </p:cNvSpPr>
                      <p:nvPr/>
                    </p:nvSpPr>
                    <p:spPr bwMode="auto">
                      <a:xfrm>
                        <a:off x="5368867" y="3355842"/>
                        <a:ext cx="203454"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3" name="Rectangle 78">
                        <a:extLst>
                          <a:ext uri="{FF2B5EF4-FFF2-40B4-BE49-F238E27FC236}">
                            <a16:creationId xmlns:a16="http://schemas.microsoft.com/office/drawing/2014/main" id="{63DBDEA2-770F-458F-B0C3-086752E79C18}"/>
                          </a:ext>
                        </a:extLst>
                      </p:cNvPr>
                      <p:cNvSpPr>
                        <a:spLocks noChangeArrowheads="1"/>
                      </p:cNvSpPr>
                      <p:nvPr/>
                    </p:nvSpPr>
                    <p:spPr bwMode="auto">
                      <a:xfrm>
                        <a:off x="4928050" y="3382798"/>
                        <a:ext cx="186494" cy="0"/>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4" name="Rectangle 79">
                        <a:extLst>
                          <a:ext uri="{FF2B5EF4-FFF2-40B4-BE49-F238E27FC236}">
                            <a16:creationId xmlns:a16="http://schemas.microsoft.com/office/drawing/2014/main" id="{535B2A36-CAA8-4D5C-B2E8-CB450849E8F6}"/>
                          </a:ext>
                        </a:extLst>
                      </p:cNvPr>
                      <p:cNvSpPr>
                        <a:spLocks noChangeArrowheads="1"/>
                      </p:cNvSpPr>
                      <p:nvPr/>
                    </p:nvSpPr>
                    <p:spPr bwMode="auto">
                      <a:xfrm>
                        <a:off x="5148453" y="3382798"/>
                        <a:ext cx="203454"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5" name="Rectangle 80">
                        <a:extLst>
                          <a:ext uri="{FF2B5EF4-FFF2-40B4-BE49-F238E27FC236}">
                            <a16:creationId xmlns:a16="http://schemas.microsoft.com/office/drawing/2014/main" id="{33472CDC-3BBE-422A-808F-1F708D117732}"/>
                          </a:ext>
                        </a:extLst>
                      </p:cNvPr>
                      <p:cNvSpPr>
                        <a:spLocks noChangeArrowheads="1"/>
                      </p:cNvSpPr>
                      <p:nvPr/>
                    </p:nvSpPr>
                    <p:spPr bwMode="auto">
                      <a:xfrm>
                        <a:off x="5368867" y="3382798"/>
                        <a:ext cx="203454"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6" name="Rectangle 81">
                        <a:extLst>
                          <a:ext uri="{FF2B5EF4-FFF2-40B4-BE49-F238E27FC236}">
                            <a16:creationId xmlns:a16="http://schemas.microsoft.com/office/drawing/2014/main" id="{7CC5FCA9-6406-440D-9298-A1583C485150}"/>
                          </a:ext>
                        </a:extLst>
                      </p:cNvPr>
                      <p:cNvSpPr>
                        <a:spLocks noChangeArrowheads="1"/>
                      </p:cNvSpPr>
                      <p:nvPr/>
                    </p:nvSpPr>
                    <p:spPr bwMode="auto">
                      <a:xfrm>
                        <a:off x="5148453" y="3337870"/>
                        <a:ext cx="203454"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7" name="Rectangle 82">
                        <a:extLst>
                          <a:ext uri="{FF2B5EF4-FFF2-40B4-BE49-F238E27FC236}">
                            <a16:creationId xmlns:a16="http://schemas.microsoft.com/office/drawing/2014/main" id="{198ED5CC-42D6-465E-88DF-45119503865D}"/>
                          </a:ext>
                        </a:extLst>
                      </p:cNvPr>
                      <p:cNvSpPr>
                        <a:spLocks noChangeArrowheads="1"/>
                      </p:cNvSpPr>
                      <p:nvPr/>
                    </p:nvSpPr>
                    <p:spPr bwMode="auto">
                      <a:xfrm>
                        <a:off x="5368867" y="3337870"/>
                        <a:ext cx="203454"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8" name="Freeform 83">
                        <a:extLst>
                          <a:ext uri="{FF2B5EF4-FFF2-40B4-BE49-F238E27FC236}">
                            <a16:creationId xmlns:a16="http://schemas.microsoft.com/office/drawing/2014/main" id="{E25B45BB-4CFD-42D1-90CD-CC4B8A25AE16}"/>
                          </a:ext>
                        </a:extLst>
                      </p:cNvPr>
                      <p:cNvSpPr>
                        <a:spLocks/>
                      </p:cNvSpPr>
                      <p:nvPr/>
                    </p:nvSpPr>
                    <p:spPr bwMode="auto">
                      <a:xfrm>
                        <a:off x="5131504" y="3005381"/>
                        <a:ext cx="169545" cy="35945"/>
                      </a:xfrm>
                      <a:custGeom>
                        <a:avLst/>
                        <a:gdLst>
                          <a:gd name="T0" fmla="*/ 162 w 162"/>
                          <a:gd name="T1" fmla="*/ 23 h 29"/>
                          <a:gd name="T2" fmla="*/ 157 w 162"/>
                          <a:gd name="T3" fmla="*/ 29 h 29"/>
                          <a:gd name="T4" fmla="*/ 5 w 162"/>
                          <a:gd name="T5" fmla="*/ 29 h 29"/>
                          <a:gd name="T6" fmla="*/ 0 w 162"/>
                          <a:gd name="T7" fmla="*/ 23 h 29"/>
                          <a:gd name="T8" fmla="*/ 0 w 162"/>
                          <a:gd name="T9" fmla="*/ 5 h 29"/>
                          <a:gd name="T10" fmla="*/ 5 w 162"/>
                          <a:gd name="T11" fmla="*/ 0 h 29"/>
                          <a:gd name="T12" fmla="*/ 157 w 162"/>
                          <a:gd name="T13" fmla="*/ 0 h 29"/>
                          <a:gd name="T14" fmla="*/ 162 w 162"/>
                          <a:gd name="T15" fmla="*/ 5 h 29"/>
                          <a:gd name="T16" fmla="*/ 162 w 162"/>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9">
                            <a:moveTo>
                              <a:pt x="162" y="23"/>
                            </a:moveTo>
                            <a:cubicBezTo>
                              <a:pt x="162" y="27"/>
                              <a:pt x="160" y="29"/>
                              <a:pt x="157" y="29"/>
                            </a:cubicBezTo>
                            <a:cubicBezTo>
                              <a:pt x="5" y="29"/>
                              <a:pt x="5" y="29"/>
                              <a:pt x="5" y="29"/>
                            </a:cubicBezTo>
                            <a:cubicBezTo>
                              <a:pt x="2" y="29"/>
                              <a:pt x="0" y="27"/>
                              <a:pt x="0" y="23"/>
                            </a:cubicBezTo>
                            <a:cubicBezTo>
                              <a:pt x="0" y="5"/>
                              <a:pt x="0" y="5"/>
                              <a:pt x="0" y="5"/>
                            </a:cubicBezTo>
                            <a:cubicBezTo>
                              <a:pt x="0" y="2"/>
                              <a:pt x="2" y="0"/>
                              <a:pt x="5" y="0"/>
                            </a:cubicBezTo>
                            <a:cubicBezTo>
                              <a:pt x="157" y="0"/>
                              <a:pt x="157" y="0"/>
                              <a:pt x="157" y="0"/>
                            </a:cubicBezTo>
                            <a:cubicBezTo>
                              <a:pt x="160" y="0"/>
                              <a:pt x="162" y="2"/>
                              <a:pt x="162" y="5"/>
                            </a:cubicBezTo>
                            <a:lnTo>
                              <a:pt x="162" y="23"/>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29" name="Freeform 84">
                        <a:extLst>
                          <a:ext uri="{FF2B5EF4-FFF2-40B4-BE49-F238E27FC236}">
                            <a16:creationId xmlns:a16="http://schemas.microsoft.com/office/drawing/2014/main" id="{F1E71595-F789-4340-9CC6-BB0CA79C7187}"/>
                          </a:ext>
                        </a:extLst>
                      </p:cNvPr>
                      <p:cNvSpPr>
                        <a:spLocks/>
                      </p:cNvSpPr>
                      <p:nvPr/>
                    </p:nvSpPr>
                    <p:spPr bwMode="auto">
                      <a:xfrm>
                        <a:off x="5453634" y="3005381"/>
                        <a:ext cx="118687" cy="35945"/>
                      </a:xfrm>
                      <a:custGeom>
                        <a:avLst/>
                        <a:gdLst>
                          <a:gd name="T0" fmla="*/ 110 w 116"/>
                          <a:gd name="T1" fmla="*/ 0 h 29"/>
                          <a:gd name="T2" fmla="*/ 0 w 116"/>
                          <a:gd name="T3" fmla="*/ 0 h 29"/>
                          <a:gd name="T4" fmla="*/ 1 w 116"/>
                          <a:gd name="T5" fmla="*/ 5 h 29"/>
                          <a:gd name="T6" fmla="*/ 1 w 116"/>
                          <a:gd name="T7" fmla="*/ 23 h 29"/>
                          <a:gd name="T8" fmla="*/ 0 w 116"/>
                          <a:gd name="T9" fmla="*/ 29 h 29"/>
                          <a:gd name="T10" fmla="*/ 110 w 116"/>
                          <a:gd name="T11" fmla="*/ 29 h 29"/>
                          <a:gd name="T12" fmla="*/ 116 w 116"/>
                          <a:gd name="T13" fmla="*/ 23 h 29"/>
                          <a:gd name="T14" fmla="*/ 116 w 116"/>
                          <a:gd name="T15" fmla="*/ 5 h 29"/>
                          <a:gd name="T16" fmla="*/ 110 w 116"/>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9">
                            <a:moveTo>
                              <a:pt x="110" y="0"/>
                            </a:moveTo>
                            <a:cubicBezTo>
                              <a:pt x="0" y="0"/>
                              <a:pt x="0" y="0"/>
                              <a:pt x="0" y="0"/>
                            </a:cubicBezTo>
                            <a:cubicBezTo>
                              <a:pt x="0" y="1"/>
                              <a:pt x="1" y="3"/>
                              <a:pt x="1" y="5"/>
                            </a:cubicBezTo>
                            <a:cubicBezTo>
                              <a:pt x="1" y="23"/>
                              <a:pt x="1" y="23"/>
                              <a:pt x="1" y="23"/>
                            </a:cubicBezTo>
                            <a:cubicBezTo>
                              <a:pt x="1" y="25"/>
                              <a:pt x="0" y="27"/>
                              <a:pt x="0" y="29"/>
                            </a:cubicBezTo>
                            <a:cubicBezTo>
                              <a:pt x="110" y="29"/>
                              <a:pt x="110" y="29"/>
                              <a:pt x="110" y="29"/>
                            </a:cubicBezTo>
                            <a:cubicBezTo>
                              <a:pt x="114" y="29"/>
                              <a:pt x="116" y="27"/>
                              <a:pt x="116" y="23"/>
                            </a:cubicBezTo>
                            <a:cubicBezTo>
                              <a:pt x="116" y="5"/>
                              <a:pt x="116" y="5"/>
                              <a:pt x="116" y="5"/>
                            </a:cubicBezTo>
                            <a:cubicBezTo>
                              <a:pt x="116" y="2"/>
                              <a:pt x="114" y="0"/>
                              <a:pt x="110"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0" name="Freeform 85">
                        <a:extLst>
                          <a:ext uri="{FF2B5EF4-FFF2-40B4-BE49-F238E27FC236}">
                            <a16:creationId xmlns:a16="http://schemas.microsoft.com/office/drawing/2014/main" id="{88EFDE0B-72A7-47A8-A537-4CE6C66679B9}"/>
                          </a:ext>
                        </a:extLst>
                      </p:cNvPr>
                      <p:cNvSpPr>
                        <a:spLocks/>
                      </p:cNvSpPr>
                      <p:nvPr/>
                    </p:nvSpPr>
                    <p:spPr bwMode="auto">
                      <a:xfrm>
                        <a:off x="5317998" y="3005381"/>
                        <a:ext cx="118687" cy="35945"/>
                      </a:xfrm>
                      <a:custGeom>
                        <a:avLst/>
                        <a:gdLst>
                          <a:gd name="T0" fmla="*/ 110 w 116"/>
                          <a:gd name="T1" fmla="*/ 0 h 29"/>
                          <a:gd name="T2" fmla="*/ 0 w 116"/>
                          <a:gd name="T3" fmla="*/ 0 h 29"/>
                          <a:gd name="T4" fmla="*/ 1 w 116"/>
                          <a:gd name="T5" fmla="*/ 5 h 29"/>
                          <a:gd name="T6" fmla="*/ 1 w 116"/>
                          <a:gd name="T7" fmla="*/ 23 h 29"/>
                          <a:gd name="T8" fmla="*/ 0 w 116"/>
                          <a:gd name="T9" fmla="*/ 29 h 29"/>
                          <a:gd name="T10" fmla="*/ 110 w 116"/>
                          <a:gd name="T11" fmla="*/ 29 h 29"/>
                          <a:gd name="T12" fmla="*/ 116 w 116"/>
                          <a:gd name="T13" fmla="*/ 23 h 29"/>
                          <a:gd name="T14" fmla="*/ 116 w 116"/>
                          <a:gd name="T15" fmla="*/ 5 h 29"/>
                          <a:gd name="T16" fmla="*/ 110 w 116"/>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9">
                            <a:moveTo>
                              <a:pt x="110" y="0"/>
                            </a:moveTo>
                            <a:cubicBezTo>
                              <a:pt x="0" y="0"/>
                              <a:pt x="0" y="0"/>
                              <a:pt x="0" y="0"/>
                            </a:cubicBezTo>
                            <a:cubicBezTo>
                              <a:pt x="0" y="1"/>
                              <a:pt x="1" y="3"/>
                              <a:pt x="1" y="5"/>
                            </a:cubicBezTo>
                            <a:cubicBezTo>
                              <a:pt x="1" y="23"/>
                              <a:pt x="1" y="23"/>
                              <a:pt x="1" y="23"/>
                            </a:cubicBezTo>
                            <a:cubicBezTo>
                              <a:pt x="1" y="25"/>
                              <a:pt x="0" y="27"/>
                              <a:pt x="0" y="29"/>
                            </a:cubicBezTo>
                            <a:cubicBezTo>
                              <a:pt x="110" y="29"/>
                              <a:pt x="110" y="29"/>
                              <a:pt x="110" y="29"/>
                            </a:cubicBezTo>
                            <a:cubicBezTo>
                              <a:pt x="114" y="29"/>
                              <a:pt x="116" y="27"/>
                              <a:pt x="116" y="23"/>
                            </a:cubicBezTo>
                            <a:cubicBezTo>
                              <a:pt x="116" y="5"/>
                              <a:pt x="116" y="5"/>
                              <a:pt x="116" y="5"/>
                            </a:cubicBezTo>
                            <a:cubicBezTo>
                              <a:pt x="116" y="2"/>
                              <a:pt x="114" y="0"/>
                              <a:pt x="110"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1" name="Freeform 86">
                        <a:extLst>
                          <a:ext uri="{FF2B5EF4-FFF2-40B4-BE49-F238E27FC236}">
                            <a16:creationId xmlns:a16="http://schemas.microsoft.com/office/drawing/2014/main" id="{4E7DDDD8-44EF-4252-B60C-0C79DB8B7A5A}"/>
                          </a:ext>
                        </a:extLst>
                      </p:cNvPr>
                      <p:cNvSpPr>
                        <a:spLocks/>
                      </p:cNvSpPr>
                      <p:nvPr/>
                    </p:nvSpPr>
                    <p:spPr bwMode="auto">
                      <a:xfrm>
                        <a:off x="5250180" y="3005381"/>
                        <a:ext cx="50869" cy="35945"/>
                      </a:xfrm>
                      <a:custGeom>
                        <a:avLst/>
                        <a:gdLst>
                          <a:gd name="T0" fmla="*/ 55 w 60"/>
                          <a:gd name="T1" fmla="*/ 0 h 29"/>
                          <a:gd name="T2" fmla="*/ 0 w 60"/>
                          <a:gd name="T3" fmla="*/ 0 h 29"/>
                          <a:gd name="T4" fmla="*/ 0 w 60"/>
                          <a:gd name="T5" fmla="*/ 29 h 29"/>
                          <a:gd name="T6" fmla="*/ 55 w 60"/>
                          <a:gd name="T7" fmla="*/ 29 h 29"/>
                          <a:gd name="T8" fmla="*/ 60 w 60"/>
                          <a:gd name="T9" fmla="*/ 23 h 29"/>
                          <a:gd name="T10" fmla="*/ 60 w 60"/>
                          <a:gd name="T11" fmla="*/ 5 h 29"/>
                          <a:gd name="T12" fmla="*/ 55 w 60"/>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0" h="29">
                            <a:moveTo>
                              <a:pt x="55" y="0"/>
                            </a:moveTo>
                            <a:cubicBezTo>
                              <a:pt x="0" y="0"/>
                              <a:pt x="0" y="0"/>
                              <a:pt x="0" y="0"/>
                            </a:cubicBezTo>
                            <a:cubicBezTo>
                              <a:pt x="0" y="29"/>
                              <a:pt x="0" y="29"/>
                              <a:pt x="0" y="29"/>
                            </a:cubicBezTo>
                            <a:cubicBezTo>
                              <a:pt x="55" y="29"/>
                              <a:pt x="55" y="29"/>
                              <a:pt x="55" y="29"/>
                            </a:cubicBezTo>
                            <a:cubicBezTo>
                              <a:pt x="58" y="29"/>
                              <a:pt x="60" y="27"/>
                              <a:pt x="60" y="23"/>
                            </a:cubicBezTo>
                            <a:cubicBezTo>
                              <a:pt x="60" y="5"/>
                              <a:pt x="60" y="5"/>
                              <a:pt x="60" y="5"/>
                            </a:cubicBezTo>
                            <a:cubicBezTo>
                              <a:pt x="60" y="2"/>
                              <a:pt x="58" y="0"/>
                              <a:pt x="55" y="0"/>
                            </a:cubicBez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2" name="Freeform 87">
                        <a:extLst>
                          <a:ext uri="{FF2B5EF4-FFF2-40B4-BE49-F238E27FC236}">
                            <a16:creationId xmlns:a16="http://schemas.microsoft.com/office/drawing/2014/main" id="{5F29706C-E7E8-4445-AD99-AC683AB1D27D}"/>
                          </a:ext>
                        </a:extLst>
                      </p:cNvPr>
                      <p:cNvSpPr>
                        <a:spLocks/>
                      </p:cNvSpPr>
                      <p:nvPr/>
                    </p:nvSpPr>
                    <p:spPr bwMode="auto">
                      <a:xfrm>
                        <a:off x="5250180" y="3050314"/>
                        <a:ext cx="322141" cy="116817"/>
                      </a:xfrm>
                      <a:custGeom>
                        <a:avLst/>
                        <a:gdLst>
                          <a:gd name="T0" fmla="*/ 304 w 310"/>
                          <a:gd name="T1" fmla="*/ 0 h 104"/>
                          <a:gd name="T2" fmla="*/ 0 w 310"/>
                          <a:gd name="T3" fmla="*/ 0 h 104"/>
                          <a:gd name="T4" fmla="*/ 0 w 310"/>
                          <a:gd name="T5" fmla="*/ 104 h 104"/>
                          <a:gd name="T6" fmla="*/ 304 w 310"/>
                          <a:gd name="T7" fmla="*/ 104 h 104"/>
                          <a:gd name="T8" fmla="*/ 310 w 310"/>
                          <a:gd name="T9" fmla="*/ 98 h 104"/>
                          <a:gd name="T10" fmla="*/ 310 w 310"/>
                          <a:gd name="T11" fmla="*/ 6 h 104"/>
                          <a:gd name="T12" fmla="*/ 304 w 310"/>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310" h="104">
                            <a:moveTo>
                              <a:pt x="304" y="0"/>
                            </a:moveTo>
                            <a:cubicBezTo>
                              <a:pt x="0" y="0"/>
                              <a:pt x="0" y="0"/>
                              <a:pt x="0" y="0"/>
                            </a:cubicBezTo>
                            <a:cubicBezTo>
                              <a:pt x="0" y="104"/>
                              <a:pt x="0" y="104"/>
                              <a:pt x="0" y="104"/>
                            </a:cubicBezTo>
                            <a:cubicBezTo>
                              <a:pt x="304" y="104"/>
                              <a:pt x="304" y="104"/>
                              <a:pt x="304" y="104"/>
                            </a:cubicBezTo>
                            <a:cubicBezTo>
                              <a:pt x="308" y="104"/>
                              <a:pt x="310" y="101"/>
                              <a:pt x="310" y="98"/>
                            </a:cubicBezTo>
                            <a:cubicBezTo>
                              <a:pt x="310" y="6"/>
                              <a:pt x="310" y="6"/>
                              <a:pt x="310" y="6"/>
                            </a:cubicBezTo>
                            <a:cubicBezTo>
                              <a:pt x="310" y="3"/>
                              <a:pt x="308" y="0"/>
                              <a:pt x="304"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3" name="Freeform 88">
                        <a:extLst>
                          <a:ext uri="{FF2B5EF4-FFF2-40B4-BE49-F238E27FC236}">
                            <a16:creationId xmlns:a16="http://schemas.microsoft.com/office/drawing/2014/main" id="{E6EC40DE-9276-43D6-AC6B-B82C1C49779B}"/>
                          </a:ext>
                        </a:extLst>
                      </p:cNvPr>
                      <p:cNvSpPr>
                        <a:spLocks/>
                      </p:cNvSpPr>
                      <p:nvPr/>
                    </p:nvSpPr>
                    <p:spPr bwMode="auto">
                      <a:xfrm>
                        <a:off x="5250180" y="3194092"/>
                        <a:ext cx="101727" cy="107834"/>
                      </a:xfrm>
                      <a:custGeom>
                        <a:avLst/>
                        <a:gdLst>
                          <a:gd name="T0" fmla="*/ 88 w 94"/>
                          <a:gd name="T1" fmla="*/ 0 h 104"/>
                          <a:gd name="T2" fmla="*/ 0 w 94"/>
                          <a:gd name="T3" fmla="*/ 0 h 104"/>
                          <a:gd name="T4" fmla="*/ 0 w 94"/>
                          <a:gd name="T5" fmla="*/ 104 h 104"/>
                          <a:gd name="T6" fmla="*/ 88 w 94"/>
                          <a:gd name="T7" fmla="*/ 104 h 104"/>
                          <a:gd name="T8" fmla="*/ 94 w 94"/>
                          <a:gd name="T9" fmla="*/ 98 h 104"/>
                          <a:gd name="T10" fmla="*/ 94 w 94"/>
                          <a:gd name="T11" fmla="*/ 6 h 104"/>
                          <a:gd name="T12" fmla="*/ 88 w 9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94" h="104">
                            <a:moveTo>
                              <a:pt x="88" y="0"/>
                            </a:moveTo>
                            <a:cubicBezTo>
                              <a:pt x="0" y="0"/>
                              <a:pt x="0" y="0"/>
                              <a:pt x="0" y="0"/>
                            </a:cubicBezTo>
                            <a:cubicBezTo>
                              <a:pt x="0" y="104"/>
                              <a:pt x="0" y="104"/>
                              <a:pt x="0" y="104"/>
                            </a:cubicBezTo>
                            <a:cubicBezTo>
                              <a:pt x="88" y="104"/>
                              <a:pt x="88" y="104"/>
                              <a:pt x="88" y="104"/>
                            </a:cubicBezTo>
                            <a:cubicBezTo>
                              <a:pt x="92" y="104"/>
                              <a:pt x="94" y="101"/>
                              <a:pt x="94" y="98"/>
                            </a:cubicBezTo>
                            <a:cubicBezTo>
                              <a:pt x="94" y="6"/>
                              <a:pt x="94" y="6"/>
                              <a:pt x="94" y="6"/>
                            </a:cubicBezTo>
                            <a:cubicBezTo>
                              <a:pt x="94" y="3"/>
                              <a:pt x="92" y="0"/>
                              <a:pt x="88"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4" name="Rectangle 89">
                        <a:extLst>
                          <a:ext uri="{FF2B5EF4-FFF2-40B4-BE49-F238E27FC236}">
                            <a16:creationId xmlns:a16="http://schemas.microsoft.com/office/drawing/2014/main" id="{64D92EC5-D73D-48A0-9C1F-21AB74B03619}"/>
                          </a:ext>
                        </a:extLst>
                      </p:cNvPr>
                      <p:cNvSpPr>
                        <a:spLocks noChangeArrowheads="1"/>
                      </p:cNvSpPr>
                      <p:nvPr/>
                    </p:nvSpPr>
                    <p:spPr bwMode="auto">
                      <a:xfrm>
                        <a:off x="5250180" y="3337870"/>
                        <a:ext cx="101727"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5" name="Rectangle 90">
                        <a:extLst>
                          <a:ext uri="{FF2B5EF4-FFF2-40B4-BE49-F238E27FC236}">
                            <a16:creationId xmlns:a16="http://schemas.microsoft.com/office/drawing/2014/main" id="{402927A1-F05B-46B6-A200-09D3BA5427E8}"/>
                          </a:ext>
                        </a:extLst>
                      </p:cNvPr>
                      <p:cNvSpPr>
                        <a:spLocks noChangeArrowheads="1"/>
                      </p:cNvSpPr>
                      <p:nvPr/>
                    </p:nvSpPr>
                    <p:spPr bwMode="auto">
                      <a:xfrm>
                        <a:off x="5250180" y="3355842"/>
                        <a:ext cx="101727"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6" name="Rectangle 91">
                        <a:extLst>
                          <a:ext uri="{FF2B5EF4-FFF2-40B4-BE49-F238E27FC236}">
                            <a16:creationId xmlns:a16="http://schemas.microsoft.com/office/drawing/2014/main" id="{1852179E-61E2-41FF-AD16-F000972224DD}"/>
                          </a:ext>
                        </a:extLst>
                      </p:cNvPr>
                      <p:cNvSpPr>
                        <a:spLocks noChangeArrowheads="1"/>
                      </p:cNvSpPr>
                      <p:nvPr/>
                    </p:nvSpPr>
                    <p:spPr bwMode="auto">
                      <a:xfrm>
                        <a:off x="5250180" y="3382798"/>
                        <a:ext cx="101727"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7" name="Freeform 92">
                        <a:extLst>
                          <a:ext uri="{FF2B5EF4-FFF2-40B4-BE49-F238E27FC236}">
                            <a16:creationId xmlns:a16="http://schemas.microsoft.com/office/drawing/2014/main" id="{7C373509-0D62-41C2-83E5-806758B6512F}"/>
                          </a:ext>
                        </a:extLst>
                      </p:cNvPr>
                      <p:cNvSpPr>
                        <a:spLocks noEditPoints="1"/>
                      </p:cNvSpPr>
                      <p:nvPr/>
                    </p:nvSpPr>
                    <p:spPr bwMode="auto">
                      <a:xfrm>
                        <a:off x="5657088" y="2708841"/>
                        <a:ext cx="305181" cy="539168"/>
                      </a:xfrm>
                      <a:custGeom>
                        <a:avLst/>
                        <a:gdLst>
                          <a:gd name="T0" fmla="*/ 293775461 w 301"/>
                          <a:gd name="T1" fmla="*/ 0 h 511"/>
                          <a:gd name="T2" fmla="*/ 163208590 w 301"/>
                          <a:gd name="T3" fmla="*/ 0 h 511"/>
                          <a:gd name="T4" fmla="*/ 163208590 w 301"/>
                          <a:gd name="T5" fmla="*/ 0 h 511"/>
                          <a:gd name="T6" fmla="*/ 32641718 w 301"/>
                          <a:gd name="T7" fmla="*/ 0 h 511"/>
                          <a:gd name="T8" fmla="*/ 0 w 301"/>
                          <a:gd name="T9" fmla="*/ 24058063 h 511"/>
                          <a:gd name="T10" fmla="*/ 0 w 301"/>
                          <a:gd name="T11" fmla="*/ 519437068 h 511"/>
                          <a:gd name="T12" fmla="*/ 39170479 w 301"/>
                          <a:gd name="T13" fmla="*/ 558804617 h 511"/>
                          <a:gd name="T14" fmla="*/ 163208590 w 301"/>
                          <a:gd name="T15" fmla="*/ 558804617 h 511"/>
                          <a:gd name="T16" fmla="*/ 163208590 w 301"/>
                          <a:gd name="T17" fmla="*/ 558804617 h 511"/>
                          <a:gd name="T18" fmla="*/ 287246700 w 301"/>
                          <a:gd name="T19" fmla="*/ 558804617 h 511"/>
                          <a:gd name="T20" fmla="*/ 327505132 w 301"/>
                          <a:gd name="T21" fmla="*/ 519437068 h 511"/>
                          <a:gd name="T22" fmla="*/ 327505132 w 301"/>
                          <a:gd name="T23" fmla="*/ 24058063 h 511"/>
                          <a:gd name="T24" fmla="*/ 293775461 w 301"/>
                          <a:gd name="T25" fmla="*/ 0 h 511"/>
                          <a:gd name="T26" fmla="*/ 305743987 w 301"/>
                          <a:gd name="T27" fmla="*/ 484442761 h 511"/>
                          <a:gd name="T28" fmla="*/ 287246700 w 301"/>
                          <a:gd name="T29" fmla="*/ 480068473 h 511"/>
                          <a:gd name="T30" fmla="*/ 163208590 w 301"/>
                          <a:gd name="T31" fmla="*/ 480068473 h 511"/>
                          <a:gd name="T32" fmla="*/ 163208590 w 301"/>
                          <a:gd name="T33" fmla="*/ 480068473 h 511"/>
                          <a:gd name="T34" fmla="*/ 39170479 w 301"/>
                          <a:gd name="T35" fmla="*/ 480068473 h 511"/>
                          <a:gd name="T36" fmla="*/ 21761145 w 301"/>
                          <a:gd name="T37" fmla="*/ 484442761 h 511"/>
                          <a:gd name="T38" fmla="*/ 21761145 w 301"/>
                          <a:gd name="T39" fmla="*/ 63425612 h 511"/>
                          <a:gd name="T40" fmla="*/ 32641718 w 301"/>
                          <a:gd name="T41" fmla="*/ 65613279 h 511"/>
                          <a:gd name="T42" fmla="*/ 163208590 w 301"/>
                          <a:gd name="T43" fmla="*/ 65613279 h 511"/>
                          <a:gd name="T44" fmla="*/ 163208590 w 301"/>
                          <a:gd name="T45" fmla="*/ 65613279 h 511"/>
                          <a:gd name="T46" fmla="*/ 293775461 w 301"/>
                          <a:gd name="T47" fmla="*/ 65613279 h 511"/>
                          <a:gd name="T48" fmla="*/ 305743987 w 301"/>
                          <a:gd name="T49" fmla="*/ 63425612 h 511"/>
                          <a:gd name="T50" fmla="*/ 305743987 w 301"/>
                          <a:gd name="T51" fmla="*/ 484442761 h 5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1" h="511">
                            <a:moveTo>
                              <a:pt x="270" y="0"/>
                            </a:moveTo>
                            <a:cubicBezTo>
                              <a:pt x="150" y="0"/>
                              <a:pt x="150" y="0"/>
                              <a:pt x="150" y="0"/>
                            </a:cubicBezTo>
                            <a:cubicBezTo>
                              <a:pt x="150" y="0"/>
                              <a:pt x="150" y="0"/>
                              <a:pt x="150" y="0"/>
                            </a:cubicBezTo>
                            <a:cubicBezTo>
                              <a:pt x="30" y="0"/>
                              <a:pt x="30" y="0"/>
                              <a:pt x="30" y="0"/>
                            </a:cubicBezTo>
                            <a:cubicBezTo>
                              <a:pt x="16" y="0"/>
                              <a:pt x="0" y="9"/>
                              <a:pt x="0" y="22"/>
                            </a:cubicBezTo>
                            <a:cubicBezTo>
                              <a:pt x="0" y="475"/>
                              <a:pt x="0" y="475"/>
                              <a:pt x="0" y="475"/>
                            </a:cubicBezTo>
                            <a:cubicBezTo>
                              <a:pt x="0" y="495"/>
                              <a:pt x="16" y="511"/>
                              <a:pt x="36" y="511"/>
                            </a:cubicBezTo>
                            <a:cubicBezTo>
                              <a:pt x="150" y="511"/>
                              <a:pt x="150" y="511"/>
                              <a:pt x="150" y="511"/>
                            </a:cubicBezTo>
                            <a:cubicBezTo>
                              <a:pt x="150" y="511"/>
                              <a:pt x="150" y="511"/>
                              <a:pt x="150" y="511"/>
                            </a:cubicBezTo>
                            <a:cubicBezTo>
                              <a:pt x="264" y="511"/>
                              <a:pt x="264" y="511"/>
                              <a:pt x="264" y="511"/>
                            </a:cubicBezTo>
                            <a:cubicBezTo>
                              <a:pt x="284" y="511"/>
                              <a:pt x="301" y="495"/>
                              <a:pt x="301" y="475"/>
                            </a:cubicBezTo>
                            <a:cubicBezTo>
                              <a:pt x="301" y="22"/>
                              <a:pt x="301" y="22"/>
                              <a:pt x="301" y="22"/>
                            </a:cubicBezTo>
                            <a:cubicBezTo>
                              <a:pt x="301" y="9"/>
                              <a:pt x="284" y="0"/>
                              <a:pt x="270" y="0"/>
                            </a:cubicBezTo>
                            <a:close/>
                            <a:moveTo>
                              <a:pt x="281" y="443"/>
                            </a:moveTo>
                            <a:cubicBezTo>
                              <a:pt x="276" y="440"/>
                              <a:pt x="270" y="439"/>
                              <a:pt x="264" y="439"/>
                            </a:cubicBezTo>
                            <a:cubicBezTo>
                              <a:pt x="150" y="439"/>
                              <a:pt x="150" y="439"/>
                              <a:pt x="150" y="439"/>
                            </a:cubicBezTo>
                            <a:cubicBezTo>
                              <a:pt x="150" y="439"/>
                              <a:pt x="150" y="439"/>
                              <a:pt x="150" y="439"/>
                            </a:cubicBezTo>
                            <a:cubicBezTo>
                              <a:pt x="36" y="439"/>
                              <a:pt x="36" y="439"/>
                              <a:pt x="36" y="439"/>
                            </a:cubicBezTo>
                            <a:cubicBezTo>
                              <a:pt x="30" y="439"/>
                              <a:pt x="25" y="440"/>
                              <a:pt x="20" y="443"/>
                            </a:cubicBezTo>
                            <a:cubicBezTo>
                              <a:pt x="20" y="58"/>
                              <a:pt x="20" y="58"/>
                              <a:pt x="20" y="58"/>
                            </a:cubicBezTo>
                            <a:cubicBezTo>
                              <a:pt x="23" y="59"/>
                              <a:pt x="26" y="60"/>
                              <a:pt x="30" y="60"/>
                            </a:cubicBezTo>
                            <a:cubicBezTo>
                              <a:pt x="150" y="60"/>
                              <a:pt x="150" y="60"/>
                              <a:pt x="150" y="60"/>
                            </a:cubicBezTo>
                            <a:cubicBezTo>
                              <a:pt x="150" y="60"/>
                              <a:pt x="150" y="60"/>
                              <a:pt x="150" y="60"/>
                            </a:cubicBezTo>
                            <a:cubicBezTo>
                              <a:pt x="270" y="60"/>
                              <a:pt x="270" y="60"/>
                              <a:pt x="270" y="60"/>
                            </a:cubicBezTo>
                            <a:cubicBezTo>
                              <a:pt x="274" y="60"/>
                              <a:pt x="278" y="59"/>
                              <a:pt x="281" y="58"/>
                            </a:cubicBezTo>
                            <a:lnTo>
                              <a:pt x="281" y="443"/>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8" name="Freeform 93">
                        <a:extLst>
                          <a:ext uri="{FF2B5EF4-FFF2-40B4-BE49-F238E27FC236}">
                            <a16:creationId xmlns:a16="http://schemas.microsoft.com/office/drawing/2014/main" id="{2FD7BF24-21CE-4583-9B62-2D0B3D0566B7}"/>
                          </a:ext>
                        </a:extLst>
                      </p:cNvPr>
                      <p:cNvSpPr>
                        <a:spLocks/>
                      </p:cNvSpPr>
                      <p:nvPr/>
                    </p:nvSpPr>
                    <p:spPr bwMode="auto">
                      <a:xfrm>
                        <a:off x="5809684" y="2708841"/>
                        <a:ext cx="152585" cy="539168"/>
                      </a:xfrm>
                      <a:custGeom>
                        <a:avLst/>
                        <a:gdLst>
                          <a:gd name="T0" fmla="*/ 120 w 151"/>
                          <a:gd name="T1" fmla="*/ 0 h 511"/>
                          <a:gd name="T2" fmla="*/ 0 w 151"/>
                          <a:gd name="T3" fmla="*/ 0 h 511"/>
                          <a:gd name="T4" fmla="*/ 0 w 151"/>
                          <a:gd name="T5" fmla="*/ 0 h 511"/>
                          <a:gd name="T6" fmla="*/ 0 w 151"/>
                          <a:gd name="T7" fmla="*/ 60 h 511"/>
                          <a:gd name="T8" fmla="*/ 0 w 151"/>
                          <a:gd name="T9" fmla="*/ 60 h 511"/>
                          <a:gd name="T10" fmla="*/ 120 w 151"/>
                          <a:gd name="T11" fmla="*/ 60 h 511"/>
                          <a:gd name="T12" fmla="*/ 131 w 151"/>
                          <a:gd name="T13" fmla="*/ 58 h 511"/>
                          <a:gd name="T14" fmla="*/ 131 w 151"/>
                          <a:gd name="T15" fmla="*/ 443 h 511"/>
                          <a:gd name="T16" fmla="*/ 114 w 151"/>
                          <a:gd name="T17" fmla="*/ 439 h 511"/>
                          <a:gd name="T18" fmla="*/ 0 w 151"/>
                          <a:gd name="T19" fmla="*/ 439 h 511"/>
                          <a:gd name="T20" fmla="*/ 0 w 151"/>
                          <a:gd name="T21" fmla="*/ 439 h 511"/>
                          <a:gd name="T22" fmla="*/ 0 w 151"/>
                          <a:gd name="T23" fmla="*/ 511 h 511"/>
                          <a:gd name="T24" fmla="*/ 0 w 151"/>
                          <a:gd name="T25" fmla="*/ 511 h 511"/>
                          <a:gd name="T26" fmla="*/ 114 w 151"/>
                          <a:gd name="T27" fmla="*/ 511 h 511"/>
                          <a:gd name="T28" fmla="*/ 151 w 151"/>
                          <a:gd name="T29" fmla="*/ 475 h 511"/>
                          <a:gd name="T30" fmla="*/ 151 w 151"/>
                          <a:gd name="T31" fmla="*/ 22 h 511"/>
                          <a:gd name="T32" fmla="*/ 120 w 151"/>
                          <a:gd name="T3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511">
                            <a:moveTo>
                              <a:pt x="120" y="0"/>
                            </a:moveTo>
                            <a:cubicBezTo>
                              <a:pt x="0" y="0"/>
                              <a:pt x="0" y="0"/>
                              <a:pt x="0" y="0"/>
                            </a:cubicBezTo>
                            <a:cubicBezTo>
                              <a:pt x="0" y="0"/>
                              <a:pt x="0" y="0"/>
                              <a:pt x="0" y="0"/>
                            </a:cubicBezTo>
                            <a:cubicBezTo>
                              <a:pt x="0" y="60"/>
                              <a:pt x="0" y="60"/>
                              <a:pt x="0" y="60"/>
                            </a:cubicBezTo>
                            <a:cubicBezTo>
                              <a:pt x="0" y="60"/>
                              <a:pt x="0" y="60"/>
                              <a:pt x="0" y="60"/>
                            </a:cubicBezTo>
                            <a:cubicBezTo>
                              <a:pt x="120" y="60"/>
                              <a:pt x="120" y="60"/>
                              <a:pt x="120" y="60"/>
                            </a:cubicBezTo>
                            <a:cubicBezTo>
                              <a:pt x="124" y="60"/>
                              <a:pt x="128" y="59"/>
                              <a:pt x="131" y="58"/>
                            </a:cubicBezTo>
                            <a:cubicBezTo>
                              <a:pt x="131" y="443"/>
                              <a:pt x="131" y="443"/>
                              <a:pt x="131" y="443"/>
                            </a:cubicBezTo>
                            <a:cubicBezTo>
                              <a:pt x="126" y="440"/>
                              <a:pt x="120" y="439"/>
                              <a:pt x="114" y="439"/>
                            </a:cubicBezTo>
                            <a:cubicBezTo>
                              <a:pt x="0" y="439"/>
                              <a:pt x="0" y="439"/>
                              <a:pt x="0" y="439"/>
                            </a:cubicBezTo>
                            <a:cubicBezTo>
                              <a:pt x="0" y="439"/>
                              <a:pt x="0" y="439"/>
                              <a:pt x="0" y="439"/>
                            </a:cubicBezTo>
                            <a:cubicBezTo>
                              <a:pt x="0" y="511"/>
                              <a:pt x="0" y="511"/>
                              <a:pt x="0" y="511"/>
                            </a:cubicBezTo>
                            <a:cubicBezTo>
                              <a:pt x="0" y="511"/>
                              <a:pt x="0" y="511"/>
                              <a:pt x="0" y="511"/>
                            </a:cubicBezTo>
                            <a:cubicBezTo>
                              <a:pt x="114" y="511"/>
                              <a:pt x="114" y="511"/>
                              <a:pt x="114" y="511"/>
                            </a:cubicBezTo>
                            <a:cubicBezTo>
                              <a:pt x="134" y="511"/>
                              <a:pt x="151" y="495"/>
                              <a:pt x="151" y="475"/>
                            </a:cubicBezTo>
                            <a:cubicBezTo>
                              <a:pt x="151" y="22"/>
                              <a:pt x="151" y="22"/>
                              <a:pt x="151" y="22"/>
                            </a:cubicBezTo>
                            <a:cubicBezTo>
                              <a:pt x="151" y="9"/>
                              <a:pt x="13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39" name="Rectangle 94">
                        <a:extLst>
                          <a:ext uri="{FF2B5EF4-FFF2-40B4-BE49-F238E27FC236}">
                            <a16:creationId xmlns:a16="http://schemas.microsoft.com/office/drawing/2014/main" id="{56547C4F-FE4C-4C44-98D2-0A16E4AC7D90}"/>
                          </a:ext>
                        </a:extLst>
                      </p:cNvPr>
                      <p:cNvSpPr>
                        <a:spLocks noChangeArrowheads="1"/>
                      </p:cNvSpPr>
                      <p:nvPr/>
                    </p:nvSpPr>
                    <p:spPr bwMode="auto">
                      <a:xfrm>
                        <a:off x="5775775" y="3194092"/>
                        <a:ext cx="67818" cy="17972"/>
                      </a:xfrm>
                      <a:prstGeom prst="rect">
                        <a:avLst/>
                      </a:prstGeom>
                      <a:solidFill>
                        <a:srgbClr val="ED7D31">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0" name="Rectangle 95">
                        <a:extLst>
                          <a:ext uri="{FF2B5EF4-FFF2-40B4-BE49-F238E27FC236}">
                            <a16:creationId xmlns:a16="http://schemas.microsoft.com/office/drawing/2014/main" id="{5D9908D6-4860-4C25-8949-40661E53A534}"/>
                          </a:ext>
                        </a:extLst>
                      </p:cNvPr>
                      <p:cNvSpPr>
                        <a:spLocks noChangeArrowheads="1"/>
                      </p:cNvSpPr>
                      <p:nvPr/>
                    </p:nvSpPr>
                    <p:spPr bwMode="auto">
                      <a:xfrm>
                        <a:off x="5674048" y="2762758"/>
                        <a:ext cx="288221" cy="413362"/>
                      </a:xfrm>
                      <a:prstGeom prst="rect">
                        <a:avLst/>
                      </a:prstGeom>
                      <a:solidFill>
                        <a:srgbClr val="E7E6E6">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1" name="Rectangle 96">
                        <a:extLst>
                          <a:ext uri="{FF2B5EF4-FFF2-40B4-BE49-F238E27FC236}">
                            <a16:creationId xmlns:a16="http://schemas.microsoft.com/office/drawing/2014/main" id="{1F4AAD97-07ED-4E8C-ACB8-4A2629617169}"/>
                          </a:ext>
                        </a:extLst>
                      </p:cNvPr>
                      <p:cNvSpPr>
                        <a:spLocks noChangeArrowheads="1"/>
                      </p:cNvSpPr>
                      <p:nvPr/>
                    </p:nvSpPr>
                    <p:spPr bwMode="auto">
                      <a:xfrm>
                        <a:off x="5809684" y="2762758"/>
                        <a:ext cx="152585" cy="413362"/>
                      </a:xfrm>
                      <a:prstGeom prst="rect">
                        <a:avLst/>
                      </a:prstGeom>
                      <a:solidFill>
                        <a:srgbClr val="43B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2" name="Oval 97">
                        <a:extLst>
                          <a:ext uri="{FF2B5EF4-FFF2-40B4-BE49-F238E27FC236}">
                            <a16:creationId xmlns:a16="http://schemas.microsoft.com/office/drawing/2014/main" id="{37205EF7-FEE2-4FF5-933F-F6AA83246B43}"/>
                          </a:ext>
                        </a:extLst>
                      </p:cNvPr>
                      <p:cNvSpPr>
                        <a:spLocks noChangeArrowheads="1"/>
                      </p:cNvSpPr>
                      <p:nvPr/>
                    </p:nvSpPr>
                    <p:spPr bwMode="auto">
                      <a:xfrm>
                        <a:off x="5860542" y="3194092"/>
                        <a:ext cx="16960" cy="17972"/>
                      </a:xfrm>
                      <a:prstGeom prst="ellipse">
                        <a:avLst/>
                      </a:prstGeom>
                      <a:solidFill>
                        <a:srgbClr val="CBCFD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3" name="Freeform 98">
                        <a:extLst>
                          <a:ext uri="{FF2B5EF4-FFF2-40B4-BE49-F238E27FC236}">
                            <a16:creationId xmlns:a16="http://schemas.microsoft.com/office/drawing/2014/main" id="{93D8110A-6A0D-4EB2-9D61-26B546C45FFC}"/>
                          </a:ext>
                        </a:extLst>
                      </p:cNvPr>
                      <p:cNvSpPr>
                        <a:spLocks/>
                      </p:cNvSpPr>
                      <p:nvPr/>
                    </p:nvSpPr>
                    <p:spPr bwMode="auto">
                      <a:xfrm>
                        <a:off x="5690997" y="2789714"/>
                        <a:ext cx="237363" cy="44933"/>
                      </a:xfrm>
                      <a:custGeom>
                        <a:avLst/>
                        <a:gdLst>
                          <a:gd name="T0" fmla="*/ 233 w 233"/>
                          <a:gd name="T1" fmla="*/ 33 h 42"/>
                          <a:gd name="T2" fmla="*/ 224 w 233"/>
                          <a:gd name="T3" fmla="*/ 42 h 42"/>
                          <a:gd name="T4" fmla="*/ 9 w 233"/>
                          <a:gd name="T5" fmla="*/ 42 h 42"/>
                          <a:gd name="T6" fmla="*/ 0 w 233"/>
                          <a:gd name="T7" fmla="*/ 33 h 42"/>
                          <a:gd name="T8" fmla="*/ 0 w 233"/>
                          <a:gd name="T9" fmla="*/ 8 h 42"/>
                          <a:gd name="T10" fmla="*/ 9 w 233"/>
                          <a:gd name="T11" fmla="*/ 0 h 42"/>
                          <a:gd name="T12" fmla="*/ 224 w 233"/>
                          <a:gd name="T13" fmla="*/ 0 h 42"/>
                          <a:gd name="T14" fmla="*/ 233 w 233"/>
                          <a:gd name="T15" fmla="*/ 8 h 42"/>
                          <a:gd name="T16" fmla="*/ 233 w 233"/>
                          <a:gd name="T17"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2">
                            <a:moveTo>
                              <a:pt x="233" y="33"/>
                            </a:moveTo>
                            <a:cubicBezTo>
                              <a:pt x="233" y="38"/>
                              <a:pt x="229" y="42"/>
                              <a:pt x="224" y="42"/>
                            </a:cubicBezTo>
                            <a:cubicBezTo>
                              <a:pt x="9" y="42"/>
                              <a:pt x="9" y="42"/>
                              <a:pt x="9" y="42"/>
                            </a:cubicBezTo>
                            <a:cubicBezTo>
                              <a:pt x="4" y="42"/>
                              <a:pt x="0" y="38"/>
                              <a:pt x="0" y="33"/>
                            </a:cubicBezTo>
                            <a:cubicBezTo>
                              <a:pt x="0" y="8"/>
                              <a:pt x="0" y="8"/>
                              <a:pt x="0" y="8"/>
                            </a:cubicBezTo>
                            <a:cubicBezTo>
                              <a:pt x="0" y="3"/>
                              <a:pt x="4" y="0"/>
                              <a:pt x="9" y="0"/>
                            </a:cubicBezTo>
                            <a:cubicBezTo>
                              <a:pt x="224" y="0"/>
                              <a:pt x="224" y="0"/>
                              <a:pt x="224" y="0"/>
                            </a:cubicBezTo>
                            <a:cubicBezTo>
                              <a:pt x="229" y="0"/>
                              <a:pt x="233" y="3"/>
                              <a:pt x="233" y="8"/>
                            </a:cubicBezTo>
                            <a:lnTo>
                              <a:pt x="233" y="33"/>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4" name="Rectangle 99">
                        <a:extLst>
                          <a:ext uri="{FF2B5EF4-FFF2-40B4-BE49-F238E27FC236}">
                            <a16:creationId xmlns:a16="http://schemas.microsoft.com/office/drawing/2014/main" id="{51088630-9DEE-4D55-84BB-65DA9AFB1A7F}"/>
                          </a:ext>
                        </a:extLst>
                      </p:cNvPr>
                      <p:cNvSpPr>
                        <a:spLocks noChangeArrowheads="1"/>
                      </p:cNvSpPr>
                      <p:nvPr/>
                    </p:nvSpPr>
                    <p:spPr bwMode="auto">
                      <a:xfrm>
                        <a:off x="5690997" y="3104231"/>
                        <a:ext cx="67818" cy="8983"/>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5" name="Rectangle 100">
                        <a:extLst>
                          <a:ext uri="{FF2B5EF4-FFF2-40B4-BE49-F238E27FC236}">
                            <a16:creationId xmlns:a16="http://schemas.microsoft.com/office/drawing/2014/main" id="{E95080FC-21E6-4246-A51C-AB83642CA375}"/>
                          </a:ext>
                        </a:extLst>
                      </p:cNvPr>
                      <p:cNvSpPr>
                        <a:spLocks noChangeArrowheads="1"/>
                      </p:cNvSpPr>
                      <p:nvPr/>
                    </p:nvSpPr>
                    <p:spPr bwMode="auto">
                      <a:xfrm>
                        <a:off x="5826633" y="3104231"/>
                        <a:ext cx="67818"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6" name="Rectangle 101">
                        <a:extLst>
                          <a:ext uri="{FF2B5EF4-FFF2-40B4-BE49-F238E27FC236}">
                            <a16:creationId xmlns:a16="http://schemas.microsoft.com/office/drawing/2014/main" id="{C4C1203F-66DA-4A1F-9F36-79D3361AF0FE}"/>
                          </a:ext>
                        </a:extLst>
                      </p:cNvPr>
                      <p:cNvSpPr>
                        <a:spLocks noChangeArrowheads="1"/>
                      </p:cNvSpPr>
                      <p:nvPr/>
                    </p:nvSpPr>
                    <p:spPr bwMode="auto">
                      <a:xfrm>
                        <a:off x="5690997" y="3122203"/>
                        <a:ext cx="67818" cy="0"/>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7" name="Rectangle 102">
                        <a:extLst>
                          <a:ext uri="{FF2B5EF4-FFF2-40B4-BE49-F238E27FC236}">
                            <a16:creationId xmlns:a16="http://schemas.microsoft.com/office/drawing/2014/main" id="{465752B7-5D0C-4B9E-8A03-4CAFD09BC359}"/>
                          </a:ext>
                        </a:extLst>
                      </p:cNvPr>
                      <p:cNvSpPr>
                        <a:spLocks noChangeArrowheads="1"/>
                      </p:cNvSpPr>
                      <p:nvPr/>
                    </p:nvSpPr>
                    <p:spPr bwMode="auto">
                      <a:xfrm>
                        <a:off x="5690997" y="3077270"/>
                        <a:ext cx="118687" cy="8989"/>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8" name="Rectangle 103">
                        <a:extLst>
                          <a:ext uri="{FF2B5EF4-FFF2-40B4-BE49-F238E27FC236}">
                            <a16:creationId xmlns:a16="http://schemas.microsoft.com/office/drawing/2014/main" id="{7566AEC5-4FE7-49EA-8484-992B88094874}"/>
                          </a:ext>
                        </a:extLst>
                      </p:cNvPr>
                      <p:cNvSpPr>
                        <a:spLocks noChangeArrowheads="1"/>
                      </p:cNvSpPr>
                      <p:nvPr/>
                    </p:nvSpPr>
                    <p:spPr bwMode="auto">
                      <a:xfrm>
                        <a:off x="5826633" y="3077270"/>
                        <a:ext cx="101727"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49" name="Rectangle 104">
                        <a:extLst>
                          <a:ext uri="{FF2B5EF4-FFF2-40B4-BE49-F238E27FC236}">
                            <a16:creationId xmlns:a16="http://schemas.microsoft.com/office/drawing/2014/main" id="{E9BACAB2-A358-4ADB-A0A6-FD0C02883522}"/>
                          </a:ext>
                        </a:extLst>
                      </p:cNvPr>
                      <p:cNvSpPr>
                        <a:spLocks noChangeArrowheads="1"/>
                      </p:cNvSpPr>
                      <p:nvPr/>
                    </p:nvSpPr>
                    <p:spPr bwMode="auto">
                      <a:xfrm>
                        <a:off x="5690997" y="3095242"/>
                        <a:ext cx="118687" cy="0"/>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0" name="Rectangle 105">
                        <a:extLst>
                          <a:ext uri="{FF2B5EF4-FFF2-40B4-BE49-F238E27FC236}">
                            <a16:creationId xmlns:a16="http://schemas.microsoft.com/office/drawing/2014/main" id="{A28872B3-D37D-4F0F-8DB3-C7B96E69CE56}"/>
                          </a:ext>
                        </a:extLst>
                      </p:cNvPr>
                      <p:cNvSpPr>
                        <a:spLocks noChangeArrowheads="1"/>
                      </p:cNvSpPr>
                      <p:nvPr/>
                    </p:nvSpPr>
                    <p:spPr bwMode="auto">
                      <a:xfrm>
                        <a:off x="5826633" y="3095242"/>
                        <a:ext cx="101727"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1" name="Rectangle 106">
                        <a:extLst>
                          <a:ext uri="{FF2B5EF4-FFF2-40B4-BE49-F238E27FC236}">
                            <a16:creationId xmlns:a16="http://schemas.microsoft.com/office/drawing/2014/main" id="{6125F20A-7454-4AA6-8830-E5A62EC83AFD}"/>
                          </a:ext>
                        </a:extLst>
                      </p:cNvPr>
                      <p:cNvSpPr>
                        <a:spLocks noChangeArrowheads="1"/>
                      </p:cNvSpPr>
                      <p:nvPr/>
                    </p:nvSpPr>
                    <p:spPr bwMode="auto">
                      <a:xfrm>
                        <a:off x="5826633" y="3131186"/>
                        <a:ext cx="101727" cy="8989"/>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2" name="Rectangle 107">
                        <a:extLst>
                          <a:ext uri="{FF2B5EF4-FFF2-40B4-BE49-F238E27FC236}">
                            <a16:creationId xmlns:a16="http://schemas.microsoft.com/office/drawing/2014/main" id="{7E0A292E-9B1E-4CA5-886B-16DFFF77C6C1}"/>
                          </a:ext>
                        </a:extLst>
                      </p:cNvPr>
                      <p:cNvSpPr>
                        <a:spLocks noChangeArrowheads="1"/>
                      </p:cNvSpPr>
                      <p:nvPr/>
                    </p:nvSpPr>
                    <p:spPr bwMode="auto">
                      <a:xfrm>
                        <a:off x="5826633" y="3122203"/>
                        <a:ext cx="101727"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3" name="Rectangle 108">
                        <a:extLst>
                          <a:ext uri="{FF2B5EF4-FFF2-40B4-BE49-F238E27FC236}">
                            <a16:creationId xmlns:a16="http://schemas.microsoft.com/office/drawing/2014/main" id="{12590A28-7555-4F86-9A2E-2906FF0BDD0C}"/>
                          </a:ext>
                        </a:extLst>
                      </p:cNvPr>
                      <p:cNvSpPr>
                        <a:spLocks noChangeArrowheads="1"/>
                      </p:cNvSpPr>
                      <p:nvPr/>
                    </p:nvSpPr>
                    <p:spPr bwMode="auto">
                      <a:xfrm>
                        <a:off x="5690997" y="3131186"/>
                        <a:ext cx="118687" cy="8989"/>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4" name="Rectangle 109">
                        <a:extLst>
                          <a:ext uri="{FF2B5EF4-FFF2-40B4-BE49-F238E27FC236}">
                            <a16:creationId xmlns:a16="http://schemas.microsoft.com/office/drawing/2014/main" id="{9F370D40-C6AF-47B4-A5AC-E5A5210A5BC3}"/>
                          </a:ext>
                        </a:extLst>
                      </p:cNvPr>
                      <p:cNvSpPr>
                        <a:spLocks noChangeArrowheads="1"/>
                      </p:cNvSpPr>
                      <p:nvPr/>
                    </p:nvSpPr>
                    <p:spPr bwMode="auto">
                      <a:xfrm>
                        <a:off x="5690997" y="3068286"/>
                        <a:ext cx="118687" cy="0"/>
                      </a:xfrm>
                      <a:prstGeom prst="rect">
                        <a:avLst/>
                      </a:pr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5" name="Rectangle 110">
                        <a:extLst>
                          <a:ext uri="{FF2B5EF4-FFF2-40B4-BE49-F238E27FC236}">
                            <a16:creationId xmlns:a16="http://schemas.microsoft.com/office/drawing/2014/main" id="{8AE300D5-3740-458E-90F8-D14174EDA8A5}"/>
                          </a:ext>
                        </a:extLst>
                      </p:cNvPr>
                      <p:cNvSpPr>
                        <a:spLocks noChangeArrowheads="1"/>
                      </p:cNvSpPr>
                      <p:nvPr/>
                    </p:nvSpPr>
                    <p:spPr bwMode="auto">
                      <a:xfrm>
                        <a:off x="5826633" y="3068286"/>
                        <a:ext cx="101727"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6" name="Freeform 111">
                        <a:extLst>
                          <a:ext uri="{FF2B5EF4-FFF2-40B4-BE49-F238E27FC236}">
                            <a16:creationId xmlns:a16="http://schemas.microsoft.com/office/drawing/2014/main" id="{D34BFF52-3C2C-48F1-8331-D83EB4A1FD39}"/>
                          </a:ext>
                        </a:extLst>
                      </p:cNvPr>
                      <p:cNvSpPr>
                        <a:spLocks/>
                      </p:cNvSpPr>
                      <p:nvPr/>
                    </p:nvSpPr>
                    <p:spPr bwMode="auto">
                      <a:xfrm>
                        <a:off x="5826633" y="2978425"/>
                        <a:ext cx="101727" cy="62900"/>
                      </a:xfrm>
                      <a:custGeom>
                        <a:avLst/>
                        <a:gdLst>
                          <a:gd name="T0" fmla="*/ 109 w 109"/>
                          <a:gd name="T1" fmla="*/ 56 h 59"/>
                          <a:gd name="T2" fmla="*/ 106 w 109"/>
                          <a:gd name="T3" fmla="*/ 59 h 59"/>
                          <a:gd name="T4" fmla="*/ 4 w 109"/>
                          <a:gd name="T5" fmla="*/ 59 h 59"/>
                          <a:gd name="T6" fmla="*/ 0 w 109"/>
                          <a:gd name="T7" fmla="*/ 56 h 59"/>
                          <a:gd name="T8" fmla="*/ 0 w 109"/>
                          <a:gd name="T9" fmla="*/ 3 h 59"/>
                          <a:gd name="T10" fmla="*/ 4 w 109"/>
                          <a:gd name="T11" fmla="*/ 0 h 59"/>
                          <a:gd name="T12" fmla="*/ 106 w 109"/>
                          <a:gd name="T13" fmla="*/ 0 h 59"/>
                          <a:gd name="T14" fmla="*/ 109 w 109"/>
                          <a:gd name="T15" fmla="*/ 3 h 59"/>
                          <a:gd name="T16" fmla="*/ 109 w 10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9">
                            <a:moveTo>
                              <a:pt x="109" y="56"/>
                            </a:moveTo>
                            <a:cubicBezTo>
                              <a:pt x="109" y="58"/>
                              <a:pt x="108" y="59"/>
                              <a:pt x="106" y="59"/>
                            </a:cubicBezTo>
                            <a:cubicBezTo>
                              <a:pt x="4" y="59"/>
                              <a:pt x="4" y="59"/>
                              <a:pt x="4" y="59"/>
                            </a:cubicBezTo>
                            <a:cubicBezTo>
                              <a:pt x="2" y="59"/>
                              <a:pt x="0" y="58"/>
                              <a:pt x="0" y="56"/>
                            </a:cubicBezTo>
                            <a:cubicBezTo>
                              <a:pt x="0" y="3"/>
                              <a:pt x="0" y="3"/>
                              <a:pt x="0" y="3"/>
                            </a:cubicBezTo>
                            <a:cubicBezTo>
                              <a:pt x="0" y="1"/>
                              <a:pt x="2" y="0"/>
                              <a:pt x="4" y="0"/>
                            </a:cubicBezTo>
                            <a:cubicBezTo>
                              <a:pt x="106" y="0"/>
                              <a:pt x="106" y="0"/>
                              <a:pt x="106" y="0"/>
                            </a:cubicBezTo>
                            <a:cubicBezTo>
                              <a:pt x="108" y="0"/>
                              <a:pt x="109" y="1"/>
                              <a:pt x="109" y="3"/>
                            </a:cubicBezTo>
                            <a:lnTo>
                              <a:pt x="109" y="56"/>
                            </a:ln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7" name="Freeform 112">
                        <a:extLst>
                          <a:ext uri="{FF2B5EF4-FFF2-40B4-BE49-F238E27FC236}">
                            <a16:creationId xmlns:a16="http://schemas.microsoft.com/office/drawing/2014/main" id="{9326F900-E77D-4B3A-8A3B-AD1C6905DFEC}"/>
                          </a:ext>
                        </a:extLst>
                      </p:cNvPr>
                      <p:cNvSpPr>
                        <a:spLocks/>
                      </p:cNvSpPr>
                      <p:nvPr/>
                    </p:nvSpPr>
                    <p:spPr bwMode="auto">
                      <a:xfrm>
                        <a:off x="5690997" y="2978425"/>
                        <a:ext cx="118687" cy="62900"/>
                      </a:xfrm>
                      <a:custGeom>
                        <a:avLst/>
                        <a:gdLst>
                          <a:gd name="T0" fmla="*/ 110 w 110"/>
                          <a:gd name="T1" fmla="*/ 56 h 59"/>
                          <a:gd name="T2" fmla="*/ 106 w 110"/>
                          <a:gd name="T3" fmla="*/ 59 h 59"/>
                          <a:gd name="T4" fmla="*/ 4 w 110"/>
                          <a:gd name="T5" fmla="*/ 59 h 59"/>
                          <a:gd name="T6" fmla="*/ 0 w 110"/>
                          <a:gd name="T7" fmla="*/ 56 h 59"/>
                          <a:gd name="T8" fmla="*/ 0 w 110"/>
                          <a:gd name="T9" fmla="*/ 3 h 59"/>
                          <a:gd name="T10" fmla="*/ 4 w 110"/>
                          <a:gd name="T11" fmla="*/ 0 h 59"/>
                          <a:gd name="T12" fmla="*/ 106 w 110"/>
                          <a:gd name="T13" fmla="*/ 0 h 59"/>
                          <a:gd name="T14" fmla="*/ 110 w 110"/>
                          <a:gd name="T15" fmla="*/ 3 h 59"/>
                          <a:gd name="T16" fmla="*/ 110 w 110"/>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59">
                            <a:moveTo>
                              <a:pt x="110" y="56"/>
                            </a:moveTo>
                            <a:cubicBezTo>
                              <a:pt x="110" y="58"/>
                              <a:pt x="108" y="59"/>
                              <a:pt x="106" y="59"/>
                            </a:cubicBezTo>
                            <a:cubicBezTo>
                              <a:pt x="4" y="59"/>
                              <a:pt x="4" y="59"/>
                              <a:pt x="4" y="59"/>
                            </a:cubicBezTo>
                            <a:cubicBezTo>
                              <a:pt x="2" y="59"/>
                              <a:pt x="0" y="58"/>
                              <a:pt x="0" y="56"/>
                            </a:cubicBezTo>
                            <a:cubicBezTo>
                              <a:pt x="0" y="3"/>
                              <a:pt x="0" y="3"/>
                              <a:pt x="0" y="3"/>
                            </a:cubicBezTo>
                            <a:cubicBezTo>
                              <a:pt x="0" y="1"/>
                              <a:pt x="2" y="0"/>
                              <a:pt x="4" y="0"/>
                            </a:cubicBezTo>
                            <a:cubicBezTo>
                              <a:pt x="106" y="0"/>
                              <a:pt x="106" y="0"/>
                              <a:pt x="106" y="0"/>
                            </a:cubicBezTo>
                            <a:cubicBezTo>
                              <a:pt x="108" y="0"/>
                              <a:pt x="110" y="1"/>
                              <a:pt x="110" y="3"/>
                            </a:cubicBezTo>
                            <a:lnTo>
                              <a:pt x="110" y="56"/>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8" name="Freeform 113">
                        <a:extLst>
                          <a:ext uri="{FF2B5EF4-FFF2-40B4-BE49-F238E27FC236}">
                            <a16:creationId xmlns:a16="http://schemas.microsoft.com/office/drawing/2014/main" id="{9FDB8CC9-9BBC-477B-936F-36A99013F3C3}"/>
                          </a:ext>
                        </a:extLst>
                      </p:cNvPr>
                      <p:cNvSpPr>
                        <a:spLocks/>
                      </p:cNvSpPr>
                      <p:nvPr/>
                    </p:nvSpPr>
                    <p:spPr bwMode="auto">
                      <a:xfrm>
                        <a:off x="5690997" y="2861603"/>
                        <a:ext cx="237363" cy="89861"/>
                      </a:xfrm>
                      <a:custGeom>
                        <a:avLst/>
                        <a:gdLst>
                          <a:gd name="T0" fmla="*/ 228 w 233"/>
                          <a:gd name="T1" fmla="*/ 0 h 90"/>
                          <a:gd name="T2" fmla="*/ 110 w 233"/>
                          <a:gd name="T3" fmla="*/ 0 h 90"/>
                          <a:gd name="T4" fmla="*/ 86 w 233"/>
                          <a:gd name="T5" fmla="*/ 0 h 90"/>
                          <a:gd name="T6" fmla="*/ 5 w 233"/>
                          <a:gd name="T7" fmla="*/ 0 h 90"/>
                          <a:gd name="T8" fmla="*/ 0 w 233"/>
                          <a:gd name="T9" fmla="*/ 5 h 90"/>
                          <a:gd name="T10" fmla="*/ 0 w 233"/>
                          <a:gd name="T11" fmla="*/ 84 h 90"/>
                          <a:gd name="T12" fmla="*/ 5 w 233"/>
                          <a:gd name="T13" fmla="*/ 90 h 90"/>
                          <a:gd name="T14" fmla="*/ 86 w 233"/>
                          <a:gd name="T15" fmla="*/ 90 h 90"/>
                          <a:gd name="T16" fmla="*/ 110 w 233"/>
                          <a:gd name="T17" fmla="*/ 90 h 90"/>
                          <a:gd name="T18" fmla="*/ 228 w 233"/>
                          <a:gd name="T19" fmla="*/ 90 h 90"/>
                          <a:gd name="T20" fmla="*/ 233 w 233"/>
                          <a:gd name="T21" fmla="*/ 84 h 90"/>
                          <a:gd name="T22" fmla="*/ 233 w 233"/>
                          <a:gd name="T23" fmla="*/ 5 h 90"/>
                          <a:gd name="T24" fmla="*/ 228 w 233"/>
                          <a:gd name="T2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90">
                            <a:moveTo>
                              <a:pt x="228" y="0"/>
                            </a:moveTo>
                            <a:cubicBezTo>
                              <a:pt x="110" y="0"/>
                              <a:pt x="110" y="0"/>
                              <a:pt x="110" y="0"/>
                            </a:cubicBezTo>
                            <a:cubicBezTo>
                              <a:pt x="86" y="0"/>
                              <a:pt x="86" y="0"/>
                              <a:pt x="86" y="0"/>
                            </a:cubicBezTo>
                            <a:cubicBezTo>
                              <a:pt x="5" y="0"/>
                              <a:pt x="5" y="0"/>
                              <a:pt x="5" y="0"/>
                            </a:cubicBezTo>
                            <a:cubicBezTo>
                              <a:pt x="3" y="0"/>
                              <a:pt x="0" y="3"/>
                              <a:pt x="0" y="5"/>
                            </a:cubicBezTo>
                            <a:cubicBezTo>
                              <a:pt x="0" y="84"/>
                              <a:pt x="0" y="84"/>
                              <a:pt x="0" y="84"/>
                            </a:cubicBezTo>
                            <a:cubicBezTo>
                              <a:pt x="0" y="87"/>
                              <a:pt x="3" y="90"/>
                              <a:pt x="5" y="90"/>
                            </a:cubicBezTo>
                            <a:cubicBezTo>
                              <a:pt x="86" y="90"/>
                              <a:pt x="86" y="90"/>
                              <a:pt x="86" y="90"/>
                            </a:cubicBezTo>
                            <a:cubicBezTo>
                              <a:pt x="110" y="90"/>
                              <a:pt x="110" y="90"/>
                              <a:pt x="110" y="90"/>
                            </a:cubicBezTo>
                            <a:cubicBezTo>
                              <a:pt x="228" y="90"/>
                              <a:pt x="228" y="90"/>
                              <a:pt x="228" y="90"/>
                            </a:cubicBezTo>
                            <a:cubicBezTo>
                              <a:pt x="231" y="90"/>
                              <a:pt x="233" y="87"/>
                              <a:pt x="233" y="84"/>
                            </a:cubicBezTo>
                            <a:cubicBezTo>
                              <a:pt x="233" y="5"/>
                              <a:pt x="233" y="5"/>
                              <a:pt x="233" y="5"/>
                            </a:cubicBezTo>
                            <a:cubicBezTo>
                              <a:pt x="233" y="3"/>
                              <a:pt x="231" y="0"/>
                              <a:pt x="228" y="0"/>
                            </a:cubicBez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59" name="Freeform 114">
                        <a:extLst>
                          <a:ext uri="{FF2B5EF4-FFF2-40B4-BE49-F238E27FC236}">
                            <a16:creationId xmlns:a16="http://schemas.microsoft.com/office/drawing/2014/main" id="{5628E3D1-6440-46C1-94B8-633871CBA06E}"/>
                          </a:ext>
                        </a:extLst>
                      </p:cNvPr>
                      <p:cNvSpPr>
                        <a:spLocks/>
                      </p:cNvSpPr>
                      <p:nvPr/>
                    </p:nvSpPr>
                    <p:spPr bwMode="auto">
                      <a:xfrm>
                        <a:off x="5809684" y="2789714"/>
                        <a:ext cx="118676" cy="44933"/>
                      </a:xfrm>
                      <a:custGeom>
                        <a:avLst/>
                        <a:gdLst>
                          <a:gd name="T0" fmla="*/ 108 w 117"/>
                          <a:gd name="T1" fmla="*/ 0 h 42"/>
                          <a:gd name="T2" fmla="*/ 0 w 117"/>
                          <a:gd name="T3" fmla="*/ 0 h 42"/>
                          <a:gd name="T4" fmla="*/ 0 w 117"/>
                          <a:gd name="T5" fmla="*/ 42 h 42"/>
                          <a:gd name="T6" fmla="*/ 108 w 117"/>
                          <a:gd name="T7" fmla="*/ 42 h 42"/>
                          <a:gd name="T8" fmla="*/ 117 w 117"/>
                          <a:gd name="T9" fmla="*/ 33 h 42"/>
                          <a:gd name="T10" fmla="*/ 117 w 117"/>
                          <a:gd name="T11" fmla="*/ 8 h 42"/>
                          <a:gd name="T12" fmla="*/ 108 w 11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17" h="42">
                            <a:moveTo>
                              <a:pt x="108" y="0"/>
                            </a:moveTo>
                            <a:cubicBezTo>
                              <a:pt x="0" y="0"/>
                              <a:pt x="0" y="0"/>
                              <a:pt x="0" y="0"/>
                            </a:cubicBezTo>
                            <a:cubicBezTo>
                              <a:pt x="0" y="42"/>
                              <a:pt x="0" y="42"/>
                              <a:pt x="0" y="42"/>
                            </a:cubicBezTo>
                            <a:cubicBezTo>
                              <a:pt x="108" y="42"/>
                              <a:pt x="108" y="42"/>
                              <a:pt x="108" y="42"/>
                            </a:cubicBezTo>
                            <a:cubicBezTo>
                              <a:pt x="113" y="42"/>
                              <a:pt x="117" y="38"/>
                              <a:pt x="117" y="33"/>
                            </a:cubicBezTo>
                            <a:cubicBezTo>
                              <a:pt x="117" y="8"/>
                              <a:pt x="117" y="8"/>
                              <a:pt x="117" y="8"/>
                            </a:cubicBezTo>
                            <a:cubicBezTo>
                              <a:pt x="117" y="3"/>
                              <a:pt x="113" y="0"/>
                              <a:pt x="108"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0" name="Freeform 115">
                        <a:extLst>
                          <a:ext uri="{FF2B5EF4-FFF2-40B4-BE49-F238E27FC236}">
                            <a16:creationId xmlns:a16="http://schemas.microsoft.com/office/drawing/2014/main" id="{A3C14626-0A16-4D6E-97AB-C5B066887D93}"/>
                          </a:ext>
                        </a:extLst>
                      </p:cNvPr>
                      <p:cNvSpPr>
                        <a:spLocks/>
                      </p:cNvSpPr>
                      <p:nvPr/>
                    </p:nvSpPr>
                    <p:spPr bwMode="auto">
                      <a:xfrm>
                        <a:off x="5809684" y="2861603"/>
                        <a:ext cx="118676" cy="89861"/>
                      </a:xfrm>
                      <a:custGeom>
                        <a:avLst/>
                        <a:gdLst>
                          <a:gd name="T0" fmla="*/ 112 w 117"/>
                          <a:gd name="T1" fmla="*/ 0 h 90"/>
                          <a:gd name="T2" fmla="*/ 0 w 117"/>
                          <a:gd name="T3" fmla="*/ 0 h 90"/>
                          <a:gd name="T4" fmla="*/ 0 w 117"/>
                          <a:gd name="T5" fmla="*/ 90 h 90"/>
                          <a:gd name="T6" fmla="*/ 112 w 117"/>
                          <a:gd name="T7" fmla="*/ 90 h 90"/>
                          <a:gd name="T8" fmla="*/ 117 w 117"/>
                          <a:gd name="T9" fmla="*/ 84 h 90"/>
                          <a:gd name="T10" fmla="*/ 117 w 117"/>
                          <a:gd name="T11" fmla="*/ 5 h 90"/>
                          <a:gd name="T12" fmla="*/ 112 w 11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7" h="90">
                            <a:moveTo>
                              <a:pt x="112" y="0"/>
                            </a:moveTo>
                            <a:cubicBezTo>
                              <a:pt x="0" y="0"/>
                              <a:pt x="0" y="0"/>
                              <a:pt x="0" y="0"/>
                            </a:cubicBezTo>
                            <a:cubicBezTo>
                              <a:pt x="0" y="90"/>
                              <a:pt x="0" y="90"/>
                              <a:pt x="0" y="90"/>
                            </a:cubicBezTo>
                            <a:cubicBezTo>
                              <a:pt x="112" y="90"/>
                              <a:pt x="112" y="90"/>
                              <a:pt x="112" y="90"/>
                            </a:cubicBezTo>
                            <a:cubicBezTo>
                              <a:pt x="115" y="90"/>
                              <a:pt x="117" y="87"/>
                              <a:pt x="117" y="84"/>
                            </a:cubicBezTo>
                            <a:cubicBezTo>
                              <a:pt x="117" y="5"/>
                              <a:pt x="117" y="5"/>
                              <a:pt x="117" y="5"/>
                            </a:cubicBezTo>
                            <a:cubicBezTo>
                              <a:pt x="117" y="3"/>
                              <a:pt x="115" y="0"/>
                              <a:pt x="112"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pic>
                    <p:nvPicPr>
                      <p:cNvPr id="761" name="Picture 116">
                        <a:extLst>
                          <a:ext uri="{FF2B5EF4-FFF2-40B4-BE49-F238E27FC236}">
                            <a16:creationId xmlns:a16="http://schemas.microsoft.com/office/drawing/2014/main" id="{C69E823D-9049-4578-9753-44B4F9D357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6550" y="3568372"/>
                        <a:ext cx="792934" cy="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2" name="Rectangle 117">
                        <a:extLst>
                          <a:ext uri="{FF2B5EF4-FFF2-40B4-BE49-F238E27FC236}">
                            <a16:creationId xmlns:a16="http://schemas.microsoft.com/office/drawing/2014/main" id="{43439FE4-BC9A-467C-9415-DC8004F66008}"/>
                          </a:ext>
                        </a:extLst>
                      </p:cNvPr>
                      <p:cNvSpPr>
                        <a:spLocks noChangeArrowheads="1"/>
                      </p:cNvSpPr>
                      <p:nvPr/>
                    </p:nvSpPr>
                    <p:spPr bwMode="auto">
                      <a:xfrm>
                        <a:off x="3063055" y="3014370"/>
                        <a:ext cx="406908" cy="467279"/>
                      </a:xfrm>
                      <a:prstGeom prst="rect">
                        <a:avLst/>
                      </a:prstGeom>
                      <a:solidFill>
                        <a:srgbClr val="E7E6E6">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3" name="Rectangle 118">
                        <a:extLst>
                          <a:ext uri="{FF2B5EF4-FFF2-40B4-BE49-F238E27FC236}">
                            <a16:creationId xmlns:a16="http://schemas.microsoft.com/office/drawing/2014/main" id="{1B9DDAD1-BC9C-40E9-9C6E-C06259DF93F6}"/>
                          </a:ext>
                        </a:extLst>
                      </p:cNvPr>
                      <p:cNvSpPr>
                        <a:spLocks noChangeArrowheads="1"/>
                      </p:cNvSpPr>
                      <p:nvPr/>
                    </p:nvSpPr>
                    <p:spPr bwMode="auto">
                      <a:xfrm>
                        <a:off x="3266509" y="3014370"/>
                        <a:ext cx="220403" cy="476262"/>
                      </a:xfrm>
                      <a:prstGeom prst="rect">
                        <a:avLst/>
                      </a:prstGeom>
                      <a:solidFill>
                        <a:srgbClr val="43B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4" name="Freeform 119">
                        <a:extLst>
                          <a:ext uri="{FF2B5EF4-FFF2-40B4-BE49-F238E27FC236}">
                            <a16:creationId xmlns:a16="http://schemas.microsoft.com/office/drawing/2014/main" id="{260A22B3-4D55-4EAC-80DA-C34CE5D91BB8}"/>
                          </a:ext>
                        </a:extLst>
                      </p:cNvPr>
                      <p:cNvSpPr>
                        <a:spLocks noEditPoints="1"/>
                      </p:cNvSpPr>
                      <p:nvPr/>
                    </p:nvSpPr>
                    <p:spPr bwMode="auto">
                      <a:xfrm>
                        <a:off x="3046095" y="2969436"/>
                        <a:ext cx="440817" cy="584101"/>
                      </a:xfrm>
                      <a:custGeom>
                        <a:avLst/>
                        <a:gdLst>
                          <a:gd name="T0" fmla="*/ 412284261 w 422"/>
                          <a:gd name="T1" fmla="*/ 0 h 566"/>
                          <a:gd name="T2" fmla="*/ 228926910 w 422"/>
                          <a:gd name="T3" fmla="*/ 0 h 566"/>
                          <a:gd name="T4" fmla="*/ 45568518 w 422"/>
                          <a:gd name="T5" fmla="*/ 0 h 566"/>
                          <a:gd name="T6" fmla="*/ 0 w 422"/>
                          <a:gd name="T7" fmla="*/ 27258371 h 566"/>
                          <a:gd name="T8" fmla="*/ 0 w 422"/>
                          <a:gd name="T9" fmla="*/ 573506510 h 566"/>
                          <a:gd name="T10" fmla="*/ 54248285 w 422"/>
                          <a:gd name="T11" fmla="*/ 617118859 h 566"/>
                          <a:gd name="T12" fmla="*/ 228926910 w 422"/>
                          <a:gd name="T13" fmla="*/ 617118859 h 566"/>
                          <a:gd name="T14" fmla="*/ 403604494 w 422"/>
                          <a:gd name="T15" fmla="*/ 617118859 h 566"/>
                          <a:gd name="T16" fmla="*/ 457852779 w 422"/>
                          <a:gd name="T17" fmla="*/ 573506510 h 566"/>
                          <a:gd name="T18" fmla="*/ 457852779 w 422"/>
                          <a:gd name="T19" fmla="*/ 27258371 h 566"/>
                          <a:gd name="T20" fmla="*/ 412284261 w 422"/>
                          <a:gd name="T21" fmla="*/ 0 h 566"/>
                          <a:gd name="T22" fmla="*/ 428558434 w 422"/>
                          <a:gd name="T23" fmla="*/ 529893117 h 566"/>
                          <a:gd name="T24" fmla="*/ 228926910 w 422"/>
                          <a:gd name="T25" fmla="*/ 529893117 h 566"/>
                          <a:gd name="T26" fmla="*/ 29294345 w 422"/>
                          <a:gd name="T27" fmla="*/ 529893117 h 566"/>
                          <a:gd name="T28" fmla="*/ 29294345 w 422"/>
                          <a:gd name="T29" fmla="*/ 69780593 h 566"/>
                          <a:gd name="T30" fmla="*/ 45568518 w 422"/>
                          <a:gd name="T31" fmla="*/ 71960845 h 566"/>
                          <a:gd name="T32" fmla="*/ 228926910 w 422"/>
                          <a:gd name="T33" fmla="*/ 71960845 h 566"/>
                          <a:gd name="T34" fmla="*/ 412284261 w 422"/>
                          <a:gd name="T35" fmla="*/ 71960845 h 566"/>
                          <a:gd name="T36" fmla="*/ 428558434 w 422"/>
                          <a:gd name="T37" fmla="*/ 69780593 h 566"/>
                          <a:gd name="T38" fmla="*/ 428558434 w 422"/>
                          <a:gd name="T39" fmla="*/ 529893117 h 5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22" h="566">
                            <a:moveTo>
                              <a:pt x="380" y="0"/>
                            </a:moveTo>
                            <a:cubicBezTo>
                              <a:pt x="211" y="0"/>
                              <a:pt x="211" y="0"/>
                              <a:pt x="211" y="0"/>
                            </a:cubicBezTo>
                            <a:cubicBezTo>
                              <a:pt x="42" y="0"/>
                              <a:pt x="42" y="0"/>
                              <a:pt x="42" y="0"/>
                            </a:cubicBezTo>
                            <a:cubicBezTo>
                              <a:pt x="22" y="0"/>
                              <a:pt x="0" y="9"/>
                              <a:pt x="0" y="25"/>
                            </a:cubicBezTo>
                            <a:cubicBezTo>
                              <a:pt x="0" y="526"/>
                              <a:pt x="0" y="526"/>
                              <a:pt x="0" y="526"/>
                            </a:cubicBezTo>
                            <a:cubicBezTo>
                              <a:pt x="0" y="548"/>
                              <a:pt x="22" y="566"/>
                              <a:pt x="50" y="566"/>
                            </a:cubicBezTo>
                            <a:cubicBezTo>
                              <a:pt x="211" y="566"/>
                              <a:pt x="211" y="566"/>
                              <a:pt x="211" y="566"/>
                            </a:cubicBezTo>
                            <a:cubicBezTo>
                              <a:pt x="372" y="566"/>
                              <a:pt x="372" y="566"/>
                              <a:pt x="372" y="566"/>
                            </a:cubicBezTo>
                            <a:cubicBezTo>
                              <a:pt x="400" y="566"/>
                              <a:pt x="422" y="548"/>
                              <a:pt x="422" y="526"/>
                            </a:cubicBezTo>
                            <a:cubicBezTo>
                              <a:pt x="422" y="25"/>
                              <a:pt x="422" y="25"/>
                              <a:pt x="422" y="25"/>
                            </a:cubicBezTo>
                            <a:cubicBezTo>
                              <a:pt x="422" y="9"/>
                              <a:pt x="400" y="0"/>
                              <a:pt x="380" y="0"/>
                            </a:cubicBezTo>
                            <a:close/>
                            <a:moveTo>
                              <a:pt x="395" y="486"/>
                            </a:moveTo>
                            <a:cubicBezTo>
                              <a:pt x="211" y="486"/>
                              <a:pt x="211" y="486"/>
                              <a:pt x="211" y="486"/>
                            </a:cubicBezTo>
                            <a:cubicBezTo>
                              <a:pt x="27" y="486"/>
                              <a:pt x="27" y="486"/>
                              <a:pt x="27" y="486"/>
                            </a:cubicBezTo>
                            <a:cubicBezTo>
                              <a:pt x="27" y="64"/>
                              <a:pt x="27" y="64"/>
                              <a:pt x="27" y="64"/>
                            </a:cubicBezTo>
                            <a:cubicBezTo>
                              <a:pt x="32" y="65"/>
                              <a:pt x="37" y="66"/>
                              <a:pt x="42" y="66"/>
                            </a:cubicBezTo>
                            <a:cubicBezTo>
                              <a:pt x="211" y="66"/>
                              <a:pt x="211" y="66"/>
                              <a:pt x="211" y="66"/>
                            </a:cubicBezTo>
                            <a:cubicBezTo>
                              <a:pt x="380" y="66"/>
                              <a:pt x="380" y="66"/>
                              <a:pt x="380" y="66"/>
                            </a:cubicBezTo>
                            <a:cubicBezTo>
                              <a:pt x="385" y="66"/>
                              <a:pt x="390" y="65"/>
                              <a:pt x="395" y="64"/>
                            </a:cubicBezTo>
                            <a:lnTo>
                              <a:pt x="395" y="486"/>
                            </a:lnTo>
                            <a:close/>
                          </a:path>
                        </a:pathLst>
                      </a:custGeom>
                      <a:solidFill>
                        <a:srgbClr val="0E35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5" name="Freeform 120">
                        <a:extLst>
                          <a:ext uri="{FF2B5EF4-FFF2-40B4-BE49-F238E27FC236}">
                            <a16:creationId xmlns:a16="http://schemas.microsoft.com/office/drawing/2014/main" id="{A63A62D2-40FE-46A9-8910-6CA1DDFD5743}"/>
                          </a:ext>
                        </a:extLst>
                      </p:cNvPr>
                      <p:cNvSpPr>
                        <a:spLocks/>
                      </p:cNvSpPr>
                      <p:nvPr/>
                    </p:nvSpPr>
                    <p:spPr bwMode="auto">
                      <a:xfrm>
                        <a:off x="3266509" y="2969436"/>
                        <a:ext cx="220403" cy="584101"/>
                      </a:xfrm>
                      <a:custGeom>
                        <a:avLst/>
                        <a:gdLst>
                          <a:gd name="T0" fmla="*/ 169 w 211"/>
                          <a:gd name="T1" fmla="*/ 0 h 566"/>
                          <a:gd name="T2" fmla="*/ 0 w 211"/>
                          <a:gd name="T3" fmla="*/ 0 h 566"/>
                          <a:gd name="T4" fmla="*/ 0 w 211"/>
                          <a:gd name="T5" fmla="*/ 0 h 566"/>
                          <a:gd name="T6" fmla="*/ 0 w 211"/>
                          <a:gd name="T7" fmla="*/ 66 h 566"/>
                          <a:gd name="T8" fmla="*/ 0 w 211"/>
                          <a:gd name="T9" fmla="*/ 66 h 566"/>
                          <a:gd name="T10" fmla="*/ 169 w 211"/>
                          <a:gd name="T11" fmla="*/ 66 h 566"/>
                          <a:gd name="T12" fmla="*/ 184 w 211"/>
                          <a:gd name="T13" fmla="*/ 64 h 566"/>
                          <a:gd name="T14" fmla="*/ 184 w 211"/>
                          <a:gd name="T15" fmla="*/ 486 h 566"/>
                          <a:gd name="T16" fmla="*/ 0 w 211"/>
                          <a:gd name="T17" fmla="*/ 486 h 566"/>
                          <a:gd name="T18" fmla="*/ 0 w 211"/>
                          <a:gd name="T19" fmla="*/ 486 h 566"/>
                          <a:gd name="T20" fmla="*/ 0 w 211"/>
                          <a:gd name="T21" fmla="*/ 566 h 566"/>
                          <a:gd name="T22" fmla="*/ 0 w 211"/>
                          <a:gd name="T23" fmla="*/ 566 h 566"/>
                          <a:gd name="T24" fmla="*/ 161 w 211"/>
                          <a:gd name="T25" fmla="*/ 566 h 566"/>
                          <a:gd name="T26" fmla="*/ 211 w 211"/>
                          <a:gd name="T27" fmla="*/ 526 h 566"/>
                          <a:gd name="T28" fmla="*/ 211 w 211"/>
                          <a:gd name="T29" fmla="*/ 25 h 566"/>
                          <a:gd name="T30" fmla="*/ 169 w 211"/>
                          <a:gd name="T3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1" h="566">
                            <a:moveTo>
                              <a:pt x="169" y="0"/>
                            </a:moveTo>
                            <a:cubicBezTo>
                              <a:pt x="0" y="0"/>
                              <a:pt x="0" y="0"/>
                              <a:pt x="0" y="0"/>
                            </a:cubicBezTo>
                            <a:cubicBezTo>
                              <a:pt x="0" y="0"/>
                              <a:pt x="0" y="0"/>
                              <a:pt x="0" y="0"/>
                            </a:cubicBezTo>
                            <a:cubicBezTo>
                              <a:pt x="0" y="66"/>
                              <a:pt x="0" y="66"/>
                              <a:pt x="0" y="66"/>
                            </a:cubicBezTo>
                            <a:cubicBezTo>
                              <a:pt x="0" y="66"/>
                              <a:pt x="0" y="66"/>
                              <a:pt x="0" y="66"/>
                            </a:cubicBezTo>
                            <a:cubicBezTo>
                              <a:pt x="169" y="66"/>
                              <a:pt x="169" y="66"/>
                              <a:pt x="169" y="66"/>
                            </a:cubicBezTo>
                            <a:cubicBezTo>
                              <a:pt x="174" y="66"/>
                              <a:pt x="179" y="65"/>
                              <a:pt x="184" y="64"/>
                            </a:cubicBezTo>
                            <a:cubicBezTo>
                              <a:pt x="184" y="486"/>
                              <a:pt x="184" y="486"/>
                              <a:pt x="184" y="486"/>
                            </a:cubicBezTo>
                            <a:cubicBezTo>
                              <a:pt x="0" y="486"/>
                              <a:pt x="0" y="486"/>
                              <a:pt x="0" y="486"/>
                            </a:cubicBezTo>
                            <a:cubicBezTo>
                              <a:pt x="0" y="486"/>
                              <a:pt x="0" y="486"/>
                              <a:pt x="0" y="486"/>
                            </a:cubicBezTo>
                            <a:cubicBezTo>
                              <a:pt x="0" y="566"/>
                              <a:pt x="0" y="566"/>
                              <a:pt x="0" y="566"/>
                            </a:cubicBezTo>
                            <a:cubicBezTo>
                              <a:pt x="0" y="566"/>
                              <a:pt x="0" y="566"/>
                              <a:pt x="0" y="566"/>
                            </a:cubicBezTo>
                            <a:cubicBezTo>
                              <a:pt x="161" y="566"/>
                              <a:pt x="161" y="566"/>
                              <a:pt x="161" y="566"/>
                            </a:cubicBezTo>
                            <a:cubicBezTo>
                              <a:pt x="189" y="566"/>
                              <a:pt x="211" y="548"/>
                              <a:pt x="211" y="526"/>
                            </a:cubicBezTo>
                            <a:cubicBezTo>
                              <a:pt x="211" y="25"/>
                              <a:pt x="211" y="25"/>
                              <a:pt x="211" y="25"/>
                            </a:cubicBezTo>
                            <a:cubicBezTo>
                              <a:pt x="211" y="9"/>
                              <a:pt x="189" y="0"/>
                              <a:pt x="169"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6" name="Oval 121">
                        <a:extLst>
                          <a:ext uri="{FF2B5EF4-FFF2-40B4-BE49-F238E27FC236}">
                            <a16:creationId xmlns:a16="http://schemas.microsoft.com/office/drawing/2014/main" id="{1A2DFB49-9441-44C8-81F6-B726135A070F}"/>
                          </a:ext>
                        </a:extLst>
                      </p:cNvPr>
                      <p:cNvSpPr>
                        <a:spLocks noChangeArrowheads="1"/>
                      </p:cNvSpPr>
                      <p:nvPr/>
                    </p:nvSpPr>
                    <p:spPr bwMode="auto">
                      <a:xfrm>
                        <a:off x="3249549" y="3490632"/>
                        <a:ext cx="50869" cy="44933"/>
                      </a:xfrm>
                      <a:prstGeom prst="ellipse">
                        <a:avLst/>
                      </a:prstGeom>
                      <a:solidFill>
                        <a:srgbClr val="ED7D31">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7" name="Freeform 122">
                        <a:extLst>
                          <a:ext uri="{FF2B5EF4-FFF2-40B4-BE49-F238E27FC236}">
                            <a16:creationId xmlns:a16="http://schemas.microsoft.com/office/drawing/2014/main" id="{22CA00F8-823E-43CA-B537-3410AE509A47}"/>
                          </a:ext>
                        </a:extLst>
                      </p:cNvPr>
                      <p:cNvSpPr>
                        <a:spLocks/>
                      </p:cNvSpPr>
                      <p:nvPr/>
                    </p:nvSpPr>
                    <p:spPr bwMode="auto">
                      <a:xfrm>
                        <a:off x="3266509" y="3490632"/>
                        <a:ext cx="33909" cy="44933"/>
                      </a:xfrm>
                      <a:custGeom>
                        <a:avLst/>
                        <a:gdLst>
                          <a:gd name="T0" fmla="*/ 0 w 20"/>
                          <a:gd name="T1" fmla="*/ 0 h 40"/>
                          <a:gd name="T2" fmla="*/ 0 w 20"/>
                          <a:gd name="T3" fmla="*/ 0 h 40"/>
                          <a:gd name="T4" fmla="*/ 0 w 20"/>
                          <a:gd name="T5" fmla="*/ 43812769 h 40"/>
                          <a:gd name="T6" fmla="*/ 0 w 20"/>
                          <a:gd name="T7" fmla="*/ 43812769 h 40"/>
                          <a:gd name="T8" fmla="*/ 19404500 w 20"/>
                          <a:gd name="T9" fmla="*/ 21906908 h 40"/>
                          <a:gd name="T10" fmla="*/ 0 w 20"/>
                          <a:gd name="T11" fmla="*/ 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40">
                            <a:moveTo>
                              <a:pt x="0" y="0"/>
                            </a:moveTo>
                            <a:cubicBezTo>
                              <a:pt x="0" y="0"/>
                              <a:pt x="0" y="0"/>
                              <a:pt x="0" y="0"/>
                            </a:cubicBezTo>
                            <a:cubicBezTo>
                              <a:pt x="0" y="40"/>
                              <a:pt x="0" y="40"/>
                              <a:pt x="0" y="40"/>
                            </a:cubicBezTo>
                            <a:cubicBezTo>
                              <a:pt x="0" y="40"/>
                              <a:pt x="0" y="40"/>
                              <a:pt x="0" y="40"/>
                            </a:cubicBezTo>
                            <a:cubicBezTo>
                              <a:pt x="11" y="40"/>
                              <a:pt x="20" y="31"/>
                              <a:pt x="20" y="20"/>
                            </a:cubicBezTo>
                            <a:cubicBezTo>
                              <a:pt x="20" y="9"/>
                              <a:pt x="11" y="0"/>
                              <a:pt x="0" y="0"/>
                            </a:cubicBez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8" name="Oval 123">
                        <a:extLst>
                          <a:ext uri="{FF2B5EF4-FFF2-40B4-BE49-F238E27FC236}">
                            <a16:creationId xmlns:a16="http://schemas.microsoft.com/office/drawing/2014/main" id="{09CB24CA-8AA1-47FA-8289-FA50109974EF}"/>
                          </a:ext>
                        </a:extLst>
                      </p:cNvPr>
                      <p:cNvSpPr>
                        <a:spLocks noChangeArrowheads="1"/>
                      </p:cNvSpPr>
                      <p:nvPr/>
                    </p:nvSpPr>
                    <p:spPr bwMode="auto">
                      <a:xfrm>
                        <a:off x="3317367" y="3499620"/>
                        <a:ext cx="16960" cy="26956"/>
                      </a:xfrm>
                      <a:prstGeom prst="ellipse">
                        <a:avLst/>
                      </a:pr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alt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69" name="Oval 124">
                        <a:extLst>
                          <a:ext uri="{FF2B5EF4-FFF2-40B4-BE49-F238E27FC236}">
                            <a16:creationId xmlns:a16="http://schemas.microsoft.com/office/drawing/2014/main" id="{9828736D-7E34-4BDC-90C7-27F9554E938C}"/>
                          </a:ext>
                        </a:extLst>
                      </p:cNvPr>
                      <p:cNvSpPr>
                        <a:spLocks noChangeArrowheads="1"/>
                      </p:cNvSpPr>
                      <p:nvPr/>
                    </p:nvSpPr>
                    <p:spPr bwMode="auto">
                      <a:xfrm>
                        <a:off x="3198691" y="3499620"/>
                        <a:ext cx="33909" cy="26956"/>
                      </a:xfrm>
                      <a:prstGeom prst="ellipse">
                        <a:avLst/>
                      </a:prstGeom>
                      <a:solidFill>
                        <a:srgbClr val="ED7D31">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0" name="Freeform 125">
                        <a:extLst>
                          <a:ext uri="{FF2B5EF4-FFF2-40B4-BE49-F238E27FC236}">
                            <a16:creationId xmlns:a16="http://schemas.microsoft.com/office/drawing/2014/main" id="{8339AEE8-432F-424F-BF15-9378DBC8B696}"/>
                          </a:ext>
                        </a:extLst>
                      </p:cNvPr>
                      <p:cNvSpPr>
                        <a:spLocks/>
                      </p:cNvSpPr>
                      <p:nvPr/>
                    </p:nvSpPr>
                    <p:spPr bwMode="auto">
                      <a:xfrm>
                        <a:off x="3113913" y="3050314"/>
                        <a:ext cx="186505" cy="35945"/>
                      </a:xfrm>
                      <a:custGeom>
                        <a:avLst/>
                        <a:gdLst>
                          <a:gd name="T0" fmla="*/ 173 w 173"/>
                          <a:gd name="T1" fmla="*/ 25 h 31"/>
                          <a:gd name="T2" fmla="*/ 167 w 173"/>
                          <a:gd name="T3" fmla="*/ 31 h 31"/>
                          <a:gd name="T4" fmla="*/ 6 w 173"/>
                          <a:gd name="T5" fmla="*/ 31 h 31"/>
                          <a:gd name="T6" fmla="*/ 0 w 173"/>
                          <a:gd name="T7" fmla="*/ 25 h 31"/>
                          <a:gd name="T8" fmla="*/ 0 w 173"/>
                          <a:gd name="T9" fmla="*/ 6 h 31"/>
                          <a:gd name="T10" fmla="*/ 6 w 173"/>
                          <a:gd name="T11" fmla="*/ 0 h 31"/>
                          <a:gd name="T12" fmla="*/ 167 w 173"/>
                          <a:gd name="T13" fmla="*/ 0 h 31"/>
                          <a:gd name="T14" fmla="*/ 173 w 173"/>
                          <a:gd name="T15" fmla="*/ 6 h 31"/>
                          <a:gd name="T16" fmla="*/ 173 w 173"/>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1">
                            <a:moveTo>
                              <a:pt x="173" y="25"/>
                            </a:moveTo>
                            <a:cubicBezTo>
                              <a:pt x="173" y="28"/>
                              <a:pt x="170" y="31"/>
                              <a:pt x="167" y="31"/>
                            </a:cubicBezTo>
                            <a:cubicBezTo>
                              <a:pt x="6" y="31"/>
                              <a:pt x="6" y="31"/>
                              <a:pt x="6" y="31"/>
                            </a:cubicBezTo>
                            <a:cubicBezTo>
                              <a:pt x="3" y="31"/>
                              <a:pt x="0" y="28"/>
                              <a:pt x="0" y="25"/>
                            </a:cubicBezTo>
                            <a:cubicBezTo>
                              <a:pt x="0" y="6"/>
                              <a:pt x="0" y="6"/>
                              <a:pt x="0" y="6"/>
                            </a:cubicBezTo>
                            <a:cubicBezTo>
                              <a:pt x="0" y="3"/>
                              <a:pt x="3" y="0"/>
                              <a:pt x="6" y="0"/>
                            </a:cubicBezTo>
                            <a:cubicBezTo>
                              <a:pt x="167" y="0"/>
                              <a:pt x="167" y="0"/>
                              <a:pt x="167" y="0"/>
                            </a:cubicBezTo>
                            <a:cubicBezTo>
                              <a:pt x="170" y="0"/>
                              <a:pt x="173" y="3"/>
                              <a:pt x="173" y="6"/>
                            </a:cubicBezTo>
                            <a:lnTo>
                              <a:pt x="173" y="25"/>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1" name="Freeform 126">
                        <a:extLst>
                          <a:ext uri="{FF2B5EF4-FFF2-40B4-BE49-F238E27FC236}">
                            <a16:creationId xmlns:a16="http://schemas.microsoft.com/office/drawing/2014/main" id="{FD1B55EB-3168-45D1-9DFD-F5AD0BFE9889}"/>
                          </a:ext>
                        </a:extLst>
                      </p:cNvPr>
                      <p:cNvSpPr>
                        <a:spLocks/>
                      </p:cNvSpPr>
                      <p:nvPr/>
                    </p:nvSpPr>
                    <p:spPr bwMode="auto">
                      <a:xfrm>
                        <a:off x="3283458" y="3248009"/>
                        <a:ext cx="152596" cy="80872"/>
                      </a:xfrm>
                      <a:custGeom>
                        <a:avLst/>
                        <a:gdLst>
                          <a:gd name="T0" fmla="*/ 142 w 142"/>
                          <a:gd name="T1" fmla="*/ 73 h 78"/>
                          <a:gd name="T2" fmla="*/ 138 w 142"/>
                          <a:gd name="T3" fmla="*/ 78 h 78"/>
                          <a:gd name="T4" fmla="*/ 4 w 142"/>
                          <a:gd name="T5" fmla="*/ 78 h 78"/>
                          <a:gd name="T6" fmla="*/ 0 w 142"/>
                          <a:gd name="T7" fmla="*/ 73 h 78"/>
                          <a:gd name="T8" fmla="*/ 0 w 142"/>
                          <a:gd name="T9" fmla="*/ 5 h 78"/>
                          <a:gd name="T10" fmla="*/ 4 w 142"/>
                          <a:gd name="T11" fmla="*/ 0 h 78"/>
                          <a:gd name="T12" fmla="*/ 138 w 142"/>
                          <a:gd name="T13" fmla="*/ 0 h 78"/>
                          <a:gd name="T14" fmla="*/ 142 w 142"/>
                          <a:gd name="T15" fmla="*/ 5 h 78"/>
                          <a:gd name="T16" fmla="*/ 142 w 142"/>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78">
                            <a:moveTo>
                              <a:pt x="142" y="73"/>
                            </a:moveTo>
                            <a:cubicBezTo>
                              <a:pt x="142" y="76"/>
                              <a:pt x="140" y="78"/>
                              <a:pt x="138" y="78"/>
                            </a:cubicBezTo>
                            <a:cubicBezTo>
                              <a:pt x="4" y="78"/>
                              <a:pt x="4" y="78"/>
                              <a:pt x="4" y="78"/>
                            </a:cubicBezTo>
                            <a:cubicBezTo>
                              <a:pt x="2" y="78"/>
                              <a:pt x="0" y="76"/>
                              <a:pt x="0" y="73"/>
                            </a:cubicBezTo>
                            <a:cubicBezTo>
                              <a:pt x="0" y="5"/>
                              <a:pt x="0" y="5"/>
                              <a:pt x="0" y="5"/>
                            </a:cubicBezTo>
                            <a:cubicBezTo>
                              <a:pt x="0" y="2"/>
                              <a:pt x="2" y="0"/>
                              <a:pt x="4" y="0"/>
                            </a:cubicBezTo>
                            <a:cubicBezTo>
                              <a:pt x="138" y="0"/>
                              <a:pt x="138" y="0"/>
                              <a:pt x="138" y="0"/>
                            </a:cubicBezTo>
                            <a:cubicBezTo>
                              <a:pt x="140" y="0"/>
                              <a:pt x="142" y="2"/>
                              <a:pt x="142" y="5"/>
                            </a:cubicBezTo>
                            <a:lnTo>
                              <a:pt x="142" y="73"/>
                            </a:ln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2" name="Freeform 127">
                        <a:extLst>
                          <a:ext uri="{FF2B5EF4-FFF2-40B4-BE49-F238E27FC236}">
                            <a16:creationId xmlns:a16="http://schemas.microsoft.com/office/drawing/2014/main" id="{B4B16DF4-F295-4733-951B-D1B79A1E8B77}"/>
                          </a:ext>
                        </a:extLst>
                      </p:cNvPr>
                      <p:cNvSpPr>
                        <a:spLocks/>
                      </p:cNvSpPr>
                      <p:nvPr/>
                    </p:nvSpPr>
                    <p:spPr bwMode="auto">
                      <a:xfrm>
                        <a:off x="3113913" y="3248009"/>
                        <a:ext cx="152596" cy="80872"/>
                      </a:xfrm>
                      <a:custGeom>
                        <a:avLst/>
                        <a:gdLst>
                          <a:gd name="T0" fmla="*/ 142 w 142"/>
                          <a:gd name="T1" fmla="*/ 73 h 78"/>
                          <a:gd name="T2" fmla="*/ 137 w 142"/>
                          <a:gd name="T3" fmla="*/ 78 h 78"/>
                          <a:gd name="T4" fmla="*/ 4 w 142"/>
                          <a:gd name="T5" fmla="*/ 78 h 78"/>
                          <a:gd name="T6" fmla="*/ 0 w 142"/>
                          <a:gd name="T7" fmla="*/ 73 h 78"/>
                          <a:gd name="T8" fmla="*/ 0 w 142"/>
                          <a:gd name="T9" fmla="*/ 5 h 78"/>
                          <a:gd name="T10" fmla="*/ 4 w 142"/>
                          <a:gd name="T11" fmla="*/ 0 h 78"/>
                          <a:gd name="T12" fmla="*/ 137 w 142"/>
                          <a:gd name="T13" fmla="*/ 0 h 78"/>
                          <a:gd name="T14" fmla="*/ 142 w 142"/>
                          <a:gd name="T15" fmla="*/ 5 h 78"/>
                          <a:gd name="T16" fmla="*/ 142 w 142"/>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78">
                            <a:moveTo>
                              <a:pt x="142" y="73"/>
                            </a:moveTo>
                            <a:cubicBezTo>
                              <a:pt x="142" y="76"/>
                              <a:pt x="140" y="78"/>
                              <a:pt x="137" y="78"/>
                            </a:cubicBezTo>
                            <a:cubicBezTo>
                              <a:pt x="4" y="78"/>
                              <a:pt x="4" y="78"/>
                              <a:pt x="4" y="78"/>
                            </a:cubicBezTo>
                            <a:cubicBezTo>
                              <a:pt x="2" y="78"/>
                              <a:pt x="0" y="76"/>
                              <a:pt x="0" y="73"/>
                            </a:cubicBezTo>
                            <a:cubicBezTo>
                              <a:pt x="0" y="5"/>
                              <a:pt x="0" y="5"/>
                              <a:pt x="0" y="5"/>
                            </a:cubicBezTo>
                            <a:cubicBezTo>
                              <a:pt x="0" y="2"/>
                              <a:pt x="2" y="0"/>
                              <a:pt x="4" y="0"/>
                            </a:cubicBezTo>
                            <a:cubicBezTo>
                              <a:pt x="137" y="0"/>
                              <a:pt x="137" y="0"/>
                              <a:pt x="137" y="0"/>
                            </a:cubicBezTo>
                            <a:cubicBezTo>
                              <a:pt x="140" y="0"/>
                              <a:pt x="142" y="2"/>
                              <a:pt x="142" y="5"/>
                            </a:cubicBezTo>
                            <a:lnTo>
                              <a:pt x="142" y="73"/>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3" name="Rectangle 128">
                        <a:extLst>
                          <a:ext uri="{FF2B5EF4-FFF2-40B4-BE49-F238E27FC236}">
                            <a16:creationId xmlns:a16="http://schemas.microsoft.com/office/drawing/2014/main" id="{D9FD700D-F6DA-4DF1-BF61-9DBE269C0BA1}"/>
                          </a:ext>
                        </a:extLst>
                      </p:cNvPr>
                      <p:cNvSpPr>
                        <a:spLocks noChangeArrowheads="1"/>
                      </p:cNvSpPr>
                      <p:nvPr/>
                    </p:nvSpPr>
                    <p:spPr bwMode="auto">
                      <a:xfrm>
                        <a:off x="3283458" y="3409759"/>
                        <a:ext cx="84778"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4" name="Rectangle 129">
                        <a:extLst>
                          <a:ext uri="{FF2B5EF4-FFF2-40B4-BE49-F238E27FC236}">
                            <a16:creationId xmlns:a16="http://schemas.microsoft.com/office/drawing/2014/main" id="{C65ACE24-833C-4464-8235-28A56BD6569F}"/>
                          </a:ext>
                        </a:extLst>
                      </p:cNvPr>
                      <p:cNvSpPr>
                        <a:spLocks noChangeArrowheads="1"/>
                      </p:cNvSpPr>
                      <p:nvPr/>
                    </p:nvSpPr>
                    <p:spPr bwMode="auto">
                      <a:xfrm>
                        <a:off x="3283458" y="3373815"/>
                        <a:ext cx="152596"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5" name="Rectangle 130">
                        <a:extLst>
                          <a:ext uri="{FF2B5EF4-FFF2-40B4-BE49-F238E27FC236}">
                            <a16:creationId xmlns:a16="http://schemas.microsoft.com/office/drawing/2014/main" id="{EE3713D7-9CD5-4A69-A579-FA5D43F5092B}"/>
                          </a:ext>
                        </a:extLst>
                      </p:cNvPr>
                      <p:cNvSpPr>
                        <a:spLocks noChangeArrowheads="1"/>
                      </p:cNvSpPr>
                      <p:nvPr/>
                    </p:nvSpPr>
                    <p:spPr bwMode="auto">
                      <a:xfrm>
                        <a:off x="3283458" y="3391787"/>
                        <a:ext cx="152596"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6" name="Rectangle 131">
                        <a:extLst>
                          <a:ext uri="{FF2B5EF4-FFF2-40B4-BE49-F238E27FC236}">
                            <a16:creationId xmlns:a16="http://schemas.microsoft.com/office/drawing/2014/main" id="{ADB91263-3783-4BA4-B05C-E2EF221E9D70}"/>
                          </a:ext>
                        </a:extLst>
                      </p:cNvPr>
                      <p:cNvSpPr>
                        <a:spLocks noChangeArrowheads="1"/>
                      </p:cNvSpPr>
                      <p:nvPr/>
                    </p:nvSpPr>
                    <p:spPr bwMode="auto">
                      <a:xfrm>
                        <a:off x="3283458" y="3445704"/>
                        <a:ext cx="152596"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7" name="Rectangle 132">
                        <a:extLst>
                          <a:ext uri="{FF2B5EF4-FFF2-40B4-BE49-F238E27FC236}">
                            <a16:creationId xmlns:a16="http://schemas.microsoft.com/office/drawing/2014/main" id="{F0957791-DCFD-48C7-82DE-72E137B5327A}"/>
                          </a:ext>
                        </a:extLst>
                      </p:cNvPr>
                      <p:cNvSpPr>
                        <a:spLocks noChangeArrowheads="1"/>
                      </p:cNvSpPr>
                      <p:nvPr/>
                    </p:nvSpPr>
                    <p:spPr bwMode="auto">
                      <a:xfrm>
                        <a:off x="3283458" y="3427731"/>
                        <a:ext cx="152596" cy="0"/>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8" name="Rectangle 133">
                        <a:extLst>
                          <a:ext uri="{FF2B5EF4-FFF2-40B4-BE49-F238E27FC236}">
                            <a16:creationId xmlns:a16="http://schemas.microsoft.com/office/drawing/2014/main" id="{F7C24842-DFFC-4AF4-8659-E8E502199092}"/>
                          </a:ext>
                        </a:extLst>
                      </p:cNvPr>
                      <p:cNvSpPr>
                        <a:spLocks noChangeArrowheads="1"/>
                      </p:cNvSpPr>
                      <p:nvPr/>
                    </p:nvSpPr>
                    <p:spPr bwMode="auto">
                      <a:xfrm>
                        <a:off x="3283458" y="3355842"/>
                        <a:ext cx="152596" cy="8983"/>
                      </a:xfrm>
                      <a:prstGeom prst="rect">
                        <a:avLst/>
                      </a:pr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79" name="Freeform 134">
                        <a:extLst>
                          <a:ext uri="{FF2B5EF4-FFF2-40B4-BE49-F238E27FC236}">
                            <a16:creationId xmlns:a16="http://schemas.microsoft.com/office/drawing/2014/main" id="{63DCBC1F-8206-4B2D-8A1A-92479C7942C4}"/>
                          </a:ext>
                        </a:extLst>
                      </p:cNvPr>
                      <p:cNvSpPr>
                        <a:spLocks/>
                      </p:cNvSpPr>
                      <p:nvPr/>
                    </p:nvSpPr>
                    <p:spPr bwMode="auto">
                      <a:xfrm>
                        <a:off x="3113913" y="3104231"/>
                        <a:ext cx="322141" cy="125806"/>
                      </a:xfrm>
                      <a:custGeom>
                        <a:avLst/>
                        <a:gdLst>
                          <a:gd name="T0" fmla="*/ 294 w 301"/>
                          <a:gd name="T1" fmla="*/ 0 h 115"/>
                          <a:gd name="T2" fmla="*/ 142 w 301"/>
                          <a:gd name="T3" fmla="*/ 0 h 115"/>
                          <a:gd name="T4" fmla="*/ 111 w 301"/>
                          <a:gd name="T5" fmla="*/ 0 h 115"/>
                          <a:gd name="T6" fmla="*/ 6 w 301"/>
                          <a:gd name="T7" fmla="*/ 0 h 115"/>
                          <a:gd name="T8" fmla="*/ 0 w 301"/>
                          <a:gd name="T9" fmla="*/ 7 h 115"/>
                          <a:gd name="T10" fmla="*/ 0 w 301"/>
                          <a:gd name="T11" fmla="*/ 109 h 115"/>
                          <a:gd name="T12" fmla="*/ 6 w 301"/>
                          <a:gd name="T13" fmla="*/ 115 h 115"/>
                          <a:gd name="T14" fmla="*/ 111 w 301"/>
                          <a:gd name="T15" fmla="*/ 115 h 115"/>
                          <a:gd name="T16" fmla="*/ 142 w 301"/>
                          <a:gd name="T17" fmla="*/ 115 h 115"/>
                          <a:gd name="T18" fmla="*/ 294 w 301"/>
                          <a:gd name="T19" fmla="*/ 115 h 115"/>
                          <a:gd name="T20" fmla="*/ 301 w 301"/>
                          <a:gd name="T21" fmla="*/ 109 h 115"/>
                          <a:gd name="T22" fmla="*/ 301 w 301"/>
                          <a:gd name="T23" fmla="*/ 7 h 115"/>
                          <a:gd name="T24" fmla="*/ 294 w 301"/>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 h="115">
                            <a:moveTo>
                              <a:pt x="294" y="0"/>
                            </a:moveTo>
                            <a:cubicBezTo>
                              <a:pt x="142" y="0"/>
                              <a:pt x="142" y="0"/>
                              <a:pt x="142" y="0"/>
                            </a:cubicBezTo>
                            <a:cubicBezTo>
                              <a:pt x="111" y="0"/>
                              <a:pt x="111" y="0"/>
                              <a:pt x="111" y="0"/>
                            </a:cubicBezTo>
                            <a:cubicBezTo>
                              <a:pt x="6" y="0"/>
                              <a:pt x="6" y="0"/>
                              <a:pt x="6" y="0"/>
                            </a:cubicBezTo>
                            <a:cubicBezTo>
                              <a:pt x="3" y="0"/>
                              <a:pt x="0" y="3"/>
                              <a:pt x="0" y="7"/>
                            </a:cubicBezTo>
                            <a:cubicBezTo>
                              <a:pt x="0" y="109"/>
                              <a:pt x="0" y="109"/>
                              <a:pt x="0" y="109"/>
                            </a:cubicBezTo>
                            <a:cubicBezTo>
                              <a:pt x="0" y="113"/>
                              <a:pt x="3" y="115"/>
                              <a:pt x="6" y="115"/>
                            </a:cubicBezTo>
                            <a:cubicBezTo>
                              <a:pt x="111" y="115"/>
                              <a:pt x="111" y="115"/>
                              <a:pt x="111" y="115"/>
                            </a:cubicBezTo>
                            <a:cubicBezTo>
                              <a:pt x="142" y="115"/>
                              <a:pt x="142" y="115"/>
                              <a:pt x="142" y="115"/>
                            </a:cubicBezTo>
                            <a:cubicBezTo>
                              <a:pt x="294" y="115"/>
                              <a:pt x="294" y="115"/>
                              <a:pt x="294" y="115"/>
                            </a:cubicBezTo>
                            <a:cubicBezTo>
                              <a:pt x="298" y="115"/>
                              <a:pt x="301" y="113"/>
                              <a:pt x="301" y="109"/>
                            </a:cubicBezTo>
                            <a:cubicBezTo>
                              <a:pt x="301" y="7"/>
                              <a:pt x="301" y="7"/>
                              <a:pt x="301" y="7"/>
                            </a:cubicBezTo>
                            <a:cubicBezTo>
                              <a:pt x="301" y="3"/>
                              <a:pt x="298" y="0"/>
                              <a:pt x="294" y="0"/>
                            </a:cubicBez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0" name="Freeform 135">
                        <a:extLst>
                          <a:ext uri="{FF2B5EF4-FFF2-40B4-BE49-F238E27FC236}">
                            <a16:creationId xmlns:a16="http://schemas.microsoft.com/office/drawing/2014/main" id="{5F550EAD-EBDD-4F56-95BC-19EC59AE04E7}"/>
                          </a:ext>
                        </a:extLst>
                      </p:cNvPr>
                      <p:cNvSpPr>
                        <a:spLocks/>
                      </p:cNvSpPr>
                      <p:nvPr/>
                    </p:nvSpPr>
                    <p:spPr bwMode="auto">
                      <a:xfrm>
                        <a:off x="3113913" y="3355842"/>
                        <a:ext cx="152596" cy="8983"/>
                      </a:xfrm>
                      <a:custGeom>
                        <a:avLst/>
                        <a:gdLst>
                          <a:gd name="T0" fmla="*/ 120 w 120"/>
                          <a:gd name="T1" fmla="*/ 0 h 4"/>
                          <a:gd name="T2" fmla="*/ 5 w 120"/>
                          <a:gd name="T3" fmla="*/ 0 h 4"/>
                          <a:gd name="T4" fmla="*/ 0 w 120"/>
                          <a:gd name="T5" fmla="*/ 0 h 4"/>
                          <a:gd name="T6" fmla="*/ 0 w 120"/>
                          <a:gd name="T7" fmla="*/ 4 h 4"/>
                          <a:gd name="T8" fmla="*/ 10 w 120"/>
                          <a:gd name="T9" fmla="*/ 4 h 4"/>
                          <a:gd name="T10" fmla="*/ 120 w 120"/>
                          <a:gd name="T11" fmla="*/ 4 h 4"/>
                          <a:gd name="T12" fmla="*/ 120 w 120"/>
                          <a:gd name="T13" fmla="*/ 4 h 4"/>
                          <a:gd name="T14" fmla="*/ 120 w 120"/>
                          <a:gd name="T15" fmla="*/ 0 h 4"/>
                          <a:gd name="T16" fmla="*/ 120 w 120"/>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4">
                            <a:moveTo>
                              <a:pt x="120" y="0"/>
                            </a:moveTo>
                            <a:lnTo>
                              <a:pt x="5" y="0"/>
                            </a:lnTo>
                            <a:lnTo>
                              <a:pt x="0" y="0"/>
                            </a:lnTo>
                            <a:lnTo>
                              <a:pt x="0" y="4"/>
                            </a:lnTo>
                            <a:lnTo>
                              <a:pt x="10" y="4"/>
                            </a:lnTo>
                            <a:lnTo>
                              <a:pt x="120" y="4"/>
                            </a:lnTo>
                            <a:lnTo>
                              <a:pt x="120" y="4"/>
                            </a:lnTo>
                            <a:lnTo>
                              <a:pt x="120" y="0"/>
                            </a:lnTo>
                            <a:lnTo>
                              <a:pt x="120"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1" name="Freeform 136">
                        <a:extLst>
                          <a:ext uri="{FF2B5EF4-FFF2-40B4-BE49-F238E27FC236}">
                            <a16:creationId xmlns:a16="http://schemas.microsoft.com/office/drawing/2014/main" id="{77D00D70-0DEF-4600-8554-50C0A84711F4}"/>
                          </a:ext>
                        </a:extLst>
                      </p:cNvPr>
                      <p:cNvSpPr>
                        <a:spLocks/>
                      </p:cNvSpPr>
                      <p:nvPr/>
                    </p:nvSpPr>
                    <p:spPr bwMode="auto">
                      <a:xfrm>
                        <a:off x="3113913" y="3373815"/>
                        <a:ext cx="152596" cy="8983"/>
                      </a:xfrm>
                      <a:custGeom>
                        <a:avLst/>
                        <a:gdLst>
                          <a:gd name="T0" fmla="*/ 29 w 120"/>
                          <a:gd name="T1" fmla="*/ 0 h 4"/>
                          <a:gd name="T2" fmla="*/ 0 w 120"/>
                          <a:gd name="T3" fmla="*/ 0 h 4"/>
                          <a:gd name="T4" fmla="*/ 0 w 120"/>
                          <a:gd name="T5" fmla="*/ 4 h 4"/>
                          <a:gd name="T6" fmla="*/ 29 w 120"/>
                          <a:gd name="T7" fmla="*/ 4 h 4"/>
                          <a:gd name="T8" fmla="*/ 120 w 120"/>
                          <a:gd name="T9" fmla="*/ 4 h 4"/>
                          <a:gd name="T10" fmla="*/ 120 w 120"/>
                          <a:gd name="T11" fmla="*/ 4 h 4"/>
                          <a:gd name="T12" fmla="*/ 120 w 120"/>
                          <a:gd name="T13" fmla="*/ 0 h 4"/>
                          <a:gd name="T14" fmla="*/ 120 w 120"/>
                          <a:gd name="T15" fmla="*/ 0 h 4"/>
                          <a:gd name="T16" fmla="*/ 29 w 120"/>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4">
                            <a:moveTo>
                              <a:pt x="29" y="0"/>
                            </a:moveTo>
                            <a:lnTo>
                              <a:pt x="0" y="0"/>
                            </a:lnTo>
                            <a:lnTo>
                              <a:pt x="0" y="4"/>
                            </a:lnTo>
                            <a:lnTo>
                              <a:pt x="29" y="4"/>
                            </a:lnTo>
                            <a:lnTo>
                              <a:pt x="120" y="4"/>
                            </a:lnTo>
                            <a:lnTo>
                              <a:pt x="120" y="4"/>
                            </a:lnTo>
                            <a:lnTo>
                              <a:pt x="120" y="0"/>
                            </a:lnTo>
                            <a:lnTo>
                              <a:pt x="120" y="0"/>
                            </a:lnTo>
                            <a:lnTo>
                              <a:pt x="29"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2" name="Freeform 137">
                        <a:extLst>
                          <a:ext uri="{FF2B5EF4-FFF2-40B4-BE49-F238E27FC236}">
                            <a16:creationId xmlns:a16="http://schemas.microsoft.com/office/drawing/2014/main" id="{F47C6B0E-4350-4505-9198-840C70234B13}"/>
                          </a:ext>
                        </a:extLst>
                      </p:cNvPr>
                      <p:cNvSpPr>
                        <a:spLocks/>
                      </p:cNvSpPr>
                      <p:nvPr/>
                    </p:nvSpPr>
                    <p:spPr bwMode="auto">
                      <a:xfrm>
                        <a:off x="3113913" y="3409759"/>
                        <a:ext cx="84778" cy="0"/>
                      </a:xfrm>
                      <a:custGeom>
                        <a:avLst/>
                        <a:gdLst>
                          <a:gd name="T0" fmla="*/ 75 w 75"/>
                          <a:gd name="T1" fmla="*/ 3 h 3"/>
                          <a:gd name="T2" fmla="*/ 75 w 75"/>
                          <a:gd name="T3" fmla="*/ 3 h 3"/>
                          <a:gd name="T4" fmla="*/ 75 w 75"/>
                          <a:gd name="T5" fmla="*/ 0 h 3"/>
                          <a:gd name="T6" fmla="*/ 75 w 75"/>
                          <a:gd name="T7" fmla="*/ 0 h 3"/>
                          <a:gd name="T8" fmla="*/ 29 w 75"/>
                          <a:gd name="T9" fmla="*/ 0 h 3"/>
                          <a:gd name="T10" fmla="*/ 0 w 75"/>
                          <a:gd name="T11" fmla="*/ 0 h 3"/>
                          <a:gd name="T12" fmla="*/ 0 w 75"/>
                          <a:gd name="T13" fmla="*/ 3 h 3"/>
                          <a:gd name="T14" fmla="*/ 29 w 75"/>
                          <a:gd name="T15" fmla="*/ 3 h 3"/>
                          <a:gd name="T16" fmla="*/ 75 w 75"/>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
                            <a:moveTo>
                              <a:pt x="75" y="3"/>
                            </a:moveTo>
                            <a:lnTo>
                              <a:pt x="75" y="3"/>
                            </a:lnTo>
                            <a:lnTo>
                              <a:pt x="75" y="0"/>
                            </a:lnTo>
                            <a:lnTo>
                              <a:pt x="75" y="0"/>
                            </a:lnTo>
                            <a:lnTo>
                              <a:pt x="29" y="0"/>
                            </a:lnTo>
                            <a:lnTo>
                              <a:pt x="0" y="0"/>
                            </a:lnTo>
                            <a:lnTo>
                              <a:pt x="0" y="3"/>
                            </a:lnTo>
                            <a:lnTo>
                              <a:pt x="29" y="3"/>
                            </a:lnTo>
                            <a:lnTo>
                              <a:pt x="75" y="3"/>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3" name="Freeform 138">
                        <a:extLst>
                          <a:ext uri="{FF2B5EF4-FFF2-40B4-BE49-F238E27FC236}">
                            <a16:creationId xmlns:a16="http://schemas.microsoft.com/office/drawing/2014/main" id="{2518EFA0-133E-4508-921B-C217CC8B5DF4}"/>
                          </a:ext>
                        </a:extLst>
                      </p:cNvPr>
                      <p:cNvSpPr>
                        <a:spLocks/>
                      </p:cNvSpPr>
                      <p:nvPr/>
                    </p:nvSpPr>
                    <p:spPr bwMode="auto">
                      <a:xfrm>
                        <a:off x="3113913" y="3391787"/>
                        <a:ext cx="152596" cy="8983"/>
                      </a:xfrm>
                      <a:custGeom>
                        <a:avLst/>
                        <a:gdLst>
                          <a:gd name="T0" fmla="*/ 29 w 120"/>
                          <a:gd name="T1" fmla="*/ 0 h 4"/>
                          <a:gd name="T2" fmla="*/ 0 w 120"/>
                          <a:gd name="T3" fmla="*/ 0 h 4"/>
                          <a:gd name="T4" fmla="*/ 0 w 120"/>
                          <a:gd name="T5" fmla="*/ 4 h 4"/>
                          <a:gd name="T6" fmla="*/ 29 w 120"/>
                          <a:gd name="T7" fmla="*/ 4 h 4"/>
                          <a:gd name="T8" fmla="*/ 120 w 120"/>
                          <a:gd name="T9" fmla="*/ 4 h 4"/>
                          <a:gd name="T10" fmla="*/ 120 w 120"/>
                          <a:gd name="T11" fmla="*/ 4 h 4"/>
                          <a:gd name="T12" fmla="*/ 120 w 120"/>
                          <a:gd name="T13" fmla="*/ 0 h 4"/>
                          <a:gd name="T14" fmla="*/ 120 w 120"/>
                          <a:gd name="T15" fmla="*/ 0 h 4"/>
                          <a:gd name="T16" fmla="*/ 29 w 120"/>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4">
                            <a:moveTo>
                              <a:pt x="29" y="0"/>
                            </a:moveTo>
                            <a:lnTo>
                              <a:pt x="0" y="0"/>
                            </a:lnTo>
                            <a:lnTo>
                              <a:pt x="0" y="4"/>
                            </a:lnTo>
                            <a:lnTo>
                              <a:pt x="29" y="4"/>
                            </a:lnTo>
                            <a:lnTo>
                              <a:pt x="120" y="4"/>
                            </a:lnTo>
                            <a:lnTo>
                              <a:pt x="120" y="4"/>
                            </a:lnTo>
                            <a:lnTo>
                              <a:pt x="120" y="0"/>
                            </a:lnTo>
                            <a:lnTo>
                              <a:pt x="120" y="0"/>
                            </a:lnTo>
                            <a:lnTo>
                              <a:pt x="29"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4" name="Freeform 139">
                        <a:extLst>
                          <a:ext uri="{FF2B5EF4-FFF2-40B4-BE49-F238E27FC236}">
                            <a16:creationId xmlns:a16="http://schemas.microsoft.com/office/drawing/2014/main" id="{513C5EFF-923C-4E37-84F3-FB78A3008BFC}"/>
                          </a:ext>
                        </a:extLst>
                      </p:cNvPr>
                      <p:cNvSpPr>
                        <a:spLocks/>
                      </p:cNvSpPr>
                      <p:nvPr/>
                    </p:nvSpPr>
                    <p:spPr bwMode="auto">
                      <a:xfrm>
                        <a:off x="3113913" y="3427731"/>
                        <a:ext cx="84778" cy="0"/>
                      </a:xfrm>
                      <a:custGeom>
                        <a:avLst/>
                        <a:gdLst>
                          <a:gd name="T0" fmla="*/ 46 w 75"/>
                          <a:gd name="T1" fmla="*/ 5 h 5"/>
                          <a:gd name="T2" fmla="*/ 75 w 75"/>
                          <a:gd name="T3" fmla="*/ 5 h 5"/>
                          <a:gd name="T4" fmla="*/ 75 w 75"/>
                          <a:gd name="T5" fmla="*/ 0 h 5"/>
                          <a:gd name="T6" fmla="*/ 46 w 75"/>
                          <a:gd name="T7" fmla="*/ 0 h 5"/>
                          <a:gd name="T8" fmla="*/ 29 w 75"/>
                          <a:gd name="T9" fmla="*/ 0 h 5"/>
                          <a:gd name="T10" fmla="*/ 0 w 75"/>
                          <a:gd name="T11" fmla="*/ 0 h 5"/>
                          <a:gd name="T12" fmla="*/ 0 w 75"/>
                          <a:gd name="T13" fmla="*/ 5 h 5"/>
                          <a:gd name="T14" fmla="*/ 29 w 75"/>
                          <a:gd name="T15" fmla="*/ 5 h 5"/>
                          <a:gd name="T16" fmla="*/ 46 w 75"/>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
                            <a:moveTo>
                              <a:pt x="46" y="5"/>
                            </a:moveTo>
                            <a:lnTo>
                              <a:pt x="75" y="5"/>
                            </a:lnTo>
                            <a:lnTo>
                              <a:pt x="75" y="0"/>
                            </a:lnTo>
                            <a:lnTo>
                              <a:pt x="46" y="0"/>
                            </a:lnTo>
                            <a:lnTo>
                              <a:pt x="29" y="0"/>
                            </a:lnTo>
                            <a:lnTo>
                              <a:pt x="0" y="0"/>
                            </a:lnTo>
                            <a:lnTo>
                              <a:pt x="0" y="5"/>
                            </a:lnTo>
                            <a:lnTo>
                              <a:pt x="29" y="5"/>
                            </a:lnTo>
                            <a:lnTo>
                              <a:pt x="46" y="5"/>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5" name="Freeform 140">
                        <a:extLst>
                          <a:ext uri="{FF2B5EF4-FFF2-40B4-BE49-F238E27FC236}">
                            <a16:creationId xmlns:a16="http://schemas.microsoft.com/office/drawing/2014/main" id="{1683FB57-8B01-440E-A67B-66E72C308BA5}"/>
                          </a:ext>
                        </a:extLst>
                      </p:cNvPr>
                      <p:cNvSpPr>
                        <a:spLocks/>
                      </p:cNvSpPr>
                      <p:nvPr/>
                    </p:nvSpPr>
                    <p:spPr bwMode="auto">
                      <a:xfrm>
                        <a:off x="3113913" y="3445704"/>
                        <a:ext cx="152596" cy="0"/>
                      </a:xfrm>
                      <a:custGeom>
                        <a:avLst/>
                        <a:gdLst>
                          <a:gd name="T0" fmla="*/ 29 w 120"/>
                          <a:gd name="T1" fmla="*/ 0 h 4"/>
                          <a:gd name="T2" fmla="*/ 0 w 120"/>
                          <a:gd name="T3" fmla="*/ 0 h 4"/>
                          <a:gd name="T4" fmla="*/ 0 w 120"/>
                          <a:gd name="T5" fmla="*/ 4 h 4"/>
                          <a:gd name="T6" fmla="*/ 29 w 120"/>
                          <a:gd name="T7" fmla="*/ 4 h 4"/>
                          <a:gd name="T8" fmla="*/ 90 w 120"/>
                          <a:gd name="T9" fmla="*/ 4 h 4"/>
                          <a:gd name="T10" fmla="*/ 120 w 120"/>
                          <a:gd name="T11" fmla="*/ 4 h 4"/>
                          <a:gd name="T12" fmla="*/ 120 w 120"/>
                          <a:gd name="T13" fmla="*/ 0 h 4"/>
                          <a:gd name="T14" fmla="*/ 90 w 120"/>
                          <a:gd name="T15" fmla="*/ 0 h 4"/>
                          <a:gd name="T16" fmla="*/ 29 w 120"/>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4">
                            <a:moveTo>
                              <a:pt x="29" y="0"/>
                            </a:moveTo>
                            <a:lnTo>
                              <a:pt x="0" y="0"/>
                            </a:lnTo>
                            <a:lnTo>
                              <a:pt x="0" y="4"/>
                            </a:lnTo>
                            <a:lnTo>
                              <a:pt x="29" y="4"/>
                            </a:lnTo>
                            <a:lnTo>
                              <a:pt x="90" y="4"/>
                            </a:lnTo>
                            <a:lnTo>
                              <a:pt x="120" y="4"/>
                            </a:lnTo>
                            <a:lnTo>
                              <a:pt x="120" y="0"/>
                            </a:lnTo>
                            <a:lnTo>
                              <a:pt x="90" y="0"/>
                            </a:lnTo>
                            <a:lnTo>
                              <a:pt x="29" y="0"/>
                            </a:lnTo>
                            <a:close/>
                          </a:path>
                        </a:pathLst>
                      </a:custGeom>
                      <a:solidFill>
                        <a:sysClr val="window" lastClr="FFFFFF">
                          <a:lumMod val="95000"/>
                        </a:sys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786" name="Freeform 141">
                        <a:extLst>
                          <a:ext uri="{FF2B5EF4-FFF2-40B4-BE49-F238E27FC236}">
                            <a16:creationId xmlns:a16="http://schemas.microsoft.com/office/drawing/2014/main" id="{3F179EA1-EC4C-4B41-A727-96818DDF3557}"/>
                          </a:ext>
                        </a:extLst>
                      </p:cNvPr>
                      <p:cNvSpPr>
                        <a:spLocks/>
                      </p:cNvSpPr>
                      <p:nvPr/>
                    </p:nvSpPr>
                    <p:spPr bwMode="auto">
                      <a:xfrm>
                        <a:off x="3300418" y="3050314"/>
                        <a:ext cx="118676" cy="35945"/>
                      </a:xfrm>
                      <a:custGeom>
                        <a:avLst/>
                        <a:gdLst>
                          <a:gd name="T0" fmla="*/ 118 w 124"/>
                          <a:gd name="T1" fmla="*/ 0 h 31"/>
                          <a:gd name="T2" fmla="*/ 0 w 124"/>
                          <a:gd name="T3" fmla="*/ 0 h 31"/>
                          <a:gd name="T4" fmla="*/ 1 w 124"/>
                          <a:gd name="T5" fmla="*/ 6 h 31"/>
                          <a:gd name="T6" fmla="*/ 1 w 124"/>
                          <a:gd name="T7" fmla="*/ 25 h 31"/>
                          <a:gd name="T8" fmla="*/ 0 w 124"/>
                          <a:gd name="T9" fmla="*/ 31 h 31"/>
                          <a:gd name="T10" fmla="*/ 118 w 124"/>
                          <a:gd name="T11" fmla="*/ 31 h 31"/>
                          <a:gd name="T12" fmla="*/ 124 w 124"/>
                          <a:gd name="T13" fmla="*/ 25 h 31"/>
                          <a:gd name="T14" fmla="*/ 124 w 124"/>
                          <a:gd name="T15" fmla="*/ 6 h 31"/>
                          <a:gd name="T16" fmla="*/ 118 w 12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31">
                            <a:moveTo>
                              <a:pt x="118" y="0"/>
                            </a:moveTo>
                            <a:cubicBezTo>
                              <a:pt x="0" y="0"/>
                              <a:pt x="0" y="0"/>
                              <a:pt x="0" y="0"/>
                            </a:cubicBezTo>
                            <a:cubicBezTo>
                              <a:pt x="1" y="2"/>
                              <a:pt x="1" y="4"/>
                              <a:pt x="1" y="6"/>
                            </a:cubicBezTo>
                            <a:cubicBezTo>
                              <a:pt x="1" y="25"/>
                              <a:pt x="1" y="25"/>
                              <a:pt x="1" y="25"/>
                            </a:cubicBezTo>
                            <a:cubicBezTo>
                              <a:pt x="1" y="27"/>
                              <a:pt x="1" y="29"/>
                              <a:pt x="0" y="31"/>
                            </a:cubicBezTo>
                            <a:cubicBezTo>
                              <a:pt x="118" y="31"/>
                              <a:pt x="118" y="31"/>
                              <a:pt x="118" y="31"/>
                            </a:cubicBezTo>
                            <a:cubicBezTo>
                              <a:pt x="121" y="31"/>
                              <a:pt x="124" y="28"/>
                              <a:pt x="124" y="25"/>
                            </a:cubicBezTo>
                            <a:cubicBezTo>
                              <a:pt x="124" y="6"/>
                              <a:pt x="124" y="6"/>
                              <a:pt x="124" y="6"/>
                            </a:cubicBezTo>
                            <a:cubicBezTo>
                              <a:pt x="124" y="3"/>
                              <a:pt x="121" y="0"/>
                              <a:pt x="118" y="0"/>
                            </a:cubicBezTo>
                            <a:close/>
                          </a:path>
                        </a:pathLst>
                      </a:custGeom>
                      <a:solidFill>
                        <a:srgbClr val="4472C4">
                          <a:lumMod val="20000"/>
                          <a:lumOff val="80000"/>
                        </a:srgbClr>
                      </a:solidFill>
                      <a:ln>
                        <a:noFill/>
                      </a:ln>
                    </p:spPr>
                    <p:txBody>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grpSp>
                <p:sp>
                  <p:nvSpPr>
                    <p:cNvPr id="650" name="Rectangle 649">
                      <a:extLst>
                        <a:ext uri="{FF2B5EF4-FFF2-40B4-BE49-F238E27FC236}">
                          <a16:creationId xmlns:a16="http://schemas.microsoft.com/office/drawing/2014/main" id="{6F1A745A-85C3-43D2-A642-47CCB531F34F}"/>
                        </a:ext>
                      </a:extLst>
                    </p:cNvPr>
                    <p:cNvSpPr/>
                    <p:nvPr/>
                  </p:nvSpPr>
                  <p:spPr bwMode="auto">
                    <a:xfrm>
                      <a:off x="3409950" y="1714876"/>
                      <a:ext cx="641350" cy="280922"/>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Security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Vulnerability</a:t>
                      </a:r>
                    </a:p>
                  </p:txBody>
                </p:sp>
                <p:grpSp>
                  <p:nvGrpSpPr>
                    <p:cNvPr id="573" name="Group 9">
                      <a:extLst>
                        <a:ext uri="{FF2B5EF4-FFF2-40B4-BE49-F238E27FC236}">
                          <a16:creationId xmlns:a16="http://schemas.microsoft.com/office/drawing/2014/main" id="{50647D6F-7362-4247-97EC-67D8F0C2D181}"/>
                        </a:ext>
                      </a:extLst>
                    </p:cNvPr>
                    <p:cNvGrpSpPr>
                      <a:grpSpLocks/>
                    </p:cNvGrpSpPr>
                    <p:nvPr/>
                  </p:nvGrpSpPr>
                  <p:grpSpPr bwMode="auto">
                    <a:xfrm>
                      <a:off x="4395788" y="1655763"/>
                      <a:ext cx="555625" cy="581025"/>
                      <a:chOff x="6166621" y="774605"/>
                      <a:chExt cx="1569131" cy="1265605"/>
                    </a:xfrm>
                  </p:grpSpPr>
                  <p:pic>
                    <p:nvPicPr>
                      <p:cNvPr id="647" name="Picture 83" descr="Image result for artifactory logo">
                        <a:hlinkClick r:id="rId8"/>
                        <a:extLst>
                          <a:ext uri="{FF2B5EF4-FFF2-40B4-BE49-F238E27FC236}">
                            <a16:creationId xmlns:a16="http://schemas.microsoft.com/office/drawing/2014/main" id="{BCDD1BEE-64AC-4099-9D62-2CE492EE851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47499" y="1422615"/>
                        <a:ext cx="926393" cy="61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8" name="Rectangle 647">
                        <a:extLst>
                          <a:ext uri="{FF2B5EF4-FFF2-40B4-BE49-F238E27FC236}">
                            <a16:creationId xmlns:a16="http://schemas.microsoft.com/office/drawing/2014/main" id="{5C261D9F-9351-4F74-B4E6-A0CEA886F56A}"/>
                          </a:ext>
                        </a:extLst>
                      </p:cNvPr>
                      <p:cNvSpPr/>
                      <p:nvPr/>
                    </p:nvSpPr>
                    <p:spPr>
                      <a:xfrm>
                        <a:off x="6166621" y="775456"/>
                        <a:ext cx="1569131" cy="629197"/>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Artifact Repository</a:t>
                        </a:r>
                      </a:p>
                    </p:txBody>
                  </p:sp>
                </p:grpSp>
                <p:sp>
                  <p:nvSpPr>
                    <p:cNvPr id="574" name="Rectangle 573">
                      <a:extLst>
                        <a:ext uri="{FF2B5EF4-FFF2-40B4-BE49-F238E27FC236}">
                          <a16:creationId xmlns:a16="http://schemas.microsoft.com/office/drawing/2014/main" id="{8ADCF5B3-0D35-4E8F-937B-26E7F757135D}"/>
                        </a:ext>
                      </a:extLst>
                    </p:cNvPr>
                    <p:cNvSpPr/>
                    <p:nvPr/>
                  </p:nvSpPr>
                  <p:spPr>
                    <a:xfrm>
                      <a:off x="2027238" y="959404"/>
                      <a:ext cx="6719887" cy="228547"/>
                    </a:xfrm>
                    <a:prstGeom prst="rect">
                      <a:avLst/>
                    </a:prstGeom>
                    <a:solidFill>
                      <a:srgbClr val="4472C4"/>
                    </a:solidFill>
                    <a:ln w="25400" cap="flat" cmpd="sng" algn="ctr">
                      <a:solidFill>
                        <a:srgbClr val="0070C0"/>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Central Release Orchestration</a:t>
                      </a:r>
                    </a:p>
                  </p:txBody>
                </p:sp>
                <p:sp>
                  <p:nvSpPr>
                    <p:cNvPr id="575" name="Rectangle 574">
                      <a:extLst>
                        <a:ext uri="{FF2B5EF4-FFF2-40B4-BE49-F238E27FC236}">
                          <a16:creationId xmlns:a16="http://schemas.microsoft.com/office/drawing/2014/main" id="{097A736F-B2A3-4455-AE0E-D97450C7A955}"/>
                        </a:ext>
                      </a:extLst>
                    </p:cNvPr>
                    <p:cNvSpPr/>
                    <p:nvPr/>
                  </p:nvSpPr>
                  <p:spPr>
                    <a:xfrm>
                      <a:off x="2044700" y="1276830"/>
                      <a:ext cx="1262063" cy="165061"/>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Build Orchestration</a:t>
                      </a:r>
                    </a:p>
                  </p:txBody>
                </p:sp>
                <p:sp>
                  <p:nvSpPr>
                    <p:cNvPr id="576" name="TextBox 22">
                      <a:extLst>
                        <a:ext uri="{FF2B5EF4-FFF2-40B4-BE49-F238E27FC236}">
                          <a16:creationId xmlns:a16="http://schemas.microsoft.com/office/drawing/2014/main" id="{1139F3BD-C49D-4024-962E-AB65EFB2AF4F}"/>
                        </a:ext>
                      </a:extLst>
                    </p:cNvPr>
                    <p:cNvSpPr txBox="1">
                      <a:spLocks noChangeArrowheads="1"/>
                    </p:cNvSpPr>
                    <p:nvPr/>
                  </p:nvSpPr>
                  <p:spPr bwMode="auto">
                    <a:xfrm>
                      <a:off x="2076450" y="1707763"/>
                      <a:ext cx="573087" cy="276999"/>
                    </a:xfrm>
                    <a:prstGeom prst="rect">
                      <a:avLst/>
                    </a:prstGeom>
                    <a:noFill/>
                    <a:ln w="12700">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defRPr sz="2200">
                          <a:solidFill>
                            <a:schemeClr val="tx1"/>
                          </a:solidFill>
                          <a:latin typeface="Calibri" panose="020F0502020204030204" pitchFamily="34" charset="0"/>
                          <a:ea typeface="ＭＳ Ｐゴシック" panose="020B0600070205080204" pitchFamily="34" charset="-128"/>
                        </a:defRPr>
                      </a:lvl1pPr>
                      <a:lvl2pPr indent="-174625">
                        <a:spcBef>
                          <a:spcPct val="20000"/>
                        </a:spcBef>
                        <a:buClr>
                          <a:srgbClr val="0073B9"/>
                        </a:buClr>
                        <a:buSzPct val="90000"/>
                        <a:buFont typeface="Times" panose="02020603050405020304" pitchFamily="18" charset="0"/>
                        <a:buChar char="•"/>
                        <a:defRPr>
                          <a:solidFill>
                            <a:schemeClr val="bg2"/>
                          </a:solidFill>
                          <a:latin typeface="Calibri" panose="020F0502020204030204" pitchFamily="34" charset="0"/>
                          <a:ea typeface="ＭＳ Ｐゴシック" panose="020B0600070205080204" pitchFamily="34" charset="-128"/>
                        </a:defRPr>
                      </a:lvl2pPr>
                      <a:lvl3pPr indent="-220663">
                        <a:spcBef>
                          <a:spcPct val="20000"/>
                        </a:spcBef>
                        <a:buClr>
                          <a:srgbClr val="0073B9"/>
                        </a:buClr>
                        <a:buChar char="—"/>
                        <a:defRPr>
                          <a:solidFill>
                            <a:schemeClr val="bg2"/>
                          </a:solidFill>
                          <a:latin typeface="Calibri" panose="020F0502020204030204" pitchFamily="34" charset="0"/>
                          <a:ea typeface="ＭＳ Ｐゴシック" panose="020B0600070205080204" pitchFamily="34" charset="-128"/>
                        </a:defRPr>
                      </a:lvl3pPr>
                      <a:lvl4pPr indent="-231775">
                        <a:spcBef>
                          <a:spcPct val="20000"/>
                        </a:spcBef>
                        <a:buClr>
                          <a:srgbClr val="0073B9"/>
                        </a:buClr>
                        <a:buSzPct val="90000"/>
                        <a:buFont typeface="Wingdings" panose="05000000000000000000" pitchFamily="2" charset="2"/>
                        <a:buChar char="§"/>
                        <a:defRPr>
                          <a:solidFill>
                            <a:schemeClr val="bg2"/>
                          </a:solidFill>
                          <a:latin typeface="Calibri" panose="020F0502020204030204" pitchFamily="34" charset="0"/>
                          <a:ea typeface="ＭＳ Ｐゴシック" panose="020B0600070205080204" pitchFamily="34" charset="-128"/>
                        </a:defRPr>
                      </a:lvl4pPr>
                      <a:lvl5pPr indent="-109538">
                        <a:spcBef>
                          <a:spcPct val="20000"/>
                        </a:spcBef>
                        <a:defRPr>
                          <a:solidFill>
                            <a:schemeClr val="bg2"/>
                          </a:solidFill>
                          <a:latin typeface="Calibri" panose="020F0502020204030204" pitchFamily="34" charset="0"/>
                          <a:ea typeface="ＭＳ Ｐゴシック" panose="020B0600070205080204" pitchFamily="34" charset="-128"/>
                        </a:defRPr>
                      </a:lvl5pPr>
                      <a:lvl6pPr indent="-109538" eaLnBrk="0" fontAlgn="base" hangingPunct="0">
                        <a:spcBef>
                          <a:spcPct val="20000"/>
                        </a:spcBef>
                        <a:spcAft>
                          <a:spcPct val="0"/>
                        </a:spcAft>
                        <a:defRPr>
                          <a:solidFill>
                            <a:schemeClr val="bg2"/>
                          </a:solidFill>
                          <a:latin typeface="Calibri" panose="020F0502020204030204" pitchFamily="34" charset="0"/>
                          <a:ea typeface="ＭＳ Ｐゴシック" panose="020B0600070205080204" pitchFamily="34" charset="-128"/>
                        </a:defRPr>
                      </a:lvl6pPr>
                      <a:lvl7pPr indent="-109538" eaLnBrk="0" fontAlgn="base" hangingPunct="0">
                        <a:spcBef>
                          <a:spcPct val="20000"/>
                        </a:spcBef>
                        <a:spcAft>
                          <a:spcPct val="0"/>
                        </a:spcAft>
                        <a:defRPr>
                          <a:solidFill>
                            <a:schemeClr val="bg2"/>
                          </a:solidFill>
                          <a:latin typeface="Calibri" panose="020F0502020204030204" pitchFamily="34" charset="0"/>
                          <a:ea typeface="ＭＳ Ｐゴシック" panose="020B0600070205080204" pitchFamily="34" charset="-128"/>
                        </a:defRPr>
                      </a:lvl7pPr>
                      <a:lvl8pPr indent="-109538" eaLnBrk="0" fontAlgn="base" hangingPunct="0">
                        <a:spcBef>
                          <a:spcPct val="20000"/>
                        </a:spcBef>
                        <a:spcAft>
                          <a:spcPct val="0"/>
                        </a:spcAft>
                        <a:defRPr>
                          <a:solidFill>
                            <a:schemeClr val="bg2"/>
                          </a:solidFill>
                          <a:latin typeface="Calibri" panose="020F0502020204030204" pitchFamily="34" charset="0"/>
                          <a:ea typeface="ＭＳ Ｐゴシック" panose="020B0600070205080204" pitchFamily="34" charset="-128"/>
                        </a:defRPr>
                      </a:lvl8pPr>
                      <a:lvl9pPr indent="-109538" eaLnBrk="0" fontAlgn="base" hangingPunct="0">
                        <a:spcBef>
                          <a:spcPct val="20000"/>
                        </a:spcBef>
                        <a:spcAft>
                          <a:spcPct val="0"/>
                        </a:spcAft>
                        <a:defRPr>
                          <a:solidFill>
                            <a:schemeClr val="bg2"/>
                          </a:solidFill>
                          <a:latin typeface="Calibri" panose="020F0502020204030204" pitchFamily="34" charset="0"/>
                          <a:ea typeface="ＭＳ Ｐゴシック" panose="020B0600070205080204"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6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Build Automation</a:t>
                      </a:r>
                    </a:p>
                  </p:txBody>
                </p:sp>
                <p:cxnSp>
                  <p:nvCxnSpPr>
                    <p:cNvPr id="577" name="Straight Arrow Connector 576">
                      <a:extLst>
                        <a:ext uri="{FF2B5EF4-FFF2-40B4-BE49-F238E27FC236}">
                          <a16:creationId xmlns:a16="http://schemas.microsoft.com/office/drawing/2014/main" id="{E9654192-18E9-4AB8-961F-DFE4F5BDC49E}"/>
                        </a:ext>
                      </a:extLst>
                    </p:cNvPr>
                    <p:cNvCxnSpPr>
                      <a:cxnSpLocks/>
                    </p:cNvCxnSpPr>
                    <p:nvPr/>
                  </p:nvCxnSpPr>
                  <p:spPr>
                    <a:xfrm>
                      <a:off x="2613025" y="1830738"/>
                      <a:ext cx="130175" cy="0"/>
                    </a:xfrm>
                    <a:prstGeom prst="straightConnector1">
                      <a:avLst/>
                    </a:prstGeom>
                    <a:noFill/>
                    <a:ln w="9525" cap="flat" cmpd="sng" algn="ctr">
                      <a:solidFill>
                        <a:srgbClr val="ED7D31"/>
                      </a:solidFill>
                      <a:prstDash val="solid"/>
                      <a:tailEnd type="triangle"/>
                    </a:ln>
                    <a:effectLst/>
                  </p:spPr>
                </p:cxnSp>
                <p:cxnSp>
                  <p:nvCxnSpPr>
                    <p:cNvPr id="578" name="Straight Arrow Connector 577">
                      <a:extLst>
                        <a:ext uri="{FF2B5EF4-FFF2-40B4-BE49-F238E27FC236}">
                          <a16:creationId xmlns:a16="http://schemas.microsoft.com/office/drawing/2014/main" id="{C016E28E-3ED9-436E-A31F-6B5419BAC4B6}"/>
                        </a:ext>
                      </a:extLst>
                    </p:cNvPr>
                    <p:cNvCxnSpPr>
                      <a:cxnSpLocks/>
                      <a:stCxn id="788" idx="3"/>
                    </p:cNvCxnSpPr>
                    <p:nvPr/>
                  </p:nvCxnSpPr>
                  <p:spPr>
                    <a:xfrm>
                      <a:off x="3316288" y="1851370"/>
                      <a:ext cx="82550" cy="23807"/>
                    </a:xfrm>
                    <a:prstGeom prst="straightConnector1">
                      <a:avLst/>
                    </a:prstGeom>
                    <a:noFill/>
                    <a:ln w="9525" cap="flat" cmpd="sng" algn="ctr">
                      <a:solidFill>
                        <a:srgbClr val="ED7D31"/>
                      </a:solidFill>
                      <a:prstDash val="solid"/>
                      <a:tailEnd type="triangle"/>
                    </a:ln>
                    <a:effectLst/>
                  </p:spPr>
                </p:cxnSp>
                <p:cxnSp>
                  <p:nvCxnSpPr>
                    <p:cNvPr id="579" name="Straight Arrow Connector 578">
                      <a:extLst>
                        <a:ext uri="{FF2B5EF4-FFF2-40B4-BE49-F238E27FC236}">
                          <a16:creationId xmlns:a16="http://schemas.microsoft.com/office/drawing/2014/main" id="{08B3716E-CA10-4C37-80C8-8AD78F03AA5A}"/>
                        </a:ext>
                      </a:extLst>
                    </p:cNvPr>
                    <p:cNvCxnSpPr>
                      <a:endCxn id="648" idx="1"/>
                    </p:cNvCxnSpPr>
                    <p:nvPr/>
                  </p:nvCxnSpPr>
                  <p:spPr>
                    <a:xfrm flipV="1">
                      <a:off x="4106863" y="1798995"/>
                      <a:ext cx="288925" cy="6349"/>
                    </a:xfrm>
                    <a:prstGeom prst="straightConnector1">
                      <a:avLst/>
                    </a:prstGeom>
                    <a:noFill/>
                    <a:ln w="9525" cap="flat" cmpd="sng" algn="ctr">
                      <a:solidFill>
                        <a:srgbClr val="ED7D31"/>
                      </a:solidFill>
                      <a:prstDash val="solid"/>
                      <a:tailEnd type="triangle"/>
                    </a:ln>
                    <a:effectLst/>
                  </p:spPr>
                </p:cxnSp>
                <p:sp>
                  <p:nvSpPr>
                    <p:cNvPr id="580" name="Rectangle 579">
                      <a:extLst>
                        <a:ext uri="{FF2B5EF4-FFF2-40B4-BE49-F238E27FC236}">
                          <a16:creationId xmlns:a16="http://schemas.microsoft.com/office/drawing/2014/main" id="{F19BE5B5-8DBF-47B2-AD04-660D4DA4EC2B}"/>
                        </a:ext>
                      </a:extLst>
                    </p:cNvPr>
                    <p:cNvSpPr/>
                    <p:nvPr/>
                  </p:nvSpPr>
                  <p:spPr>
                    <a:xfrm>
                      <a:off x="5113338" y="1435542"/>
                      <a:ext cx="3633787" cy="1036396"/>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endParaRPr>
                    </a:p>
                  </p:txBody>
                </p:sp>
                <p:sp>
                  <p:nvSpPr>
                    <p:cNvPr id="581" name="Rectangle 580">
                      <a:extLst>
                        <a:ext uri="{FF2B5EF4-FFF2-40B4-BE49-F238E27FC236}">
                          <a16:creationId xmlns:a16="http://schemas.microsoft.com/office/drawing/2014/main" id="{6796D11C-B540-4973-9BFB-F04B98881C38}"/>
                        </a:ext>
                      </a:extLst>
                    </p:cNvPr>
                    <p:cNvSpPr/>
                    <p:nvPr/>
                  </p:nvSpPr>
                  <p:spPr>
                    <a:xfrm>
                      <a:off x="5119688" y="1264133"/>
                      <a:ext cx="2416171" cy="165061"/>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kern="0" dirty="0">
                          <a:solidFill>
                            <a:prstClr val="white"/>
                          </a:solidFill>
                          <a:latin typeface="Calibri" panose="020F0502020204030204" pitchFamily="34" charset="0"/>
                          <a:ea typeface="ＭＳ Ｐゴシック"/>
                          <a:cs typeface="Calibri" panose="020F0502020204030204" pitchFamily="34" charset="0"/>
                        </a:rPr>
                        <a:t>Deployment Orchestration</a:t>
                      </a:r>
                      <a:endPar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cxnSp>
                  <p:nvCxnSpPr>
                    <p:cNvPr id="582" name="Straight Arrow Connector 581">
                      <a:extLst>
                        <a:ext uri="{FF2B5EF4-FFF2-40B4-BE49-F238E27FC236}">
                          <a16:creationId xmlns:a16="http://schemas.microsoft.com/office/drawing/2014/main" id="{BD8219AD-75D8-4F5D-B94E-BBD2C9DC06CD}"/>
                        </a:ext>
                      </a:extLst>
                    </p:cNvPr>
                    <p:cNvCxnSpPr/>
                    <p:nvPr/>
                  </p:nvCxnSpPr>
                  <p:spPr>
                    <a:xfrm>
                      <a:off x="2128838" y="1175253"/>
                      <a:ext cx="0" cy="144429"/>
                    </a:xfrm>
                    <a:prstGeom prst="straightConnector1">
                      <a:avLst/>
                    </a:prstGeom>
                    <a:noFill/>
                    <a:ln w="9525" cap="flat" cmpd="sng" algn="ctr">
                      <a:solidFill>
                        <a:srgbClr val="ED7D31"/>
                      </a:solidFill>
                      <a:prstDash val="solid"/>
                      <a:tailEnd type="triangle"/>
                    </a:ln>
                    <a:effectLst/>
                  </p:spPr>
                </p:cxnSp>
                <p:cxnSp>
                  <p:nvCxnSpPr>
                    <p:cNvPr id="583" name="Straight Arrow Connector 582">
                      <a:extLst>
                        <a:ext uri="{FF2B5EF4-FFF2-40B4-BE49-F238E27FC236}">
                          <a16:creationId xmlns:a16="http://schemas.microsoft.com/office/drawing/2014/main" id="{78C17DE7-A201-412F-BA42-0E4063E0D3FE}"/>
                        </a:ext>
                      </a:extLst>
                    </p:cNvPr>
                    <p:cNvCxnSpPr>
                      <a:cxnSpLocks/>
                    </p:cNvCxnSpPr>
                    <p:nvPr/>
                  </p:nvCxnSpPr>
                  <p:spPr>
                    <a:xfrm flipH="1">
                      <a:off x="4951413" y="1722813"/>
                      <a:ext cx="168275" cy="0"/>
                    </a:xfrm>
                    <a:prstGeom prst="straightConnector1">
                      <a:avLst/>
                    </a:prstGeom>
                    <a:noFill/>
                    <a:ln w="38100" cap="flat" cmpd="sng" algn="ctr">
                      <a:solidFill>
                        <a:srgbClr val="ED7D31"/>
                      </a:solidFill>
                      <a:prstDash val="solid"/>
                      <a:tailEnd type="triangle"/>
                    </a:ln>
                    <a:effectLst>
                      <a:outerShdw blurRad="40000" dist="23000" dir="5400000" rotWithShape="0">
                        <a:srgbClr val="000000">
                          <a:alpha val="35000"/>
                        </a:srgbClr>
                      </a:outerShdw>
                    </a:effectLst>
                  </p:spPr>
                </p:cxnSp>
                <p:sp>
                  <p:nvSpPr>
                    <p:cNvPr id="584" name="Rectangle 583">
                      <a:extLst>
                        <a:ext uri="{FF2B5EF4-FFF2-40B4-BE49-F238E27FC236}">
                          <a16:creationId xmlns:a16="http://schemas.microsoft.com/office/drawing/2014/main" id="{85E9E9A2-F486-4A21-904F-DD5C40F9B9BC}"/>
                        </a:ext>
                      </a:extLst>
                    </p:cNvPr>
                    <p:cNvSpPr/>
                    <p:nvPr/>
                  </p:nvSpPr>
                  <p:spPr>
                    <a:xfrm>
                      <a:off x="5214938" y="1564100"/>
                      <a:ext cx="609600" cy="287270"/>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Deployment Engines</a:t>
                      </a:r>
                    </a:p>
                  </p:txBody>
                </p:sp>
                <p:sp>
                  <p:nvSpPr>
                    <p:cNvPr id="585" name="Rectangle 584">
                      <a:extLst>
                        <a:ext uri="{FF2B5EF4-FFF2-40B4-BE49-F238E27FC236}">
                          <a16:creationId xmlns:a16="http://schemas.microsoft.com/office/drawing/2014/main" id="{340E20BE-1239-4B69-8DC0-44EB089749EA}"/>
                        </a:ext>
                      </a:extLst>
                    </p:cNvPr>
                    <p:cNvSpPr/>
                    <p:nvPr/>
                  </p:nvSpPr>
                  <p:spPr>
                    <a:xfrm>
                      <a:off x="5948363" y="1514899"/>
                      <a:ext cx="409575" cy="828481"/>
                    </a:xfrm>
                    <a:prstGeom prst="rect">
                      <a:avLst/>
                    </a:prstGeom>
                    <a:solidFill>
                      <a:sysClr val="window" lastClr="FFFFFF"/>
                    </a:solidFill>
                    <a:ln w="25400" cap="flat" cmpd="sng" algn="ctr">
                      <a:solidFill>
                        <a:srgbClr val="44546A"/>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CI </a:t>
                      </a:r>
                      <a:r>
                        <a:rPr kumimoji="0" lang="en-US" sz="650" b="0" i="0" u="none" strike="noStrike" kern="1200" cap="none" spc="0" normalizeH="0" baseline="0" noProof="0" dirty="0" err="1">
                          <a:ln>
                            <a:noFill/>
                          </a:ln>
                          <a:solidFill>
                            <a:prstClr val="black"/>
                          </a:solidFill>
                          <a:effectLst/>
                          <a:uLnTx/>
                          <a:uFillTx/>
                          <a:latin typeface="Calibri" panose="020F0502020204030204" pitchFamily="34" charset="0"/>
                          <a:ea typeface="ＭＳ Ｐゴシック"/>
                          <a:cs typeface="Calibri" panose="020F0502020204030204" pitchFamily="34" charset="0"/>
                        </a:rPr>
                        <a:t>Env</a:t>
                      </a:r>
                      <a:endPar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endParaRPr>
                    </a:p>
                  </p:txBody>
                </p:sp>
                <p:sp>
                  <p:nvSpPr>
                    <p:cNvPr id="586" name="Rectangle 585">
                      <a:extLst>
                        <a:ext uri="{FF2B5EF4-FFF2-40B4-BE49-F238E27FC236}">
                          <a16:creationId xmlns:a16="http://schemas.microsoft.com/office/drawing/2014/main" id="{EF3CB7F1-8091-49C1-9730-F5386C1EA93C}"/>
                        </a:ext>
                      </a:extLst>
                    </p:cNvPr>
                    <p:cNvSpPr/>
                    <p:nvPr/>
                  </p:nvSpPr>
                  <p:spPr>
                    <a:xfrm>
                      <a:off x="6543675" y="1514899"/>
                      <a:ext cx="409575" cy="828481"/>
                    </a:xfrm>
                    <a:prstGeom prst="rect">
                      <a:avLst/>
                    </a:prstGeom>
                    <a:solidFill>
                      <a:sysClr val="window" lastClr="FFFFFF"/>
                    </a:solidFill>
                    <a:ln w="25400" cap="flat" cmpd="sng" algn="ctr">
                      <a:solidFill>
                        <a:srgbClr val="44546A"/>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Dev</a:t>
                      </a:r>
                    </a:p>
                  </p:txBody>
                </p:sp>
                <p:sp>
                  <p:nvSpPr>
                    <p:cNvPr id="587" name="Rectangle 586">
                      <a:extLst>
                        <a:ext uri="{FF2B5EF4-FFF2-40B4-BE49-F238E27FC236}">
                          <a16:creationId xmlns:a16="http://schemas.microsoft.com/office/drawing/2014/main" id="{397B1CFD-5216-42F6-ACE1-4AB568DE53BD}"/>
                        </a:ext>
                      </a:extLst>
                    </p:cNvPr>
                    <p:cNvSpPr/>
                    <p:nvPr/>
                  </p:nvSpPr>
                  <p:spPr>
                    <a:xfrm>
                      <a:off x="7126288" y="1524422"/>
                      <a:ext cx="409575" cy="828481"/>
                    </a:xfrm>
                    <a:prstGeom prst="rect">
                      <a:avLst/>
                    </a:prstGeom>
                    <a:solidFill>
                      <a:sysClr val="window" lastClr="FFFFFF"/>
                    </a:solidFill>
                    <a:ln w="25400" cap="flat" cmpd="sng" algn="ctr">
                      <a:solidFill>
                        <a:srgbClr val="44546A"/>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QA</a:t>
                      </a:r>
                    </a:p>
                  </p:txBody>
                </p:sp>
                <p:sp>
                  <p:nvSpPr>
                    <p:cNvPr id="588" name="Rectangle 587">
                      <a:extLst>
                        <a:ext uri="{FF2B5EF4-FFF2-40B4-BE49-F238E27FC236}">
                          <a16:creationId xmlns:a16="http://schemas.microsoft.com/office/drawing/2014/main" id="{2351372D-5EDB-4C40-BB9E-19ECC6FD3F31}"/>
                        </a:ext>
                      </a:extLst>
                    </p:cNvPr>
                    <p:cNvSpPr/>
                    <p:nvPr/>
                  </p:nvSpPr>
                  <p:spPr>
                    <a:xfrm>
                      <a:off x="7727950" y="1538706"/>
                      <a:ext cx="409575" cy="828481"/>
                    </a:xfrm>
                    <a:prstGeom prst="rect">
                      <a:avLst/>
                    </a:prstGeom>
                    <a:solidFill>
                      <a:sysClr val="window" lastClr="FFFFFF"/>
                    </a:solidFill>
                    <a:ln w="25400" cap="flat" cmpd="sng" algn="ctr">
                      <a:solidFill>
                        <a:srgbClr val="44546A"/>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Stage/Perf</a:t>
                      </a:r>
                    </a:p>
                  </p:txBody>
                </p:sp>
                <p:sp>
                  <p:nvSpPr>
                    <p:cNvPr id="589" name="Rectangle 588">
                      <a:extLst>
                        <a:ext uri="{FF2B5EF4-FFF2-40B4-BE49-F238E27FC236}">
                          <a16:creationId xmlns:a16="http://schemas.microsoft.com/office/drawing/2014/main" id="{3AF49A4B-CD5E-4C89-9AA2-BB68F42A73B5}"/>
                        </a:ext>
                      </a:extLst>
                    </p:cNvPr>
                    <p:cNvSpPr/>
                    <p:nvPr/>
                  </p:nvSpPr>
                  <p:spPr>
                    <a:xfrm>
                      <a:off x="8299450" y="1514899"/>
                      <a:ext cx="409575" cy="828481"/>
                    </a:xfrm>
                    <a:prstGeom prst="rect">
                      <a:avLst/>
                    </a:prstGeom>
                    <a:solidFill>
                      <a:sysClr val="window" lastClr="FFFFFF"/>
                    </a:solidFill>
                    <a:ln w="25400" cap="flat" cmpd="sng" algn="ctr">
                      <a:solidFill>
                        <a:srgbClr val="44546A"/>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Prod</a:t>
                      </a:r>
                    </a:p>
                  </p:txBody>
                </p:sp>
                <p:sp>
                  <p:nvSpPr>
                    <p:cNvPr id="590" name="Diamond 589">
                      <a:extLst>
                        <a:ext uri="{FF2B5EF4-FFF2-40B4-BE49-F238E27FC236}">
                          <a16:creationId xmlns:a16="http://schemas.microsoft.com/office/drawing/2014/main" id="{6D4466D5-7D3F-41E1-847C-398383D7DA73}"/>
                        </a:ext>
                      </a:extLst>
                    </p:cNvPr>
                    <p:cNvSpPr/>
                    <p:nvPr/>
                  </p:nvSpPr>
                  <p:spPr>
                    <a:xfrm>
                      <a:off x="6386513" y="1767253"/>
                      <a:ext cx="139700" cy="219024"/>
                    </a:xfrm>
                    <a:prstGeom prst="diamond">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591" name="Diamond 590">
                      <a:extLst>
                        <a:ext uri="{FF2B5EF4-FFF2-40B4-BE49-F238E27FC236}">
                          <a16:creationId xmlns:a16="http://schemas.microsoft.com/office/drawing/2014/main" id="{DD5C6613-C004-43D8-8C30-0220AE83FB3B}"/>
                        </a:ext>
                      </a:extLst>
                    </p:cNvPr>
                    <p:cNvSpPr/>
                    <p:nvPr/>
                  </p:nvSpPr>
                  <p:spPr>
                    <a:xfrm>
                      <a:off x="6965950" y="1819628"/>
                      <a:ext cx="139700" cy="217437"/>
                    </a:xfrm>
                    <a:prstGeom prst="diamond">
                      <a:avLst/>
                    </a:prstGeom>
                    <a:solidFill>
                      <a:srgbClr val="ED7D31"/>
                    </a:solidFill>
                    <a:ln w="25400" cap="flat" cmpd="sng" algn="ctr">
                      <a:solidFill>
                        <a:srgbClr val="ED7D31">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592" name="Diamond 591">
                      <a:extLst>
                        <a:ext uri="{FF2B5EF4-FFF2-40B4-BE49-F238E27FC236}">
                          <a16:creationId xmlns:a16="http://schemas.microsoft.com/office/drawing/2014/main" id="{6C57912D-F569-412F-8A7D-4342C385B1A0}"/>
                        </a:ext>
                      </a:extLst>
                    </p:cNvPr>
                    <p:cNvSpPr/>
                    <p:nvPr/>
                  </p:nvSpPr>
                  <p:spPr>
                    <a:xfrm>
                      <a:off x="7562850" y="1881526"/>
                      <a:ext cx="139700" cy="219024"/>
                    </a:xfrm>
                    <a:prstGeom prst="diamond">
                      <a:avLst/>
                    </a:prstGeom>
                    <a:solidFill>
                      <a:srgbClr val="FFC000"/>
                    </a:solidFill>
                    <a:ln w="25400" cap="flat" cmpd="sng" algn="ctr">
                      <a:solidFill>
                        <a:srgbClr val="FFC000">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593" name="Diamond 592">
                      <a:extLst>
                        <a:ext uri="{FF2B5EF4-FFF2-40B4-BE49-F238E27FC236}">
                          <a16:creationId xmlns:a16="http://schemas.microsoft.com/office/drawing/2014/main" id="{CD712FB7-D96F-4CDF-807A-195082224B5F}"/>
                        </a:ext>
                      </a:extLst>
                    </p:cNvPr>
                    <p:cNvSpPr/>
                    <p:nvPr/>
                  </p:nvSpPr>
                  <p:spPr>
                    <a:xfrm>
                      <a:off x="8154988" y="1841847"/>
                      <a:ext cx="139700" cy="217437"/>
                    </a:xfrm>
                    <a:prstGeom prst="diamond">
                      <a:avLst/>
                    </a:prstGeom>
                    <a:solidFill>
                      <a:srgbClr val="ED7D31">
                        <a:lumMod val="50000"/>
                      </a:srgbClr>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pic>
                  <p:nvPicPr>
                    <p:cNvPr id="594" name="Picture 32">
                      <a:extLst>
                        <a:ext uri="{FF2B5EF4-FFF2-40B4-BE49-F238E27FC236}">
                          <a16:creationId xmlns:a16="http://schemas.microsoft.com/office/drawing/2014/main" id="{08A83D45-1D93-42CB-AD6F-C81F3235149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00763" y="2017713"/>
                      <a:ext cx="1571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5" name="Picture 33">
                      <a:extLst>
                        <a:ext uri="{FF2B5EF4-FFF2-40B4-BE49-F238E27FC236}">
                          <a16:creationId xmlns:a16="http://schemas.microsoft.com/office/drawing/2014/main" id="{61003610-F2E2-40BE-A77E-3EA32716DE1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40513" y="2017713"/>
                      <a:ext cx="1571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6" name="Picture 34">
                      <a:extLst>
                        <a:ext uri="{FF2B5EF4-FFF2-40B4-BE49-F238E27FC236}">
                          <a16:creationId xmlns:a16="http://schemas.microsoft.com/office/drawing/2014/main" id="{67EEE9D2-0BB8-4502-8110-B625328E66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32650" y="1987550"/>
                      <a:ext cx="157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7" name="Picture 35">
                      <a:extLst>
                        <a:ext uri="{FF2B5EF4-FFF2-40B4-BE49-F238E27FC236}">
                          <a16:creationId xmlns:a16="http://schemas.microsoft.com/office/drawing/2014/main" id="{01D7ED82-D8A0-4836-B77B-E3F99D4BC11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88213" y="1989138"/>
                      <a:ext cx="1571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8" name="Picture 36">
                      <a:extLst>
                        <a:ext uri="{FF2B5EF4-FFF2-40B4-BE49-F238E27FC236}">
                          <a16:creationId xmlns:a16="http://schemas.microsoft.com/office/drawing/2014/main" id="{40F08CDA-FCA4-487C-BE58-CDBCAB0F0D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91450" y="2079625"/>
                      <a:ext cx="1587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9" name="Picture 37">
                      <a:extLst>
                        <a:ext uri="{FF2B5EF4-FFF2-40B4-BE49-F238E27FC236}">
                          <a16:creationId xmlns:a16="http://schemas.microsoft.com/office/drawing/2014/main" id="{7056C78F-86D2-41B0-8A04-C846E2B629F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7013" y="2060575"/>
                      <a:ext cx="157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38">
                      <a:extLst>
                        <a:ext uri="{FF2B5EF4-FFF2-40B4-BE49-F238E27FC236}">
                          <a16:creationId xmlns:a16="http://schemas.microsoft.com/office/drawing/2014/main" id="{A37FFACB-4A15-40EF-8347-541449BC9C1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94638" y="2098675"/>
                      <a:ext cx="157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 name="Picture 39">
                      <a:extLst>
                        <a:ext uri="{FF2B5EF4-FFF2-40B4-BE49-F238E27FC236}">
                          <a16:creationId xmlns:a16="http://schemas.microsoft.com/office/drawing/2014/main" id="{A86F7F50-0234-484F-80BE-688D82328F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50200" y="2100263"/>
                      <a:ext cx="157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2" name="Picture 40">
                      <a:extLst>
                        <a:ext uri="{FF2B5EF4-FFF2-40B4-BE49-F238E27FC236}">
                          <a16:creationId xmlns:a16="http://schemas.microsoft.com/office/drawing/2014/main" id="{A0DBE769-7BDF-4BFA-B09F-5C8E85E98C9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58188" y="2063750"/>
                      <a:ext cx="157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3" name="Picture 41">
                      <a:extLst>
                        <a:ext uri="{FF2B5EF4-FFF2-40B4-BE49-F238E27FC236}">
                          <a16:creationId xmlns:a16="http://schemas.microsoft.com/office/drawing/2014/main" id="{51367916-6CC0-43A3-9CCB-B6FF793DCD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13750" y="2065338"/>
                      <a:ext cx="157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 name="Picture 42">
                      <a:extLst>
                        <a:ext uri="{FF2B5EF4-FFF2-40B4-BE49-F238E27FC236}">
                          <a16:creationId xmlns:a16="http://schemas.microsoft.com/office/drawing/2014/main" id="{C3F14DE8-3096-4F49-B6CA-1C5AE896F10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4075" y="2078038"/>
                      <a:ext cx="157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 name="Picture 43">
                      <a:extLst>
                        <a:ext uri="{FF2B5EF4-FFF2-40B4-BE49-F238E27FC236}">
                          <a16:creationId xmlns:a16="http://schemas.microsoft.com/office/drawing/2014/main" id="{3012588B-C75F-4DD3-9A4B-5CC85E213C0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39163" y="2095500"/>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6" name="Straight Arrow Connector 605">
                      <a:extLst>
                        <a:ext uri="{FF2B5EF4-FFF2-40B4-BE49-F238E27FC236}">
                          <a16:creationId xmlns:a16="http://schemas.microsoft.com/office/drawing/2014/main" id="{51F3C3A6-DCFB-4BB5-A586-D0BE213C93CD}"/>
                        </a:ext>
                      </a:extLst>
                    </p:cNvPr>
                    <p:cNvCxnSpPr/>
                    <p:nvPr/>
                  </p:nvCxnSpPr>
                  <p:spPr>
                    <a:xfrm>
                      <a:off x="6664325" y="1140336"/>
                      <a:ext cx="0" cy="130145"/>
                    </a:xfrm>
                    <a:prstGeom prst="straightConnector1">
                      <a:avLst/>
                    </a:prstGeom>
                    <a:noFill/>
                    <a:ln w="9525" cap="flat" cmpd="sng" algn="ctr">
                      <a:solidFill>
                        <a:srgbClr val="ED7D31"/>
                      </a:solidFill>
                      <a:prstDash val="solid"/>
                      <a:tailEnd type="triangle"/>
                    </a:ln>
                    <a:effectLst/>
                  </p:spPr>
                </p:cxnSp>
                <p:cxnSp>
                  <p:nvCxnSpPr>
                    <p:cNvPr id="607" name="Straight Arrow Connector 606">
                      <a:extLst>
                        <a:ext uri="{FF2B5EF4-FFF2-40B4-BE49-F238E27FC236}">
                          <a16:creationId xmlns:a16="http://schemas.microsoft.com/office/drawing/2014/main" id="{25F43138-CE8D-4F40-A9EB-D8A5F38C0053}"/>
                        </a:ext>
                      </a:extLst>
                    </p:cNvPr>
                    <p:cNvCxnSpPr/>
                    <p:nvPr/>
                  </p:nvCxnSpPr>
                  <p:spPr>
                    <a:xfrm>
                      <a:off x="5824538" y="1686309"/>
                      <a:ext cx="123825" cy="0"/>
                    </a:xfrm>
                    <a:prstGeom prst="straightConnector1">
                      <a:avLst/>
                    </a:prstGeom>
                    <a:noFill/>
                    <a:ln w="9525" cap="flat" cmpd="sng" algn="ctr">
                      <a:solidFill>
                        <a:srgbClr val="ED7D31"/>
                      </a:solidFill>
                      <a:prstDash val="solid"/>
                      <a:tailEnd type="triangle"/>
                    </a:ln>
                    <a:effectLst/>
                  </p:spPr>
                </p:cxnSp>
                <p:sp>
                  <p:nvSpPr>
                    <p:cNvPr id="608" name="TextBox 22">
                      <a:extLst>
                        <a:ext uri="{FF2B5EF4-FFF2-40B4-BE49-F238E27FC236}">
                          <a16:creationId xmlns:a16="http://schemas.microsoft.com/office/drawing/2014/main" id="{65C89FCF-4FB3-41F9-8C59-F8A1007C3937}"/>
                        </a:ext>
                      </a:extLst>
                    </p:cNvPr>
                    <p:cNvSpPr txBox="1"/>
                    <p:nvPr/>
                  </p:nvSpPr>
                  <p:spPr>
                    <a:xfrm>
                      <a:off x="188913" y="905441"/>
                      <a:ext cx="719137" cy="192043"/>
                    </a:xfrm>
                    <a:prstGeom prst="rect">
                      <a:avLst/>
                    </a:prstGeom>
                    <a:ln w="12700">
                      <a:solidFill>
                        <a:srgbClr val="ED7D31"/>
                      </a:solidFill>
                    </a:ln>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Developers</a:t>
                      </a:r>
                    </a:p>
                  </p:txBody>
                </p:sp>
                <p:sp>
                  <p:nvSpPr>
                    <p:cNvPr id="609" name="TextBox 22">
                      <a:extLst>
                        <a:ext uri="{FF2B5EF4-FFF2-40B4-BE49-F238E27FC236}">
                          <a16:creationId xmlns:a16="http://schemas.microsoft.com/office/drawing/2014/main" id="{13083761-3540-483B-8523-09AD6D8BB919}"/>
                        </a:ext>
                      </a:extLst>
                    </p:cNvPr>
                    <p:cNvSpPr txBox="1"/>
                    <p:nvPr/>
                  </p:nvSpPr>
                  <p:spPr>
                    <a:xfrm>
                      <a:off x="1314450" y="2132292"/>
                      <a:ext cx="706438" cy="292032"/>
                    </a:xfrm>
                    <a:prstGeom prst="rect">
                      <a:avLst/>
                    </a:prstGeom>
                    <a:ln w="12700">
                      <a:solidFill>
                        <a:srgbClr val="ED7D31"/>
                      </a:solidFill>
                    </a:ln>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rPr>
                        <a:t>Source Code Management</a:t>
                      </a:r>
                    </a:p>
                  </p:txBody>
                </p:sp>
                <p:cxnSp>
                  <p:nvCxnSpPr>
                    <p:cNvPr id="610" name="Elbow Connector 48">
                      <a:extLst>
                        <a:ext uri="{FF2B5EF4-FFF2-40B4-BE49-F238E27FC236}">
                          <a16:creationId xmlns:a16="http://schemas.microsoft.com/office/drawing/2014/main" id="{62D972A4-8B99-49B3-A42C-CDC836C821E4}"/>
                        </a:ext>
                      </a:extLst>
                    </p:cNvPr>
                    <p:cNvCxnSpPr>
                      <a:cxnSpLocks/>
                      <a:endCxn id="574" idx="1"/>
                    </p:cNvCxnSpPr>
                    <p:nvPr/>
                  </p:nvCxnSpPr>
                  <p:spPr>
                    <a:xfrm rot="5400000" flipH="1" flipV="1">
                      <a:off x="1612165" y="1155375"/>
                      <a:ext cx="496772" cy="333375"/>
                    </a:xfrm>
                    <a:prstGeom prst="bentConnector2">
                      <a:avLst/>
                    </a:prstGeom>
                    <a:noFill/>
                    <a:ln w="9525" cap="flat" cmpd="sng" algn="ctr">
                      <a:solidFill>
                        <a:srgbClr val="ED7D31"/>
                      </a:solidFill>
                      <a:prstDash val="solid"/>
                      <a:tailEnd type="triangle"/>
                    </a:ln>
                    <a:effectLst/>
                  </p:spPr>
                </p:cxnSp>
                <p:cxnSp>
                  <p:nvCxnSpPr>
                    <p:cNvPr id="611" name="Straight Arrow Connector 610">
                      <a:extLst>
                        <a:ext uri="{FF2B5EF4-FFF2-40B4-BE49-F238E27FC236}">
                          <a16:creationId xmlns:a16="http://schemas.microsoft.com/office/drawing/2014/main" id="{DF8B02CD-0F48-44E2-AA9E-3AC951D34B6D}"/>
                        </a:ext>
                      </a:extLst>
                    </p:cNvPr>
                    <p:cNvCxnSpPr/>
                    <p:nvPr/>
                  </p:nvCxnSpPr>
                  <p:spPr>
                    <a:xfrm flipH="1">
                      <a:off x="1860550" y="1765665"/>
                      <a:ext cx="184150" cy="0"/>
                    </a:xfrm>
                    <a:prstGeom prst="straightConnector1">
                      <a:avLst/>
                    </a:prstGeom>
                    <a:noFill/>
                    <a:ln w="38100" cap="flat" cmpd="sng" algn="ctr">
                      <a:solidFill>
                        <a:srgbClr val="ED7D31"/>
                      </a:solidFill>
                      <a:prstDash val="solid"/>
                      <a:tailEnd type="triangle"/>
                    </a:ln>
                    <a:effectLst>
                      <a:outerShdw blurRad="40000" dist="23000" dir="5400000" rotWithShape="0">
                        <a:srgbClr val="000000">
                          <a:alpha val="35000"/>
                        </a:srgbClr>
                      </a:outerShdw>
                    </a:effectLst>
                  </p:spPr>
                </p:cxnSp>
                <p:sp>
                  <p:nvSpPr>
                    <p:cNvPr id="612" name="Rectangle 611">
                      <a:extLst>
                        <a:ext uri="{FF2B5EF4-FFF2-40B4-BE49-F238E27FC236}">
                          <a16:creationId xmlns:a16="http://schemas.microsoft.com/office/drawing/2014/main" id="{E85C6EF2-B080-4603-86D3-2B3A815CD7E3}"/>
                        </a:ext>
                      </a:extLst>
                    </p:cNvPr>
                    <p:cNvSpPr/>
                    <p:nvPr/>
                  </p:nvSpPr>
                  <p:spPr>
                    <a:xfrm>
                      <a:off x="398463" y="1432368"/>
                      <a:ext cx="781050" cy="1036396"/>
                    </a:xfrm>
                    <a:prstGeom prst="rect">
                      <a:avLst/>
                    </a:prstGeom>
                    <a:solidFill>
                      <a:sysClr val="window" lastClr="FFFFFF"/>
                    </a:solidFill>
                    <a:ln w="25400" cap="flat" cmpd="sng" algn="ctr">
                      <a:solidFill>
                        <a:srgbClr val="ED7D31"/>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6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a:cs typeface="Calibri" panose="020F0502020204030204" pitchFamily="34" charset="0"/>
                      </a:endParaRPr>
                    </a:p>
                  </p:txBody>
                </p:sp>
                <p:sp>
                  <p:nvSpPr>
                    <p:cNvPr id="613" name="Rectangle 612">
                      <a:extLst>
                        <a:ext uri="{FF2B5EF4-FFF2-40B4-BE49-F238E27FC236}">
                          <a16:creationId xmlns:a16="http://schemas.microsoft.com/office/drawing/2014/main" id="{63A1112F-A860-46E9-BDF3-7B16AB583250}"/>
                        </a:ext>
                      </a:extLst>
                    </p:cNvPr>
                    <p:cNvSpPr/>
                    <p:nvPr/>
                  </p:nvSpPr>
                  <p:spPr>
                    <a:xfrm>
                      <a:off x="396875" y="1260958"/>
                      <a:ext cx="684213" cy="165061"/>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Agile Planning</a:t>
                      </a:r>
                    </a:p>
                  </p:txBody>
                </p:sp>
                <p:pic>
                  <p:nvPicPr>
                    <p:cNvPr id="614" name="Picture 52">
                      <a:extLst>
                        <a:ext uri="{FF2B5EF4-FFF2-40B4-BE49-F238E27FC236}">
                          <a16:creationId xmlns:a16="http://schemas.microsoft.com/office/drawing/2014/main" id="{9FE0BDB9-4FE6-48F7-9A10-E7754F3B72A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3550" y="1533525"/>
                      <a:ext cx="4429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 name="Picture 53">
                      <a:extLst>
                        <a:ext uri="{FF2B5EF4-FFF2-40B4-BE49-F238E27FC236}">
                          <a16:creationId xmlns:a16="http://schemas.microsoft.com/office/drawing/2014/main" id="{D5F7C416-9404-495C-AB38-922026AC3C6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4188" y="1866900"/>
                      <a:ext cx="58578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6" name="Straight Arrow Connector 615">
                      <a:extLst>
                        <a:ext uri="{FF2B5EF4-FFF2-40B4-BE49-F238E27FC236}">
                          <a16:creationId xmlns:a16="http://schemas.microsoft.com/office/drawing/2014/main" id="{9D6DCB59-FFAC-4C44-A08F-EE7FD91CEDBB}"/>
                        </a:ext>
                      </a:extLst>
                    </p:cNvPr>
                    <p:cNvCxnSpPr/>
                    <p:nvPr/>
                  </p:nvCxnSpPr>
                  <p:spPr>
                    <a:xfrm>
                      <a:off x="517525" y="1086374"/>
                      <a:ext cx="0" cy="174584"/>
                    </a:xfrm>
                    <a:prstGeom prst="straightConnector1">
                      <a:avLst/>
                    </a:prstGeom>
                    <a:noFill/>
                    <a:ln w="9525" cap="flat" cmpd="sng" algn="ctr">
                      <a:solidFill>
                        <a:srgbClr val="ED7D31"/>
                      </a:solidFill>
                      <a:prstDash val="solid"/>
                      <a:headEnd type="triangle"/>
                      <a:tailEnd type="triangle"/>
                    </a:ln>
                    <a:effectLst/>
                  </p:spPr>
                </p:cxnSp>
                <p:cxnSp>
                  <p:nvCxnSpPr>
                    <p:cNvPr id="617" name="Elbow Connector 57">
                      <a:extLst>
                        <a:ext uri="{FF2B5EF4-FFF2-40B4-BE49-F238E27FC236}">
                          <a16:creationId xmlns:a16="http://schemas.microsoft.com/office/drawing/2014/main" id="{8DDE67C7-A72C-42D6-ABA8-7BF2FF16DA61}"/>
                        </a:ext>
                      </a:extLst>
                    </p:cNvPr>
                    <p:cNvCxnSpPr/>
                    <p:nvPr/>
                  </p:nvCxnSpPr>
                  <p:spPr>
                    <a:xfrm rot="16200000" flipH="1">
                      <a:off x="844649" y="1341882"/>
                      <a:ext cx="847527" cy="177800"/>
                    </a:xfrm>
                    <a:prstGeom prst="bentConnector3">
                      <a:avLst>
                        <a:gd name="adj1" fmla="val 323"/>
                      </a:avLst>
                    </a:prstGeom>
                    <a:noFill/>
                    <a:ln w="9525" cap="flat" cmpd="sng" algn="ctr">
                      <a:solidFill>
                        <a:srgbClr val="ED7D31"/>
                      </a:solidFill>
                      <a:prstDash val="solid"/>
                    </a:ln>
                    <a:effectLst/>
                  </p:spPr>
                </p:cxnSp>
                <p:cxnSp>
                  <p:nvCxnSpPr>
                    <p:cNvPr id="618" name="Straight Arrow Connector 617">
                      <a:extLst>
                        <a:ext uri="{FF2B5EF4-FFF2-40B4-BE49-F238E27FC236}">
                          <a16:creationId xmlns:a16="http://schemas.microsoft.com/office/drawing/2014/main" id="{AFF15036-566E-4AA7-8F25-BA4BA9AD3410}"/>
                        </a:ext>
                      </a:extLst>
                    </p:cNvPr>
                    <p:cNvCxnSpPr/>
                    <p:nvPr/>
                  </p:nvCxnSpPr>
                  <p:spPr>
                    <a:xfrm flipV="1">
                      <a:off x="1355725" y="1886287"/>
                      <a:ext cx="203200" cy="7936"/>
                    </a:xfrm>
                    <a:prstGeom prst="straightConnector1">
                      <a:avLst/>
                    </a:prstGeom>
                    <a:noFill/>
                    <a:ln w="9525" cap="flat" cmpd="sng" algn="ctr">
                      <a:solidFill>
                        <a:srgbClr val="ED7D31"/>
                      </a:solidFill>
                      <a:prstDash val="solid"/>
                      <a:tailEnd type="triangle"/>
                    </a:ln>
                    <a:effectLst/>
                  </p:spPr>
                </p:cxnSp>
                <p:sp>
                  <p:nvSpPr>
                    <p:cNvPr id="619" name="Rectangle 618">
                      <a:extLst>
                        <a:ext uri="{FF2B5EF4-FFF2-40B4-BE49-F238E27FC236}">
                          <a16:creationId xmlns:a16="http://schemas.microsoft.com/office/drawing/2014/main" id="{6EEFE0E8-54C9-46C6-99C1-60067334B71B}"/>
                        </a:ext>
                      </a:extLst>
                    </p:cNvPr>
                    <p:cNvSpPr/>
                    <p:nvPr/>
                  </p:nvSpPr>
                  <p:spPr>
                    <a:xfrm>
                      <a:off x="381000" y="3075047"/>
                      <a:ext cx="8372475" cy="252353"/>
                    </a:xfrm>
                    <a:prstGeom prst="rect">
                      <a:avLst/>
                    </a:prstGeom>
                    <a:solidFill>
                      <a:srgbClr val="4472C4">
                        <a:lumMod val="90000"/>
                      </a:srgbClr>
                    </a:solidFill>
                    <a:ln w="25400" cap="flat" cmpd="sng" algn="ctr">
                      <a:solidFill>
                        <a:srgbClr val="0070C0"/>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(End to End Visibility)</a:t>
                      </a:r>
                    </a:p>
                  </p:txBody>
                </p:sp>
                <p:sp>
                  <p:nvSpPr>
                    <p:cNvPr id="620" name="Rectangle 619">
                      <a:extLst>
                        <a:ext uri="{FF2B5EF4-FFF2-40B4-BE49-F238E27FC236}">
                          <a16:creationId xmlns:a16="http://schemas.microsoft.com/office/drawing/2014/main" id="{537CDF03-260F-4AF3-98BF-9CB9D65228B6}"/>
                        </a:ext>
                      </a:extLst>
                    </p:cNvPr>
                    <p:cNvSpPr/>
                    <p:nvPr/>
                  </p:nvSpPr>
                  <p:spPr>
                    <a:xfrm>
                      <a:off x="7142163" y="2495744"/>
                      <a:ext cx="1611312" cy="257115"/>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Audit Document Repository</a:t>
                      </a:r>
                    </a:p>
                  </p:txBody>
                </p:sp>
                <p:sp>
                  <p:nvSpPr>
                    <p:cNvPr id="621" name="Rectangle 620">
                      <a:extLst>
                        <a:ext uri="{FF2B5EF4-FFF2-40B4-BE49-F238E27FC236}">
                          <a16:creationId xmlns:a16="http://schemas.microsoft.com/office/drawing/2014/main" id="{26F3FDB7-34E8-4DB3-801C-1FA965FAB491}"/>
                        </a:ext>
                      </a:extLst>
                    </p:cNvPr>
                    <p:cNvSpPr/>
                    <p:nvPr/>
                  </p:nvSpPr>
                  <p:spPr>
                    <a:xfrm>
                      <a:off x="390525" y="2511616"/>
                      <a:ext cx="974725" cy="260289"/>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Audit Document Repository</a:t>
                      </a:r>
                    </a:p>
                  </p:txBody>
                </p:sp>
                <p:cxnSp>
                  <p:nvCxnSpPr>
                    <p:cNvPr id="622" name="Straight Connector 621">
                      <a:extLst>
                        <a:ext uri="{FF2B5EF4-FFF2-40B4-BE49-F238E27FC236}">
                          <a16:creationId xmlns:a16="http://schemas.microsoft.com/office/drawing/2014/main" id="{0E21FC5F-2B4B-4C3F-809E-171575B4AB1B}"/>
                        </a:ext>
                      </a:extLst>
                    </p:cNvPr>
                    <p:cNvCxnSpPr/>
                    <p:nvPr/>
                  </p:nvCxnSpPr>
                  <p:spPr>
                    <a:xfrm>
                      <a:off x="1181100" y="1859306"/>
                      <a:ext cx="174625" cy="0"/>
                    </a:xfrm>
                    <a:prstGeom prst="line">
                      <a:avLst/>
                    </a:prstGeom>
                    <a:noFill/>
                    <a:ln w="9525" cap="flat" cmpd="sng" algn="ctr">
                      <a:solidFill>
                        <a:srgbClr val="ED7D31"/>
                      </a:solidFill>
                      <a:prstDash val="solid"/>
                    </a:ln>
                    <a:effectLst/>
                  </p:spPr>
                </p:cxnSp>
                <p:sp>
                  <p:nvSpPr>
                    <p:cNvPr id="623" name="Rectangle 622">
                      <a:extLst>
                        <a:ext uri="{FF2B5EF4-FFF2-40B4-BE49-F238E27FC236}">
                          <a16:creationId xmlns:a16="http://schemas.microsoft.com/office/drawing/2014/main" id="{1FA865A4-7828-40BD-B632-B0FC7F602DC1}"/>
                        </a:ext>
                      </a:extLst>
                    </p:cNvPr>
                    <p:cNvSpPr/>
                    <p:nvPr/>
                  </p:nvSpPr>
                  <p:spPr>
                    <a:xfrm>
                      <a:off x="8107363" y="2789364"/>
                      <a:ext cx="638175" cy="239656"/>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ServiceNow</a:t>
                      </a:r>
                    </a:p>
                  </p:txBody>
                </p:sp>
                <p:sp>
                  <p:nvSpPr>
                    <p:cNvPr id="624" name="Flowchart: Connector 229">
                      <a:extLst>
                        <a:ext uri="{FF2B5EF4-FFF2-40B4-BE49-F238E27FC236}">
                          <a16:creationId xmlns:a16="http://schemas.microsoft.com/office/drawing/2014/main" id="{D9635700-CBF6-409F-8342-016B6A0E3287}"/>
                        </a:ext>
                      </a:extLst>
                    </p:cNvPr>
                    <p:cNvSpPr/>
                    <p:nvPr/>
                  </p:nvSpPr>
                  <p:spPr>
                    <a:xfrm>
                      <a:off x="701675" y="1108594"/>
                      <a:ext cx="161925" cy="131732"/>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1</a:t>
                      </a:r>
                    </a:p>
                  </p:txBody>
                </p:sp>
                <p:sp>
                  <p:nvSpPr>
                    <p:cNvPr id="625" name="Flowchart: Connector 230">
                      <a:extLst>
                        <a:ext uri="{FF2B5EF4-FFF2-40B4-BE49-F238E27FC236}">
                          <a16:creationId xmlns:a16="http://schemas.microsoft.com/office/drawing/2014/main" id="{47234173-35FA-4682-B3A2-9E36AF7E4786}"/>
                        </a:ext>
                      </a:extLst>
                    </p:cNvPr>
                    <p:cNvSpPr/>
                    <p:nvPr/>
                  </p:nvSpPr>
                  <p:spPr>
                    <a:xfrm>
                      <a:off x="1481138" y="1551403"/>
                      <a:ext cx="161925" cy="131731"/>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2</a:t>
                      </a:r>
                    </a:p>
                  </p:txBody>
                </p:sp>
                <p:sp>
                  <p:nvSpPr>
                    <p:cNvPr id="626" name="Flowchart: Connector 231">
                      <a:extLst>
                        <a:ext uri="{FF2B5EF4-FFF2-40B4-BE49-F238E27FC236}">
                          <a16:creationId xmlns:a16="http://schemas.microsoft.com/office/drawing/2014/main" id="{2401BC74-116D-440D-B3B9-589D84CA33D5}"/>
                        </a:ext>
                      </a:extLst>
                    </p:cNvPr>
                    <p:cNvSpPr/>
                    <p:nvPr/>
                  </p:nvSpPr>
                  <p:spPr>
                    <a:xfrm>
                      <a:off x="1820863" y="940358"/>
                      <a:ext cx="161925" cy="131732"/>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3</a:t>
                      </a:r>
                    </a:p>
                  </p:txBody>
                </p:sp>
                <p:sp>
                  <p:nvSpPr>
                    <p:cNvPr id="627" name="Flowchart: Connector 232">
                      <a:extLst>
                        <a:ext uri="{FF2B5EF4-FFF2-40B4-BE49-F238E27FC236}">
                          <a16:creationId xmlns:a16="http://schemas.microsoft.com/office/drawing/2014/main" id="{4DCF82B2-F0A0-4C07-9E1C-ECB2F141588A}"/>
                        </a:ext>
                      </a:extLst>
                    </p:cNvPr>
                    <p:cNvSpPr/>
                    <p:nvPr/>
                  </p:nvSpPr>
                  <p:spPr>
                    <a:xfrm>
                      <a:off x="6376988" y="1456176"/>
                      <a:ext cx="161925" cy="130145"/>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4</a:t>
                      </a:r>
                    </a:p>
                  </p:txBody>
                </p:sp>
                <p:sp>
                  <p:nvSpPr>
                    <p:cNvPr id="628" name="Flowchart: Connector 233">
                      <a:extLst>
                        <a:ext uri="{FF2B5EF4-FFF2-40B4-BE49-F238E27FC236}">
                          <a16:creationId xmlns:a16="http://schemas.microsoft.com/office/drawing/2014/main" id="{ADB17344-6CF4-42C6-A91D-890754C7F647}"/>
                        </a:ext>
                      </a:extLst>
                    </p:cNvPr>
                    <p:cNvSpPr/>
                    <p:nvPr/>
                  </p:nvSpPr>
                  <p:spPr>
                    <a:xfrm>
                      <a:off x="6970713" y="1429194"/>
                      <a:ext cx="161925" cy="130145"/>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5</a:t>
                      </a:r>
                    </a:p>
                  </p:txBody>
                </p:sp>
                <p:sp>
                  <p:nvSpPr>
                    <p:cNvPr id="629" name="Flowchart: Connector 234">
                      <a:extLst>
                        <a:ext uri="{FF2B5EF4-FFF2-40B4-BE49-F238E27FC236}">
                          <a16:creationId xmlns:a16="http://schemas.microsoft.com/office/drawing/2014/main" id="{C499CECF-6092-45BA-9BE2-F92CB316C2D3}"/>
                        </a:ext>
                      </a:extLst>
                    </p:cNvPr>
                    <p:cNvSpPr/>
                    <p:nvPr/>
                  </p:nvSpPr>
                  <p:spPr>
                    <a:xfrm>
                      <a:off x="7543800" y="1467285"/>
                      <a:ext cx="161925" cy="131732"/>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6</a:t>
                      </a:r>
                    </a:p>
                  </p:txBody>
                </p:sp>
                <p:sp>
                  <p:nvSpPr>
                    <p:cNvPr id="630" name="Flowchart: Connector 235">
                      <a:extLst>
                        <a:ext uri="{FF2B5EF4-FFF2-40B4-BE49-F238E27FC236}">
                          <a16:creationId xmlns:a16="http://schemas.microsoft.com/office/drawing/2014/main" id="{0E4F75FB-0C49-44EF-B14A-5EC4F85C1A3A}"/>
                        </a:ext>
                      </a:extLst>
                    </p:cNvPr>
                    <p:cNvSpPr/>
                    <p:nvPr/>
                  </p:nvSpPr>
                  <p:spPr>
                    <a:xfrm>
                      <a:off x="8132763" y="1429194"/>
                      <a:ext cx="161925" cy="130145"/>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8</a:t>
                      </a:r>
                    </a:p>
                  </p:txBody>
                </p:sp>
                <p:sp>
                  <p:nvSpPr>
                    <p:cNvPr id="631" name="Flowchart: Connector 236">
                      <a:extLst>
                        <a:ext uri="{FF2B5EF4-FFF2-40B4-BE49-F238E27FC236}">
                          <a16:creationId xmlns:a16="http://schemas.microsoft.com/office/drawing/2014/main" id="{32E7509E-E63B-4A06-B163-142751ABEC9C}"/>
                        </a:ext>
                      </a:extLst>
                    </p:cNvPr>
                    <p:cNvSpPr/>
                    <p:nvPr/>
                  </p:nvSpPr>
                  <p:spPr>
                    <a:xfrm>
                      <a:off x="6953250" y="2517964"/>
                      <a:ext cx="161925" cy="130145"/>
                    </a:xfrm>
                    <a:prstGeom prst="flowChartConnector">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7</a:t>
                      </a:r>
                    </a:p>
                  </p:txBody>
                </p:sp>
                <p:sp>
                  <p:nvSpPr>
                    <p:cNvPr id="632" name="Diamond 631">
                      <a:extLst>
                        <a:ext uri="{FF2B5EF4-FFF2-40B4-BE49-F238E27FC236}">
                          <a16:creationId xmlns:a16="http://schemas.microsoft.com/office/drawing/2014/main" id="{DABC18A5-0B88-4E66-85C6-9050026C8415}"/>
                        </a:ext>
                      </a:extLst>
                    </p:cNvPr>
                    <p:cNvSpPr/>
                    <p:nvPr/>
                  </p:nvSpPr>
                  <p:spPr>
                    <a:xfrm>
                      <a:off x="4752975" y="2733814"/>
                      <a:ext cx="139700" cy="219024"/>
                    </a:xfrm>
                    <a:prstGeom prst="diamond">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633" name="Diamond 632">
                      <a:extLst>
                        <a:ext uri="{FF2B5EF4-FFF2-40B4-BE49-F238E27FC236}">
                          <a16:creationId xmlns:a16="http://schemas.microsoft.com/office/drawing/2014/main" id="{4576EECC-C021-4702-A407-9FA29015BAA9}"/>
                        </a:ext>
                      </a:extLst>
                    </p:cNvPr>
                    <p:cNvSpPr/>
                    <p:nvPr/>
                  </p:nvSpPr>
                  <p:spPr>
                    <a:xfrm>
                      <a:off x="5226050" y="2733814"/>
                      <a:ext cx="139700" cy="217437"/>
                    </a:xfrm>
                    <a:prstGeom prst="diamond">
                      <a:avLst/>
                    </a:prstGeom>
                    <a:solidFill>
                      <a:srgbClr val="ED7D31"/>
                    </a:solidFill>
                    <a:ln w="25400" cap="flat" cmpd="sng" algn="ctr">
                      <a:solidFill>
                        <a:srgbClr val="ED7D31">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634" name="Diamond 633">
                      <a:extLst>
                        <a:ext uri="{FF2B5EF4-FFF2-40B4-BE49-F238E27FC236}">
                          <a16:creationId xmlns:a16="http://schemas.microsoft.com/office/drawing/2014/main" id="{5C5379B4-B44A-46E6-8931-12D394C5A428}"/>
                        </a:ext>
                      </a:extLst>
                    </p:cNvPr>
                    <p:cNvSpPr/>
                    <p:nvPr/>
                  </p:nvSpPr>
                  <p:spPr>
                    <a:xfrm>
                      <a:off x="5649913" y="2738576"/>
                      <a:ext cx="139700" cy="219024"/>
                    </a:xfrm>
                    <a:prstGeom prst="diamond">
                      <a:avLst/>
                    </a:prstGeom>
                    <a:solidFill>
                      <a:srgbClr val="FFC000"/>
                    </a:solidFill>
                    <a:ln w="25400" cap="flat" cmpd="sng" algn="ctr">
                      <a:solidFill>
                        <a:srgbClr val="FFC000">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635" name="Diamond 634">
                      <a:extLst>
                        <a:ext uri="{FF2B5EF4-FFF2-40B4-BE49-F238E27FC236}">
                          <a16:creationId xmlns:a16="http://schemas.microsoft.com/office/drawing/2014/main" id="{2EDCDDD8-2F00-4CA5-AC86-B21899C04974}"/>
                        </a:ext>
                      </a:extLst>
                    </p:cNvPr>
                    <p:cNvSpPr/>
                    <p:nvPr/>
                  </p:nvSpPr>
                  <p:spPr>
                    <a:xfrm>
                      <a:off x="6049963" y="2738576"/>
                      <a:ext cx="139700" cy="217436"/>
                    </a:xfrm>
                    <a:prstGeom prst="diamond">
                      <a:avLst/>
                    </a:prstGeom>
                    <a:solidFill>
                      <a:srgbClr val="ED7D31">
                        <a:lumMod val="50000"/>
                      </a:srgbClr>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650" b="0" i="0" u="none" strike="noStrike" kern="0" cap="none" spc="0" normalizeH="0" baseline="0" noProof="0">
                        <a:ln>
                          <a:noFill/>
                        </a:ln>
                        <a:solidFill>
                          <a:prstClr val="white"/>
                        </a:solidFill>
                        <a:effectLst/>
                        <a:uLnTx/>
                        <a:uFillTx/>
                        <a:latin typeface="Calibri" panose="020F0502020204030204" pitchFamily="34" charset="0"/>
                        <a:ea typeface="ＭＳ Ｐゴシック"/>
                        <a:cs typeface="Calibri" panose="020F0502020204030204" pitchFamily="34" charset="0"/>
                      </a:endParaRPr>
                    </a:p>
                  </p:txBody>
                </p:sp>
                <p:sp>
                  <p:nvSpPr>
                    <p:cNvPr id="636" name="TextBox 635">
                      <a:extLst>
                        <a:ext uri="{FF2B5EF4-FFF2-40B4-BE49-F238E27FC236}">
                          <a16:creationId xmlns:a16="http://schemas.microsoft.com/office/drawing/2014/main" id="{F1564FFA-259F-4C23-894D-23EF1B797E90}"/>
                        </a:ext>
                      </a:extLst>
                    </p:cNvPr>
                    <p:cNvSpPr txBox="1"/>
                    <p:nvPr/>
                  </p:nvSpPr>
                  <p:spPr>
                    <a:xfrm>
                      <a:off x="4864100" y="2706833"/>
                      <a:ext cx="493713" cy="322187"/>
                    </a:xfrm>
                    <a:prstGeom prst="rect">
                      <a:avLst/>
                    </a:prstGeom>
                    <a:noFill/>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Dev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gate</a:t>
                      </a:r>
                    </a:p>
                  </p:txBody>
                </p:sp>
                <p:sp>
                  <p:nvSpPr>
                    <p:cNvPr id="637" name="TextBox 636">
                      <a:extLst>
                        <a:ext uri="{FF2B5EF4-FFF2-40B4-BE49-F238E27FC236}">
                          <a16:creationId xmlns:a16="http://schemas.microsoft.com/office/drawing/2014/main" id="{398EE81B-306B-4FF8-B08C-81C3E9764784}"/>
                        </a:ext>
                      </a:extLst>
                    </p:cNvPr>
                    <p:cNvSpPr txBox="1"/>
                    <p:nvPr/>
                  </p:nvSpPr>
                  <p:spPr>
                    <a:xfrm>
                      <a:off x="5338763" y="2694136"/>
                      <a:ext cx="412750" cy="322187"/>
                    </a:xfrm>
                    <a:prstGeom prst="rect">
                      <a:avLst/>
                    </a:prstGeom>
                    <a:noFill/>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QA gate</a:t>
                      </a:r>
                    </a:p>
                  </p:txBody>
                </p:sp>
                <p:sp>
                  <p:nvSpPr>
                    <p:cNvPr id="638" name="TextBox 637">
                      <a:extLst>
                        <a:ext uri="{FF2B5EF4-FFF2-40B4-BE49-F238E27FC236}">
                          <a16:creationId xmlns:a16="http://schemas.microsoft.com/office/drawing/2014/main" id="{452DD20F-1E0C-42B5-B08E-903F35BDB7F8}"/>
                        </a:ext>
                      </a:extLst>
                    </p:cNvPr>
                    <p:cNvSpPr txBox="1"/>
                    <p:nvPr/>
                  </p:nvSpPr>
                  <p:spPr>
                    <a:xfrm>
                      <a:off x="5735638" y="2713182"/>
                      <a:ext cx="392112" cy="322187"/>
                    </a:xfrm>
                    <a:prstGeom prst="rect">
                      <a:avLst/>
                    </a:prstGeom>
                    <a:noFill/>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Stage gate</a:t>
                      </a:r>
                    </a:p>
                  </p:txBody>
                </p:sp>
                <p:sp>
                  <p:nvSpPr>
                    <p:cNvPr id="639" name="TextBox 638">
                      <a:extLst>
                        <a:ext uri="{FF2B5EF4-FFF2-40B4-BE49-F238E27FC236}">
                          <a16:creationId xmlns:a16="http://schemas.microsoft.com/office/drawing/2014/main" id="{01AC60AB-6C4A-4302-A766-455222214DCF}"/>
                        </a:ext>
                      </a:extLst>
                    </p:cNvPr>
                    <p:cNvSpPr txBox="1"/>
                    <p:nvPr/>
                  </p:nvSpPr>
                  <p:spPr>
                    <a:xfrm>
                      <a:off x="6132513" y="2692548"/>
                      <a:ext cx="371475" cy="322188"/>
                    </a:xfrm>
                    <a:prstGeom prst="rect">
                      <a:avLst/>
                    </a:prstGeom>
                    <a:noFill/>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Prod gate</a:t>
                      </a:r>
                    </a:p>
                  </p:txBody>
                </p:sp>
                <p:cxnSp>
                  <p:nvCxnSpPr>
                    <p:cNvPr id="640" name="Straight Arrow Connector 639">
                      <a:extLst>
                        <a:ext uri="{FF2B5EF4-FFF2-40B4-BE49-F238E27FC236}">
                          <a16:creationId xmlns:a16="http://schemas.microsoft.com/office/drawing/2014/main" id="{91CF3E27-D06A-4055-A37B-7BAC8AA41319}"/>
                        </a:ext>
                      </a:extLst>
                    </p:cNvPr>
                    <p:cNvCxnSpPr/>
                    <p:nvPr/>
                  </p:nvCxnSpPr>
                  <p:spPr>
                    <a:xfrm flipV="1">
                      <a:off x="2784475" y="1181602"/>
                      <a:ext cx="0" cy="168236"/>
                    </a:xfrm>
                    <a:prstGeom prst="straightConnector1">
                      <a:avLst/>
                    </a:prstGeom>
                    <a:noFill/>
                    <a:ln w="9525" cap="flat" cmpd="sng" algn="ctr">
                      <a:solidFill>
                        <a:srgbClr val="ED7D31"/>
                      </a:solidFill>
                      <a:prstDash val="solid"/>
                      <a:tailEnd type="triangle"/>
                    </a:ln>
                    <a:effectLst/>
                  </p:spPr>
                </p:cxnSp>
                <p:pic>
                  <p:nvPicPr>
                    <p:cNvPr id="643" name="Picture 1">
                      <a:extLst>
                        <a:ext uri="{FF2B5EF4-FFF2-40B4-BE49-F238E27FC236}">
                          <a16:creationId xmlns:a16="http://schemas.microsoft.com/office/drawing/2014/main" id="{50E74929-5157-44E6-A0F1-F0D62872602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2863" y="2795588"/>
                      <a:ext cx="3222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4" name="Picture 2">
                      <a:extLst>
                        <a:ext uri="{FF2B5EF4-FFF2-40B4-BE49-F238E27FC236}">
                          <a16:creationId xmlns:a16="http://schemas.microsoft.com/office/drawing/2014/main" id="{48D3DF5B-246D-4772-B557-C94FA58C526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14463" y="1708150"/>
                      <a:ext cx="493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 name="Picture 5">
                      <a:extLst>
                        <a:ext uri="{FF2B5EF4-FFF2-40B4-BE49-F238E27FC236}">
                          <a16:creationId xmlns:a16="http://schemas.microsoft.com/office/drawing/2014/main" id="{A8AB5547-2706-4925-A612-4152283938E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89563" y="2143125"/>
                      <a:ext cx="157162"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65" name="Picture 265">
                    <a:extLst>
                      <a:ext uri="{FF2B5EF4-FFF2-40B4-BE49-F238E27FC236}">
                        <a16:creationId xmlns:a16="http://schemas.microsoft.com/office/drawing/2014/main" id="{BAD59B55-38A3-4011-A994-3D312651557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3204" y="2071667"/>
                    <a:ext cx="367581" cy="11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6" name="Picture 6">
                    <a:extLst>
                      <a:ext uri="{FF2B5EF4-FFF2-40B4-BE49-F238E27FC236}">
                        <a16:creationId xmlns:a16="http://schemas.microsoft.com/office/drawing/2014/main" id="{5C8C6E14-C695-4D61-8B55-44492C2EA28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2093" y="2222501"/>
                    <a:ext cx="492254"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8" name="Picture 557">
                  <a:extLst>
                    <a:ext uri="{FF2B5EF4-FFF2-40B4-BE49-F238E27FC236}">
                      <a16:creationId xmlns:a16="http://schemas.microsoft.com/office/drawing/2014/main" id="{1E8E8FAC-B7FB-40D0-8D0B-DCD777DC4782}"/>
                    </a:ext>
                  </a:extLst>
                </p:cNvPr>
                <p:cNvPicPr>
                  <a:picLocks noChangeAspect="1"/>
                </p:cNvPicPr>
                <p:nvPr/>
              </p:nvPicPr>
              <p:blipFill>
                <a:blip r:embed="rId18"/>
                <a:stretch>
                  <a:fillRect/>
                </a:stretch>
              </p:blipFill>
              <p:spPr>
                <a:xfrm>
                  <a:off x="847110" y="2095294"/>
                  <a:ext cx="221025" cy="123774"/>
                </a:xfrm>
                <a:prstGeom prst="rect">
                  <a:avLst/>
                </a:prstGeom>
              </p:spPr>
            </p:pic>
            <p:pic>
              <p:nvPicPr>
                <p:cNvPr id="559" name="Picture 558">
                  <a:extLst>
                    <a:ext uri="{FF2B5EF4-FFF2-40B4-BE49-F238E27FC236}">
                      <a16:creationId xmlns:a16="http://schemas.microsoft.com/office/drawing/2014/main" id="{392EEF5D-EDF3-4D65-9595-CD30D5333438}"/>
                    </a:ext>
                  </a:extLst>
                </p:cNvPr>
                <p:cNvPicPr>
                  <a:picLocks noChangeAspect="1"/>
                </p:cNvPicPr>
                <p:nvPr/>
              </p:nvPicPr>
              <p:blipFill>
                <a:blip r:embed="rId19"/>
                <a:stretch>
                  <a:fillRect/>
                </a:stretch>
              </p:blipFill>
              <p:spPr>
                <a:xfrm>
                  <a:off x="5594830" y="2102330"/>
                  <a:ext cx="250345" cy="250345"/>
                </a:xfrm>
                <a:prstGeom prst="rect">
                  <a:avLst/>
                </a:prstGeom>
              </p:spPr>
            </p:pic>
            <p:sp>
              <p:nvSpPr>
                <p:cNvPr id="560" name="Rectangle 559">
                  <a:extLst>
                    <a:ext uri="{FF2B5EF4-FFF2-40B4-BE49-F238E27FC236}">
                      <a16:creationId xmlns:a16="http://schemas.microsoft.com/office/drawing/2014/main" id="{207BEC2F-46E1-4339-9037-6642C7FEFBDA}"/>
                    </a:ext>
                  </a:extLst>
                </p:cNvPr>
                <p:cNvSpPr/>
                <p:nvPr/>
              </p:nvSpPr>
              <p:spPr bwMode="auto">
                <a:xfrm>
                  <a:off x="7688262" y="1441730"/>
                  <a:ext cx="1050925" cy="149220"/>
                </a:xfrm>
                <a:prstGeom prst="rect">
                  <a:avLst/>
                </a:prstGeom>
                <a:solidFill>
                  <a:srgbClr val="4472C4"/>
                </a:solidFill>
                <a:ln w="25400" cap="flat" cmpd="sng" algn="ctr">
                  <a:solidFill>
                    <a:srgbClr val="4472C4">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650" b="0" i="0" u="none" strike="noStrike" kern="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Deployment  Orchestration</a:t>
                  </a:r>
                </a:p>
              </p:txBody>
            </p:sp>
            <p:sp>
              <p:nvSpPr>
                <p:cNvPr id="562" name="Rectangle 561">
                  <a:extLst>
                    <a:ext uri="{FF2B5EF4-FFF2-40B4-BE49-F238E27FC236}">
                      <a16:creationId xmlns:a16="http://schemas.microsoft.com/office/drawing/2014/main" id="{F2630CBE-B931-466A-B907-DDCE4EDA33DB}"/>
                    </a:ext>
                  </a:extLst>
                </p:cNvPr>
                <p:cNvSpPr/>
                <p:nvPr/>
              </p:nvSpPr>
              <p:spPr bwMode="auto">
                <a:xfrm>
                  <a:off x="6318284" y="1155700"/>
                  <a:ext cx="2395369" cy="155575"/>
                </a:xfrm>
                <a:prstGeom prst="rect">
                  <a:avLst/>
                </a:prstGeom>
                <a:solidFill>
                  <a:srgbClr val="4472C4">
                    <a:lumMod val="90000"/>
                  </a:srgbClr>
                </a:solidFill>
                <a:ln w="25400" cap="flat" cmpd="sng" algn="ctr">
                  <a:solidFill>
                    <a:srgbClr val="0070C0"/>
                  </a:solid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50" b="0" i="0" u="none" strike="noStrike" kern="1200" cap="none" spc="0" normalizeH="0" baseline="0" noProof="0" dirty="0">
                      <a:ln>
                        <a:noFill/>
                      </a:ln>
                      <a:solidFill>
                        <a:prstClr val="white"/>
                      </a:solidFill>
                      <a:effectLst/>
                      <a:uLnTx/>
                      <a:uFillTx/>
                      <a:latin typeface="Calibri" panose="020F0502020204030204" pitchFamily="34" charset="0"/>
                      <a:ea typeface="ＭＳ Ｐゴシック"/>
                      <a:cs typeface="Calibri" panose="020F0502020204030204" pitchFamily="34" charset="0"/>
                    </a:rPr>
                    <a:t>ServiceNow</a:t>
                  </a:r>
                </a:p>
              </p:txBody>
            </p:sp>
            <p:pic>
              <p:nvPicPr>
                <p:cNvPr id="563" name="Picture 562">
                  <a:extLst>
                    <a:ext uri="{FF2B5EF4-FFF2-40B4-BE49-F238E27FC236}">
                      <a16:creationId xmlns:a16="http://schemas.microsoft.com/office/drawing/2014/main" id="{C8407A05-FB84-4547-B432-5C0E75F27855}"/>
                    </a:ext>
                  </a:extLst>
                </p:cNvPr>
                <p:cNvPicPr>
                  <a:picLocks noChangeAspect="1"/>
                </p:cNvPicPr>
                <p:nvPr/>
              </p:nvPicPr>
              <p:blipFill>
                <a:blip r:embed="rId20"/>
                <a:stretch>
                  <a:fillRect/>
                </a:stretch>
              </p:blipFill>
              <p:spPr>
                <a:xfrm>
                  <a:off x="8006638" y="1160303"/>
                  <a:ext cx="207086" cy="172572"/>
                </a:xfrm>
                <a:prstGeom prst="rect">
                  <a:avLst/>
                </a:prstGeom>
              </p:spPr>
            </p:pic>
          </p:grpSp>
        </p:grpSp>
      </p:grpSp>
      <p:pic>
        <p:nvPicPr>
          <p:cNvPr id="809" name="Picture 2">
            <a:extLst>
              <a:ext uri="{FF2B5EF4-FFF2-40B4-BE49-F238E27FC236}">
                <a16:creationId xmlns:a16="http://schemas.microsoft.com/office/drawing/2014/main" id="{DAC32462-8F97-40E3-A45A-64E357CE6AA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619266" y="2532142"/>
            <a:ext cx="605475" cy="2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2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9262-4551-4A43-B210-98DC17CEE408}"/>
              </a:ext>
            </a:extLst>
          </p:cNvPr>
          <p:cNvSpPr>
            <a:spLocks noGrp="1"/>
          </p:cNvSpPr>
          <p:nvPr>
            <p:ph type="title"/>
          </p:nvPr>
        </p:nvSpPr>
        <p:spPr/>
        <p:txBody>
          <a:bodyPr/>
          <a:lstStyle/>
          <a:p>
            <a:r>
              <a:rPr lang="en-US" i="1" dirty="0"/>
              <a:t>Data Definition Pipeline</a:t>
            </a:r>
          </a:p>
        </p:txBody>
      </p:sp>
      <p:sp>
        <p:nvSpPr>
          <p:cNvPr id="4" name="TextBox 3">
            <a:extLst>
              <a:ext uri="{FF2B5EF4-FFF2-40B4-BE49-F238E27FC236}">
                <a16:creationId xmlns:a16="http://schemas.microsoft.com/office/drawing/2014/main" id="{C7C3C415-6D99-4F3F-95A5-66E279469BDF}"/>
              </a:ext>
            </a:extLst>
          </p:cNvPr>
          <p:cNvSpPr txBox="1"/>
          <p:nvPr/>
        </p:nvSpPr>
        <p:spPr>
          <a:xfrm>
            <a:off x="7539135" y="1191562"/>
            <a:ext cx="4637750" cy="2862322"/>
          </a:xfrm>
          <a:prstGeom prst="rect">
            <a:avLst/>
          </a:prstGeom>
          <a:noFill/>
        </p:spPr>
        <p:txBody>
          <a:bodyPr wrap="square">
            <a:spAutoFit/>
          </a:bodyPr>
          <a:lstStyle/>
          <a:p>
            <a:r>
              <a:rPr lang="en-US" sz="1000" b="0" i="0" u="none" strike="noStrike" baseline="0" dirty="0">
                <a:latin typeface="Calibri" panose="020F0502020204030204" pitchFamily="34" charset="0"/>
                <a:cs typeface="Calibri" panose="020F0502020204030204" pitchFamily="34" charset="0"/>
              </a:rPr>
              <a:t>Kubernetes is an opensource cloud platform from Google and sponsored by the Cloud Native Computing Foundation</a:t>
            </a:r>
          </a:p>
          <a:p>
            <a:r>
              <a:rPr lang="en-US" sz="1000" b="0" i="0" u="none" strike="noStrike" baseline="0" dirty="0">
                <a:latin typeface="Calibri" panose="020F0502020204030204" pitchFamily="34" charset="0"/>
                <a:cs typeface="Calibri" panose="020F0502020204030204" pitchFamily="34" charset="0"/>
              </a:rPr>
              <a:t>•</a:t>
            </a:r>
            <a:r>
              <a:rPr lang="en-US" sz="1000" b="0" i="1" u="none" strike="noStrike" baseline="0" dirty="0">
                <a:latin typeface="Calibri" panose="020F0502020204030204" pitchFamily="34" charset="0"/>
                <a:cs typeface="Calibri" panose="020F0502020204030204" pitchFamily="34" charset="0"/>
              </a:rPr>
              <a:t>Kubernetes is a container runtime and it is mostly used to run docker containers. There are several solutions that offer a PaaS experience on top of Kubernetes, such as Google Infrastructure.</a:t>
            </a:r>
          </a:p>
          <a:p>
            <a:r>
              <a:rPr lang="en-US" sz="1000" b="0" i="1" u="none" strike="noStrike" baseline="0" dirty="0">
                <a:latin typeface="Calibri" panose="020F0502020204030204" pitchFamily="34" charset="0"/>
                <a:cs typeface="Calibri" panose="020F0502020204030204" pitchFamily="34" charset="0"/>
              </a:rPr>
              <a:t>•Solutionusetheideaofcontainerstoisolateyourapplicationfromtherestofthesystem</a:t>
            </a:r>
          </a:p>
          <a:p>
            <a:r>
              <a:rPr lang="en-US" sz="1000" b="0" i="1" u="none" strike="noStrike" baseline="0" dirty="0">
                <a:latin typeface="Calibri" panose="020F0502020204030204" pitchFamily="34" charset="0"/>
                <a:cs typeface="Calibri" panose="020F0502020204030204" pitchFamily="34" charset="0"/>
              </a:rPr>
              <a:t>•Kubernetesisdesignedtoruneitheronpubliccloudinfrastructureoron-prem</a:t>
            </a:r>
          </a:p>
          <a:p>
            <a:r>
              <a:rPr lang="en-US" sz="1000" b="0" i="1" u="none" strike="noStrike" baseline="0" dirty="0">
                <a:latin typeface="Calibri" panose="020F0502020204030204" pitchFamily="34" charset="0"/>
                <a:cs typeface="Calibri" panose="020F0502020204030204" pitchFamily="34" charset="0"/>
              </a:rPr>
              <a:t>•Solution offer the ability to runnin</a:t>
            </a:r>
            <a:r>
              <a:rPr lang="en-US" sz="1000" i="1" dirty="0">
                <a:latin typeface="Calibri" panose="020F0502020204030204" pitchFamily="34" charset="0"/>
                <a:cs typeface="Calibri" panose="020F0502020204030204" pitchFamily="34" charset="0"/>
              </a:rPr>
              <a:t>g </a:t>
            </a:r>
            <a:r>
              <a:rPr lang="en-US" sz="1000" b="0" i="1" u="none" strike="noStrike" baseline="0" dirty="0">
                <a:latin typeface="Calibri" panose="020F0502020204030204" pitchFamily="34" charset="0"/>
                <a:cs typeface="Calibri" panose="020F0502020204030204" pitchFamily="34" charset="0"/>
              </a:rPr>
              <a:t>hybrid/multi-cloud environments</a:t>
            </a:r>
          </a:p>
          <a:p>
            <a:r>
              <a:rPr lang="en-US" sz="1000" b="0" i="1" u="none" strike="noStrike" baseline="0" dirty="0">
                <a:latin typeface="Calibri" panose="020F0502020204030204" pitchFamily="34" charset="0"/>
                <a:cs typeface="Calibri" panose="020F0502020204030204" pitchFamily="34" charset="0"/>
              </a:rPr>
              <a:t>•Not a traditional, all-inclusive PaaS</a:t>
            </a:r>
          </a:p>
          <a:p>
            <a:r>
              <a:rPr lang="en-US" sz="1000" b="0" i="1" u="none" strike="noStrike" baseline="0" dirty="0">
                <a:latin typeface="Calibri" panose="020F0502020204030204" pitchFamily="34" charset="0"/>
                <a:cs typeface="Calibri" panose="020F0502020204030204" pitchFamily="34" charset="0"/>
              </a:rPr>
              <a:t>•WithKubernetes,youneedtodefinethetemplateforthisdockerimageyourselfinaDockerfile</a:t>
            </a:r>
          </a:p>
          <a:p>
            <a:r>
              <a:rPr lang="en-US" sz="1000" b="0" i="1" u="none" strike="noStrike" baseline="0" dirty="0">
                <a:latin typeface="Calibri" panose="020F0502020204030204" pitchFamily="34" charset="0"/>
                <a:cs typeface="Calibri" panose="020F0502020204030204" pitchFamily="34" charset="0"/>
              </a:rPr>
              <a:t>•Kubernetes, uses a command line interface called “</a:t>
            </a:r>
            <a:r>
              <a:rPr lang="en-US" sz="1000" b="0" i="1" u="none" strike="noStrike" baseline="0" dirty="0" err="1">
                <a:latin typeface="Calibri" panose="020F0502020204030204" pitchFamily="34" charset="0"/>
                <a:cs typeface="Calibri" panose="020F0502020204030204" pitchFamily="34" charset="0"/>
              </a:rPr>
              <a:t>kubectlcli</a:t>
            </a:r>
            <a:r>
              <a:rPr lang="en-US" sz="1000" b="0" i="1" u="none" strike="noStrike" baseline="0" dirty="0">
                <a:latin typeface="Calibri" panose="020F0502020204030204" pitchFamily="34" charset="0"/>
                <a:cs typeface="Calibri" panose="020F0502020204030204" pitchFamily="34" charset="0"/>
              </a:rPr>
              <a:t>”</a:t>
            </a:r>
          </a:p>
          <a:p>
            <a:r>
              <a:rPr lang="en-US" sz="1000" b="0" i="1" u="none" strike="noStrike" baseline="0" dirty="0">
                <a:latin typeface="Calibri" panose="020F0502020204030204" pitchFamily="34" charset="0"/>
                <a:cs typeface="Calibri" panose="020F0502020204030204" pitchFamily="34" charset="0"/>
              </a:rPr>
              <a:t>•Kubernetessupporttheabilitytodeployapplicationswithzerodowntime,thisisoneareawhereKubernetesoutperformsCloudFoundry</a:t>
            </a:r>
          </a:p>
          <a:p>
            <a:r>
              <a:rPr lang="en-US" sz="1000" b="0" i="1" u="none" strike="noStrike" baseline="0" dirty="0">
                <a:latin typeface="Calibri" panose="020F0502020204030204" pitchFamily="34" charset="0"/>
                <a:cs typeface="Calibri" panose="020F0502020204030204" pitchFamily="34" charset="0"/>
              </a:rPr>
              <a:t>•Each of the components should be developed and managed separately.</a:t>
            </a:r>
          </a:p>
          <a:p>
            <a:r>
              <a:rPr lang="en-US" sz="1000" b="0" i="1" u="none" strike="noStrike" baseline="0" dirty="0">
                <a:latin typeface="Calibri" panose="020F0502020204030204" pitchFamily="34" charset="0"/>
                <a:cs typeface="Calibri" panose="020F0502020204030204" pitchFamily="34" charset="0"/>
              </a:rPr>
              <a:t>•Wellsuitedforapplicationcontainerization,caneasilymoveon-permapplicationstocloudbasedsolution.</a:t>
            </a:r>
          </a:p>
          <a:p>
            <a:endParaRPr lang="en-US" sz="1000" b="0" i="0" u="none" strike="noStrike" baseline="0" dirty="0">
              <a:latin typeface="Calibri" panose="020F0502020204030204" pitchFamily="34" charset="0"/>
              <a:cs typeface="Calibri" panose="020F0502020204030204" pitchFamily="34" charset="0"/>
            </a:endParaRPr>
          </a:p>
        </p:txBody>
      </p:sp>
      <p:sp>
        <p:nvSpPr>
          <p:cNvPr id="7" name="AutoShape 6">
            <a:extLst>
              <a:ext uri="{FF2B5EF4-FFF2-40B4-BE49-F238E27FC236}">
                <a16:creationId xmlns:a16="http://schemas.microsoft.com/office/drawing/2014/main" id="{D4BB8674-BA57-4D36-8269-2843303A82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Graphical user interface&#10;&#10;Description automatically generated">
            <a:extLst>
              <a:ext uri="{FF2B5EF4-FFF2-40B4-BE49-F238E27FC236}">
                <a16:creationId xmlns:a16="http://schemas.microsoft.com/office/drawing/2014/main" id="{53AB5B99-1217-4179-967E-51E1EC23B762}"/>
              </a:ext>
            </a:extLst>
          </p:cNvPr>
          <p:cNvPicPr>
            <a:picLocks noChangeAspect="1"/>
          </p:cNvPicPr>
          <p:nvPr/>
        </p:nvPicPr>
        <p:blipFill>
          <a:blip r:embed="rId2"/>
          <a:stretch>
            <a:fillRect/>
          </a:stretch>
        </p:blipFill>
        <p:spPr>
          <a:xfrm>
            <a:off x="173736" y="722376"/>
            <a:ext cx="7365399" cy="5057067"/>
          </a:xfrm>
          <a:prstGeom prst="rect">
            <a:avLst/>
          </a:prstGeom>
        </p:spPr>
      </p:pic>
    </p:spTree>
    <p:extLst>
      <p:ext uri="{BB962C8B-B14F-4D97-AF65-F5344CB8AC3E}">
        <p14:creationId xmlns:p14="http://schemas.microsoft.com/office/powerpoint/2010/main" val="16550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3BDA-EC54-4302-9182-E55D15D1D39B}"/>
              </a:ext>
            </a:extLst>
          </p:cNvPr>
          <p:cNvSpPr>
            <a:spLocks noGrp="1"/>
          </p:cNvSpPr>
          <p:nvPr>
            <p:ph type="title"/>
          </p:nvPr>
        </p:nvSpPr>
        <p:spPr/>
        <p:txBody>
          <a:bodyPr tIns="109728" anchor="ctr"/>
          <a:lstStyle/>
          <a:p>
            <a:r>
              <a:rPr lang="en-US" i="1" dirty="0"/>
              <a:t>Flexible Options to cater all the areas</a:t>
            </a:r>
          </a:p>
        </p:txBody>
      </p:sp>
      <p:cxnSp>
        <p:nvCxnSpPr>
          <p:cNvPr id="3" name="Straight Connector 2">
            <a:extLst>
              <a:ext uri="{FF2B5EF4-FFF2-40B4-BE49-F238E27FC236}">
                <a16:creationId xmlns:a16="http://schemas.microsoft.com/office/drawing/2014/main" id="{09BBC2C1-C5D2-4627-B7A9-0B693F406DFA}"/>
              </a:ext>
            </a:extLst>
          </p:cNvPr>
          <p:cNvCxnSpPr/>
          <p:nvPr/>
        </p:nvCxnSpPr>
        <p:spPr>
          <a:xfrm>
            <a:off x="7416799" y="1725343"/>
            <a:ext cx="730251"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cxnSp>
        <p:nvCxnSpPr>
          <p:cNvPr id="4" name="Straight Connector 3">
            <a:extLst>
              <a:ext uri="{FF2B5EF4-FFF2-40B4-BE49-F238E27FC236}">
                <a16:creationId xmlns:a16="http://schemas.microsoft.com/office/drawing/2014/main" id="{FC04EADD-DBA0-4861-B655-8BDEBED57692}"/>
              </a:ext>
            </a:extLst>
          </p:cNvPr>
          <p:cNvCxnSpPr>
            <a:cxnSpLocks/>
          </p:cNvCxnSpPr>
          <p:nvPr/>
        </p:nvCxnSpPr>
        <p:spPr>
          <a:xfrm>
            <a:off x="6682317" y="3456776"/>
            <a:ext cx="1195255"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cxnSp>
        <p:nvCxnSpPr>
          <p:cNvPr id="5" name="Straight Connector 5">
            <a:extLst>
              <a:ext uri="{FF2B5EF4-FFF2-40B4-BE49-F238E27FC236}">
                <a16:creationId xmlns:a16="http://schemas.microsoft.com/office/drawing/2014/main" id="{F05FBDE2-9943-4896-BF6B-05C8EA390F99}"/>
              </a:ext>
            </a:extLst>
          </p:cNvPr>
          <p:cNvCxnSpPr>
            <a:cxnSpLocks noChangeShapeType="1"/>
          </p:cNvCxnSpPr>
          <p:nvPr/>
        </p:nvCxnSpPr>
        <p:spPr bwMode="auto">
          <a:xfrm flipH="1">
            <a:off x="4764617" y="2982643"/>
            <a:ext cx="903816" cy="0"/>
          </a:xfrm>
          <a:prstGeom prst="line">
            <a:avLst/>
          </a:prstGeom>
          <a:noFill/>
          <a:ln w="6350" algn="ctr">
            <a:solidFill>
              <a:srgbClr val="BFBFBF"/>
            </a:solidFill>
            <a:miter lim="800000"/>
            <a:headEnd/>
            <a:tailEnd/>
          </a:ln>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66C21644-E289-4796-A368-982B307E0083}"/>
              </a:ext>
            </a:extLst>
          </p:cNvPr>
          <p:cNvCxnSpPr/>
          <p:nvPr/>
        </p:nvCxnSpPr>
        <p:spPr>
          <a:xfrm flipH="1">
            <a:off x="4034366" y="1725343"/>
            <a:ext cx="730251"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cxnSp>
        <p:nvCxnSpPr>
          <p:cNvPr id="7" name="Straight Connector 6">
            <a:extLst>
              <a:ext uri="{FF2B5EF4-FFF2-40B4-BE49-F238E27FC236}">
                <a16:creationId xmlns:a16="http://schemas.microsoft.com/office/drawing/2014/main" id="{9C9B26DF-A60F-46F4-9C46-F79F717DFE08}"/>
              </a:ext>
            </a:extLst>
          </p:cNvPr>
          <p:cNvCxnSpPr/>
          <p:nvPr/>
        </p:nvCxnSpPr>
        <p:spPr>
          <a:xfrm flipH="1">
            <a:off x="4034366" y="3456776"/>
            <a:ext cx="1466851"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cxnSp>
        <p:nvCxnSpPr>
          <p:cNvPr id="8" name="Straight Connector 7">
            <a:extLst>
              <a:ext uri="{FF2B5EF4-FFF2-40B4-BE49-F238E27FC236}">
                <a16:creationId xmlns:a16="http://schemas.microsoft.com/office/drawing/2014/main" id="{DCF8A2A2-EBFB-49E9-BB0A-24F76ADF9141}"/>
              </a:ext>
            </a:extLst>
          </p:cNvPr>
          <p:cNvCxnSpPr/>
          <p:nvPr/>
        </p:nvCxnSpPr>
        <p:spPr>
          <a:xfrm flipH="1">
            <a:off x="4034366" y="5188210"/>
            <a:ext cx="730251"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cxnSp>
        <p:nvCxnSpPr>
          <p:cNvPr id="9" name="Straight Connector 8">
            <a:extLst>
              <a:ext uri="{FF2B5EF4-FFF2-40B4-BE49-F238E27FC236}">
                <a16:creationId xmlns:a16="http://schemas.microsoft.com/office/drawing/2014/main" id="{02476211-132D-49B7-91E2-D3DC35424FBB}"/>
              </a:ext>
            </a:extLst>
          </p:cNvPr>
          <p:cNvCxnSpPr/>
          <p:nvPr/>
        </p:nvCxnSpPr>
        <p:spPr>
          <a:xfrm flipV="1">
            <a:off x="4764617" y="1725344"/>
            <a:ext cx="0" cy="1257300"/>
          </a:xfrm>
          <a:prstGeom prst="line">
            <a:avLst/>
          </a:prstGeom>
          <a:noFill/>
          <a:ln w="6350" cap="flat" cmpd="sng" algn="ctr">
            <a:solidFill>
              <a:schemeClr val="accent2">
                <a:lumMod val="60000"/>
                <a:lumOff val="40000"/>
              </a:schemeClr>
            </a:solidFill>
            <a:prstDash val="solid"/>
            <a:miter lim="800000"/>
          </a:ln>
          <a:effectLst/>
        </p:spPr>
      </p:cxnSp>
      <p:cxnSp>
        <p:nvCxnSpPr>
          <p:cNvPr id="10" name="Straight Connector 10">
            <a:extLst>
              <a:ext uri="{FF2B5EF4-FFF2-40B4-BE49-F238E27FC236}">
                <a16:creationId xmlns:a16="http://schemas.microsoft.com/office/drawing/2014/main" id="{98CD18C2-9545-4A33-82DF-C0777E7667C3}"/>
              </a:ext>
            </a:extLst>
          </p:cNvPr>
          <p:cNvCxnSpPr>
            <a:cxnSpLocks noChangeShapeType="1"/>
          </p:cNvCxnSpPr>
          <p:nvPr/>
        </p:nvCxnSpPr>
        <p:spPr bwMode="auto">
          <a:xfrm flipH="1">
            <a:off x="4764617" y="3945726"/>
            <a:ext cx="903816" cy="0"/>
          </a:xfrm>
          <a:prstGeom prst="line">
            <a:avLst/>
          </a:prstGeom>
          <a:noFill/>
          <a:ln w="6350" algn="ctr">
            <a:solidFill>
              <a:srgbClr val="BFBFBF"/>
            </a:solidFill>
            <a:miter lim="800000"/>
            <a:headEnd/>
            <a:tailEnd/>
          </a:ln>
          <a:extLst>
            <a:ext uri="{909E8E84-426E-40DD-AFC4-6F175D3DCCD1}">
              <a14:hiddenFill xmlns:a14="http://schemas.microsoft.com/office/drawing/2010/main">
                <a:noFill/>
              </a14:hiddenFill>
            </a:ext>
          </a:extLst>
        </p:spPr>
      </p:cxnSp>
      <p:cxnSp>
        <p:nvCxnSpPr>
          <p:cNvPr id="11" name="Straight Connector 10">
            <a:extLst>
              <a:ext uri="{FF2B5EF4-FFF2-40B4-BE49-F238E27FC236}">
                <a16:creationId xmlns:a16="http://schemas.microsoft.com/office/drawing/2014/main" id="{5A8E1DCB-3B80-4F40-BFBC-376E189C504B}"/>
              </a:ext>
            </a:extLst>
          </p:cNvPr>
          <p:cNvCxnSpPr/>
          <p:nvPr/>
        </p:nvCxnSpPr>
        <p:spPr>
          <a:xfrm flipV="1">
            <a:off x="4764617" y="3933026"/>
            <a:ext cx="0" cy="1255184"/>
          </a:xfrm>
          <a:prstGeom prst="line">
            <a:avLst/>
          </a:prstGeom>
          <a:noFill/>
          <a:ln w="6350" cap="flat" cmpd="sng" algn="ctr">
            <a:solidFill>
              <a:schemeClr val="accent2">
                <a:lumMod val="60000"/>
                <a:lumOff val="40000"/>
              </a:schemeClr>
            </a:solidFill>
            <a:prstDash val="solid"/>
            <a:miter lim="800000"/>
          </a:ln>
          <a:effectLst/>
        </p:spPr>
      </p:cxnSp>
      <p:sp>
        <p:nvSpPr>
          <p:cNvPr id="12" name="TextBox 11">
            <a:extLst>
              <a:ext uri="{FF2B5EF4-FFF2-40B4-BE49-F238E27FC236}">
                <a16:creationId xmlns:a16="http://schemas.microsoft.com/office/drawing/2014/main" id="{A546E698-9055-4EC7-9D2F-D2FAA589EEA6}"/>
              </a:ext>
            </a:extLst>
          </p:cNvPr>
          <p:cNvSpPr txBox="1"/>
          <p:nvPr/>
        </p:nvSpPr>
        <p:spPr>
          <a:xfrm>
            <a:off x="9423400" y="901959"/>
            <a:ext cx="2453217" cy="430863"/>
          </a:xfrm>
          <a:prstGeom prst="rect">
            <a:avLst/>
          </a:prstGeom>
          <a:noFill/>
        </p:spPr>
        <p:txBody>
          <a:bodyPr wrap="square" lIns="121896" tIns="60948" rIns="121896" bIns="60948">
            <a:spAutoFit/>
          </a:bodyPr>
          <a:lstStyle>
            <a:defPPr>
              <a:defRPr lang="ja-JP"/>
            </a:defPPr>
            <a:lvl1pPr algn="r" defTabSz="1219170">
              <a:defRPr sz="1400" b="1" i="1">
                <a:solidFill>
                  <a:srgbClr val="0070C0"/>
                </a:solidFill>
                <a:latin typeface="Calibri" panose="020F0502020204030204" pitchFamily="34" charset="0"/>
                <a:cs typeface="Calibri" panose="020F0502020204030204" pitchFamily="34" charset="0"/>
              </a:defRPr>
            </a:lvl1pPr>
          </a:lstStyle>
          <a:p>
            <a:r>
              <a:rPr lang="en-US" dirty="0"/>
              <a:t>Private </a:t>
            </a:r>
          </a:p>
        </p:txBody>
      </p:sp>
      <p:sp>
        <p:nvSpPr>
          <p:cNvPr id="13" name="Cube 12">
            <a:extLst>
              <a:ext uri="{FF2B5EF4-FFF2-40B4-BE49-F238E27FC236}">
                <a16:creationId xmlns:a16="http://schemas.microsoft.com/office/drawing/2014/main" id="{FF6F7174-37D3-4E1A-9839-2D2DD3094507}"/>
              </a:ext>
            </a:extLst>
          </p:cNvPr>
          <p:cNvSpPr/>
          <p:nvPr/>
        </p:nvSpPr>
        <p:spPr>
          <a:xfrm>
            <a:off x="2946400" y="1242743"/>
            <a:ext cx="937684" cy="937683"/>
          </a:xfrm>
          <a:prstGeom prst="cube">
            <a:avLst>
              <a:gd name="adj" fmla="val 8882"/>
            </a:avLst>
          </a:prstGeom>
          <a:solidFill>
            <a:srgbClr val="FFDA29"/>
          </a:solidFill>
          <a:ln w="12700" cap="flat" cmpd="sng" algn="ctr">
            <a:noFill/>
            <a:prstDash val="solid"/>
            <a:miter lim="800000"/>
          </a:ln>
          <a:effectLst/>
        </p:spPr>
        <p:txBody>
          <a:bodyPr anchor="ctr"/>
          <a:lstStyle/>
          <a:p>
            <a:pPr algn="ctr" defTabSz="1219170">
              <a:defRPr/>
            </a:pPr>
            <a:endParaRPr kumimoji="0" lang="en-US" sz="1200" kern="0">
              <a:solidFill>
                <a:srgbClr val="ED6C44"/>
              </a:solidFill>
              <a:latin typeface="Lato Light"/>
              <a:cs typeface="Lato Light"/>
            </a:endParaRPr>
          </a:p>
        </p:txBody>
      </p:sp>
      <p:sp>
        <p:nvSpPr>
          <p:cNvPr id="14" name="Cube 13">
            <a:extLst>
              <a:ext uri="{FF2B5EF4-FFF2-40B4-BE49-F238E27FC236}">
                <a16:creationId xmlns:a16="http://schemas.microsoft.com/office/drawing/2014/main" id="{0BBC1827-4142-4DE5-8E08-1DE92E353590}"/>
              </a:ext>
            </a:extLst>
          </p:cNvPr>
          <p:cNvSpPr/>
          <p:nvPr/>
        </p:nvSpPr>
        <p:spPr>
          <a:xfrm>
            <a:off x="2918883" y="2988993"/>
            <a:ext cx="937683" cy="937684"/>
          </a:xfrm>
          <a:prstGeom prst="cube">
            <a:avLst>
              <a:gd name="adj" fmla="val 8882"/>
            </a:avLst>
          </a:prstGeom>
          <a:solidFill>
            <a:schemeClr val="accent2"/>
          </a:solidFill>
          <a:ln w="12700" cap="flat" cmpd="sng" algn="ctr">
            <a:noFill/>
            <a:prstDash val="solid"/>
            <a:miter lim="800000"/>
          </a:ln>
          <a:effectLst/>
        </p:spPr>
        <p:txBody>
          <a:bodyPr anchor="ctr"/>
          <a:lstStyle/>
          <a:p>
            <a:pPr algn="ctr" defTabSz="1219170">
              <a:defRPr/>
            </a:pPr>
            <a:endParaRPr kumimoji="0" lang="en-US" sz="1200" kern="0">
              <a:solidFill>
                <a:srgbClr val="ED6C44"/>
              </a:solidFill>
              <a:latin typeface="Lato Light"/>
              <a:cs typeface="Lato Light"/>
            </a:endParaRPr>
          </a:p>
        </p:txBody>
      </p:sp>
      <p:sp>
        <p:nvSpPr>
          <p:cNvPr id="15" name="Cube 14">
            <a:extLst>
              <a:ext uri="{FF2B5EF4-FFF2-40B4-BE49-F238E27FC236}">
                <a16:creationId xmlns:a16="http://schemas.microsoft.com/office/drawing/2014/main" id="{6E1A993F-24F9-44CA-8B1B-833AF1A2D966}"/>
              </a:ext>
            </a:extLst>
          </p:cNvPr>
          <p:cNvSpPr/>
          <p:nvPr/>
        </p:nvSpPr>
        <p:spPr>
          <a:xfrm>
            <a:off x="2944283" y="4737360"/>
            <a:ext cx="937684" cy="937684"/>
          </a:xfrm>
          <a:prstGeom prst="cube">
            <a:avLst>
              <a:gd name="adj" fmla="val 8882"/>
            </a:avLst>
          </a:prstGeom>
          <a:solidFill>
            <a:srgbClr val="EF3341"/>
          </a:solidFill>
          <a:ln w="12700" cap="flat" cmpd="sng" algn="ctr">
            <a:noFill/>
            <a:prstDash val="solid"/>
            <a:miter lim="800000"/>
          </a:ln>
          <a:effectLst/>
        </p:spPr>
        <p:txBody>
          <a:bodyPr anchor="ctr"/>
          <a:lstStyle/>
          <a:p>
            <a:pPr algn="ctr" defTabSz="1219170">
              <a:defRPr/>
            </a:pPr>
            <a:endParaRPr kumimoji="0" lang="en-US" sz="1200" kern="0">
              <a:solidFill>
                <a:srgbClr val="ED6C44"/>
              </a:solidFill>
              <a:latin typeface="Lato Light"/>
              <a:cs typeface="Lato Light"/>
            </a:endParaRPr>
          </a:p>
        </p:txBody>
      </p:sp>
      <p:sp>
        <p:nvSpPr>
          <p:cNvPr id="16" name="Cube 15">
            <a:extLst>
              <a:ext uri="{FF2B5EF4-FFF2-40B4-BE49-F238E27FC236}">
                <a16:creationId xmlns:a16="http://schemas.microsoft.com/office/drawing/2014/main" id="{5B584C7C-84C0-4005-92D0-267BA2DE6B63}"/>
              </a:ext>
            </a:extLst>
          </p:cNvPr>
          <p:cNvSpPr/>
          <p:nvPr/>
        </p:nvSpPr>
        <p:spPr>
          <a:xfrm>
            <a:off x="8447614" y="4284657"/>
            <a:ext cx="935567" cy="937684"/>
          </a:xfrm>
          <a:prstGeom prst="cube">
            <a:avLst>
              <a:gd name="adj" fmla="val 8882"/>
            </a:avLst>
          </a:prstGeom>
          <a:solidFill>
            <a:srgbClr val="6DC24B"/>
          </a:solidFill>
          <a:ln w="12700" cap="flat" cmpd="sng" algn="ctr">
            <a:noFill/>
            <a:prstDash val="solid"/>
            <a:miter lim="800000"/>
          </a:ln>
          <a:effectLst/>
        </p:spPr>
        <p:txBody>
          <a:bodyPr anchor="ctr"/>
          <a:lstStyle/>
          <a:p>
            <a:pPr algn="ctr" defTabSz="1219170">
              <a:defRPr/>
            </a:pPr>
            <a:endParaRPr kumimoji="0" lang="en-US" sz="1200" kern="0">
              <a:solidFill>
                <a:srgbClr val="ED6C44"/>
              </a:solidFill>
              <a:latin typeface="Lato Light"/>
              <a:cs typeface="Lato Light"/>
            </a:endParaRPr>
          </a:p>
        </p:txBody>
      </p:sp>
      <p:sp>
        <p:nvSpPr>
          <p:cNvPr id="17" name="Cube 16">
            <a:extLst>
              <a:ext uri="{FF2B5EF4-FFF2-40B4-BE49-F238E27FC236}">
                <a16:creationId xmlns:a16="http://schemas.microsoft.com/office/drawing/2014/main" id="{83EC59E6-5F81-458B-9823-C1E9BE7D5BE3}"/>
              </a:ext>
            </a:extLst>
          </p:cNvPr>
          <p:cNvSpPr/>
          <p:nvPr/>
        </p:nvSpPr>
        <p:spPr>
          <a:xfrm>
            <a:off x="8346017" y="1257560"/>
            <a:ext cx="935567" cy="937684"/>
          </a:xfrm>
          <a:prstGeom prst="cube">
            <a:avLst>
              <a:gd name="adj" fmla="val 8882"/>
            </a:avLst>
          </a:prstGeom>
          <a:solidFill>
            <a:srgbClr val="00A2E0"/>
          </a:solidFill>
          <a:ln w="12700" cap="flat" cmpd="sng" algn="ctr">
            <a:noFill/>
            <a:prstDash val="solid"/>
            <a:miter lim="800000"/>
          </a:ln>
          <a:effectLst/>
        </p:spPr>
        <p:txBody>
          <a:bodyPr anchor="ctr"/>
          <a:lstStyle/>
          <a:p>
            <a:pPr algn="ctr" defTabSz="1219170">
              <a:defRPr/>
            </a:pPr>
            <a:endParaRPr kumimoji="0" lang="en-US" sz="1200" kern="0">
              <a:solidFill>
                <a:srgbClr val="ED6C44"/>
              </a:solidFill>
              <a:latin typeface="Lato Light"/>
              <a:cs typeface="Lato Light"/>
            </a:endParaRPr>
          </a:p>
        </p:txBody>
      </p:sp>
      <p:cxnSp>
        <p:nvCxnSpPr>
          <p:cNvPr id="18" name="Straight Connector 17">
            <a:extLst>
              <a:ext uri="{FF2B5EF4-FFF2-40B4-BE49-F238E27FC236}">
                <a16:creationId xmlns:a16="http://schemas.microsoft.com/office/drawing/2014/main" id="{A84151D3-837F-4F8B-BBC6-AEE2794A2B0B}"/>
              </a:ext>
            </a:extLst>
          </p:cNvPr>
          <p:cNvCxnSpPr/>
          <p:nvPr/>
        </p:nvCxnSpPr>
        <p:spPr>
          <a:xfrm>
            <a:off x="6515100" y="2982643"/>
            <a:ext cx="901700" cy="0"/>
          </a:xfrm>
          <a:prstGeom prst="line">
            <a:avLst/>
          </a:prstGeom>
          <a:noFill/>
          <a:ln w="6350" cap="flat" cmpd="sng" algn="ctr">
            <a:solidFill>
              <a:schemeClr val="accent2">
                <a:lumMod val="60000"/>
                <a:lumOff val="40000"/>
              </a:schemeClr>
            </a:solidFill>
            <a:prstDash val="solid"/>
            <a:miter lim="800000"/>
          </a:ln>
          <a:effectLst/>
        </p:spPr>
      </p:cxnSp>
      <p:cxnSp>
        <p:nvCxnSpPr>
          <p:cNvPr id="19" name="Straight Connector 18">
            <a:extLst>
              <a:ext uri="{FF2B5EF4-FFF2-40B4-BE49-F238E27FC236}">
                <a16:creationId xmlns:a16="http://schemas.microsoft.com/office/drawing/2014/main" id="{345B2FC1-B277-4CED-901A-2DE68CB63281}"/>
              </a:ext>
            </a:extLst>
          </p:cNvPr>
          <p:cNvCxnSpPr/>
          <p:nvPr/>
        </p:nvCxnSpPr>
        <p:spPr>
          <a:xfrm flipH="1" flipV="1">
            <a:off x="7414683" y="1714760"/>
            <a:ext cx="0" cy="1257300"/>
          </a:xfrm>
          <a:prstGeom prst="line">
            <a:avLst/>
          </a:prstGeom>
          <a:noFill/>
          <a:ln w="6350" cap="flat" cmpd="sng" algn="ctr">
            <a:solidFill>
              <a:schemeClr val="accent2">
                <a:lumMod val="60000"/>
                <a:lumOff val="40000"/>
              </a:schemeClr>
            </a:solidFill>
            <a:prstDash val="solid"/>
            <a:miter lim="800000"/>
          </a:ln>
          <a:effectLst/>
        </p:spPr>
      </p:cxnSp>
      <p:sp>
        <p:nvSpPr>
          <p:cNvPr id="20" name="Freeform 10">
            <a:extLst>
              <a:ext uri="{FF2B5EF4-FFF2-40B4-BE49-F238E27FC236}">
                <a16:creationId xmlns:a16="http://schemas.microsoft.com/office/drawing/2014/main" id="{CB4A1EDE-8E9B-41A5-B3A5-4B9AD047E647}"/>
              </a:ext>
            </a:extLst>
          </p:cNvPr>
          <p:cNvSpPr>
            <a:spLocks/>
          </p:cNvSpPr>
          <p:nvPr/>
        </p:nvSpPr>
        <p:spPr bwMode="auto">
          <a:xfrm>
            <a:off x="5863166" y="1992043"/>
            <a:ext cx="406400" cy="33867"/>
          </a:xfrm>
          <a:custGeom>
            <a:avLst/>
            <a:gdLst>
              <a:gd name="T0" fmla="*/ 86 w 90"/>
              <a:gd name="T1" fmla="*/ 0 h 8"/>
              <a:gd name="T2" fmla="*/ 4 w 90"/>
              <a:gd name="T3" fmla="*/ 0 h 8"/>
              <a:gd name="T4" fmla="*/ 0 w 90"/>
              <a:gd name="T5" fmla="*/ 4 h 8"/>
              <a:gd name="T6" fmla="*/ 4 w 90"/>
              <a:gd name="T7" fmla="*/ 8 h 8"/>
              <a:gd name="T8" fmla="*/ 86 w 90"/>
              <a:gd name="T9" fmla="*/ 8 h 8"/>
              <a:gd name="T10" fmla="*/ 90 w 90"/>
              <a:gd name="T11" fmla="*/ 4 h 8"/>
              <a:gd name="T12" fmla="*/ 86 w 9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0" h="8">
                <a:moveTo>
                  <a:pt x="86" y="0"/>
                </a:moveTo>
                <a:cubicBezTo>
                  <a:pt x="4" y="0"/>
                  <a:pt x="4" y="0"/>
                  <a:pt x="4" y="0"/>
                </a:cubicBezTo>
                <a:cubicBezTo>
                  <a:pt x="2" y="0"/>
                  <a:pt x="0" y="1"/>
                  <a:pt x="0" y="4"/>
                </a:cubicBezTo>
                <a:cubicBezTo>
                  <a:pt x="0" y="6"/>
                  <a:pt x="2" y="8"/>
                  <a:pt x="4" y="8"/>
                </a:cubicBezTo>
                <a:cubicBezTo>
                  <a:pt x="86" y="8"/>
                  <a:pt x="86" y="8"/>
                  <a:pt x="86" y="8"/>
                </a:cubicBezTo>
                <a:cubicBezTo>
                  <a:pt x="89" y="8"/>
                  <a:pt x="90" y="6"/>
                  <a:pt x="90" y="4"/>
                </a:cubicBezTo>
                <a:cubicBezTo>
                  <a:pt x="90" y="1"/>
                  <a:pt x="89"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kumimoji="0" lang="en-US" sz="2400" kern="0">
              <a:solidFill>
                <a:srgbClr val="000000"/>
              </a:solidFill>
              <a:latin typeface="Arial"/>
            </a:endParaRPr>
          </a:p>
        </p:txBody>
      </p:sp>
      <p:sp>
        <p:nvSpPr>
          <p:cNvPr id="21" name="Freeform 36">
            <a:extLst>
              <a:ext uri="{FF2B5EF4-FFF2-40B4-BE49-F238E27FC236}">
                <a16:creationId xmlns:a16="http://schemas.microsoft.com/office/drawing/2014/main" id="{4D3D0693-0940-4349-B8D2-EF596F8F35E7}"/>
              </a:ext>
            </a:extLst>
          </p:cNvPr>
          <p:cNvSpPr>
            <a:spLocks noEditPoints="1"/>
          </p:cNvSpPr>
          <p:nvPr/>
        </p:nvSpPr>
        <p:spPr bwMode="auto">
          <a:xfrm>
            <a:off x="5139266" y="2398444"/>
            <a:ext cx="1913467" cy="1907116"/>
          </a:xfrm>
          <a:custGeom>
            <a:avLst/>
            <a:gdLst>
              <a:gd name="T0" fmla="*/ 1070 w 1070"/>
              <a:gd name="T1" fmla="*/ 560 h 1066"/>
              <a:gd name="T2" fmla="*/ 973 w 1070"/>
              <a:gd name="T3" fmla="*/ 462 h 1066"/>
              <a:gd name="T4" fmla="*/ 1034 w 1070"/>
              <a:gd name="T5" fmla="*/ 340 h 1066"/>
              <a:gd name="T6" fmla="*/ 904 w 1070"/>
              <a:gd name="T7" fmla="*/ 288 h 1066"/>
              <a:gd name="T8" fmla="*/ 910 w 1070"/>
              <a:gd name="T9" fmla="*/ 153 h 1066"/>
              <a:gd name="T10" fmla="*/ 769 w 1070"/>
              <a:gd name="T11" fmla="*/ 157 h 1066"/>
              <a:gd name="T12" fmla="*/ 721 w 1070"/>
              <a:gd name="T13" fmla="*/ 33 h 1066"/>
              <a:gd name="T14" fmla="*/ 591 w 1070"/>
              <a:gd name="T15" fmla="*/ 94 h 1066"/>
              <a:gd name="T16" fmla="*/ 535 w 1070"/>
              <a:gd name="T17" fmla="*/ 0 h 1066"/>
              <a:gd name="T18" fmla="*/ 478 w 1070"/>
              <a:gd name="T19" fmla="*/ 94 h 1066"/>
              <a:gd name="T20" fmla="*/ 349 w 1070"/>
              <a:gd name="T21" fmla="*/ 33 h 1066"/>
              <a:gd name="T22" fmla="*/ 301 w 1070"/>
              <a:gd name="T23" fmla="*/ 157 h 1066"/>
              <a:gd name="T24" fmla="*/ 159 w 1070"/>
              <a:gd name="T25" fmla="*/ 153 h 1066"/>
              <a:gd name="T26" fmla="*/ 165 w 1070"/>
              <a:gd name="T27" fmla="*/ 288 h 1066"/>
              <a:gd name="T28" fmla="*/ 36 w 1070"/>
              <a:gd name="T29" fmla="*/ 340 h 1066"/>
              <a:gd name="T30" fmla="*/ 96 w 1070"/>
              <a:gd name="T31" fmla="*/ 462 h 1066"/>
              <a:gd name="T32" fmla="*/ 0 w 1070"/>
              <a:gd name="T33" fmla="*/ 560 h 1066"/>
              <a:gd name="T34" fmla="*/ 105 w 1070"/>
              <a:gd name="T35" fmla="*/ 647 h 1066"/>
              <a:gd name="T36" fmla="*/ 55 w 1070"/>
              <a:gd name="T37" fmla="*/ 774 h 1066"/>
              <a:gd name="T38" fmla="*/ 187 w 1070"/>
              <a:gd name="T39" fmla="*/ 812 h 1066"/>
              <a:gd name="T40" fmla="*/ 192 w 1070"/>
              <a:gd name="T41" fmla="*/ 946 h 1066"/>
              <a:gd name="T42" fmla="*/ 328 w 1070"/>
              <a:gd name="T43" fmla="*/ 929 h 1066"/>
              <a:gd name="T44" fmla="*/ 385 w 1070"/>
              <a:gd name="T45" fmla="*/ 1050 h 1066"/>
              <a:gd name="T46" fmla="*/ 504 w 1070"/>
              <a:gd name="T47" fmla="*/ 978 h 1066"/>
              <a:gd name="T48" fmla="*/ 566 w 1070"/>
              <a:gd name="T49" fmla="*/ 978 h 1066"/>
              <a:gd name="T50" fmla="*/ 684 w 1070"/>
              <a:gd name="T51" fmla="*/ 1050 h 1066"/>
              <a:gd name="T52" fmla="*/ 741 w 1070"/>
              <a:gd name="T53" fmla="*/ 929 h 1066"/>
              <a:gd name="T54" fmla="*/ 878 w 1070"/>
              <a:gd name="T55" fmla="*/ 946 h 1066"/>
              <a:gd name="T56" fmla="*/ 882 w 1070"/>
              <a:gd name="T57" fmla="*/ 812 h 1066"/>
              <a:gd name="T58" fmla="*/ 1014 w 1070"/>
              <a:gd name="T59" fmla="*/ 774 h 1066"/>
              <a:gd name="T60" fmla="*/ 965 w 1070"/>
              <a:gd name="T61" fmla="*/ 647 h 1066"/>
              <a:gd name="T62" fmla="*/ 535 w 1070"/>
              <a:gd name="T63" fmla="*/ 831 h 1066"/>
              <a:gd name="T64" fmla="*/ 535 w 1070"/>
              <a:gd name="T65" fmla="*/ 235 h 1066"/>
              <a:gd name="T66" fmla="*/ 535 w 1070"/>
              <a:gd name="T67" fmla="*/ 831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0" h="1066">
                <a:moveTo>
                  <a:pt x="1060" y="638"/>
                </a:moveTo>
                <a:cubicBezTo>
                  <a:pt x="1065" y="613"/>
                  <a:pt x="1068" y="586"/>
                  <a:pt x="1070" y="560"/>
                </a:cubicBezTo>
                <a:cubicBezTo>
                  <a:pt x="979" y="531"/>
                  <a:pt x="979" y="531"/>
                  <a:pt x="979" y="531"/>
                </a:cubicBezTo>
                <a:cubicBezTo>
                  <a:pt x="979" y="507"/>
                  <a:pt x="977" y="484"/>
                  <a:pt x="973" y="462"/>
                </a:cubicBezTo>
                <a:cubicBezTo>
                  <a:pt x="1057" y="414"/>
                  <a:pt x="1057" y="414"/>
                  <a:pt x="1057" y="414"/>
                </a:cubicBezTo>
                <a:cubicBezTo>
                  <a:pt x="1051" y="389"/>
                  <a:pt x="1043" y="364"/>
                  <a:pt x="1034" y="340"/>
                </a:cubicBezTo>
                <a:cubicBezTo>
                  <a:pt x="939" y="351"/>
                  <a:pt x="939" y="351"/>
                  <a:pt x="939" y="351"/>
                </a:cubicBezTo>
                <a:cubicBezTo>
                  <a:pt x="929" y="329"/>
                  <a:pt x="917" y="308"/>
                  <a:pt x="904" y="288"/>
                </a:cubicBezTo>
                <a:cubicBezTo>
                  <a:pt x="961" y="211"/>
                  <a:pt x="961" y="211"/>
                  <a:pt x="961" y="211"/>
                </a:cubicBezTo>
                <a:cubicBezTo>
                  <a:pt x="945" y="191"/>
                  <a:pt x="929" y="171"/>
                  <a:pt x="910" y="153"/>
                </a:cubicBezTo>
                <a:cubicBezTo>
                  <a:pt x="828" y="202"/>
                  <a:pt x="828" y="202"/>
                  <a:pt x="828" y="202"/>
                </a:cubicBezTo>
                <a:cubicBezTo>
                  <a:pt x="810" y="185"/>
                  <a:pt x="790" y="170"/>
                  <a:pt x="769" y="157"/>
                </a:cubicBezTo>
                <a:cubicBezTo>
                  <a:pt x="789" y="64"/>
                  <a:pt x="789" y="64"/>
                  <a:pt x="789" y="64"/>
                </a:cubicBezTo>
                <a:cubicBezTo>
                  <a:pt x="767" y="52"/>
                  <a:pt x="744" y="41"/>
                  <a:pt x="721" y="33"/>
                </a:cubicBezTo>
                <a:cubicBezTo>
                  <a:pt x="665" y="110"/>
                  <a:pt x="665" y="110"/>
                  <a:pt x="665" y="110"/>
                </a:cubicBezTo>
                <a:cubicBezTo>
                  <a:pt x="641" y="103"/>
                  <a:pt x="617" y="98"/>
                  <a:pt x="591" y="94"/>
                </a:cubicBezTo>
                <a:cubicBezTo>
                  <a:pt x="572" y="1"/>
                  <a:pt x="572" y="1"/>
                  <a:pt x="572" y="1"/>
                </a:cubicBezTo>
                <a:cubicBezTo>
                  <a:pt x="560" y="0"/>
                  <a:pt x="547" y="0"/>
                  <a:pt x="535" y="0"/>
                </a:cubicBezTo>
                <a:cubicBezTo>
                  <a:pt x="522" y="0"/>
                  <a:pt x="509" y="0"/>
                  <a:pt x="497" y="1"/>
                </a:cubicBezTo>
                <a:cubicBezTo>
                  <a:pt x="478" y="94"/>
                  <a:pt x="478" y="94"/>
                  <a:pt x="478" y="94"/>
                </a:cubicBezTo>
                <a:cubicBezTo>
                  <a:pt x="453" y="98"/>
                  <a:pt x="428" y="103"/>
                  <a:pt x="404" y="110"/>
                </a:cubicBezTo>
                <a:cubicBezTo>
                  <a:pt x="349" y="33"/>
                  <a:pt x="349" y="33"/>
                  <a:pt x="349" y="33"/>
                </a:cubicBezTo>
                <a:cubicBezTo>
                  <a:pt x="325" y="41"/>
                  <a:pt x="302" y="52"/>
                  <a:pt x="280" y="64"/>
                </a:cubicBezTo>
                <a:cubicBezTo>
                  <a:pt x="301" y="157"/>
                  <a:pt x="301" y="157"/>
                  <a:pt x="301" y="157"/>
                </a:cubicBezTo>
                <a:cubicBezTo>
                  <a:pt x="279" y="170"/>
                  <a:pt x="260" y="185"/>
                  <a:pt x="241" y="202"/>
                </a:cubicBezTo>
                <a:cubicBezTo>
                  <a:pt x="159" y="153"/>
                  <a:pt x="159" y="153"/>
                  <a:pt x="159" y="153"/>
                </a:cubicBezTo>
                <a:cubicBezTo>
                  <a:pt x="141" y="171"/>
                  <a:pt x="124" y="191"/>
                  <a:pt x="108" y="211"/>
                </a:cubicBezTo>
                <a:cubicBezTo>
                  <a:pt x="165" y="288"/>
                  <a:pt x="165" y="288"/>
                  <a:pt x="165" y="288"/>
                </a:cubicBezTo>
                <a:cubicBezTo>
                  <a:pt x="152" y="308"/>
                  <a:pt x="140" y="329"/>
                  <a:pt x="130" y="351"/>
                </a:cubicBezTo>
                <a:cubicBezTo>
                  <a:pt x="36" y="340"/>
                  <a:pt x="36" y="340"/>
                  <a:pt x="36" y="340"/>
                </a:cubicBezTo>
                <a:cubicBezTo>
                  <a:pt x="26" y="364"/>
                  <a:pt x="19" y="389"/>
                  <a:pt x="13" y="414"/>
                </a:cubicBezTo>
                <a:cubicBezTo>
                  <a:pt x="96" y="462"/>
                  <a:pt x="96" y="462"/>
                  <a:pt x="96" y="462"/>
                </a:cubicBezTo>
                <a:cubicBezTo>
                  <a:pt x="93" y="484"/>
                  <a:pt x="91" y="507"/>
                  <a:pt x="90" y="531"/>
                </a:cubicBezTo>
                <a:cubicBezTo>
                  <a:pt x="0" y="560"/>
                  <a:pt x="0" y="560"/>
                  <a:pt x="0" y="560"/>
                </a:cubicBezTo>
                <a:cubicBezTo>
                  <a:pt x="1" y="586"/>
                  <a:pt x="4" y="613"/>
                  <a:pt x="9" y="638"/>
                </a:cubicBezTo>
                <a:cubicBezTo>
                  <a:pt x="105" y="647"/>
                  <a:pt x="105" y="647"/>
                  <a:pt x="105" y="647"/>
                </a:cubicBezTo>
                <a:cubicBezTo>
                  <a:pt x="110" y="669"/>
                  <a:pt x="118" y="690"/>
                  <a:pt x="126" y="711"/>
                </a:cubicBezTo>
                <a:cubicBezTo>
                  <a:pt x="55" y="774"/>
                  <a:pt x="55" y="774"/>
                  <a:pt x="55" y="774"/>
                </a:cubicBezTo>
                <a:cubicBezTo>
                  <a:pt x="67" y="798"/>
                  <a:pt x="81" y="821"/>
                  <a:pt x="96" y="843"/>
                </a:cubicBezTo>
                <a:cubicBezTo>
                  <a:pt x="187" y="812"/>
                  <a:pt x="187" y="812"/>
                  <a:pt x="187" y="812"/>
                </a:cubicBezTo>
                <a:cubicBezTo>
                  <a:pt x="201" y="829"/>
                  <a:pt x="215" y="845"/>
                  <a:pt x="231" y="860"/>
                </a:cubicBezTo>
                <a:cubicBezTo>
                  <a:pt x="192" y="946"/>
                  <a:pt x="192" y="946"/>
                  <a:pt x="192" y="946"/>
                </a:cubicBezTo>
                <a:cubicBezTo>
                  <a:pt x="212" y="964"/>
                  <a:pt x="234" y="979"/>
                  <a:pt x="258" y="994"/>
                </a:cubicBezTo>
                <a:cubicBezTo>
                  <a:pt x="328" y="929"/>
                  <a:pt x="328" y="929"/>
                  <a:pt x="328" y="929"/>
                </a:cubicBezTo>
                <a:cubicBezTo>
                  <a:pt x="347" y="938"/>
                  <a:pt x="366" y="947"/>
                  <a:pt x="386" y="954"/>
                </a:cubicBezTo>
                <a:cubicBezTo>
                  <a:pt x="385" y="1050"/>
                  <a:pt x="385" y="1050"/>
                  <a:pt x="385" y="1050"/>
                </a:cubicBezTo>
                <a:cubicBezTo>
                  <a:pt x="411" y="1057"/>
                  <a:pt x="438" y="1063"/>
                  <a:pt x="465" y="1066"/>
                </a:cubicBezTo>
                <a:cubicBezTo>
                  <a:pt x="504" y="978"/>
                  <a:pt x="504" y="978"/>
                  <a:pt x="504" y="978"/>
                </a:cubicBezTo>
                <a:cubicBezTo>
                  <a:pt x="514" y="979"/>
                  <a:pt x="524" y="979"/>
                  <a:pt x="535" y="979"/>
                </a:cubicBezTo>
                <a:cubicBezTo>
                  <a:pt x="545" y="979"/>
                  <a:pt x="556" y="979"/>
                  <a:pt x="566" y="978"/>
                </a:cubicBezTo>
                <a:cubicBezTo>
                  <a:pt x="604" y="1066"/>
                  <a:pt x="604" y="1066"/>
                  <a:pt x="604" y="1066"/>
                </a:cubicBezTo>
                <a:cubicBezTo>
                  <a:pt x="631" y="1063"/>
                  <a:pt x="658" y="1057"/>
                  <a:pt x="684" y="1050"/>
                </a:cubicBezTo>
                <a:cubicBezTo>
                  <a:pt x="683" y="954"/>
                  <a:pt x="683" y="954"/>
                  <a:pt x="683" y="954"/>
                </a:cubicBezTo>
                <a:cubicBezTo>
                  <a:pt x="703" y="947"/>
                  <a:pt x="722" y="938"/>
                  <a:pt x="741" y="929"/>
                </a:cubicBezTo>
                <a:cubicBezTo>
                  <a:pt x="812" y="994"/>
                  <a:pt x="812" y="994"/>
                  <a:pt x="812" y="994"/>
                </a:cubicBezTo>
                <a:cubicBezTo>
                  <a:pt x="835" y="979"/>
                  <a:pt x="857" y="964"/>
                  <a:pt x="878" y="946"/>
                </a:cubicBezTo>
                <a:cubicBezTo>
                  <a:pt x="838" y="860"/>
                  <a:pt x="838" y="860"/>
                  <a:pt x="838" y="860"/>
                </a:cubicBezTo>
                <a:cubicBezTo>
                  <a:pt x="854" y="845"/>
                  <a:pt x="869" y="829"/>
                  <a:pt x="882" y="812"/>
                </a:cubicBezTo>
                <a:cubicBezTo>
                  <a:pt x="973" y="843"/>
                  <a:pt x="973" y="843"/>
                  <a:pt x="973" y="843"/>
                </a:cubicBezTo>
                <a:cubicBezTo>
                  <a:pt x="989" y="821"/>
                  <a:pt x="1002" y="798"/>
                  <a:pt x="1014" y="774"/>
                </a:cubicBezTo>
                <a:cubicBezTo>
                  <a:pt x="943" y="711"/>
                  <a:pt x="943" y="711"/>
                  <a:pt x="943" y="711"/>
                </a:cubicBezTo>
                <a:cubicBezTo>
                  <a:pt x="952" y="690"/>
                  <a:pt x="959" y="669"/>
                  <a:pt x="965" y="647"/>
                </a:cubicBezTo>
                <a:lnTo>
                  <a:pt x="1060" y="638"/>
                </a:lnTo>
                <a:close/>
                <a:moveTo>
                  <a:pt x="535" y="831"/>
                </a:moveTo>
                <a:cubicBezTo>
                  <a:pt x="370" y="831"/>
                  <a:pt x="237" y="698"/>
                  <a:pt x="237" y="533"/>
                </a:cubicBezTo>
                <a:cubicBezTo>
                  <a:pt x="237" y="368"/>
                  <a:pt x="370" y="235"/>
                  <a:pt x="535" y="235"/>
                </a:cubicBezTo>
                <a:cubicBezTo>
                  <a:pt x="699" y="235"/>
                  <a:pt x="833" y="368"/>
                  <a:pt x="833" y="533"/>
                </a:cubicBezTo>
                <a:cubicBezTo>
                  <a:pt x="833" y="698"/>
                  <a:pt x="699" y="831"/>
                  <a:pt x="535" y="831"/>
                </a:cubicBezTo>
                <a:close/>
              </a:path>
            </a:pathLst>
          </a:custGeom>
          <a:solidFill>
            <a:srgbClr val="0E3570"/>
          </a:solidFill>
          <a:ln>
            <a:noFill/>
          </a:ln>
        </p:spPr>
        <p:txBody>
          <a:bodyPr/>
          <a:lstStyle/>
          <a:p>
            <a:pPr defTabSz="1219170">
              <a:defRPr/>
            </a:pPr>
            <a:endParaRPr kumimoji="0" lang="en-US" sz="2400" kern="0">
              <a:solidFill>
                <a:srgbClr val="000000"/>
              </a:solidFill>
              <a:latin typeface="Arial"/>
            </a:endParaRPr>
          </a:p>
        </p:txBody>
      </p:sp>
      <p:sp>
        <p:nvSpPr>
          <p:cNvPr id="22" name="TextBox 21">
            <a:extLst>
              <a:ext uri="{FF2B5EF4-FFF2-40B4-BE49-F238E27FC236}">
                <a16:creationId xmlns:a16="http://schemas.microsoft.com/office/drawing/2014/main" id="{47866CB4-CF79-46DF-829B-8DEB5916919F}"/>
              </a:ext>
            </a:extLst>
          </p:cNvPr>
          <p:cNvSpPr txBox="1"/>
          <p:nvPr/>
        </p:nvSpPr>
        <p:spPr>
          <a:xfrm>
            <a:off x="9423400" y="1249093"/>
            <a:ext cx="2571751" cy="861750"/>
          </a:xfrm>
          <a:prstGeom prst="rect">
            <a:avLst/>
          </a:prstGeom>
          <a:noFill/>
        </p:spPr>
        <p:txBody>
          <a:bodyPr lIns="121896" tIns="60948" rIns="121896" bIns="60948">
            <a:spAutoFit/>
          </a:bodyPr>
          <a:lstStyle>
            <a:defPPr>
              <a:defRPr lang="ja-JP"/>
            </a:defPPr>
            <a:lvl1pPr algn="r" defTabSz="1218804">
              <a:defRPr sz="1200">
                <a:latin typeface="Calibri" panose="020F0502020204030204" pitchFamily="34" charset="0"/>
                <a:cs typeface="Calibri" panose="020F0502020204030204" pitchFamily="34" charset="0"/>
              </a:defRPr>
            </a:lvl1pPr>
          </a:lstStyle>
          <a:p>
            <a:r>
              <a:rPr lang="en-US" dirty="0"/>
              <a:t>Operated for a single organization </a:t>
            </a:r>
          </a:p>
          <a:p>
            <a:r>
              <a:rPr lang="en-US" dirty="0"/>
              <a:t>Can be managed internally (on premise) or by a third-party (hosted) </a:t>
            </a:r>
          </a:p>
          <a:p>
            <a:r>
              <a:rPr lang="en-US" dirty="0"/>
              <a:t>Single Tenant</a:t>
            </a:r>
          </a:p>
        </p:txBody>
      </p:sp>
      <p:sp>
        <p:nvSpPr>
          <p:cNvPr id="23" name="TextBox 22">
            <a:extLst>
              <a:ext uri="{FF2B5EF4-FFF2-40B4-BE49-F238E27FC236}">
                <a16:creationId xmlns:a16="http://schemas.microsoft.com/office/drawing/2014/main" id="{C3F99B26-0374-4621-A1DF-824D298B41C5}"/>
              </a:ext>
            </a:extLst>
          </p:cNvPr>
          <p:cNvSpPr txBox="1"/>
          <p:nvPr/>
        </p:nvSpPr>
        <p:spPr>
          <a:xfrm>
            <a:off x="9463663" y="4056299"/>
            <a:ext cx="2453217" cy="338530"/>
          </a:xfrm>
          <a:prstGeom prst="rect">
            <a:avLst/>
          </a:prstGeom>
          <a:noFill/>
        </p:spPr>
        <p:txBody>
          <a:bodyPr wrap="square" lIns="121896" tIns="60948" rIns="121896" bIns="60948">
            <a:spAutoFit/>
          </a:bodyPr>
          <a:lstStyle>
            <a:defPPr>
              <a:defRPr lang="ja-JP"/>
            </a:defPPr>
            <a:lvl1pPr algn="r" defTabSz="1219170">
              <a:defRPr sz="1400" b="1" i="1">
                <a:solidFill>
                  <a:srgbClr val="0070C0"/>
                </a:solidFill>
                <a:latin typeface="Calibri" panose="020F0502020204030204" pitchFamily="34" charset="0"/>
                <a:cs typeface="Calibri" panose="020F0502020204030204" pitchFamily="34" charset="0"/>
              </a:defRPr>
            </a:lvl1pPr>
          </a:lstStyle>
          <a:p>
            <a:r>
              <a:rPr lang="en-US" dirty="0"/>
              <a:t>Hybrid</a:t>
            </a:r>
          </a:p>
        </p:txBody>
      </p:sp>
      <p:sp>
        <p:nvSpPr>
          <p:cNvPr id="24" name="TextBox 23">
            <a:extLst>
              <a:ext uri="{FF2B5EF4-FFF2-40B4-BE49-F238E27FC236}">
                <a16:creationId xmlns:a16="http://schemas.microsoft.com/office/drawing/2014/main" id="{3A557D5F-16E1-41BA-8598-2A62D4CFEE55}"/>
              </a:ext>
            </a:extLst>
          </p:cNvPr>
          <p:cNvSpPr txBox="1"/>
          <p:nvPr/>
        </p:nvSpPr>
        <p:spPr>
          <a:xfrm>
            <a:off x="9388792" y="4364213"/>
            <a:ext cx="2571751" cy="677084"/>
          </a:xfrm>
          <a:prstGeom prst="rect">
            <a:avLst/>
          </a:prstGeom>
          <a:noFill/>
        </p:spPr>
        <p:txBody>
          <a:bodyPr lIns="121896" tIns="60948" rIns="121896" bIns="60948">
            <a:spAutoFit/>
          </a:bodyPr>
          <a:lstStyle>
            <a:defPPr>
              <a:defRPr lang="ja-JP"/>
            </a:defPPr>
            <a:lvl1pPr algn="r" defTabSz="1218804">
              <a:defRPr sz="1200">
                <a:latin typeface="Calibri" panose="020F0502020204030204" pitchFamily="34" charset="0"/>
                <a:cs typeface="Calibri" panose="020F0502020204030204" pitchFamily="34" charset="0"/>
              </a:defRPr>
            </a:lvl1pPr>
          </a:lstStyle>
          <a:p>
            <a:r>
              <a:rPr lang="en-US" dirty="0"/>
              <a:t>Two or more clouds that are bound</a:t>
            </a:r>
          </a:p>
          <a:p>
            <a:r>
              <a:rPr lang="en-US" dirty="0"/>
              <a:t>Benefit of multiple deployment models</a:t>
            </a:r>
          </a:p>
        </p:txBody>
      </p:sp>
      <p:sp>
        <p:nvSpPr>
          <p:cNvPr id="25" name="TextBox 24">
            <a:extLst>
              <a:ext uri="{FF2B5EF4-FFF2-40B4-BE49-F238E27FC236}">
                <a16:creationId xmlns:a16="http://schemas.microsoft.com/office/drawing/2014/main" id="{CE73AC54-1C1B-4C40-B8D0-4D011444AD5D}"/>
              </a:ext>
            </a:extLst>
          </p:cNvPr>
          <p:cNvSpPr txBox="1"/>
          <p:nvPr/>
        </p:nvSpPr>
        <p:spPr>
          <a:xfrm>
            <a:off x="150283" y="1164023"/>
            <a:ext cx="2654301" cy="338530"/>
          </a:xfrm>
          <a:prstGeom prst="rect">
            <a:avLst/>
          </a:prstGeom>
          <a:noFill/>
        </p:spPr>
        <p:txBody>
          <a:bodyPr wrap="square" lIns="121896" tIns="60948" rIns="121896" bIns="60948">
            <a:spAutoFit/>
          </a:bodyPr>
          <a:lstStyle/>
          <a:p>
            <a:pPr algn="r" defTabSz="1219170">
              <a:defRPr/>
            </a:pPr>
            <a:r>
              <a:rPr lang="en-US" sz="1400" b="1" i="1" dirty="0">
                <a:solidFill>
                  <a:srgbClr val="0070C0"/>
                </a:solidFill>
                <a:latin typeface="Calibri" panose="020F0502020204030204" pitchFamily="34" charset="0"/>
                <a:cs typeface="Calibri" panose="020F0502020204030204" pitchFamily="34" charset="0"/>
              </a:rPr>
              <a:t>Software as a Service (SaaS)</a:t>
            </a:r>
            <a:endParaRPr kumimoji="0" lang="en-US" sz="1400" b="1" i="1" kern="0" dirty="0">
              <a:solidFill>
                <a:srgbClr val="0070C0"/>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AFBD02B3-DE13-4AA8-AB64-430BFA89A137}"/>
              </a:ext>
            </a:extLst>
          </p:cNvPr>
          <p:cNvSpPr txBox="1"/>
          <p:nvPr/>
        </p:nvSpPr>
        <p:spPr>
          <a:xfrm>
            <a:off x="204059" y="1519178"/>
            <a:ext cx="2571751" cy="492418"/>
          </a:xfrm>
          <a:prstGeom prst="rect">
            <a:avLst/>
          </a:prstGeom>
          <a:noFill/>
        </p:spPr>
        <p:txBody>
          <a:bodyPr lIns="121896" tIns="60948" rIns="121896" bIns="60948">
            <a:spAutoFit/>
          </a:bodyPr>
          <a:lstStyle/>
          <a:p>
            <a:pPr algn="r" defTabSz="1218804">
              <a:defRPr/>
            </a:pPr>
            <a:r>
              <a:rPr lang="en-US" sz="1200" dirty="0">
                <a:latin typeface="Calibri" panose="020F0502020204030204" pitchFamily="34" charset="0"/>
                <a:cs typeface="Calibri" panose="020F0502020204030204" pitchFamily="34" charset="0"/>
              </a:rPr>
              <a:t>Delivering software / application functionalities</a:t>
            </a:r>
            <a:endParaRPr kumimoji="0" lang="en-US" sz="1200" kern="0" dirty="0">
              <a:solidFill>
                <a:srgbClr val="000000">
                  <a:lumMod val="65000"/>
                  <a:lumOff val="35000"/>
                </a:srgbClr>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FF4CB2F-E8DC-424C-AE94-147A20BC2732}"/>
              </a:ext>
            </a:extLst>
          </p:cNvPr>
          <p:cNvSpPr txBox="1"/>
          <p:nvPr/>
        </p:nvSpPr>
        <p:spPr>
          <a:xfrm>
            <a:off x="355600" y="2624926"/>
            <a:ext cx="2453217" cy="738640"/>
          </a:xfrm>
          <a:prstGeom prst="rect">
            <a:avLst/>
          </a:prstGeom>
          <a:noFill/>
        </p:spPr>
        <p:txBody>
          <a:bodyPr wrap="square" lIns="121896" tIns="60948" rIns="121896" bIns="60948">
            <a:spAutoFit/>
          </a:bodyPr>
          <a:lstStyle>
            <a:defPPr>
              <a:defRPr lang="ja-JP"/>
            </a:defPPr>
            <a:lvl1pPr algn="r" defTabSz="1219170">
              <a:defRPr sz="1400" b="1" i="1">
                <a:solidFill>
                  <a:srgbClr val="0070C0"/>
                </a:solidFill>
                <a:latin typeface="Calibri" panose="020F0502020204030204" pitchFamily="34" charset="0"/>
                <a:cs typeface="Calibri" panose="020F0502020204030204" pitchFamily="34" charset="0"/>
              </a:defRPr>
            </a:lvl1pPr>
          </a:lstStyle>
          <a:p>
            <a:r>
              <a:rPr lang="en-US" dirty="0"/>
              <a:t>Platform as a Service (PaaS)</a:t>
            </a:r>
          </a:p>
        </p:txBody>
      </p:sp>
      <p:sp>
        <p:nvSpPr>
          <p:cNvPr id="28" name="TextBox 27">
            <a:extLst>
              <a:ext uri="{FF2B5EF4-FFF2-40B4-BE49-F238E27FC236}">
                <a16:creationId xmlns:a16="http://schemas.microsoft.com/office/drawing/2014/main" id="{96EA90AA-F5E1-4435-B4F0-219D2970E4BC}"/>
              </a:ext>
            </a:extLst>
          </p:cNvPr>
          <p:cNvSpPr txBox="1"/>
          <p:nvPr/>
        </p:nvSpPr>
        <p:spPr>
          <a:xfrm>
            <a:off x="237067" y="2972060"/>
            <a:ext cx="2571751" cy="1107971"/>
          </a:xfrm>
          <a:prstGeom prst="rect">
            <a:avLst/>
          </a:prstGeom>
          <a:noFill/>
        </p:spPr>
        <p:txBody>
          <a:bodyPr lIns="121896" tIns="60948" rIns="121896" bIns="60948">
            <a:spAutoFit/>
          </a:bodyPr>
          <a:lstStyle>
            <a:defPPr>
              <a:defRPr lang="ja-JP"/>
            </a:defPPr>
            <a:lvl1pPr algn="r" defTabSz="1218804">
              <a:defRPr sz="1200">
                <a:latin typeface="Calibri" panose="020F0502020204030204" pitchFamily="34" charset="0"/>
                <a:cs typeface="Calibri" panose="020F0502020204030204" pitchFamily="34" charset="0"/>
              </a:defRPr>
            </a:lvl1pPr>
          </a:lstStyle>
          <a:p>
            <a:r>
              <a:rPr lang="en-US" dirty="0"/>
              <a:t>Delivering complete platform (e.g., operating system, database, and web server) </a:t>
            </a:r>
          </a:p>
        </p:txBody>
      </p:sp>
      <p:sp>
        <p:nvSpPr>
          <p:cNvPr id="29" name="TextBox 28">
            <a:extLst>
              <a:ext uri="{FF2B5EF4-FFF2-40B4-BE49-F238E27FC236}">
                <a16:creationId xmlns:a16="http://schemas.microsoft.com/office/drawing/2014/main" id="{B69A0D56-B8D1-4701-AE0F-0E0C1BE9C389}"/>
              </a:ext>
            </a:extLst>
          </p:cNvPr>
          <p:cNvSpPr txBox="1"/>
          <p:nvPr/>
        </p:nvSpPr>
        <p:spPr>
          <a:xfrm>
            <a:off x="150284" y="4318259"/>
            <a:ext cx="2658534" cy="338530"/>
          </a:xfrm>
          <a:prstGeom prst="rect">
            <a:avLst/>
          </a:prstGeom>
          <a:noFill/>
        </p:spPr>
        <p:txBody>
          <a:bodyPr wrap="square" lIns="121896" tIns="60948" rIns="121896" bIns="60948">
            <a:spAutoFit/>
          </a:bodyPr>
          <a:lstStyle>
            <a:defPPr>
              <a:defRPr lang="ja-JP"/>
            </a:defPPr>
            <a:lvl1pPr algn="r" defTabSz="1219170">
              <a:defRPr sz="1400" b="1" i="1">
                <a:solidFill>
                  <a:srgbClr val="0070C0"/>
                </a:solidFill>
                <a:latin typeface="Calibri" panose="020F0502020204030204" pitchFamily="34" charset="0"/>
                <a:cs typeface="Calibri" panose="020F0502020204030204" pitchFamily="34" charset="0"/>
              </a:defRPr>
            </a:lvl1pPr>
          </a:lstStyle>
          <a:p>
            <a:r>
              <a:rPr lang="en-US" dirty="0"/>
              <a:t>Infrastructure as a Service (IaaS)</a:t>
            </a:r>
          </a:p>
        </p:txBody>
      </p:sp>
      <p:sp>
        <p:nvSpPr>
          <p:cNvPr id="30" name="TextBox 29">
            <a:extLst>
              <a:ext uri="{FF2B5EF4-FFF2-40B4-BE49-F238E27FC236}">
                <a16:creationId xmlns:a16="http://schemas.microsoft.com/office/drawing/2014/main" id="{250CF30E-AEF6-471A-8F03-7BED892F785A}"/>
              </a:ext>
            </a:extLst>
          </p:cNvPr>
          <p:cNvSpPr txBox="1"/>
          <p:nvPr/>
        </p:nvSpPr>
        <p:spPr>
          <a:xfrm>
            <a:off x="237067" y="4665393"/>
            <a:ext cx="2571751" cy="1415748"/>
          </a:xfrm>
          <a:prstGeom prst="rect">
            <a:avLst/>
          </a:prstGeom>
          <a:noFill/>
        </p:spPr>
        <p:txBody>
          <a:bodyPr lIns="121896" tIns="60948" rIns="121896" bIns="60948">
            <a:spAutoFit/>
          </a:bodyPr>
          <a:lstStyle>
            <a:defPPr>
              <a:defRPr lang="ja-JP"/>
            </a:defPPr>
            <a:lvl1pPr algn="r" defTabSz="1218804">
              <a:defRPr sz="1200">
                <a:latin typeface="Calibri" panose="020F0502020204030204" pitchFamily="34" charset="0"/>
                <a:cs typeface="Calibri" panose="020F0502020204030204" pitchFamily="34" charset="0"/>
              </a:defRPr>
            </a:lvl1pPr>
          </a:lstStyle>
          <a:p>
            <a:r>
              <a:rPr lang="en-US" dirty="0"/>
              <a:t>Delivering infrastructure (e.g.,</a:t>
            </a:r>
            <a:r>
              <a:rPr lang="en-US" dirty="0" err="1"/>
              <a:t>servers,storageandnetworking</a:t>
            </a:r>
            <a:r>
              <a:rPr lang="en-US" dirty="0"/>
              <a:t>)from the Internet in a pay-as-you-go model</a:t>
            </a:r>
          </a:p>
          <a:p>
            <a:r>
              <a:rPr lang="en-US" dirty="0"/>
              <a:t></a:t>
            </a:r>
            <a:r>
              <a:rPr lang="en-US" dirty="0" err="1"/>
              <a:t>Ex:AmazonWebServices</a:t>
            </a:r>
            <a:r>
              <a:rPr lang="en-US" dirty="0"/>
              <a:t>, </a:t>
            </a:r>
            <a:r>
              <a:rPr lang="en-US" dirty="0" err="1"/>
              <a:t>GoogleCompute,IBMCloud</a:t>
            </a:r>
            <a:r>
              <a:rPr lang="en-US" dirty="0"/>
              <a:t>, </a:t>
            </a:r>
            <a:r>
              <a:rPr lang="en-US" dirty="0" err="1"/>
              <a:t>MicrosoftAzure</a:t>
            </a:r>
            <a:endParaRPr lang="en-US" dirty="0"/>
          </a:p>
        </p:txBody>
      </p:sp>
      <p:grpSp>
        <p:nvGrpSpPr>
          <p:cNvPr id="31" name="Group 3">
            <a:extLst>
              <a:ext uri="{FF2B5EF4-FFF2-40B4-BE49-F238E27FC236}">
                <a16:creationId xmlns:a16="http://schemas.microsoft.com/office/drawing/2014/main" id="{EC0373C6-BCE7-47A0-903E-DA90930F3C90}"/>
              </a:ext>
            </a:extLst>
          </p:cNvPr>
          <p:cNvGrpSpPr>
            <a:grpSpLocks/>
          </p:cNvGrpSpPr>
          <p:nvPr/>
        </p:nvGrpSpPr>
        <p:grpSpPr bwMode="auto">
          <a:xfrm>
            <a:off x="8663231" y="4544692"/>
            <a:ext cx="414867" cy="406400"/>
            <a:chOff x="8919634" y="208213"/>
            <a:chExt cx="414866" cy="407014"/>
          </a:xfrm>
        </p:grpSpPr>
        <p:sp>
          <p:nvSpPr>
            <p:cNvPr id="32" name="Oval 108">
              <a:extLst>
                <a:ext uri="{FF2B5EF4-FFF2-40B4-BE49-F238E27FC236}">
                  <a16:creationId xmlns:a16="http://schemas.microsoft.com/office/drawing/2014/main" id="{39071AAC-9449-4234-B421-FA3220D86706}"/>
                </a:ext>
              </a:extLst>
            </p:cNvPr>
            <p:cNvSpPr>
              <a:spLocks noChangeArrowheads="1"/>
            </p:cNvSpPr>
            <p:nvPr/>
          </p:nvSpPr>
          <p:spPr bwMode="auto">
            <a:xfrm>
              <a:off x="9072034" y="335405"/>
              <a:ext cx="38100" cy="3815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33" name="Freeform 110">
              <a:extLst>
                <a:ext uri="{FF2B5EF4-FFF2-40B4-BE49-F238E27FC236}">
                  <a16:creationId xmlns:a16="http://schemas.microsoft.com/office/drawing/2014/main" id="{413F12C0-C9F6-4EC4-A5ED-41ED2CD9A26D}"/>
                </a:ext>
              </a:extLst>
            </p:cNvPr>
            <p:cNvSpPr>
              <a:spLocks noEditPoints="1"/>
            </p:cNvSpPr>
            <p:nvPr/>
          </p:nvSpPr>
          <p:spPr bwMode="auto">
            <a:xfrm>
              <a:off x="8925983" y="208213"/>
              <a:ext cx="408517" cy="407014"/>
            </a:xfrm>
            <a:custGeom>
              <a:avLst/>
              <a:gdLst>
                <a:gd name="T0" fmla="*/ 78 w 220"/>
                <a:gd name="T1" fmla="*/ 184 h 219"/>
                <a:gd name="T2" fmla="*/ 67 w 220"/>
                <a:gd name="T3" fmla="*/ 188 h 219"/>
                <a:gd name="T4" fmla="*/ 56 w 220"/>
                <a:gd name="T5" fmla="*/ 185 h 219"/>
                <a:gd name="T6" fmla="*/ 44 w 220"/>
                <a:gd name="T7" fmla="*/ 175 h 219"/>
                <a:gd name="T8" fmla="*/ 33 w 220"/>
                <a:gd name="T9" fmla="*/ 158 h 219"/>
                <a:gd name="T10" fmla="*/ 32 w 220"/>
                <a:gd name="T11" fmla="*/ 149 h 219"/>
                <a:gd name="T12" fmla="*/ 32 w 220"/>
                <a:gd name="T13" fmla="*/ 140 h 219"/>
                <a:gd name="T14" fmla="*/ 27 w 220"/>
                <a:gd name="T15" fmla="*/ 99 h 219"/>
                <a:gd name="T16" fmla="*/ 61 w 220"/>
                <a:gd name="T17" fmla="*/ 98 h 219"/>
                <a:gd name="T18" fmla="*/ 65 w 220"/>
                <a:gd name="T19" fmla="*/ 97 h 219"/>
                <a:gd name="T20" fmla="*/ 72 w 220"/>
                <a:gd name="T21" fmla="*/ 106 h 219"/>
                <a:gd name="T22" fmla="*/ 63 w 220"/>
                <a:gd name="T23" fmla="*/ 110 h 219"/>
                <a:gd name="T24" fmla="*/ 33 w 220"/>
                <a:gd name="T25" fmla="*/ 110 h 219"/>
                <a:gd name="T26" fmla="*/ 41 w 220"/>
                <a:gd name="T27" fmla="*/ 131 h 219"/>
                <a:gd name="T28" fmla="*/ 48 w 220"/>
                <a:gd name="T29" fmla="*/ 140 h 219"/>
                <a:gd name="T30" fmla="*/ 43 w 220"/>
                <a:gd name="T31" fmla="*/ 153 h 219"/>
                <a:gd name="T32" fmla="*/ 46 w 220"/>
                <a:gd name="T33" fmla="*/ 160 h 219"/>
                <a:gd name="T34" fmla="*/ 57 w 220"/>
                <a:gd name="T35" fmla="*/ 171 h 219"/>
                <a:gd name="T36" fmla="*/ 65 w 220"/>
                <a:gd name="T37" fmla="*/ 176 h 219"/>
                <a:gd name="T38" fmla="*/ 72 w 220"/>
                <a:gd name="T39" fmla="*/ 174 h 219"/>
                <a:gd name="T40" fmla="*/ 84 w 220"/>
                <a:gd name="T41" fmla="*/ 173 h 219"/>
                <a:gd name="T42" fmla="*/ 90 w 220"/>
                <a:gd name="T43" fmla="*/ 186 h 219"/>
                <a:gd name="T44" fmla="*/ 110 w 220"/>
                <a:gd name="T45" fmla="*/ 185 h 219"/>
                <a:gd name="T46" fmla="*/ 110 w 220"/>
                <a:gd name="T47" fmla="*/ 156 h 219"/>
                <a:gd name="T48" fmla="*/ 116 w 220"/>
                <a:gd name="T49" fmla="*/ 144 h 219"/>
                <a:gd name="T50" fmla="*/ 170 w 220"/>
                <a:gd name="T51" fmla="*/ 98 h 219"/>
                <a:gd name="T52" fmla="*/ 186 w 220"/>
                <a:gd name="T53" fmla="*/ 79 h 219"/>
                <a:gd name="T54" fmla="*/ 198 w 220"/>
                <a:gd name="T55" fmla="*/ 56 h 219"/>
                <a:gd name="T56" fmla="*/ 203 w 220"/>
                <a:gd name="T57" fmla="*/ 35 h 219"/>
                <a:gd name="T58" fmla="*/ 198 w 220"/>
                <a:gd name="T59" fmla="*/ 13 h 219"/>
                <a:gd name="T60" fmla="*/ 158 w 220"/>
                <a:gd name="T61" fmla="*/ 23 h 219"/>
                <a:gd name="T62" fmla="*/ 134 w 220"/>
                <a:gd name="T63" fmla="*/ 38 h 219"/>
                <a:gd name="T64" fmla="*/ 98 w 220"/>
                <a:gd name="T65" fmla="*/ 67 h 219"/>
                <a:gd name="T66" fmla="*/ 132 w 220"/>
                <a:gd name="T67" fmla="*/ 25 h 219"/>
                <a:gd name="T68" fmla="*/ 166 w 220"/>
                <a:gd name="T69" fmla="*/ 8 h 219"/>
                <a:gd name="T70" fmla="*/ 203 w 220"/>
                <a:gd name="T71" fmla="*/ 2 h 219"/>
                <a:gd name="T72" fmla="*/ 215 w 220"/>
                <a:gd name="T73" fmla="*/ 38 h 219"/>
                <a:gd name="T74" fmla="*/ 208 w 220"/>
                <a:gd name="T75" fmla="*/ 60 h 219"/>
                <a:gd name="T76" fmla="*/ 196 w 220"/>
                <a:gd name="T77" fmla="*/ 85 h 219"/>
                <a:gd name="T78" fmla="*/ 177 w 220"/>
                <a:gd name="T79" fmla="*/ 107 h 219"/>
                <a:gd name="T80" fmla="*/ 123 w 220"/>
                <a:gd name="T81" fmla="*/ 153 h 219"/>
                <a:gd name="T82" fmla="*/ 121 w 220"/>
                <a:gd name="T83" fmla="*/ 157 h 219"/>
                <a:gd name="T84" fmla="*/ 121 w 220"/>
                <a:gd name="T85" fmla="*/ 187 h 219"/>
                <a:gd name="T86" fmla="*/ 105 w 220"/>
                <a:gd name="T87" fmla="*/ 204 h 219"/>
                <a:gd name="T88" fmla="*/ 141 w 220"/>
                <a:gd name="T89" fmla="*/ 89 h 219"/>
                <a:gd name="T90" fmla="*/ 132 w 220"/>
                <a:gd name="T91" fmla="*/ 81 h 219"/>
                <a:gd name="T92" fmla="*/ 128 w 220"/>
                <a:gd name="T93" fmla="*/ 70 h 219"/>
                <a:gd name="T94" fmla="*/ 132 w 220"/>
                <a:gd name="T95" fmla="*/ 58 h 219"/>
                <a:gd name="T96" fmla="*/ 142 w 220"/>
                <a:gd name="T97" fmla="*/ 50 h 219"/>
                <a:gd name="T98" fmla="*/ 158 w 220"/>
                <a:gd name="T99" fmla="*/ 50 h 219"/>
                <a:gd name="T100" fmla="*/ 166 w 220"/>
                <a:gd name="T101" fmla="*/ 56 h 219"/>
                <a:gd name="T102" fmla="*/ 171 w 220"/>
                <a:gd name="T103" fmla="*/ 68 h 219"/>
                <a:gd name="T104" fmla="*/ 167 w 220"/>
                <a:gd name="T105" fmla="*/ 82 h 219"/>
                <a:gd name="T106" fmla="*/ 157 w 220"/>
                <a:gd name="T107" fmla="*/ 89 h 219"/>
                <a:gd name="T108" fmla="*/ 149 w 220"/>
                <a:gd name="T109" fmla="*/ 79 h 219"/>
                <a:gd name="T110" fmla="*/ 153 w 220"/>
                <a:gd name="T111" fmla="*/ 79 h 219"/>
                <a:gd name="T112" fmla="*/ 159 w 220"/>
                <a:gd name="T113" fmla="*/ 73 h 219"/>
                <a:gd name="T114" fmla="*/ 159 w 220"/>
                <a:gd name="T115" fmla="*/ 66 h 219"/>
                <a:gd name="T116" fmla="*/ 153 w 220"/>
                <a:gd name="T117" fmla="*/ 61 h 219"/>
                <a:gd name="T118" fmla="*/ 146 w 220"/>
                <a:gd name="T119" fmla="*/ 61 h 219"/>
                <a:gd name="T120" fmla="*/ 140 w 220"/>
                <a:gd name="T121" fmla="*/ 66 h 219"/>
                <a:gd name="T122" fmla="*/ 141 w 220"/>
                <a:gd name="T123" fmla="*/ 73 h 219"/>
                <a:gd name="T124" fmla="*/ 145 w 220"/>
                <a:gd name="T125" fmla="*/ 7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19">
                  <a:moveTo>
                    <a:pt x="86" y="219"/>
                  </a:moveTo>
                  <a:cubicBezTo>
                    <a:pt x="79" y="189"/>
                    <a:pt x="79" y="189"/>
                    <a:pt x="79" y="189"/>
                  </a:cubicBezTo>
                  <a:cubicBezTo>
                    <a:pt x="78" y="185"/>
                    <a:pt x="78" y="185"/>
                    <a:pt x="78" y="185"/>
                  </a:cubicBezTo>
                  <a:cubicBezTo>
                    <a:pt x="78" y="184"/>
                    <a:pt x="78" y="184"/>
                    <a:pt x="78" y="184"/>
                  </a:cubicBezTo>
                  <a:cubicBezTo>
                    <a:pt x="77" y="184"/>
                    <a:pt x="77" y="184"/>
                    <a:pt x="77" y="184"/>
                  </a:cubicBezTo>
                  <a:cubicBezTo>
                    <a:pt x="73" y="186"/>
                    <a:pt x="73" y="186"/>
                    <a:pt x="73" y="186"/>
                  </a:cubicBezTo>
                  <a:cubicBezTo>
                    <a:pt x="69" y="187"/>
                    <a:pt x="69" y="187"/>
                    <a:pt x="69" y="187"/>
                  </a:cubicBezTo>
                  <a:cubicBezTo>
                    <a:pt x="67" y="188"/>
                    <a:pt x="67" y="188"/>
                    <a:pt x="67" y="188"/>
                  </a:cubicBezTo>
                  <a:cubicBezTo>
                    <a:pt x="64" y="188"/>
                    <a:pt x="64" y="188"/>
                    <a:pt x="64" y="188"/>
                  </a:cubicBezTo>
                  <a:cubicBezTo>
                    <a:pt x="62" y="187"/>
                    <a:pt x="62" y="187"/>
                    <a:pt x="62" y="187"/>
                  </a:cubicBezTo>
                  <a:cubicBezTo>
                    <a:pt x="59" y="186"/>
                    <a:pt x="59" y="186"/>
                    <a:pt x="59" y="186"/>
                  </a:cubicBezTo>
                  <a:cubicBezTo>
                    <a:pt x="56" y="185"/>
                    <a:pt x="56" y="185"/>
                    <a:pt x="56" y="185"/>
                  </a:cubicBezTo>
                  <a:cubicBezTo>
                    <a:pt x="53" y="182"/>
                    <a:pt x="53" y="182"/>
                    <a:pt x="53" y="182"/>
                  </a:cubicBezTo>
                  <a:cubicBezTo>
                    <a:pt x="49" y="180"/>
                    <a:pt x="49" y="180"/>
                    <a:pt x="49" y="180"/>
                  </a:cubicBezTo>
                  <a:cubicBezTo>
                    <a:pt x="47" y="177"/>
                    <a:pt x="47" y="177"/>
                    <a:pt x="47" y="177"/>
                  </a:cubicBezTo>
                  <a:cubicBezTo>
                    <a:pt x="44" y="175"/>
                    <a:pt x="44" y="175"/>
                    <a:pt x="44" y="175"/>
                  </a:cubicBezTo>
                  <a:cubicBezTo>
                    <a:pt x="41" y="172"/>
                    <a:pt x="41" y="172"/>
                    <a:pt x="41" y="172"/>
                  </a:cubicBezTo>
                  <a:cubicBezTo>
                    <a:pt x="37" y="166"/>
                    <a:pt x="37" y="166"/>
                    <a:pt x="37" y="166"/>
                  </a:cubicBezTo>
                  <a:cubicBezTo>
                    <a:pt x="35" y="162"/>
                    <a:pt x="35" y="162"/>
                    <a:pt x="35" y="162"/>
                  </a:cubicBezTo>
                  <a:cubicBezTo>
                    <a:pt x="33" y="158"/>
                    <a:pt x="33" y="158"/>
                    <a:pt x="33" y="158"/>
                  </a:cubicBezTo>
                  <a:cubicBezTo>
                    <a:pt x="32" y="156"/>
                    <a:pt x="32" y="156"/>
                    <a:pt x="32" y="156"/>
                  </a:cubicBezTo>
                  <a:cubicBezTo>
                    <a:pt x="32" y="154"/>
                    <a:pt x="32" y="154"/>
                    <a:pt x="32" y="154"/>
                  </a:cubicBezTo>
                  <a:cubicBezTo>
                    <a:pt x="32" y="151"/>
                    <a:pt x="32" y="151"/>
                    <a:pt x="32" y="151"/>
                  </a:cubicBezTo>
                  <a:cubicBezTo>
                    <a:pt x="32" y="149"/>
                    <a:pt x="32" y="149"/>
                    <a:pt x="32" y="149"/>
                  </a:cubicBezTo>
                  <a:cubicBezTo>
                    <a:pt x="33" y="146"/>
                    <a:pt x="33" y="146"/>
                    <a:pt x="33" y="146"/>
                  </a:cubicBezTo>
                  <a:cubicBezTo>
                    <a:pt x="35" y="141"/>
                    <a:pt x="35" y="141"/>
                    <a:pt x="35" y="141"/>
                  </a:cubicBezTo>
                  <a:cubicBezTo>
                    <a:pt x="35" y="141"/>
                    <a:pt x="35" y="141"/>
                    <a:pt x="35" y="141"/>
                  </a:cubicBezTo>
                  <a:cubicBezTo>
                    <a:pt x="32" y="140"/>
                    <a:pt x="32" y="140"/>
                    <a:pt x="32" y="140"/>
                  </a:cubicBezTo>
                  <a:cubicBezTo>
                    <a:pt x="0" y="133"/>
                    <a:pt x="0" y="133"/>
                    <a:pt x="0" y="133"/>
                  </a:cubicBezTo>
                  <a:cubicBezTo>
                    <a:pt x="15" y="114"/>
                    <a:pt x="15" y="114"/>
                    <a:pt x="15" y="114"/>
                  </a:cubicBezTo>
                  <a:cubicBezTo>
                    <a:pt x="25" y="101"/>
                    <a:pt x="25" y="101"/>
                    <a:pt x="25" y="101"/>
                  </a:cubicBezTo>
                  <a:cubicBezTo>
                    <a:pt x="27" y="99"/>
                    <a:pt x="27" y="99"/>
                    <a:pt x="27" y="99"/>
                  </a:cubicBezTo>
                  <a:cubicBezTo>
                    <a:pt x="30" y="98"/>
                    <a:pt x="30" y="98"/>
                    <a:pt x="30" y="98"/>
                  </a:cubicBezTo>
                  <a:cubicBezTo>
                    <a:pt x="34" y="98"/>
                    <a:pt x="34" y="98"/>
                    <a:pt x="34" y="98"/>
                  </a:cubicBezTo>
                  <a:cubicBezTo>
                    <a:pt x="47" y="98"/>
                    <a:pt x="47" y="98"/>
                    <a:pt x="47" y="98"/>
                  </a:cubicBezTo>
                  <a:cubicBezTo>
                    <a:pt x="61" y="98"/>
                    <a:pt x="61" y="98"/>
                    <a:pt x="61" y="98"/>
                  </a:cubicBezTo>
                  <a:cubicBezTo>
                    <a:pt x="62" y="98"/>
                    <a:pt x="62" y="98"/>
                    <a:pt x="62" y="98"/>
                  </a:cubicBezTo>
                  <a:cubicBezTo>
                    <a:pt x="64" y="98"/>
                    <a:pt x="64" y="98"/>
                    <a:pt x="64" y="98"/>
                  </a:cubicBezTo>
                  <a:cubicBezTo>
                    <a:pt x="64" y="98"/>
                    <a:pt x="64" y="98"/>
                    <a:pt x="64" y="98"/>
                  </a:cubicBezTo>
                  <a:cubicBezTo>
                    <a:pt x="65" y="97"/>
                    <a:pt x="65" y="97"/>
                    <a:pt x="65" y="97"/>
                  </a:cubicBezTo>
                  <a:cubicBezTo>
                    <a:pt x="71" y="91"/>
                    <a:pt x="71" y="91"/>
                    <a:pt x="71" y="91"/>
                  </a:cubicBezTo>
                  <a:cubicBezTo>
                    <a:pt x="73" y="89"/>
                    <a:pt x="77" y="89"/>
                    <a:pt x="79" y="91"/>
                  </a:cubicBezTo>
                  <a:cubicBezTo>
                    <a:pt x="81" y="94"/>
                    <a:pt x="81" y="97"/>
                    <a:pt x="79" y="100"/>
                  </a:cubicBezTo>
                  <a:cubicBezTo>
                    <a:pt x="72" y="106"/>
                    <a:pt x="72" y="106"/>
                    <a:pt x="72" y="106"/>
                  </a:cubicBezTo>
                  <a:cubicBezTo>
                    <a:pt x="71" y="107"/>
                    <a:pt x="71" y="107"/>
                    <a:pt x="71" y="107"/>
                  </a:cubicBezTo>
                  <a:cubicBezTo>
                    <a:pt x="69" y="108"/>
                    <a:pt x="69" y="108"/>
                    <a:pt x="69" y="108"/>
                  </a:cubicBezTo>
                  <a:cubicBezTo>
                    <a:pt x="67" y="109"/>
                    <a:pt x="67" y="109"/>
                    <a:pt x="67" y="109"/>
                  </a:cubicBezTo>
                  <a:cubicBezTo>
                    <a:pt x="63" y="110"/>
                    <a:pt x="63" y="110"/>
                    <a:pt x="63" y="110"/>
                  </a:cubicBezTo>
                  <a:cubicBezTo>
                    <a:pt x="61" y="110"/>
                    <a:pt x="61" y="110"/>
                    <a:pt x="61" y="110"/>
                  </a:cubicBezTo>
                  <a:cubicBezTo>
                    <a:pt x="47" y="109"/>
                    <a:pt x="47" y="109"/>
                    <a:pt x="47" y="109"/>
                  </a:cubicBezTo>
                  <a:cubicBezTo>
                    <a:pt x="34" y="109"/>
                    <a:pt x="34" y="109"/>
                    <a:pt x="34" y="109"/>
                  </a:cubicBezTo>
                  <a:cubicBezTo>
                    <a:pt x="33" y="110"/>
                    <a:pt x="33" y="110"/>
                    <a:pt x="33" y="110"/>
                  </a:cubicBezTo>
                  <a:cubicBezTo>
                    <a:pt x="24" y="121"/>
                    <a:pt x="24" y="121"/>
                    <a:pt x="24" y="121"/>
                  </a:cubicBezTo>
                  <a:cubicBezTo>
                    <a:pt x="20" y="126"/>
                    <a:pt x="20" y="126"/>
                    <a:pt x="20" y="126"/>
                  </a:cubicBezTo>
                  <a:cubicBezTo>
                    <a:pt x="38" y="130"/>
                    <a:pt x="38" y="130"/>
                    <a:pt x="38" y="130"/>
                  </a:cubicBezTo>
                  <a:cubicBezTo>
                    <a:pt x="41" y="131"/>
                    <a:pt x="41" y="131"/>
                    <a:pt x="41" y="131"/>
                  </a:cubicBezTo>
                  <a:cubicBezTo>
                    <a:pt x="45" y="133"/>
                    <a:pt x="45" y="133"/>
                    <a:pt x="45" y="133"/>
                  </a:cubicBezTo>
                  <a:cubicBezTo>
                    <a:pt x="47" y="135"/>
                    <a:pt x="47" y="135"/>
                    <a:pt x="47" y="135"/>
                  </a:cubicBezTo>
                  <a:cubicBezTo>
                    <a:pt x="48" y="138"/>
                    <a:pt x="48" y="138"/>
                    <a:pt x="48" y="138"/>
                  </a:cubicBezTo>
                  <a:cubicBezTo>
                    <a:pt x="48" y="140"/>
                    <a:pt x="48" y="140"/>
                    <a:pt x="48" y="140"/>
                  </a:cubicBezTo>
                  <a:cubicBezTo>
                    <a:pt x="47" y="143"/>
                    <a:pt x="47" y="143"/>
                    <a:pt x="47" y="143"/>
                  </a:cubicBezTo>
                  <a:cubicBezTo>
                    <a:pt x="43" y="152"/>
                    <a:pt x="43" y="152"/>
                    <a:pt x="43" y="152"/>
                  </a:cubicBezTo>
                  <a:cubicBezTo>
                    <a:pt x="43" y="152"/>
                    <a:pt x="43" y="152"/>
                    <a:pt x="43" y="152"/>
                  </a:cubicBezTo>
                  <a:cubicBezTo>
                    <a:pt x="43" y="153"/>
                    <a:pt x="43" y="153"/>
                    <a:pt x="43" y="153"/>
                  </a:cubicBezTo>
                  <a:cubicBezTo>
                    <a:pt x="43" y="154"/>
                    <a:pt x="43" y="154"/>
                    <a:pt x="43" y="154"/>
                  </a:cubicBezTo>
                  <a:cubicBezTo>
                    <a:pt x="43" y="154"/>
                    <a:pt x="43" y="154"/>
                    <a:pt x="43" y="154"/>
                  </a:cubicBezTo>
                  <a:cubicBezTo>
                    <a:pt x="45" y="157"/>
                    <a:pt x="45" y="157"/>
                    <a:pt x="45" y="157"/>
                  </a:cubicBezTo>
                  <a:cubicBezTo>
                    <a:pt x="46" y="160"/>
                    <a:pt x="46" y="160"/>
                    <a:pt x="46" y="160"/>
                  </a:cubicBezTo>
                  <a:cubicBezTo>
                    <a:pt x="50" y="165"/>
                    <a:pt x="50" y="165"/>
                    <a:pt x="50" y="165"/>
                  </a:cubicBezTo>
                  <a:cubicBezTo>
                    <a:pt x="52" y="167"/>
                    <a:pt x="52" y="167"/>
                    <a:pt x="52" y="167"/>
                  </a:cubicBezTo>
                  <a:cubicBezTo>
                    <a:pt x="55" y="169"/>
                    <a:pt x="55" y="169"/>
                    <a:pt x="55" y="169"/>
                  </a:cubicBezTo>
                  <a:cubicBezTo>
                    <a:pt x="57" y="171"/>
                    <a:pt x="57" y="171"/>
                    <a:pt x="57" y="171"/>
                  </a:cubicBezTo>
                  <a:cubicBezTo>
                    <a:pt x="60" y="173"/>
                    <a:pt x="60" y="173"/>
                    <a:pt x="60" y="173"/>
                  </a:cubicBezTo>
                  <a:cubicBezTo>
                    <a:pt x="62" y="175"/>
                    <a:pt x="62" y="175"/>
                    <a:pt x="62" y="175"/>
                  </a:cubicBezTo>
                  <a:cubicBezTo>
                    <a:pt x="65" y="176"/>
                    <a:pt x="65" y="176"/>
                    <a:pt x="65" y="176"/>
                  </a:cubicBezTo>
                  <a:cubicBezTo>
                    <a:pt x="65" y="176"/>
                    <a:pt x="65" y="176"/>
                    <a:pt x="65" y="176"/>
                  </a:cubicBezTo>
                  <a:cubicBezTo>
                    <a:pt x="66" y="176"/>
                    <a:pt x="66" y="176"/>
                    <a:pt x="66" y="176"/>
                  </a:cubicBezTo>
                  <a:cubicBezTo>
                    <a:pt x="66" y="176"/>
                    <a:pt x="66" y="176"/>
                    <a:pt x="66" y="176"/>
                  </a:cubicBezTo>
                  <a:cubicBezTo>
                    <a:pt x="69" y="175"/>
                    <a:pt x="69" y="175"/>
                    <a:pt x="69" y="175"/>
                  </a:cubicBezTo>
                  <a:cubicBezTo>
                    <a:pt x="72" y="174"/>
                    <a:pt x="72" y="174"/>
                    <a:pt x="72" y="174"/>
                  </a:cubicBezTo>
                  <a:cubicBezTo>
                    <a:pt x="76" y="173"/>
                    <a:pt x="76" y="173"/>
                    <a:pt x="76" y="173"/>
                  </a:cubicBezTo>
                  <a:cubicBezTo>
                    <a:pt x="79" y="172"/>
                    <a:pt x="79" y="172"/>
                    <a:pt x="79" y="172"/>
                  </a:cubicBezTo>
                  <a:cubicBezTo>
                    <a:pt x="81" y="172"/>
                    <a:pt x="81" y="172"/>
                    <a:pt x="81" y="172"/>
                  </a:cubicBezTo>
                  <a:cubicBezTo>
                    <a:pt x="84" y="173"/>
                    <a:pt x="84" y="173"/>
                    <a:pt x="84" y="173"/>
                  </a:cubicBezTo>
                  <a:cubicBezTo>
                    <a:pt x="87" y="176"/>
                    <a:pt x="87" y="176"/>
                    <a:pt x="87" y="176"/>
                  </a:cubicBezTo>
                  <a:cubicBezTo>
                    <a:pt x="88" y="179"/>
                    <a:pt x="88" y="179"/>
                    <a:pt x="88" y="179"/>
                  </a:cubicBezTo>
                  <a:cubicBezTo>
                    <a:pt x="89" y="183"/>
                    <a:pt x="89" y="183"/>
                    <a:pt x="89" y="183"/>
                  </a:cubicBezTo>
                  <a:cubicBezTo>
                    <a:pt x="90" y="186"/>
                    <a:pt x="90" y="186"/>
                    <a:pt x="90" y="186"/>
                  </a:cubicBezTo>
                  <a:cubicBezTo>
                    <a:pt x="93" y="199"/>
                    <a:pt x="93" y="199"/>
                    <a:pt x="93" y="199"/>
                  </a:cubicBezTo>
                  <a:cubicBezTo>
                    <a:pt x="109" y="187"/>
                    <a:pt x="109" y="187"/>
                    <a:pt x="109" y="187"/>
                  </a:cubicBezTo>
                  <a:cubicBezTo>
                    <a:pt x="109" y="186"/>
                    <a:pt x="109" y="186"/>
                    <a:pt x="109" y="186"/>
                  </a:cubicBezTo>
                  <a:cubicBezTo>
                    <a:pt x="110" y="185"/>
                    <a:pt x="110" y="185"/>
                    <a:pt x="110" y="185"/>
                  </a:cubicBezTo>
                  <a:cubicBezTo>
                    <a:pt x="110" y="184"/>
                    <a:pt x="110" y="184"/>
                    <a:pt x="110" y="184"/>
                  </a:cubicBezTo>
                  <a:cubicBezTo>
                    <a:pt x="110" y="183"/>
                    <a:pt x="110" y="183"/>
                    <a:pt x="110" y="183"/>
                  </a:cubicBezTo>
                  <a:cubicBezTo>
                    <a:pt x="110" y="170"/>
                    <a:pt x="110" y="170"/>
                    <a:pt x="110" y="170"/>
                  </a:cubicBezTo>
                  <a:cubicBezTo>
                    <a:pt x="110" y="156"/>
                    <a:pt x="110" y="156"/>
                    <a:pt x="110" y="156"/>
                  </a:cubicBezTo>
                  <a:cubicBezTo>
                    <a:pt x="110" y="153"/>
                    <a:pt x="110" y="153"/>
                    <a:pt x="110" y="153"/>
                  </a:cubicBezTo>
                  <a:cubicBezTo>
                    <a:pt x="111" y="149"/>
                    <a:pt x="111" y="149"/>
                    <a:pt x="111" y="149"/>
                  </a:cubicBezTo>
                  <a:cubicBezTo>
                    <a:pt x="114" y="146"/>
                    <a:pt x="114" y="146"/>
                    <a:pt x="114" y="146"/>
                  </a:cubicBezTo>
                  <a:cubicBezTo>
                    <a:pt x="116" y="144"/>
                    <a:pt x="116" y="144"/>
                    <a:pt x="116" y="144"/>
                  </a:cubicBezTo>
                  <a:cubicBezTo>
                    <a:pt x="139" y="125"/>
                    <a:pt x="139" y="125"/>
                    <a:pt x="139" y="125"/>
                  </a:cubicBezTo>
                  <a:cubicBezTo>
                    <a:pt x="150" y="115"/>
                    <a:pt x="150" y="115"/>
                    <a:pt x="150" y="115"/>
                  </a:cubicBezTo>
                  <a:cubicBezTo>
                    <a:pt x="166" y="102"/>
                    <a:pt x="166" y="102"/>
                    <a:pt x="166" y="102"/>
                  </a:cubicBezTo>
                  <a:cubicBezTo>
                    <a:pt x="170" y="98"/>
                    <a:pt x="170" y="98"/>
                    <a:pt x="170" y="98"/>
                  </a:cubicBezTo>
                  <a:cubicBezTo>
                    <a:pt x="173" y="95"/>
                    <a:pt x="173" y="95"/>
                    <a:pt x="173" y="95"/>
                  </a:cubicBezTo>
                  <a:cubicBezTo>
                    <a:pt x="180" y="87"/>
                    <a:pt x="180" y="87"/>
                    <a:pt x="180" y="87"/>
                  </a:cubicBezTo>
                  <a:cubicBezTo>
                    <a:pt x="183" y="82"/>
                    <a:pt x="183" y="82"/>
                    <a:pt x="183" y="82"/>
                  </a:cubicBezTo>
                  <a:cubicBezTo>
                    <a:pt x="186" y="79"/>
                    <a:pt x="186" y="79"/>
                    <a:pt x="186" y="79"/>
                  </a:cubicBezTo>
                  <a:cubicBezTo>
                    <a:pt x="189" y="74"/>
                    <a:pt x="189" y="74"/>
                    <a:pt x="189" y="74"/>
                  </a:cubicBezTo>
                  <a:cubicBezTo>
                    <a:pt x="194" y="65"/>
                    <a:pt x="194" y="65"/>
                    <a:pt x="194" y="65"/>
                  </a:cubicBezTo>
                  <a:cubicBezTo>
                    <a:pt x="196" y="60"/>
                    <a:pt x="196" y="60"/>
                    <a:pt x="196" y="60"/>
                  </a:cubicBezTo>
                  <a:cubicBezTo>
                    <a:pt x="198" y="56"/>
                    <a:pt x="198" y="56"/>
                    <a:pt x="198" y="56"/>
                  </a:cubicBezTo>
                  <a:cubicBezTo>
                    <a:pt x="199" y="51"/>
                    <a:pt x="199" y="51"/>
                    <a:pt x="199" y="51"/>
                  </a:cubicBezTo>
                  <a:cubicBezTo>
                    <a:pt x="201" y="46"/>
                    <a:pt x="201" y="46"/>
                    <a:pt x="201" y="46"/>
                  </a:cubicBezTo>
                  <a:cubicBezTo>
                    <a:pt x="202" y="40"/>
                    <a:pt x="202" y="40"/>
                    <a:pt x="202" y="40"/>
                  </a:cubicBezTo>
                  <a:cubicBezTo>
                    <a:pt x="203" y="35"/>
                    <a:pt x="203" y="35"/>
                    <a:pt x="203" y="35"/>
                  </a:cubicBezTo>
                  <a:cubicBezTo>
                    <a:pt x="205" y="28"/>
                    <a:pt x="205" y="28"/>
                    <a:pt x="205" y="28"/>
                  </a:cubicBezTo>
                  <a:cubicBezTo>
                    <a:pt x="207" y="13"/>
                    <a:pt x="207" y="13"/>
                    <a:pt x="207" y="13"/>
                  </a:cubicBezTo>
                  <a:cubicBezTo>
                    <a:pt x="204" y="13"/>
                    <a:pt x="204" y="13"/>
                    <a:pt x="204" y="13"/>
                  </a:cubicBezTo>
                  <a:cubicBezTo>
                    <a:pt x="198" y="13"/>
                    <a:pt x="198" y="13"/>
                    <a:pt x="198" y="13"/>
                  </a:cubicBezTo>
                  <a:cubicBezTo>
                    <a:pt x="192" y="14"/>
                    <a:pt x="192" y="14"/>
                    <a:pt x="192" y="14"/>
                  </a:cubicBezTo>
                  <a:cubicBezTo>
                    <a:pt x="180" y="16"/>
                    <a:pt x="180" y="16"/>
                    <a:pt x="180" y="16"/>
                  </a:cubicBezTo>
                  <a:cubicBezTo>
                    <a:pt x="169" y="19"/>
                    <a:pt x="169" y="19"/>
                    <a:pt x="169" y="19"/>
                  </a:cubicBezTo>
                  <a:cubicBezTo>
                    <a:pt x="158" y="23"/>
                    <a:pt x="158" y="23"/>
                    <a:pt x="158" y="23"/>
                  </a:cubicBezTo>
                  <a:cubicBezTo>
                    <a:pt x="148" y="28"/>
                    <a:pt x="148" y="28"/>
                    <a:pt x="148" y="28"/>
                  </a:cubicBezTo>
                  <a:cubicBezTo>
                    <a:pt x="144" y="31"/>
                    <a:pt x="144" y="31"/>
                    <a:pt x="144" y="31"/>
                  </a:cubicBezTo>
                  <a:cubicBezTo>
                    <a:pt x="139" y="35"/>
                    <a:pt x="139" y="35"/>
                    <a:pt x="139" y="35"/>
                  </a:cubicBezTo>
                  <a:cubicBezTo>
                    <a:pt x="134" y="38"/>
                    <a:pt x="134" y="38"/>
                    <a:pt x="134" y="38"/>
                  </a:cubicBezTo>
                  <a:cubicBezTo>
                    <a:pt x="125" y="46"/>
                    <a:pt x="125" y="46"/>
                    <a:pt x="125" y="46"/>
                  </a:cubicBezTo>
                  <a:cubicBezTo>
                    <a:pt x="121" y="50"/>
                    <a:pt x="121" y="50"/>
                    <a:pt x="121" y="50"/>
                  </a:cubicBezTo>
                  <a:cubicBezTo>
                    <a:pt x="106" y="67"/>
                    <a:pt x="106" y="67"/>
                    <a:pt x="106" y="67"/>
                  </a:cubicBezTo>
                  <a:cubicBezTo>
                    <a:pt x="104" y="69"/>
                    <a:pt x="101" y="69"/>
                    <a:pt x="98" y="67"/>
                  </a:cubicBezTo>
                  <a:cubicBezTo>
                    <a:pt x="96" y="65"/>
                    <a:pt x="96" y="62"/>
                    <a:pt x="98" y="59"/>
                  </a:cubicBezTo>
                  <a:cubicBezTo>
                    <a:pt x="117" y="38"/>
                    <a:pt x="117" y="38"/>
                    <a:pt x="117" y="38"/>
                  </a:cubicBezTo>
                  <a:cubicBezTo>
                    <a:pt x="127" y="29"/>
                    <a:pt x="127" y="29"/>
                    <a:pt x="127" y="29"/>
                  </a:cubicBezTo>
                  <a:cubicBezTo>
                    <a:pt x="132" y="25"/>
                    <a:pt x="132" y="25"/>
                    <a:pt x="132" y="25"/>
                  </a:cubicBezTo>
                  <a:cubicBezTo>
                    <a:pt x="137" y="22"/>
                    <a:pt x="137" y="22"/>
                    <a:pt x="137" y="22"/>
                  </a:cubicBezTo>
                  <a:cubicBezTo>
                    <a:pt x="143" y="18"/>
                    <a:pt x="143" y="18"/>
                    <a:pt x="143" y="18"/>
                  </a:cubicBezTo>
                  <a:cubicBezTo>
                    <a:pt x="154" y="13"/>
                    <a:pt x="154" y="13"/>
                    <a:pt x="154" y="13"/>
                  </a:cubicBezTo>
                  <a:cubicBezTo>
                    <a:pt x="166" y="8"/>
                    <a:pt x="166" y="8"/>
                    <a:pt x="166" y="8"/>
                  </a:cubicBezTo>
                  <a:cubicBezTo>
                    <a:pt x="178" y="5"/>
                    <a:pt x="178" y="5"/>
                    <a:pt x="178" y="5"/>
                  </a:cubicBezTo>
                  <a:cubicBezTo>
                    <a:pt x="190" y="3"/>
                    <a:pt x="190" y="3"/>
                    <a:pt x="190" y="3"/>
                  </a:cubicBezTo>
                  <a:cubicBezTo>
                    <a:pt x="197" y="2"/>
                    <a:pt x="197" y="2"/>
                    <a:pt x="197" y="2"/>
                  </a:cubicBezTo>
                  <a:cubicBezTo>
                    <a:pt x="203" y="2"/>
                    <a:pt x="203" y="2"/>
                    <a:pt x="203" y="2"/>
                  </a:cubicBezTo>
                  <a:cubicBezTo>
                    <a:pt x="208" y="1"/>
                    <a:pt x="208" y="1"/>
                    <a:pt x="208" y="1"/>
                  </a:cubicBezTo>
                  <a:cubicBezTo>
                    <a:pt x="220" y="0"/>
                    <a:pt x="220" y="0"/>
                    <a:pt x="220" y="0"/>
                  </a:cubicBezTo>
                  <a:cubicBezTo>
                    <a:pt x="216" y="30"/>
                    <a:pt x="216" y="30"/>
                    <a:pt x="216" y="30"/>
                  </a:cubicBezTo>
                  <a:cubicBezTo>
                    <a:pt x="215" y="38"/>
                    <a:pt x="215" y="38"/>
                    <a:pt x="215" y="38"/>
                  </a:cubicBezTo>
                  <a:cubicBezTo>
                    <a:pt x="213" y="43"/>
                    <a:pt x="213" y="43"/>
                    <a:pt x="213" y="43"/>
                  </a:cubicBezTo>
                  <a:cubicBezTo>
                    <a:pt x="212" y="49"/>
                    <a:pt x="212" y="49"/>
                    <a:pt x="212" y="49"/>
                  </a:cubicBezTo>
                  <a:cubicBezTo>
                    <a:pt x="210" y="54"/>
                    <a:pt x="210" y="54"/>
                    <a:pt x="210" y="54"/>
                  </a:cubicBezTo>
                  <a:cubicBezTo>
                    <a:pt x="208" y="60"/>
                    <a:pt x="208" y="60"/>
                    <a:pt x="208" y="60"/>
                  </a:cubicBezTo>
                  <a:cubicBezTo>
                    <a:pt x="206" y="65"/>
                    <a:pt x="206" y="65"/>
                    <a:pt x="206" y="65"/>
                  </a:cubicBezTo>
                  <a:cubicBezTo>
                    <a:pt x="204" y="70"/>
                    <a:pt x="204" y="70"/>
                    <a:pt x="204" y="70"/>
                  </a:cubicBezTo>
                  <a:cubicBezTo>
                    <a:pt x="199" y="80"/>
                    <a:pt x="199" y="80"/>
                    <a:pt x="199" y="80"/>
                  </a:cubicBezTo>
                  <a:cubicBezTo>
                    <a:pt x="196" y="85"/>
                    <a:pt x="196" y="85"/>
                    <a:pt x="196" y="85"/>
                  </a:cubicBezTo>
                  <a:cubicBezTo>
                    <a:pt x="192" y="89"/>
                    <a:pt x="192" y="89"/>
                    <a:pt x="192" y="89"/>
                  </a:cubicBezTo>
                  <a:cubicBezTo>
                    <a:pt x="189" y="94"/>
                    <a:pt x="189" y="94"/>
                    <a:pt x="189" y="94"/>
                  </a:cubicBezTo>
                  <a:cubicBezTo>
                    <a:pt x="181" y="103"/>
                    <a:pt x="181" y="103"/>
                    <a:pt x="181" y="103"/>
                  </a:cubicBezTo>
                  <a:cubicBezTo>
                    <a:pt x="177" y="107"/>
                    <a:pt x="177" y="107"/>
                    <a:pt x="177" y="107"/>
                  </a:cubicBezTo>
                  <a:cubicBezTo>
                    <a:pt x="173" y="111"/>
                    <a:pt x="173" y="111"/>
                    <a:pt x="173" y="111"/>
                  </a:cubicBezTo>
                  <a:cubicBezTo>
                    <a:pt x="157" y="124"/>
                    <a:pt x="157" y="124"/>
                    <a:pt x="157" y="124"/>
                  </a:cubicBezTo>
                  <a:cubicBezTo>
                    <a:pt x="146" y="133"/>
                    <a:pt x="146" y="133"/>
                    <a:pt x="146" y="133"/>
                  </a:cubicBezTo>
                  <a:cubicBezTo>
                    <a:pt x="123" y="153"/>
                    <a:pt x="123" y="153"/>
                    <a:pt x="123" y="153"/>
                  </a:cubicBezTo>
                  <a:cubicBezTo>
                    <a:pt x="122" y="154"/>
                    <a:pt x="122" y="154"/>
                    <a:pt x="122" y="154"/>
                  </a:cubicBezTo>
                  <a:cubicBezTo>
                    <a:pt x="122" y="154"/>
                    <a:pt x="122" y="154"/>
                    <a:pt x="122" y="154"/>
                  </a:cubicBezTo>
                  <a:cubicBezTo>
                    <a:pt x="122" y="155"/>
                    <a:pt x="122" y="155"/>
                    <a:pt x="122" y="155"/>
                  </a:cubicBezTo>
                  <a:cubicBezTo>
                    <a:pt x="121" y="157"/>
                    <a:pt x="121" y="157"/>
                    <a:pt x="121" y="157"/>
                  </a:cubicBezTo>
                  <a:cubicBezTo>
                    <a:pt x="122" y="170"/>
                    <a:pt x="122" y="170"/>
                    <a:pt x="122" y="170"/>
                  </a:cubicBezTo>
                  <a:cubicBezTo>
                    <a:pt x="122" y="170"/>
                    <a:pt x="122" y="170"/>
                    <a:pt x="122" y="170"/>
                  </a:cubicBezTo>
                  <a:cubicBezTo>
                    <a:pt x="121" y="185"/>
                    <a:pt x="121" y="185"/>
                    <a:pt x="121" y="185"/>
                  </a:cubicBezTo>
                  <a:cubicBezTo>
                    <a:pt x="121" y="187"/>
                    <a:pt x="121" y="187"/>
                    <a:pt x="121" y="187"/>
                  </a:cubicBezTo>
                  <a:cubicBezTo>
                    <a:pt x="120" y="191"/>
                    <a:pt x="120" y="191"/>
                    <a:pt x="120" y="191"/>
                  </a:cubicBezTo>
                  <a:cubicBezTo>
                    <a:pt x="118" y="193"/>
                    <a:pt x="118" y="193"/>
                    <a:pt x="118" y="193"/>
                  </a:cubicBezTo>
                  <a:cubicBezTo>
                    <a:pt x="117" y="195"/>
                    <a:pt x="117" y="195"/>
                    <a:pt x="117" y="195"/>
                  </a:cubicBezTo>
                  <a:cubicBezTo>
                    <a:pt x="105" y="204"/>
                    <a:pt x="105" y="204"/>
                    <a:pt x="105" y="204"/>
                  </a:cubicBezTo>
                  <a:lnTo>
                    <a:pt x="86" y="219"/>
                  </a:lnTo>
                  <a:close/>
                  <a:moveTo>
                    <a:pt x="150" y="91"/>
                  </a:moveTo>
                  <a:cubicBezTo>
                    <a:pt x="144" y="90"/>
                    <a:pt x="144" y="90"/>
                    <a:pt x="144" y="90"/>
                  </a:cubicBezTo>
                  <a:cubicBezTo>
                    <a:pt x="141" y="89"/>
                    <a:pt x="141" y="89"/>
                    <a:pt x="141" y="89"/>
                  </a:cubicBezTo>
                  <a:cubicBezTo>
                    <a:pt x="139" y="88"/>
                    <a:pt x="139" y="88"/>
                    <a:pt x="139" y="88"/>
                  </a:cubicBezTo>
                  <a:cubicBezTo>
                    <a:pt x="137" y="87"/>
                    <a:pt x="137" y="87"/>
                    <a:pt x="137" y="87"/>
                  </a:cubicBezTo>
                  <a:cubicBezTo>
                    <a:pt x="135" y="85"/>
                    <a:pt x="135" y="85"/>
                    <a:pt x="135" y="85"/>
                  </a:cubicBezTo>
                  <a:cubicBezTo>
                    <a:pt x="132" y="81"/>
                    <a:pt x="132" y="81"/>
                    <a:pt x="132" y="81"/>
                  </a:cubicBezTo>
                  <a:cubicBezTo>
                    <a:pt x="131" y="80"/>
                    <a:pt x="131" y="80"/>
                    <a:pt x="131" y="80"/>
                  </a:cubicBezTo>
                  <a:cubicBezTo>
                    <a:pt x="130" y="77"/>
                    <a:pt x="130" y="77"/>
                    <a:pt x="130" y="77"/>
                  </a:cubicBezTo>
                  <a:cubicBezTo>
                    <a:pt x="129" y="74"/>
                    <a:pt x="129" y="74"/>
                    <a:pt x="129" y="74"/>
                  </a:cubicBezTo>
                  <a:cubicBezTo>
                    <a:pt x="128" y="70"/>
                    <a:pt x="128" y="70"/>
                    <a:pt x="128" y="70"/>
                  </a:cubicBezTo>
                  <a:cubicBezTo>
                    <a:pt x="129" y="64"/>
                    <a:pt x="129" y="64"/>
                    <a:pt x="129" y="64"/>
                  </a:cubicBezTo>
                  <a:cubicBezTo>
                    <a:pt x="130" y="61"/>
                    <a:pt x="130" y="61"/>
                    <a:pt x="130" y="61"/>
                  </a:cubicBezTo>
                  <a:cubicBezTo>
                    <a:pt x="131" y="60"/>
                    <a:pt x="131" y="60"/>
                    <a:pt x="131" y="60"/>
                  </a:cubicBezTo>
                  <a:cubicBezTo>
                    <a:pt x="132" y="58"/>
                    <a:pt x="132" y="58"/>
                    <a:pt x="132" y="58"/>
                  </a:cubicBezTo>
                  <a:cubicBezTo>
                    <a:pt x="133" y="56"/>
                    <a:pt x="133" y="56"/>
                    <a:pt x="133" y="56"/>
                  </a:cubicBezTo>
                  <a:cubicBezTo>
                    <a:pt x="136" y="53"/>
                    <a:pt x="136" y="53"/>
                    <a:pt x="136" y="53"/>
                  </a:cubicBezTo>
                  <a:cubicBezTo>
                    <a:pt x="138" y="52"/>
                    <a:pt x="138" y="52"/>
                    <a:pt x="138" y="52"/>
                  </a:cubicBezTo>
                  <a:cubicBezTo>
                    <a:pt x="142" y="50"/>
                    <a:pt x="142" y="50"/>
                    <a:pt x="142" y="50"/>
                  </a:cubicBezTo>
                  <a:cubicBezTo>
                    <a:pt x="144" y="49"/>
                    <a:pt x="144" y="49"/>
                    <a:pt x="144" y="49"/>
                  </a:cubicBezTo>
                  <a:cubicBezTo>
                    <a:pt x="149" y="48"/>
                    <a:pt x="149" y="48"/>
                    <a:pt x="149" y="48"/>
                  </a:cubicBezTo>
                  <a:cubicBezTo>
                    <a:pt x="156" y="49"/>
                    <a:pt x="156" y="49"/>
                    <a:pt x="156" y="49"/>
                  </a:cubicBezTo>
                  <a:cubicBezTo>
                    <a:pt x="158" y="50"/>
                    <a:pt x="158" y="50"/>
                    <a:pt x="158" y="50"/>
                  </a:cubicBezTo>
                  <a:cubicBezTo>
                    <a:pt x="160" y="51"/>
                    <a:pt x="160" y="51"/>
                    <a:pt x="160" y="51"/>
                  </a:cubicBezTo>
                  <a:cubicBezTo>
                    <a:pt x="163" y="53"/>
                    <a:pt x="163" y="53"/>
                    <a:pt x="163" y="53"/>
                  </a:cubicBezTo>
                  <a:cubicBezTo>
                    <a:pt x="165" y="55"/>
                    <a:pt x="165" y="55"/>
                    <a:pt x="165" y="55"/>
                  </a:cubicBezTo>
                  <a:cubicBezTo>
                    <a:pt x="166" y="56"/>
                    <a:pt x="166" y="56"/>
                    <a:pt x="166" y="56"/>
                  </a:cubicBezTo>
                  <a:cubicBezTo>
                    <a:pt x="167" y="58"/>
                    <a:pt x="167" y="58"/>
                    <a:pt x="167" y="58"/>
                  </a:cubicBezTo>
                  <a:cubicBezTo>
                    <a:pt x="169" y="62"/>
                    <a:pt x="169" y="62"/>
                    <a:pt x="169" y="62"/>
                  </a:cubicBezTo>
                  <a:cubicBezTo>
                    <a:pt x="170" y="65"/>
                    <a:pt x="170" y="65"/>
                    <a:pt x="170" y="65"/>
                  </a:cubicBezTo>
                  <a:cubicBezTo>
                    <a:pt x="171" y="68"/>
                    <a:pt x="171" y="68"/>
                    <a:pt x="171" y="68"/>
                  </a:cubicBezTo>
                  <a:cubicBezTo>
                    <a:pt x="171" y="71"/>
                    <a:pt x="171" y="71"/>
                    <a:pt x="171" y="71"/>
                  </a:cubicBezTo>
                  <a:cubicBezTo>
                    <a:pt x="170" y="76"/>
                    <a:pt x="170" y="76"/>
                    <a:pt x="170" y="76"/>
                  </a:cubicBezTo>
                  <a:cubicBezTo>
                    <a:pt x="169" y="79"/>
                    <a:pt x="169" y="79"/>
                    <a:pt x="169" y="79"/>
                  </a:cubicBezTo>
                  <a:cubicBezTo>
                    <a:pt x="167" y="82"/>
                    <a:pt x="167" y="82"/>
                    <a:pt x="167" y="82"/>
                  </a:cubicBezTo>
                  <a:cubicBezTo>
                    <a:pt x="164" y="85"/>
                    <a:pt x="164" y="85"/>
                    <a:pt x="164" y="85"/>
                  </a:cubicBezTo>
                  <a:cubicBezTo>
                    <a:pt x="161" y="87"/>
                    <a:pt x="161" y="87"/>
                    <a:pt x="161" y="87"/>
                  </a:cubicBezTo>
                  <a:cubicBezTo>
                    <a:pt x="159" y="88"/>
                    <a:pt x="159" y="88"/>
                    <a:pt x="159" y="88"/>
                  </a:cubicBezTo>
                  <a:cubicBezTo>
                    <a:pt x="157" y="89"/>
                    <a:pt x="157" y="89"/>
                    <a:pt x="157" y="89"/>
                  </a:cubicBezTo>
                  <a:cubicBezTo>
                    <a:pt x="153" y="90"/>
                    <a:pt x="153" y="90"/>
                    <a:pt x="153" y="90"/>
                  </a:cubicBezTo>
                  <a:cubicBezTo>
                    <a:pt x="152" y="90"/>
                    <a:pt x="152" y="90"/>
                    <a:pt x="152" y="90"/>
                  </a:cubicBezTo>
                  <a:lnTo>
                    <a:pt x="150" y="91"/>
                  </a:lnTo>
                  <a:close/>
                  <a:moveTo>
                    <a:pt x="149" y="79"/>
                  </a:moveTo>
                  <a:cubicBezTo>
                    <a:pt x="150" y="79"/>
                    <a:pt x="150" y="79"/>
                    <a:pt x="150" y="79"/>
                  </a:cubicBezTo>
                  <a:cubicBezTo>
                    <a:pt x="151" y="79"/>
                    <a:pt x="151" y="79"/>
                    <a:pt x="151" y="79"/>
                  </a:cubicBezTo>
                  <a:cubicBezTo>
                    <a:pt x="152" y="79"/>
                    <a:pt x="152" y="79"/>
                    <a:pt x="152" y="79"/>
                  </a:cubicBezTo>
                  <a:cubicBezTo>
                    <a:pt x="153" y="79"/>
                    <a:pt x="153" y="79"/>
                    <a:pt x="153" y="79"/>
                  </a:cubicBezTo>
                  <a:cubicBezTo>
                    <a:pt x="155" y="78"/>
                    <a:pt x="155" y="78"/>
                    <a:pt x="155" y="78"/>
                  </a:cubicBezTo>
                  <a:cubicBezTo>
                    <a:pt x="156" y="76"/>
                    <a:pt x="156" y="76"/>
                    <a:pt x="156" y="76"/>
                  </a:cubicBezTo>
                  <a:cubicBezTo>
                    <a:pt x="158" y="75"/>
                    <a:pt x="158" y="75"/>
                    <a:pt x="158" y="75"/>
                  </a:cubicBezTo>
                  <a:cubicBezTo>
                    <a:pt x="159" y="73"/>
                    <a:pt x="159" y="73"/>
                    <a:pt x="159" y="73"/>
                  </a:cubicBezTo>
                  <a:cubicBezTo>
                    <a:pt x="159" y="69"/>
                    <a:pt x="159" y="69"/>
                    <a:pt x="159" y="69"/>
                  </a:cubicBezTo>
                  <a:cubicBezTo>
                    <a:pt x="159" y="69"/>
                    <a:pt x="159" y="69"/>
                    <a:pt x="159" y="69"/>
                  </a:cubicBezTo>
                  <a:cubicBezTo>
                    <a:pt x="159" y="68"/>
                    <a:pt x="159" y="68"/>
                    <a:pt x="159" y="68"/>
                  </a:cubicBezTo>
                  <a:cubicBezTo>
                    <a:pt x="159" y="66"/>
                    <a:pt x="159" y="66"/>
                    <a:pt x="159" y="66"/>
                  </a:cubicBezTo>
                  <a:cubicBezTo>
                    <a:pt x="158" y="64"/>
                    <a:pt x="158" y="64"/>
                    <a:pt x="158" y="64"/>
                  </a:cubicBezTo>
                  <a:cubicBezTo>
                    <a:pt x="157" y="64"/>
                    <a:pt x="157" y="64"/>
                    <a:pt x="157" y="64"/>
                  </a:cubicBezTo>
                  <a:cubicBezTo>
                    <a:pt x="156" y="62"/>
                    <a:pt x="156" y="62"/>
                    <a:pt x="156" y="62"/>
                  </a:cubicBezTo>
                  <a:cubicBezTo>
                    <a:pt x="153" y="61"/>
                    <a:pt x="153" y="61"/>
                    <a:pt x="153" y="61"/>
                  </a:cubicBezTo>
                  <a:cubicBezTo>
                    <a:pt x="153" y="60"/>
                    <a:pt x="153" y="60"/>
                    <a:pt x="153" y="60"/>
                  </a:cubicBezTo>
                  <a:cubicBezTo>
                    <a:pt x="150" y="60"/>
                    <a:pt x="150" y="60"/>
                    <a:pt x="150" y="60"/>
                  </a:cubicBezTo>
                  <a:cubicBezTo>
                    <a:pt x="146" y="60"/>
                    <a:pt x="146" y="60"/>
                    <a:pt x="146" y="60"/>
                  </a:cubicBezTo>
                  <a:cubicBezTo>
                    <a:pt x="146" y="61"/>
                    <a:pt x="146" y="61"/>
                    <a:pt x="146" y="61"/>
                  </a:cubicBezTo>
                  <a:cubicBezTo>
                    <a:pt x="144" y="62"/>
                    <a:pt x="144" y="62"/>
                    <a:pt x="144" y="62"/>
                  </a:cubicBezTo>
                  <a:cubicBezTo>
                    <a:pt x="143" y="62"/>
                    <a:pt x="143" y="62"/>
                    <a:pt x="143" y="62"/>
                  </a:cubicBezTo>
                  <a:cubicBezTo>
                    <a:pt x="141" y="64"/>
                    <a:pt x="141" y="64"/>
                    <a:pt x="141" y="64"/>
                  </a:cubicBezTo>
                  <a:cubicBezTo>
                    <a:pt x="140" y="66"/>
                    <a:pt x="140" y="66"/>
                    <a:pt x="140" y="66"/>
                  </a:cubicBezTo>
                  <a:cubicBezTo>
                    <a:pt x="140" y="66"/>
                    <a:pt x="140" y="66"/>
                    <a:pt x="140" y="66"/>
                  </a:cubicBezTo>
                  <a:cubicBezTo>
                    <a:pt x="140" y="70"/>
                    <a:pt x="140" y="70"/>
                    <a:pt x="140" y="70"/>
                  </a:cubicBezTo>
                  <a:cubicBezTo>
                    <a:pt x="140" y="71"/>
                    <a:pt x="140" y="71"/>
                    <a:pt x="140" y="71"/>
                  </a:cubicBezTo>
                  <a:cubicBezTo>
                    <a:pt x="141" y="73"/>
                    <a:pt x="141" y="73"/>
                    <a:pt x="141" y="73"/>
                  </a:cubicBezTo>
                  <a:cubicBezTo>
                    <a:pt x="142" y="75"/>
                    <a:pt x="142" y="75"/>
                    <a:pt x="142" y="75"/>
                  </a:cubicBezTo>
                  <a:cubicBezTo>
                    <a:pt x="143" y="76"/>
                    <a:pt x="143" y="76"/>
                    <a:pt x="143" y="76"/>
                  </a:cubicBezTo>
                  <a:cubicBezTo>
                    <a:pt x="144" y="78"/>
                    <a:pt x="144" y="78"/>
                    <a:pt x="144" y="78"/>
                  </a:cubicBezTo>
                  <a:cubicBezTo>
                    <a:pt x="145" y="78"/>
                    <a:pt x="145" y="78"/>
                    <a:pt x="145" y="78"/>
                  </a:cubicBezTo>
                  <a:cubicBezTo>
                    <a:pt x="146" y="79"/>
                    <a:pt x="146" y="79"/>
                    <a:pt x="146" y="79"/>
                  </a:cubicBezTo>
                  <a:cubicBezTo>
                    <a:pt x="146" y="79"/>
                    <a:pt x="146" y="79"/>
                    <a:pt x="146" y="79"/>
                  </a:cubicBezTo>
                  <a:lnTo>
                    <a:pt x="149"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34" name="Freeform 111">
              <a:extLst>
                <a:ext uri="{FF2B5EF4-FFF2-40B4-BE49-F238E27FC236}">
                  <a16:creationId xmlns:a16="http://schemas.microsoft.com/office/drawing/2014/main" id="{9DE273F0-50F5-4D22-8EB1-D6603E831763}"/>
                </a:ext>
              </a:extLst>
            </p:cNvPr>
            <p:cNvSpPr>
              <a:spLocks noEditPoints="1"/>
            </p:cNvSpPr>
            <p:nvPr/>
          </p:nvSpPr>
          <p:spPr bwMode="auto">
            <a:xfrm>
              <a:off x="8919634" y="479555"/>
              <a:ext cx="127000" cy="135671"/>
            </a:xfrm>
            <a:custGeom>
              <a:avLst/>
              <a:gdLst>
                <a:gd name="T0" fmla="*/ 23 w 80"/>
                <a:gd name="T1" fmla="*/ 86 h 86"/>
                <a:gd name="T2" fmla="*/ 3 w 80"/>
                <a:gd name="T3" fmla="*/ 86 h 86"/>
                <a:gd name="T4" fmla="*/ 0 w 80"/>
                <a:gd name="T5" fmla="*/ 77 h 86"/>
                <a:gd name="T6" fmla="*/ 0 w 80"/>
                <a:gd name="T7" fmla="*/ 72 h 86"/>
                <a:gd name="T8" fmla="*/ 0 w 80"/>
                <a:gd name="T9" fmla="*/ 68 h 86"/>
                <a:gd name="T10" fmla="*/ 1 w 80"/>
                <a:gd name="T11" fmla="*/ 63 h 86"/>
                <a:gd name="T12" fmla="*/ 1 w 80"/>
                <a:gd name="T13" fmla="*/ 57 h 86"/>
                <a:gd name="T14" fmla="*/ 4 w 80"/>
                <a:gd name="T15" fmla="*/ 48 h 86"/>
                <a:gd name="T16" fmla="*/ 6 w 80"/>
                <a:gd name="T17" fmla="*/ 42 h 86"/>
                <a:gd name="T18" fmla="*/ 11 w 80"/>
                <a:gd name="T19" fmla="*/ 33 h 86"/>
                <a:gd name="T20" fmla="*/ 13 w 80"/>
                <a:gd name="T21" fmla="*/ 28 h 86"/>
                <a:gd name="T22" fmla="*/ 17 w 80"/>
                <a:gd name="T23" fmla="*/ 23 h 86"/>
                <a:gd name="T24" fmla="*/ 19 w 80"/>
                <a:gd name="T25" fmla="*/ 18 h 86"/>
                <a:gd name="T26" fmla="*/ 23 w 80"/>
                <a:gd name="T27" fmla="*/ 15 h 86"/>
                <a:gd name="T28" fmla="*/ 26 w 80"/>
                <a:gd name="T29" fmla="*/ 11 h 86"/>
                <a:gd name="T30" fmla="*/ 43 w 80"/>
                <a:gd name="T31" fmla="*/ 0 h 86"/>
                <a:gd name="T32" fmla="*/ 40 w 80"/>
                <a:gd name="T33" fmla="*/ 20 h 86"/>
                <a:gd name="T34" fmla="*/ 39 w 80"/>
                <a:gd name="T35" fmla="*/ 24 h 86"/>
                <a:gd name="T36" fmla="*/ 37 w 80"/>
                <a:gd name="T37" fmla="*/ 29 h 86"/>
                <a:gd name="T38" fmla="*/ 33 w 80"/>
                <a:gd name="T39" fmla="*/ 38 h 86"/>
                <a:gd name="T40" fmla="*/ 32 w 80"/>
                <a:gd name="T41" fmla="*/ 42 h 86"/>
                <a:gd name="T42" fmla="*/ 30 w 80"/>
                <a:gd name="T43" fmla="*/ 51 h 86"/>
                <a:gd name="T44" fmla="*/ 30 w 80"/>
                <a:gd name="T45" fmla="*/ 56 h 86"/>
                <a:gd name="T46" fmla="*/ 30 w 80"/>
                <a:gd name="T47" fmla="*/ 58 h 86"/>
                <a:gd name="T48" fmla="*/ 39 w 80"/>
                <a:gd name="T49" fmla="*/ 58 h 86"/>
                <a:gd name="T50" fmla="*/ 44 w 80"/>
                <a:gd name="T51" fmla="*/ 57 h 86"/>
                <a:gd name="T52" fmla="*/ 48 w 80"/>
                <a:gd name="T53" fmla="*/ 56 h 86"/>
                <a:gd name="T54" fmla="*/ 53 w 80"/>
                <a:gd name="T55" fmla="*/ 55 h 86"/>
                <a:gd name="T56" fmla="*/ 58 w 80"/>
                <a:gd name="T57" fmla="*/ 52 h 86"/>
                <a:gd name="T58" fmla="*/ 65 w 80"/>
                <a:gd name="T59" fmla="*/ 49 h 86"/>
                <a:gd name="T60" fmla="*/ 67 w 80"/>
                <a:gd name="T61" fmla="*/ 48 h 86"/>
                <a:gd name="T62" fmla="*/ 77 w 80"/>
                <a:gd name="T63" fmla="*/ 45 h 86"/>
                <a:gd name="T64" fmla="*/ 80 w 80"/>
                <a:gd name="T65" fmla="*/ 57 h 86"/>
                <a:gd name="T66" fmla="*/ 74 w 80"/>
                <a:gd name="T67" fmla="*/ 64 h 86"/>
                <a:gd name="T68" fmla="*/ 71 w 80"/>
                <a:gd name="T69" fmla="*/ 68 h 86"/>
                <a:gd name="T70" fmla="*/ 67 w 80"/>
                <a:gd name="T71" fmla="*/ 71 h 86"/>
                <a:gd name="T72" fmla="*/ 63 w 80"/>
                <a:gd name="T73" fmla="*/ 73 h 86"/>
                <a:gd name="T74" fmla="*/ 59 w 80"/>
                <a:gd name="T75" fmla="*/ 77 h 86"/>
                <a:gd name="T76" fmla="*/ 54 w 80"/>
                <a:gd name="T77" fmla="*/ 79 h 86"/>
                <a:gd name="T78" fmla="*/ 51 w 80"/>
                <a:gd name="T79" fmla="*/ 80 h 86"/>
                <a:gd name="T80" fmla="*/ 46 w 80"/>
                <a:gd name="T81" fmla="*/ 83 h 86"/>
                <a:gd name="T82" fmla="*/ 41 w 80"/>
                <a:gd name="T83" fmla="*/ 84 h 86"/>
                <a:gd name="T84" fmla="*/ 32 w 80"/>
                <a:gd name="T85" fmla="*/ 86 h 86"/>
                <a:gd name="T86" fmla="*/ 27 w 80"/>
                <a:gd name="T87" fmla="*/ 86 h 86"/>
                <a:gd name="T88" fmla="*/ 23 w 80"/>
                <a:gd name="T89" fmla="*/ 86 h 86"/>
                <a:gd name="T90" fmla="*/ 14 w 80"/>
                <a:gd name="T91" fmla="*/ 73 h 86"/>
                <a:gd name="T92" fmla="*/ 21 w 80"/>
                <a:gd name="T93" fmla="*/ 73 h 86"/>
                <a:gd name="T94" fmla="*/ 26 w 80"/>
                <a:gd name="T95" fmla="*/ 73 h 86"/>
                <a:gd name="T96" fmla="*/ 30 w 80"/>
                <a:gd name="T97" fmla="*/ 72 h 86"/>
                <a:gd name="T98" fmla="*/ 37 w 80"/>
                <a:gd name="T99" fmla="*/ 71 h 86"/>
                <a:gd name="T100" fmla="*/ 28 w 80"/>
                <a:gd name="T101" fmla="*/ 71 h 86"/>
                <a:gd name="T102" fmla="*/ 17 w 80"/>
                <a:gd name="T103" fmla="*/ 71 h 86"/>
                <a:gd name="T104" fmla="*/ 17 w 80"/>
                <a:gd name="T105" fmla="*/ 61 h 86"/>
                <a:gd name="T106" fmla="*/ 17 w 80"/>
                <a:gd name="T107" fmla="*/ 55 h 86"/>
                <a:gd name="T108" fmla="*/ 14 w 80"/>
                <a:gd name="T109" fmla="*/ 61 h 86"/>
                <a:gd name="T110" fmla="*/ 14 w 80"/>
                <a:gd name="T111" fmla="*/ 64 h 86"/>
                <a:gd name="T112" fmla="*/ 14 w 80"/>
                <a:gd name="T113" fmla="*/ 69 h 86"/>
                <a:gd name="T114" fmla="*/ 14 w 80"/>
                <a:gd name="T115" fmla="*/ 72 h 86"/>
                <a:gd name="T116" fmla="*/ 14 w 80"/>
                <a:gd name="T1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 h="86">
                  <a:moveTo>
                    <a:pt x="23" y="86"/>
                  </a:moveTo>
                  <a:lnTo>
                    <a:pt x="3" y="86"/>
                  </a:lnTo>
                  <a:lnTo>
                    <a:pt x="0" y="77"/>
                  </a:lnTo>
                  <a:lnTo>
                    <a:pt x="0" y="72"/>
                  </a:lnTo>
                  <a:lnTo>
                    <a:pt x="0" y="68"/>
                  </a:lnTo>
                  <a:lnTo>
                    <a:pt x="1" y="63"/>
                  </a:lnTo>
                  <a:lnTo>
                    <a:pt x="1" y="57"/>
                  </a:lnTo>
                  <a:lnTo>
                    <a:pt x="4" y="48"/>
                  </a:lnTo>
                  <a:lnTo>
                    <a:pt x="6" y="42"/>
                  </a:lnTo>
                  <a:lnTo>
                    <a:pt x="11" y="33"/>
                  </a:lnTo>
                  <a:lnTo>
                    <a:pt x="13" y="28"/>
                  </a:lnTo>
                  <a:lnTo>
                    <a:pt x="17" y="23"/>
                  </a:lnTo>
                  <a:lnTo>
                    <a:pt x="19" y="18"/>
                  </a:lnTo>
                  <a:lnTo>
                    <a:pt x="23" y="15"/>
                  </a:lnTo>
                  <a:lnTo>
                    <a:pt x="26" y="11"/>
                  </a:lnTo>
                  <a:lnTo>
                    <a:pt x="43" y="0"/>
                  </a:lnTo>
                  <a:lnTo>
                    <a:pt x="40" y="20"/>
                  </a:lnTo>
                  <a:lnTo>
                    <a:pt x="39" y="24"/>
                  </a:lnTo>
                  <a:lnTo>
                    <a:pt x="37" y="29"/>
                  </a:lnTo>
                  <a:lnTo>
                    <a:pt x="33" y="38"/>
                  </a:lnTo>
                  <a:lnTo>
                    <a:pt x="32" y="42"/>
                  </a:lnTo>
                  <a:lnTo>
                    <a:pt x="30" y="51"/>
                  </a:lnTo>
                  <a:lnTo>
                    <a:pt x="30" y="56"/>
                  </a:lnTo>
                  <a:lnTo>
                    <a:pt x="30" y="58"/>
                  </a:lnTo>
                  <a:lnTo>
                    <a:pt x="39" y="58"/>
                  </a:lnTo>
                  <a:lnTo>
                    <a:pt x="44" y="57"/>
                  </a:lnTo>
                  <a:lnTo>
                    <a:pt x="48" y="56"/>
                  </a:lnTo>
                  <a:lnTo>
                    <a:pt x="53" y="55"/>
                  </a:lnTo>
                  <a:lnTo>
                    <a:pt x="58" y="52"/>
                  </a:lnTo>
                  <a:lnTo>
                    <a:pt x="65" y="49"/>
                  </a:lnTo>
                  <a:lnTo>
                    <a:pt x="67" y="48"/>
                  </a:lnTo>
                  <a:lnTo>
                    <a:pt x="77" y="45"/>
                  </a:lnTo>
                  <a:lnTo>
                    <a:pt x="80" y="57"/>
                  </a:lnTo>
                  <a:lnTo>
                    <a:pt x="74" y="64"/>
                  </a:lnTo>
                  <a:lnTo>
                    <a:pt x="71" y="68"/>
                  </a:lnTo>
                  <a:lnTo>
                    <a:pt x="67" y="71"/>
                  </a:lnTo>
                  <a:lnTo>
                    <a:pt x="63" y="73"/>
                  </a:lnTo>
                  <a:lnTo>
                    <a:pt x="59" y="77"/>
                  </a:lnTo>
                  <a:lnTo>
                    <a:pt x="54" y="79"/>
                  </a:lnTo>
                  <a:lnTo>
                    <a:pt x="51" y="80"/>
                  </a:lnTo>
                  <a:lnTo>
                    <a:pt x="46" y="83"/>
                  </a:lnTo>
                  <a:lnTo>
                    <a:pt x="41" y="84"/>
                  </a:lnTo>
                  <a:lnTo>
                    <a:pt x="32" y="86"/>
                  </a:lnTo>
                  <a:lnTo>
                    <a:pt x="27" y="86"/>
                  </a:lnTo>
                  <a:lnTo>
                    <a:pt x="23" y="86"/>
                  </a:lnTo>
                  <a:close/>
                  <a:moveTo>
                    <a:pt x="14" y="73"/>
                  </a:moveTo>
                  <a:lnTo>
                    <a:pt x="21" y="73"/>
                  </a:lnTo>
                  <a:lnTo>
                    <a:pt x="26" y="73"/>
                  </a:lnTo>
                  <a:lnTo>
                    <a:pt x="30" y="72"/>
                  </a:lnTo>
                  <a:lnTo>
                    <a:pt x="37" y="71"/>
                  </a:lnTo>
                  <a:lnTo>
                    <a:pt x="28" y="71"/>
                  </a:lnTo>
                  <a:lnTo>
                    <a:pt x="17" y="71"/>
                  </a:lnTo>
                  <a:lnTo>
                    <a:pt x="17" y="61"/>
                  </a:lnTo>
                  <a:lnTo>
                    <a:pt x="17" y="55"/>
                  </a:lnTo>
                  <a:lnTo>
                    <a:pt x="14" y="61"/>
                  </a:lnTo>
                  <a:lnTo>
                    <a:pt x="14" y="64"/>
                  </a:lnTo>
                  <a:lnTo>
                    <a:pt x="14" y="69"/>
                  </a:lnTo>
                  <a:lnTo>
                    <a:pt x="14" y="72"/>
                  </a:lnTo>
                  <a:lnTo>
                    <a:pt x="1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grpSp>
        <p:nvGrpSpPr>
          <p:cNvPr id="35" name="Group 24">
            <a:extLst>
              <a:ext uri="{FF2B5EF4-FFF2-40B4-BE49-F238E27FC236}">
                <a16:creationId xmlns:a16="http://schemas.microsoft.com/office/drawing/2014/main" id="{74CEBD47-FEFF-4E6C-AA67-4E95B633C3A9}"/>
              </a:ext>
            </a:extLst>
          </p:cNvPr>
          <p:cNvGrpSpPr>
            <a:grpSpLocks/>
          </p:cNvGrpSpPr>
          <p:nvPr/>
        </p:nvGrpSpPr>
        <p:grpSpPr bwMode="auto">
          <a:xfrm>
            <a:off x="3073401" y="4970457"/>
            <a:ext cx="645583" cy="546100"/>
            <a:chOff x="8079916" y="4287449"/>
            <a:chExt cx="646008" cy="546820"/>
          </a:xfrm>
        </p:grpSpPr>
        <p:sp>
          <p:nvSpPr>
            <p:cNvPr id="36" name="Freeform 365">
              <a:extLst>
                <a:ext uri="{FF2B5EF4-FFF2-40B4-BE49-F238E27FC236}">
                  <a16:creationId xmlns:a16="http://schemas.microsoft.com/office/drawing/2014/main" id="{D7F087B3-2BE1-4F06-83EB-7261CCE32F6B}"/>
                </a:ext>
              </a:extLst>
            </p:cNvPr>
            <p:cNvSpPr>
              <a:spLocks/>
            </p:cNvSpPr>
            <p:nvPr/>
          </p:nvSpPr>
          <p:spPr bwMode="auto">
            <a:xfrm>
              <a:off x="8079916" y="4287449"/>
              <a:ext cx="328299" cy="546820"/>
            </a:xfrm>
            <a:custGeom>
              <a:avLst/>
              <a:gdLst>
                <a:gd name="T0" fmla="*/ 140 w 163"/>
                <a:gd name="T1" fmla="*/ 272 h 272"/>
                <a:gd name="T2" fmla="*/ 133 w 163"/>
                <a:gd name="T3" fmla="*/ 271 h 272"/>
                <a:gd name="T4" fmla="*/ 128 w 163"/>
                <a:gd name="T5" fmla="*/ 267 h 272"/>
                <a:gd name="T6" fmla="*/ 66 w 163"/>
                <a:gd name="T7" fmla="*/ 202 h 272"/>
                <a:gd name="T8" fmla="*/ 61 w 163"/>
                <a:gd name="T9" fmla="*/ 196 h 272"/>
                <a:gd name="T10" fmla="*/ 58 w 163"/>
                <a:gd name="T11" fmla="*/ 195 h 272"/>
                <a:gd name="T12" fmla="*/ 17 w 163"/>
                <a:gd name="T13" fmla="*/ 195 h 272"/>
                <a:gd name="T14" fmla="*/ 9 w 163"/>
                <a:gd name="T15" fmla="*/ 192 h 272"/>
                <a:gd name="T16" fmla="*/ 3 w 163"/>
                <a:gd name="T17" fmla="*/ 186 h 272"/>
                <a:gd name="T18" fmla="*/ 0 w 163"/>
                <a:gd name="T19" fmla="*/ 178 h 272"/>
                <a:gd name="T20" fmla="*/ 0 w 163"/>
                <a:gd name="T21" fmla="*/ 97 h 272"/>
                <a:gd name="T22" fmla="*/ 1 w 163"/>
                <a:gd name="T23" fmla="*/ 89 h 272"/>
                <a:gd name="T24" fmla="*/ 6 w 163"/>
                <a:gd name="T25" fmla="*/ 83 h 272"/>
                <a:gd name="T26" fmla="*/ 13 w 163"/>
                <a:gd name="T27" fmla="*/ 78 h 272"/>
                <a:gd name="T28" fmla="*/ 21 w 163"/>
                <a:gd name="T29" fmla="*/ 77 h 272"/>
                <a:gd name="T30" fmla="*/ 59 w 163"/>
                <a:gd name="T31" fmla="*/ 76 h 272"/>
                <a:gd name="T32" fmla="*/ 61 w 163"/>
                <a:gd name="T33" fmla="*/ 76 h 272"/>
                <a:gd name="T34" fmla="*/ 125 w 163"/>
                <a:gd name="T35" fmla="*/ 7 h 272"/>
                <a:gd name="T36" fmla="*/ 132 w 163"/>
                <a:gd name="T37" fmla="*/ 2 h 272"/>
                <a:gd name="T38" fmla="*/ 137 w 163"/>
                <a:gd name="T39" fmla="*/ 0 h 272"/>
                <a:gd name="T40" fmla="*/ 145 w 163"/>
                <a:gd name="T41" fmla="*/ 0 h 272"/>
                <a:gd name="T42" fmla="*/ 150 w 163"/>
                <a:gd name="T43" fmla="*/ 2 h 272"/>
                <a:gd name="T44" fmla="*/ 156 w 163"/>
                <a:gd name="T45" fmla="*/ 6 h 272"/>
                <a:gd name="T46" fmla="*/ 161 w 163"/>
                <a:gd name="T47" fmla="*/ 13 h 272"/>
                <a:gd name="T48" fmla="*/ 162 w 163"/>
                <a:gd name="T49" fmla="*/ 18 h 272"/>
                <a:gd name="T50" fmla="*/ 163 w 163"/>
                <a:gd name="T51" fmla="*/ 116 h 272"/>
                <a:gd name="T52" fmla="*/ 153 w 163"/>
                <a:gd name="T53" fmla="*/ 116 h 272"/>
                <a:gd name="T54" fmla="*/ 153 w 163"/>
                <a:gd name="T55" fmla="*/ 19 h 272"/>
                <a:gd name="T56" fmla="*/ 152 w 163"/>
                <a:gd name="T57" fmla="*/ 16 h 272"/>
                <a:gd name="T58" fmla="*/ 150 w 163"/>
                <a:gd name="T59" fmla="*/ 12 h 272"/>
                <a:gd name="T60" fmla="*/ 146 w 163"/>
                <a:gd name="T61" fmla="*/ 10 h 272"/>
                <a:gd name="T62" fmla="*/ 144 w 163"/>
                <a:gd name="T63" fmla="*/ 9 h 272"/>
                <a:gd name="T64" fmla="*/ 139 w 163"/>
                <a:gd name="T65" fmla="*/ 10 h 272"/>
                <a:gd name="T66" fmla="*/ 133 w 163"/>
                <a:gd name="T67" fmla="*/ 12 h 272"/>
                <a:gd name="T68" fmla="*/ 68 w 163"/>
                <a:gd name="T69" fmla="*/ 82 h 272"/>
                <a:gd name="T70" fmla="*/ 64 w 163"/>
                <a:gd name="T71" fmla="*/ 85 h 272"/>
                <a:gd name="T72" fmla="*/ 58 w 163"/>
                <a:gd name="T73" fmla="*/ 86 h 272"/>
                <a:gd name="T74" fmla="*/ 18 w 163"/>
                <a:gd name="T75" fmla="*/ 86 h 272"/>
                <a:gd name="T76" fmla="*/ 14 w 163"/>
                <a:gd name="T77" fmla="*/ 88 h 272"/>
                <a:gd name="T78" fmla="*/ 11 w 163"/>
                <a:gd name="T79" fmla="*/ 91 h 272"/>
                <a:gd name="T80" fmla="*/ 9 w 163"/>
                <a:gd name="T81" fmla="*/ 95 h 272"/>
                <a:gd name="T82" fmla="*/ 9 w 163"/>
                <a:gd name="T83" fmla="*/ 174 h 272"/>
                <a:gd name="T84" fmla="*/ 10 w 163"/>
                <a:gd name="T85" fmla="*/ 179 h 272"/>
                <a:gd name="T86" fmla="*/ 12 w 163"/>
                <a:gd name="T87" fmla="*/ 183 h 272"/>
                <a:gd name="T88" fmla="*/ 16 w 163"/>
                <a:gd name="T89" fmla="*/ 185 h 272"/>
                <a:gd name="T90" fmla="*/ 22 w 163"/>
                <a:gd name="T91" fmla="*/ 186 h 272"/>
                <a:gd name="T92" fmla="*/ 63 w 163"/>
                <a:gd name="T93" fmla="*/ 187 h 272"/>
                <a:gd name="T94" fmla="*/ 68 w 163"/>
                <a:gd name="T95" fmla="*/ 190 h 272"/>
                <a:gd name="T96" fmla="*/ 78 w 163"/>
                <a:gd name="T97" fmla="*/ 201 h 272"/>
                <a:gd name="T98" fmla="*/ 134 w 163"/>
                <a:gd name="T99" fmla="*/ 260 h 272"/>
                <a:gd name="T100" fmla="*/ 137 w 163"/>
                <a:gd name="T101" fmla="*/ 262 h 272"/>
                <a:gd name="T102" fmla="*/ 140 w 163"/>
                <a:gd name="T103" fmla="*/ 263 h 272"/>
                <a:gd name="T104" fmla="*/ 144 w 163"/>
                <a:gd name="T105" fmla="*/ 262 h 272"/>
                <a:gd name="T106" fmla="*/ 148 w 163"/>
                <a:gd name="T107" fmla="*/ 261 h 272"/>
                <a:gd name="T108" fmla="*/ 151 w 163"/>
                <a:gd name="T109" fmla="*/ 259 h 272"/>
                <a:gd name="T110" fmla="*/ 152 w 163"/>
                <a:gd name="T111" fmla="*/ 256 h 272"/>
                <a:gd name="T112" fmla="*/ 153 w 163"/>
                <a:gd name="T113" fmla="*/ 252 h 272"/>
                <a:gd name="T114" fmla="*/ 158 w 163"/>
                <a:gd name="T115" fmla="*/ 153 h 272"/>
                <a:gd name="T116" fmla="*/ 163 w 163"/>
                <a:gd name="T117" fmla="*/ 253 h 272"/>
                <a:gd name="T118" fmla="*/ 161 w 163"/>
                <a:gd name="T119" fmla="*/ 260 h 272"/>
                <a:gd name="T120" fmla="*/ 157 w 163"/>
                <a:gd name="T121" fmla="*/ 265 h 272"/>
                <a:gd name="T122" fmla="*/ 152 w 163"/>
                <a:gd name="T123" fmla="*/ 269 h 272"/>
                <a:gd name="T124" fmla="*/ 146 w 163"/>
                <a:gd name="T125"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3" h="272">
                  <a:moveTo>
                    <a:pt x="143" y="272"/>
                  </a:moveTo>
                  <a:cubicBezTo>
                    <a:pt x="140" y="272"/>
                    <a:pt x="140" y="272"/>
                    <a:pt x="140" y="272"/>
                  </a:cubicBezTo>
                  <a:cubicBezTo>
                    <a:pt x="137" y="272"/>
                    <a:pt x="137" y="272"/>
                    <a:pt x="137" y="272"/>
                  </a:cubicBezTo>
                  <a:cubicBezTo>
                    <a:pt x="133" y="271"/>
                    <a:pt x="133" y="271"/>
                    <a:pt x="133" y="271"/>
                  </a:cubicBezTo>
                  <a:cubicBezTo>
                    <a:pt x="130" y="269"/>
                    <a:pt x="130" y="269"/>
                    <a:pt x="130" y="269"/>
                  </a:cubicBezTo>
                  <a:cubicBezTo>
                    <a:pt x="128" y="267"/>
                    <a:pt x="128" y="267"/>
                    <a:pt x="128" y="267"/>
                  </a:cubicBezTo>
                  <a:cubicBezTo>
                    <a:pt x="125" y="265"/>
                    <a:pt x="125" y="265"/>
                    <a:pt x="125" y="265"/>
                  </a:cubicBezTo>
                  <a:cubicBezTo>
                    <a:pt x="66" y="202"/>
                    <a:pt x="66" y="202"/>
                    <a:pt x="66" y="202"/>
                  </a:cubicBezTo>
                  <a:cubicBezTo>
                    <a:pt x="62" y="197"/>
                    <a:pt x="62" y="197"/>
                    <a:pt x="62" y="197"/>
                  </a:cubicBezTo>
                  <a:cubicBezTo>
                    <a:pt x="61" y="196"/>
                    <a:pt x="61" y="196"/>
                    <a:pt x="61" y="196"/>
                  </a:cubicBezTo>
                  <a:cubicBezTo>
                    <a:pt x="60" y="196"/>
                    <a:pt x="60" y="196"/>
                    <a:pt x="60" y="196"/>
                  </a:cubicBezTo>
                  <a:cubicBezTo>
                    <a:pt x="58" y="195"/>
                    <a:pt x="58" y="195"/>
                    <a:pt x="58" y="195"/>
                  </a:cubicBezTo>
                  <a:cubicBezTo>
                    <a:pt x="21" y="195"/>
                    <a:pt x="21" y="195"/>
                    <a:pt x="21" y="195"/>
                  </a:cubicBezTo>
                  <a:cubicBezTo>
                    <a:pt x="17" y="195"/>
                    <a:pt x="17" y="195"/>
                    <a:pt x="17" y="195"/>
                  </a:cubicBezTo>
                  <a:cubicBezTo>
                    <a:pt x="12" y="194"/>
                    <a:pt x="12" y="194"/>
                    <a:pt x="12" y="194"/>
                  </a:cubicBezTo>
                  <a:cubicBezTo>
                    <a:pt x="9" y="192"/>
                    <a:pt x="9" y="192"/>
                    <a:pt x="9" y="192"/>
                  </a:cubicBezTo>
                  <a:cubicBezTo>
                    <a:pt x="6" y="189"/>
                    <a:pt x="6" y="189"/>
                    <a:pt x="6" y="189"/>
                  </a:cubicBezTo>
                  <a:cubicBezTo>
                    <a:pt x="3" y="186"/>
                    <a:pt x="3" y="186"/>
                    <a:pt x="3" y="186"/>
                  </a:cubicBezTo>
                  <a:cubicBezTo>
                    <a:pt x="1" y="183"/>
                    <a:pt x="1" y="183"/>
                    <a:pt x="1" y="183"/>
                  </a:cubicBezTo>
                  <a:cubicBezTo>
                    <a:pt x="0" y="178"/>
                    <a:pt x="0" y="178"/>
                    <a:pt x="0" y="178"/>
                  </a:cubicBezTo>
                  <a:cubicBezTo>
                    <a:pt x="0" y="174"/>
                    <a:pt x="0" y="174"/>
                    <a:pt x="0" y="174"/>
                  </a:cubicBezTo>
                  <a:cubicBezTo>
                    <a:pt x="0" y="97"/>
                    <a:pt x="0" y="97"/>
                    <a:pt x="0" y="97"/>
                  </a:cubicBezTo>
                  <a:cubicBezTo>
                    <a:pt x="0" y="93"/>
                    <a:pt x="0" y="93"/>
                    <a:pt x="0" y="93"/>
                  </a:cubicBezTo>
                  <a:cubicBezTo>
                    <a:pt x="1" y="89"/>
                    <a:pt x="1" y="89"/>
                    <a:pt x="1" y="89"/>
                  </a:cubicBezTo>
                  <a:cubicBezTo>
                    <a:pt x="3" y="86"/>
                    <a:pt x="3" y="86"/>
                    <a:pt x="3" y="86"/>
                  </a:cubicBezTo>
                  <a:cubicBezTo>
                    <a:pt x="6" y="83"/>
                    <a:pt x="6" y="83"/>
                    <a:pt x="6" y="83"/>
                  </a:cubicBezTo>
                  <a:cubicBezTo>
                    <a:pt x="9" y="80"/>
                    <a:pt x="9" y="80"/>
                    <a:pt x="9" y="80"/>
                  </a:cubicBezTo>
                  <a:cubicBezTo>
                    <a:pt x="13" y="78"/>
                    <a:pt x="13" y="78"/>
                    <a:pt x="13" y="78"/>
                  </a:cubicBezTo>
                  <a:cubicBezTo>
                    <a:pt x="16" y="77"/>
                    <a:pt x="16" y="77"/>
                    <a:pt x="16" y="77"/>
                  </a:cubicBezTo>
                  <a:cubicBezTo>
                    <a:pt x="21" y="77"/>
                    <a:pt x="21" y="77"/>
                    <a:pt x="21" y="77"/>
                  </a:cubicBezTo>
                  <a:cubicBezTo>
                    <a:pt x="57" y="77"/>
                    <a:pt x="57" y="77"/>
                    <a:pt x="57" y="77"/>
                  </a:cubicBezTo>
                  <a:cubicBezTo>
                    <a:pt x="59" y="76"/>
                    <a:pt x="59" y="76"/>
                    <a:pt x="59" y="76"/>
                  </a:cubicBezTo>
                  <a:cubicBezTo>
                    <a:pt x="60" y="76"/>
                    <a:pt x="60" y="76"/>
                    <a:pt x="60" y="76"/>
                  </a:cubicBezTo>
                  <a:cubicBezTo>
                    <a:pt x="61" y="76"/>
                    <a:pt x="61" y="76"/>
                    <a:pt x="61" y="76"/>
                  </a:cubicBezTo>
                  <a:cubicBezTo>
                    <a:pt x="62" y="75"/>
                    <a:pt x="62" y="75"/>
                    <a:pt x="62" y="75"/>
                  </a:cubicBezTo>
                  <a:cubicBezTo>
                    <a:pt x="125" y="7"/>
                    <a:pt x="125" y="7"/>
                    <a:pt x="125" y="7"/>
                  </a:cubicBezTo>
                  <a:cubicBezTo>
                    <a:pt x="127" y="5"/>
                    <a:pt x="127" y="5"/>
                    <a:pt x="127" y="5"/>
                  </a:cubicBezTo>
                  <a:cubicBezTo>
                    <a:pt x="132" y="2"/>
                    <a:pt x="132" y="2"/>
                    <a:pt x="132" y="2"/>
                  </a:cubicBezTo>
                  <a:cubicBezTo>
                    <a:pt x="135" y="1"/>
                    <a:pt x="135" y="1"/>
                    <a:pt x="135" y="1"/>
                  </a:cubicBezTo>
                  <a:cubicBezTo>
                    <a:pt x="137" y="0"/>
                    <a:pt x="137" y="0"/>
                    <a:pt x="137" y="0"/>
                  </a:cubicBezTo>
                  <a:cubicBezTo>
                    <a:pt x="140" y="0"/>
                    <a:pt x="140" y="0"/>
                    <a:pt x="140" y="0"/>
                  </a:cubicBezTo>
                  <a:cubicBezTo>
                    <a:pt x="145" y="0"/>
                    <a:pt x="145" y="0"/>
                    <a:pt x="145" y="0"/>
                  </a:cubicBezTo>
                  <a:cubicBezTo>
                    <a:pt x="148" y="0"/>
                    <a:pt x="148" y="0"/>
                    <a:pt x="148" y="0"/>
                  </a:cubicBezTo>
                  <a:cubicBezTo>
                    <a:pt x="150" y="2"/>
                    <a:pt x="150" y="2"/>
                    <a:pt x="150" y="2"/>
                  </a:cubicBezTo>
                  <a:cubicBezTo>
                    <a:pt x="152" y="2"/>
                    <a:pt x="152" y="2"/>
                    <a:pt x="152" y="2"/>
                  </a:cubicBezTo>
                  <a:cubicBezTo>
                    <a:pt x="156" y="6"/>
                    <a:pt x="156" y="6"/>
                    <a:pt x="156" y="6"/>
                  </a:cubicBezTo>
                  <a:cubicBezTo>
                    <a:pt x="160" y="10"/>
                    <a:pt x="160" y="10"/>
                    <a:pt x="160" y="10"/>
                  </a:cubicBezTo>
                  <a:cubicBezTo>
                    <a:pt x="161" y="13"/>
                    <a:pt x="161" y="13"/>
                    <a:pt x="161" y="13"/>
                  </a:cubicBezTo>
                  <a:cubicBezTo>
                    <a:pt x="162" y="16"/>
                    <a:pt x="162" y="16"/>
                    <a:pt x="162" y="16"/>
                  </a:cubicBezTo>
                  <a:cubicBezTo>
                    <a:pt x="162" y="18"/>
                    <a:pt x="162" y="18"/>
                    <a:pt x="162" y="18"/>
                  </a:cubicBezTo>
                  <a:cubicBezTo>
                    <a:pt x="163" y="22"/>
                    <a:pt x="163" y="22"/>
                    <a:pt x="163" y="22"/>
                  </a:cubicBezTo>
                  <a:cubicBezTo>
                    <a:pt x="163" y="116"/>
                    <a:pt x="163" y="116"/>
                    <a:pt x="163" y="116"/>
                  </a:cubicBezTo>
                  <a:cubicBezTo>
                    <a:pt x="163" y="118"/>
                    <a:pt x="161" y="120"/>
                    <a:pt x="158" y="120"/>
                  </a:cubicBezTo>
                  <a:cubicBezTo>
                    <a:pt x="155" y="120"/>
                    <a:pt x="153" y="118"/>
                    <a:pt x="153" y="116"/>
                  </a:cubicBezTo>
                  <a:cubicBezTo>
                    <a:pt x="153" y="22"/>
                    <a:pt x="153" y="22"/>
                    <a:pt x="153" y="22"/>
                  </a:cubicBezTo>
                  <a:cubicBezTo>
                    <a:pt x="153" y="19"/>
                    <a:pt x="153" y="19"/>
                    <a:pt x="153" y="19"/>
                  </a:cubicBezTo>
                  <a:cubicBezTo>
                    <a:pt x="153" y="18"/>
                    <a:pt x="153" y="18"/>
                    <a:pt x="153" y="18"/>
                  </a:cubicBezTo>
                  <a:cubicBezTo>
                    <a:pt x="152" y="16"/>
                    <a:pt x="152" y="16"/>
                    <a:pt x="152" y="16"/>
                  </a:cubicBezTo>
                  <a:cubicBezTo>
                    <a:pt x="152" y="15"/>
                    <a:pt x="152" y="15"/>
                    <a:pt x="152" y="15"/>
                  </a:cubicBezTo>
                  <a:cubicBezTo>
                    <a:pt x="150" y="12"/>
                    <a:pt x="150" y="12"/>
                    <a:pt x="150" y="12"/>
                  </a:cubicBezTo>
                  <a:cubicBezTo>
                    <a:pt x="148" y="11"/>
                    <a:pt x="148" y="11"/>
                    <a:pt x="148" y="11"/>
                  </a:cubicBezTo>
                  <a:cubicBezTo>
                    <a:pt x="146" y="10"/>
                    <a:pt x="146" y="10"/>
                    <a:pt x="146" y="10"/>
                  </a:cubicBezTo>
                  <a:cubicBezTo>
                    <a:pt x="145" y="10"/>
                    <a:pt x="145" y="10"/>
                    <a:pt x="145" y="10"/>
                  </a:cubicBezTo>
                  <a:cubicBezTo>
                    <a:pt x="144" y="9"/>
                    <a:pt x="144" y="9"/>
                    <a:pt x="144" y="9"/>
                  </a:cubicBezTo>
                  <a:cubicBezTo>
                    <a:pt x="140" y="9"/>
                    <a:pt x="140" y="9"/>
                    <a:pt x="140" y="9"/>
                  </a:cubicBezTo>
                  <a:cubicBezTo>
                    <a:pt x="139" y="10"/>
                    <a:pt x="139" y="10"/>
                    <a:pt x="139" y="10"/>
                  </a:cubicBezTo>
                  <a:cubicBezTo>
                    <a:pt x="136" y="11"/>
                    <a:pt x="136" y="11"/>
                    <a:pt x="136" y="11"/>
                  </a:cubicBezTo>
                  <a:cubicBezTo>
                    <a:pt x="133" y="12"/>
                    <a:pt x="133" y="12"/>
                    <a:pt x="133" y="12"/>
                  </a:cubicBezTo>
                  <a:cubicBezTo>
                    <a:pt x="132" y="14"/>
                    <a:pt x="132" y="14"/>
                    <a:pt x="132" y="14"/>
                  </a:cubicBezTo>
                  <a:cubicBezTo>
                    <a:pt x="68" y="82"/>
                    <a:pt x="68" y="82"/>
                    <a:pt x="68" y="82"/>
                  </a:cubicBezTo>
                  <a:cubicBezTo>
                    <a:pt x="66" y="83"/>
                    <a:pt x="66" y="83"/>
                    <a:pt x="66" y="83"/>
                  </a:cubicBezTo>
                  <a:cubicBezTo>
                    <a:pt x="64" y="85"/>
                    <a:pt x="64" y="85"/>
                    <a:pt x="64" y="85"/>
                  </a:cubicBezTo>
                  <a:cubicBezTo>
                    <a:pt x="61" y="85"/>
                    <a:pt x="61" y="85"/>
                    <a:pt x="61" y="85"/>
                  </a:cubicBezTo>
                  <a:cubicBezTo>
                    <a:pt x="58" y="86"/>
                    <a:pt x="58" y="86"/>
                    <a:pt x="58" y="86"/>
                  </a:cubicBezTo>
                  <a:cubicBezTo>
                    <a:pt x="21" y="86"/>
                    <a:pt x="21" y="86"/>
                    <a:pt x="21" y="86"/>
                  </a:cubicBezTo>
                  <a:cubicBezTo>
                    <a:pt x="18" y="86"/>
                    <a:pt x="18" y="86"/>
                    <a:pt x="18" y="86"/>
                  </a:cubicBezTo>
                  <a:cubicBezTo>
                    <a:pt x="16" y="87"/>
                    <a:pt x="16" y="87"/>
                    <a:pt x="16" y="87"/>
                  </a:cubicBezTo>
                  <a:cubicBezTo>
                    <a:pt x="14" y="88"/>
                    <a:pt x="14" y="88"/>
                    <a:pt x="14" y="88"/>
                  </a:cubicBezTo>
                  <a:cubicBezTo>
                    <a:pt x="12" y="89"/>
                    <a:pt x="12" y="89"/>
                    <a:pt x="12" y="89"/>
                  </a:cubicBezTo>
                  <a:cubicBezTo>
                    <a:pt x="11" y="91"/>
                    <a:pt x="11" y="91"/>
                    <a:pt x="11" y="91"/>
                  </a:cubicBezTo>
                  <a:cubicBezTo>
                    <a:pt x="10" y="93"/>
                    <a:pt x="10" y="93"/>
                    <a:pt x="10" y="93"/>
                  </a:cubicBezTo>
                  <a:cubicBezTo>
                    <a:pt x="9" y="95"/>
                    <a:pt x="9" y="95"/>
                    <a:pt x="9" y="95"/>
                  </a:cubicBezTo>
                  <a:cubicBezTo>
                    <a:pt x="9" y="98"/>
                    <a:pt x="9" y="98"/>
                    <a:pt x="9" y="98"/>
                  </a:cubicBezTo>
                  <a:cubicBezTo>
                    <a:pt x="9" y="174"/>
                    <a:pt x="9" y="174"/>
                    <a:pt x="9" y="174"/>
                  </a:cubicBezTo>
                  <a:cubicBezTo>
                    <a:pt x="9" y="177"/>
                    <a:pt x="9" y="177"/>
                    <a:pt x="9" y="177"/>
                  </a:cubicBezTo>
                  <a:cubicBezTo>
                    <a:pt x="10" y="179"/>
                    <a:pt x="10" y="179"/>
                    <a:pt x="10" y="179"/>
                  </a:cubicBezTo>
                  <a:cubicBezTo>
                    <a:pt x="11" y="181"/>
                    <a:pt x="11" y="181"/>
                    <a:pt x="11" y="181"/>
                  </a:cubicBezTo>
                  <a:cubicBezTo>
                    <a:pt x="12" y="183"/>
                    <a:pt x="12" y="183"/>
                    <a:pt x="12" y="183"/>
                  </a:cubicBezTo>
                  <a:cubicBezTo>
                    <a:pt x="14" y="184"/>
                    <a:pt x="14" y="184"/>
                    <a:pt x="14" y="184"/>
                  </a:cubicBezTo>
                  <a:cubicBezTo>
                    <a:pt x="16" y="185"/>
                    <a:pt x="16" y="185"/>
                    <a:pt x="16" y="185"/>
                  </a:cubicBezTo>
                  <a:cubicBezTo>
                    <a:pt x="18" y="186"/>
                    <a:pt x="18" y="186"/>
                    <a:pt x="18" y="186"/>
                  </a:cubicBezTo>
                  <a:cubicBezTo>
                    <a:pt x="22" y="186"/>
                    <a:pt x="22" y="186"/>
                    <a:pt x="22" y="186"/>
                  </a:cubicBezTo>
                  <a:cubicBezTo>
                    <a:pt x="58" y="186"/>
                    <a:pt x="58" y="186"/>
                    <a:pt x="58" y="186"/>
                  </a:cubicBezTo>
                  <a:cubicBezTo>
                    <a:pt x="63" y="187"/>
                    <a:pt x="63" y="187"/>
                    <a:pt x="63" y="187"/>
                  </a:cubicBezTo>
                  <a:cubicBezTo>
                    <a:pt x="66" y="189"/>
                    <a:pt x="66" y="189"/>
                    <a:pt x="66" y="189"/>
                  </a:cubicBezTo>
                  <a:cubicBezTo>
                    <a:pt x="68" y="190"/>
                    <a:pt x="68" y="190"/>
                    <a:pt x="68" y="190"/>
                  </a:cubicBezTo>
                  <a:cubicBezTo>
                    <a:pt x="73" y="196"/>
                    <a:pt x="73" y="196"/>
                    <a:pt x="73" y="196"/>
                  </a:cubicBezTo>
                  <a:cubicBezTo>
                    <a:pt x="78" y="201"/>
                    <a:pt x="78" y="201"/>
                    <a:pt x="78" y="201"/>
                  </a:cubicBezTo>
                  <a:cubicBezTo>
                    <a:pt x="132" y="258"/>
                    <a:pt x="132" y="258"/>
                    <a:pt x="132" y="258"/>
                  </a:cubicBezTo>
                  <a:cubicBezTo>
                    <a:pt x="134" y="260"/>
                    <a:pt x="134" y="260"/>
                    <a:pt x="134" y="260"/>
                  </a:cubicBezTo>
                  <a:cubicBezTo>
                    <a:pt x="136" y="261"/>
                    <a:pt x="136" y="261"/>
                    <a:pt x="136" y="261"/>
                  </a:cubicBezTo>
                  <a:cubicBezTo>
                    <a:pt x="137" y="262"/>
                    <a:pt x="137" y="262"/>
                    <a:pt x="137" y="262"/>
                  </a:cubicBezTo>
                  <a:cubicBezTo>
                    <a:pt x="139" y="262"/>
                    <a:pt x="139" y="262"/>
                    <a:pt x="139" y="262"/>
                  </a:cubicBezTo>
                  <a:cubicBezTo>
                    <a:pt x="140" y="263"/>
                    <a:pt x="140" y="263"/>
                    <a:pt x="140" y="263"/>
                  </a:cubicBezTo>
                  <a:cubicBezTo>
                    <a:pt x="142" y="263"/>
                    <a:pt x="142" y="263"/>
                    <a:pt x="142" y="263"/>
                  </a:cubicBezTo>
                  <a:cubicBezTo>
                    <a:pt x="144" y="262"/>
                    <a:pt x="144" y="262"/>
                    <a:pt x="144" y="262"/>
                  </a:cubicBezTo>
                  <a:cubicBezTo>
                    <a:pt x="146" y="262"/>
                    <a:pt x="146" y="262"/>
                    <a:pt x="146" y="262"/>
                  </a:cubicBezTo>
                  <a:cubicBezTo>
                    <a:pt x="148" y="261"/>
                    <a:pt x="148" y="261"/>
                    <a:pt x="148" y="261"/>
                  </a:cubicBezTo>
                  <a:cubicBezTo>
                    <a:pt x="149" y="260"/>
                    <a:pt x="149" y="260"/>
                    <a:pt x="149" y="260"/>
                  </a:cubicBezTo>
                  <a:cubicBezTo>
                    <a:pt x="151" y="259"/>
                    <a:pt x="151" y="259"/>
                    <a:pt x="151" y="259"/>
                  </a:cubicBezTo>
                  <a:cubicBezTo>
                    <a:pt x="151" y="258"/>
                    <a:pt x="151" y="258"/>
                    <a:pt x="151" y="258"/>
                  </a:cubicBezTo>
                  <a:cubicBezTo>
                    <a:pt x="152" y="256"/>
                    <a:pt x="152" y="256"/>
                    <a:pt x="152" y="256"/>
                  </a:cubicBezTo>
                  <a:cubicBezTo>
                    <a:pt x="153" y="254"/>
                    <a:pt x="153" y="254"/>
                    <a:pt x="153" y="254"/>
                  </a:cubicBezTo>
                  <a:cubicBezTo>
                    <a:pt x="153" y="252"/>
                    <a:pt x="153" y="252"/>
                    <a:pt x="153" y="252"/>
                  </a:cubicBezTo>
                  <a:cubicBezTo>
                    <a:pt x="153" y="158"/>
                    <a:pt x="153" y="158"/>
                    <a:pt x="153" y="158"/>
                  </a:cubicBezTo>
                  <a:cubicBezTo>
                    <a:pt x="153" y="155"/>
                    <a:pt x="155" y="153"/>
                    <a:pt x="158" y="153"/>
                  </a:cubicBezTo>
                  <a:cubicBezTo>
                    <a:pt x="161" y="153"/>
                    <a:pt x="163" y="155"/>
                    <a:pt x="163" y="158"/>
                  </a:cubicBezTo>
                  <a:cubicBezTo>
                    <a:pt x="163" y="253"/>
                    <a:pt x="163" y="253"/>
                    <a:pt x="163" y="253"/>
                  </a:cubicBezTo>
                  <a:cubicBezTo>
                    <a:pt x="162" y="257"/>
                    <a:pt x="162" y="257"/>
                    <a:pt x="162" y="257"/>
                  </a:cubicBezTo>
                  <a:cubicBezTo>
                    <a:pt x="161" y="260"/>
                    <a:pt x="161" y="260"/>
                    <a:pt x="161" y="260"/>
                  </a:cubicBezTo>
                  <a:cubicBezTo>
                    <a:pt x="160" y="262"/>
                    <a:pt x="160" y="262"/>
                    <a:pt x="160" y="262"/>
                  </a:cubicBezTo>
                  <a:cubicBezTo>
                    <a:pt x="157" y="265"/>
                    <a:pt x="157" y="265"/>
                    <a:pt x="157" y="265"/>
                  </a:cubicBezTo>
                  <a:cubicBezTo>
                    <a:pt x="155" y="267"/>
                    <a:pt x="155" y="267"/>
                    <a:pt x="155" y="267"/>
                  </a:cubicBezTo>
                  <a:cubicBezTo>
                    <a:pt x="152" y="269"/>
                    <a:pt x="152" y="269"/>
                    <a:pt x="152" y="269"/>
                  </a:cubicBezTo>
                  <a:cubicBezTo>
                    <a:pt x="149" y="271"/>
                    <a:pt x="149" y="271"/>
                    <a:pt x="149" y="271"/>
                  </a:cubicBezTo>
                  <a:cubicBezTo>
                    <a:pt x="146" y="272"/>
                    <a:pt x="146" y="272"/>
                    <a:pt x="146" y="272"/>
                  </a:cubicBezTo>
                  <a:lnTo>
                    <a:pt x="14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37" name="Freeform 366">
              <a:extLst>
                <a:ext uri="{FF2B5EF4-FFF2-40B4-BE49-F238E27FC236}">
                  <a16:creationId xmlns:a16="http://schemas.microsoft.com/office/drawing/2014/main" id="{C4C23A42-5F64-4ABC-A15C-C336E03CCD0D}"/>
                </a:ext>
              </a:extLst>
            </p:cNvPr>
            <p:cNvSpPr>
              <a:spLocks/>
            </p:cNvSpPr>
            <p:nvPr/>
          </p:nvSpPr>
          <p:spPr bwMode="auto">
            <a:xfrm>
              <a:off x="8528945" y="4304405"/>
              <a:ext cx="196979" cy="512909"/>
            </a:xfrm>
            <a:custGeom>
              <a:avLst/>
              <a:gdLst>
                <a:gd name="T0" fmla="*/ 5 w 97"/>
                <a:gd name="T1" fmla="*/ 255 h 255"/>
                <a:gd name="T2" fmla="*/ 1 w 97"/>
                <a:gd name="T3" fmla="*/ 252 h 255"/>
                <a:gd name="T4" fmla="*/ 3 w 97"/>
                <a:gd name="T5" fmla="*/ 246 h 255"/>
                <a:gd name="T6" fmla="*/ 75 w 97"/>
                <a:gd name="T7" fmla="*/ 175 h 255"/>
                <a:gd name="T8" fmla="*/ 75 w 97"/>
                <a:gd name="T9" fmla="*/ 81 h 255"/>
                <a:gd name="T10" fmla="*/ 3 w 97"/>
                <a:gd name="T11" fmla="*/ 10 h 255"/>
                <a:gd name="T12" fmla="*/ 1 w 97"/>
                <a:gd name="T13" fmla="*/ 4 h 255"/>
                <a:gd name="T14" fmla="*/ 7 w 97"/>
                <a:gd name="T15" fmla="*/ 1 h 255"/>
                <a:gd name="T16" fmla="*/ 84 w 97"/>
                <a:gd name="T17" fmla="*/ 78 h 255"/>
                <a:gd name="T18" fmla="*/ 83 w 97"/>
                <a:gd name="T19" fmla="*/ 179 h 255"/>
                <a:gd name="T20" fmla="*/ 7 w 97"/>
                <a:gd name="T21" fmla="*/ 255 h 255"/>
                <a:gd name="T22" fmla="*/ 5 w 97"/>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55">
                  <a:moveTo>
                    <a:pt x="5" y="255"/>
                  </a:moveTo>
                  <a:cubicBezTo>
                    <a:pt x="4" y="255"/>
                    <a:pt x="2" y="254"/>
                    <a:pt x="1" y="252"/>
                  </a:cubicBezTo>
                  <a:cubicBezTo>
                    <a:pt x="0" y="250"/>
                    <a:pt x="1" y="247"/>
                    <a:pt x="3" y="246"/>
                  </a:cubicBezTo>
                  <a:cubicBezTo>
                    <a:pt x="38" y="231"/>
                    <a:pt x="62" y="206"/>
                    <a:pt x="75" y="175"/>
                  </a:cubicBezTo>
                  <a:cubicBezTo>
                    <a:pt x="87" y="146"/>
                    <a:pt x="87" y="111"/>
                    <a:pt x="75" y="81"/>
                  </a:cubicBezTo>
                  <a:cubicBezTo>
                    <a:pt x="63" y="49"/>
                    <a:pt x="36" y="22"/>
                    <a:pt x="3" y="10"/>
                  </a:cubicBezTo>
                  <a:cubicBezTo>
                    <a:pt x="1" y="9"/>
                    <a:pt x="0" y="6"/>
                    <a:pt x="1" y="4"/>
                  </a:cubicBezTo>
                  <a:cubicBezTo>
                    <a:pt x="2" y="1"/>
                    <a:pt x="4" y="0"/>
                    <a:pt x="7" y="1"/>
                  </a:cubicBezTo>
                  <a:cubicBezTo>
                    <a:pt x="41" y="15"/>
                    <a:pt x="70" y="43"/>
                    <a:pt x="84" y="78"/>
                  </a:cubicBezTo>
                  <a:cubicBezTo>
                    <a:pt x="97" y="110"/>
                    <a:pt x="96" y="147"/>
                    <a:pt x="83" y="179"/>
                  </a:cubicBezTo>
                  <a:cubicBezTo>
                    <a:pt x="70" y="212"/>
                    <a:pt x="44" y="238"/>
                    <a:pt x="7" y="255"/>
                  </a:cubicBezTo>
                  <a:cubicBezTo>
                    <a:pt x="7" y="255"/>
                    <a:pt x="6" y="255"/>
                    <a:pt x="5" y="2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38" name="Freeform 367">
              <a:extLst>
                <a:ext uri="{FF2B5EF4-FFF2-40B4-BE49-F238E27FC236}">
                  <a16:creationId xmlns:a16="http://schemas.microsoft.com/office/drawing/2014/main" id="{018E3735-C18F-43A7-8201-85B0971B2AA8}"/>
                </a:ext>
              </a:extLst>
            </p:cNvPr>
            <p:cNvSpPr>
              <a:spLocks/>
            </p:cNvSpPr>
            <p:nvPr/>
          </p:nvSpPr>
          <p:spPr bwMode="auto">
            <a:xfrm>
              <a:off x="8497173" y="4387064"/>
              <a:ext cx="131320" cy="347591"/>
            </a:xfrm>
            <a:custGeom>
              <a:avLst/>
              <a:gdLst>
                <a:gd name="T0" fmla="*/ 6 w 66"/>
                <a:gd name="T1" fmla="*/ 174 h 174"/>
                <a:gd name="T2" fmla="*/ 2 w 66"/>
                <a:gd name="T3" fmla="*/ 172 h 174"/>
                <a:gd name="T4" fmla="*/ 3 w 66"/>
                <a:gd name="T5" fmla="*/ 165 h 174"/>
                <a:gd name="T6" fmla="*/ 14 w 66"/>
                <a:gd name="T7" fmla="*/ 158 h 174"/>
                <a:gd name="T8" fmla="*/ 25 w 66"/>
                <a:gd name="T9" fmla="*/ 152 h 174"/>
                <a:gd name="T10" fmla="*/ 42 w 66"/>
                <a:gd name="T11" fmla="*/ 133 h 174"/>
                <a:gd name="T12" fmla="*/ 57 w 66"/>
                <a:gd name="T13" fmla="*/ 86 h 174"/>
                <a:gd name="T14" fmla="*/ 42 w 66"/>
                <a:gd name="T15" fmla="*/ 40 h 174"/>
                <a:gd name="T16" fmla="*/ 5 w 66"/>
                <a:gd name="T17" fmla="*/ 10 h 174"/>
                <a:gd name="T18" fmla="*/ 1 w 66"/>
                <a:gd name="T19" fmla="*/ 4 h 174"/>
                <a:gd name="T20" fmla="*/ 7 w 66"/>
                <a:gd name="T21" fmla="*/ 1 h 174"/>
                <a:gd name="T22" fmla="*/ 50 w 66"/>
                <a:gd name="T23" fmla="*/ 34 h 174"/>
                <a:gd name="T24" fmla="*/ 66 w 66"/>
                <a:gd name="T25" fmla="*/ 86 h 174"/>
                <a:gd name="T26" fmla="*/ 50 w 66"/>
                <a:gd name="T27" fmla="*/ 139 h 174"/>
                <a:gd name="T28" fmla="*/ 31 w 66"/>
                <a:gd name="T29" fmla="*/ 159 h 174"/>
                <a:gd name="T30" fmla="*/ 19 w 66"/>
                <a:gd name="T31" fmla="*/ 167 h 174"/>
                <a:gd name="T32" fmla="*/ 9 w 66"/>
                <a:gd name="T33" fmla="*/ 173 h 174"/>
                <a:gd name="T34" fmla="*/ 6 w 66"/>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74">
                  <a:moveTo>
                    <a:pt x="6" y="174"/>
                  </a:moveTo>
                  <a:cubicBezTo>
                    <a:pt x="4" y="174"/>
                    <a:pt x="3" y="173"/>
                    <a:pt x="2" y="172"/>
                  </a:cubicBezTo>
                  <a:cubicBezTo>
                    <a:pt x="0" y="170"/>
                    <a:pt x="1" y="167"/>
                    <a:pt x="3" y="165"/>
                  </a:cubicBezTo>
                  <a:cubicBezTo>
                    <a:pt x="6" y="162"/>
                    <a:pt x="10" y="160"/>
                    <a:pt x="14" y="158"/>
                  </a:cubicBezTo>
                  <a:cubicBezTo>
                    <a:pt x="18" y="156"/>
                    <a:pt x="22" y="154"/>
                    <a:pt x="25" y="152"/>
                  </a:cubicBezTo>
                  <a:cubicBezTo>
                    <a:pt x="32" y="147"/>
                    <a:pt x="37" y="140"/>
                    <a:pt x="42" y="133"/>
                  </a:cubicBezTo>
                  <a:cubicBezTo>
                    <a:pt x="52" y="119"/>
                    <a:pt x="57" y="103"/>
                    <a:pt x="57" y="86"/>
                  </a:cubicBezTo>
                  <a:cubicBezTo>
                    <a:pt x="57" y="70"/>
                    <a:pt x="52" y="54"/>
                    <a:pt x="42" y="40"/>
                  </a:cubicBezTo>
                  <a:cubicBezTo>
                    <a:pt x="34" y="28"/>
                    <a:pt x="19" y="13"/>
                    <a:pt x="5" y="10"/>
                  </a:cubicBezTo>
                  <a:cubicBezTo>
                    <a:pt x="2" y="9"/>
                    <a:pt x="1" y="7"/>
                    <a:pt x="1" y="4"/>
                  </a:cubicBezTo>
                  <a:cubicBezTo>
                    <a:pt x="2" y="2"/>
                    <a:pt x="4" y="0"/>
                    <a:pt x="7" y="1"/>
                  </a:cubicBezTo>
                  <a:cubicBezTo>
                    <a:pt x="24" y="4"/>
                    <a:pt x="40" y="20"/>
                    <a:pt x="50" y="34"/>
                  </a:cubicBezTo>
                  <a:cubicBezTo>
                    <a:pt x="60" y="50"/>
                    <a:pt x="66" y="68"/>
                    <a:pt x="66" y="86"/>
                  </a:cubicBezTo>
                  <a:cubicBezTo>
                    <a:pt x="66" y="104"/>
                    <a:pt x="61" y="123"/>
                    <a:pt x="50" y="139"/>
                  </a:cubicBezTo>
                  <a:cubicBezTo>
                    <a:pt x="45" y="146"/>
                    <a:pt x="38" y="153"/>
                    <a:pt x="31" y="159"/>
                  </a:cubicBezTo>
                  <a:cubicBezTo>
                    <a:pt x="27" y="162"/>
                    <a:pt x="23" y="164"/>
                    <a:pt x="19" y="167"/>
                  </a:cubicBezTo>
                  <a:cubicBezTo>
                    <a:pt x="15" y="169"/>
                    <a:pt x="12" y="170"/>
                    <a:pt x="9" y="173"/>
                  </a:cubicBezTo>
                  <a:cubicBezTo>
                    <a:pt x="8" y="173"/>
                    <a:pt x="7" y="174"/>
                    <a:pt x="6"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39" name="Freeform 368">
              <a:extLst>
                <a:ext uri="{FF2B5EF4-FFF2-40B4-BE49-F238E27FC236}">
                  <a16:creationId xmlns:a16="http://schemas.microsoft.com/office/drawing/2014/main" id="{5D6890A2-685F-47CE-AEE1-BD6186116B5B}"/>
                </a:ext>
              </a:extLst>
            </p:cNvPr>
            <p:cNvSpPr>
              <a:spLocks/>
            </p:cNvSpPr>
            <p:nvPr/>
          </p:nvSpPr>
          <p:spPr bwMode="auto">
            <a:xfrm>
              <a:off x="8454812" y="4467603"/>
              <a:ext cx="86841" cy="186512"/>
            </a:xfrm>
            <a:custGeom>
              <a:avLst/>
              <a:gdLst>
                <a:gd name="T0" fmla="*/ 7 w 43"/>
                <a:gd name="T1" fmla="*/ 94 h 94"/>
                <a:gd name="T2" fmla="*/ 3 w 43"/>
                <a:gd name="T3" fmla="*/ 90 h 94"/>
                <a:gd name="T4" fmla="*/ 6 w 43"/>
                <a:gd name="T5" fmla="*/ 85 h 94"/>
                <a:gd name="T6" fmla="*/ 33 w 43"/>
                <a:gd name="T7" fmla="*/ 47 h 94"/>
                <a:gd name="T8" fmla="*/ 4 w 43"/>
                <a:gd name="T9" fmla="*/ 9 h 94"/>
                <a:gd name="T10" fmla="*/ 0 w 43"/>
                <a:gd name="T11" fmla="*/ 4 h 94"/>
                <a:gd name="T12" fmla="*/ 6 w 43"/>
                <a:gd name="T13" fmla="*/ 0 h 94"/>
                <a:gd name="T14" fmla="*/ 43 w 43"/>
                <a:gd name="T15" fmla="*/ 47 h 94"/>
                <a:gd name="T16" fmla="*/ 9 w 43"/>
                <a:gd name="T17" fmla="*/ 93 h 94"/>
                <a:gd name="T18" fmla="*/ 7 w 43"/>
                <a:gd name="T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94">
                  <a:moveTo>
                    <a:pt x="7" y="94"/>
                  </a:moveTo>
                  <a:cubicBezTo>
                    <a:pt x="5" y="94"/>
                    <a:pt x="3" y="92"/>
                    <a:pt x="3" y="90"/>
                  </a:cubicBezTo>
                  <a:cubicBezTo>
                    <a:pt x="2" y="88"/>
                    <a:pt x="3" y="85"/>
                    <a:pt x="6" y="85"/>
                  </a:cubicBezTo>
                  <a:cubicBezTo>
                    <a:pt x="21" y="80"/>
                    <a:pt x="33" y="64"/>
                    <a:pt x="33" y="47"/>
                  </a:cubicBezTo>
                  <a:cubicBezTo>
                    <a:pt x="33" y="28"/>
                    <a:pt x="18" y="12"/>
                    <a:pt x="4" y="9"/>
                  </a:cubicBezTo>
                  <a:cubicBezTo>
                    <a:pt x="1" y="9"/>
                    <a:pt x="0" y="6"/>
                    <a:pt x="0" y="4"/>
                  </a:cubicBezTo>
                  <a:cubicBezTo>
                    <a:pt x="1" y="1"/>
                    <a:pt x="3" y="0"/>
                    <a:pt x="6" y="0"/>
                  </a:cubicBezTo>
                  <a:cubicBezTo>
                    <a:pt x="28" y="4"/>
                    <a:pt x="43" y="28"/>
                    <a:pt x="43" y="47"/>
                  </a:cubicBezTo>
                  <a:cubicBezTo>
                    <a:pt x="42" y="68"/>
                    <a:pt x="28" y="87"/>
                    <a:pt x="9" y="93"/>
                  </a:cubicBezTo>
                  <a:cubicBezTo>
                    <a:pt x="8" y="94"/>
                    <a:pt x="8" y="94"/>
                    <a:pt x="7"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0" name="Freeform 369">
              <a:extLst>
                <a:ext uri="{FF2B5EF4-FFF2-40B4-BE49-F238E27FC236}">
                  <a16:creationId xmlns:a16="http://schemas.microsoft.com/office/drawing/2014/main" id="{1D38D3B2-8F92-46DD-93E6-FBE29865EF46}"/>
                </a:ext>
              </a:extLst>
            </p:cNvPr>
            <p:cNvSpPr>
              <a:spLocks noEditPoints="1"/>
            </p:cNvSpPr>
            <p:nvPr/>
          </p:nvSpPr>
          <p:spPr bwMode="auto">
            <a:xfrm>
              <a:off x="8107450" y="4469722"/>
              <a:ext cx="97431" cy="182273"/>
            </a:xfrm>
            <a:custGeom>
              <a:avLst/>
              <a:gdLst>
                <a:gd name="T0" fmla="*/ 62 w 62"/>
                <a:gd name="T1" fmla="*/ 116 h 116"/>
                <a:gd name="T2" fmla="*/ 9 w 62"/>
                <a:gd name="T3" fmla="*/ 116 h 116"/>
                <a:gd name="T4" fmla="*/ 5 w 62"/>
                <a:gd name="T5" fmla="*/ 115 h 116"/>
                <a:gd name="T6" fmla="*/ 1 w 62"/>
                <a:gd name="T7" fmla="*/ 112 h 116"/>
                <a:gd name="T8" fmla="*/ 0 w 62"/>
                <a:gd name="T9" fmla="*/ 110 h 116"/>
                <a:gd name="T10" fmla="*/ 0 w 62"/>
                <a:gd name="T11" fmla="*/ 107 h 116"/>
                <a:gd name="T12" fmla="*/ 0 w 62"/>
                <a:gd name="T13" fmla="*/ 9 h 116"/>
                <a:gd name="T14" fmla="*/ 0 w 62"/>
                <a:gd name="T15" fmla="*/ 6 h 116"/>
                <a:gd name="T16" fmla="*/ 1 w 62"/>
                <a:gd name="T17" fmla="*/ 5 h 116"/>
                <a:gd name="T18" fmla="*/ 1 w 62"/>
                <a:gd name="T19" fmla="*/ 3 h 116"/>
                <a:gd name="T20" fmla="*/ 5 w 62"/>
                <a:gd name="T21" fmla="*/ 1 h 116"/>
                <a:gd name="T22" fmla="*/ 8 w 62"/>
                <a:gd name="T23" fmla="*/ 0 h 116"/>
                <a:gd name="T24" fmla="*/ 9 w 62"/>
                <a:gd name="T25" fmla="*/ 0 h 116"/>
                <a:gd name="T26" fmla="*/ 57 w 62"/>
                <a:gd name="T27" fmla="*/ 0 h 116"/>
                <a:gd name="T28" fmla="*/ 62 w 62"/>
                <a:gd name="T29" fmla="*/ 1 h 116"/>
                <a:gd name="T30" fmla="*/ 62 w 62"/>
                <a:gd name="T31" fmla="*/ 116 h 116"/>
                <a:gd name="T32" fmla="*/ 10 w 62"/>
                <a:gd name="T33" fmla="*/ 110 h 116"/>
                <a:gd name="T34" fmla="*/ 54 w 62"/>
                <a:gd name="T35" fmla="*/ 110 h 116"/>
                <a:gd name="T36" fmla="*/ 54 w 62"/>
                <a:gd name="T37" fmla="*/ 6 h 116"/>
                <a:gd name="T38" fmla="*/ 10 w 62"/>
                <a:gd name="T39" fmla="*/ 6 h 116"/>
                <a:gd name="T40" fmla="*/ 9 w 62"/>
                <a:gd name="T41" fmla="*/ 6 h 116"/>
                <a:gd name="T42" fmla="*/ 8 w 62"/>
                <a:gd name="T43" fmla="*/ 8 h 116"/>
                <a:gd name="T44" fmla="*/ 8 w 62"/>
                <a:gd name="T45" fmla="*/ 8 h 116"/>
                <a:gd name="T46" fmla="*/ 6 w 62"/>
                <a:gd name="T47" fmla="*/ 9 h 116"/>
                <a:gd name="T48" fmla="*/ 6 w 62"/>
                <a:gd name="T49" fmla="*/ 10 h 116"/>
                <a:gd name="T50" fmla="*/ 6 w 62"/>
                <a:gd name="T51" fmla="*/ 106 h 116"/>
                <a:gd name="T52" fmla="*/ 6 w 62"/>
                <a:gd name="T53" fmla="*/ 107 h 116"/>
                <a:gd name="T54" fmla="*/ 8 w 62"/>
                <a:gd name="T55" fmla="*/ 109 h 116"/>
                <a:gd name="T56" fmla="*/ 8 w 62"/>
                <a:gd name="T57" fmla="*/ 109 h 116"/>
                <a:gd name="T58" fmla="*/ 10 w 62"/>
                <a:gd name="T59"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116">
                  <a:moveTo>
                    <a:pt x="62" y="116"/>
                  </a:moveTo>
                  <a:lnTo>
                    <a:pt x="9" y="116"/>
                  </a:lnTo>
                  <a:lnTo>
                    <a:pt x="5" y="115"/>
                  </a:lnTo>
                  <a:lnTo>
                    <a:pt x="1" y="112"/>
                  </a:lnTo>
                  <a:lnTo>
                    <a:pt x="0" y="110"/>
                  </a:lnTo>
                  <a:lnTo>
                    <a:pt x="0" y="107"/>
                  </a:lnTo>
                  <a:lnTo>
                    <a:pt x="0" y="9"/>
                  </a:lnTo>
                  <a:lnTo>
                    <a:pt x="0" y="6"/>
                  </a:lnTo>
                  <a:lnTo>
                    <a:pt x="1" y="5"/>
                  </a:lnTo>
                  <a:lnTo>
                    <a:pt x="1" y="3"/>
                  </a:lnTo>
                  <a:lnTo>
                    <a:pt x="5" y="1"/>
                  </a:lnTo>
                  <a:lnTo>
                    <a:pt x="8" y="0"/>
                  </a:lnTo>
                  <a:lnTo>
                    <a:pt x="9" y="0"/>
                  </a:lnTo>
                  <a:lnTo>
                    <a:pt x="57" y="0"/>
                  </a:lnTo>
                  <a:lnTo>
                    <a:pt x="62" y="1"/>
                  </a:lnTo>
                  <a:lnTo>
                    <a:pt x="62" y="116"/>
                  </a:lnTo>
                  <a:close/>
                  <a:moveTo>
                    <a:pt x="10" y="110"/>
                  </a:moveTo>
                  <a:lnTo>
                    <a:pt x="54" y="110"/>
                  </a:lnTo>
                  <a:lnTo>
                    <a:pt x="54" y="6"/>
                  </a:lnTo>
                  <a:lnTo>
                    <a:pt x="10" y="6"/>
                  </a:lnTo>
                  <a:lnTo>
                    <a:pt x="9" y="6"/>
                  </a:lnTo>
                  <a:lnTo>
                    <a:pt x="8" y="8"/>
                  </a:lnTo>
                  <a:lnTo>
                    <a:pt x="8" y="8"/>
                  </a:lnTo>
                  <a:lnTo>
                    <a:pt x="6" y="9"/>
                  </a:lnTo>
                  <a:lnTo>
                    <a:pt x="6" y="10"/>
                  </a:lnTo>
                  <a:lnTo>
                    <a:pt x="6" y="106"/>
                  </a:lnTo>
                  <a:lnTo>
                    <a:pt x="6" y="107"/>
                  </a:lnTo>
                  <a:lnTo>
                    <a:pt x="8" y="109"/>
                  </a:lnTo>
                  <a:lnTo>
                    <a:pt x="8" y="109"/>
                  </a:lnTo>
                  <a:lnTo>
                    <a:pt x="10"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1" name="Freeform 370">
              <a:extLst>
                <a:ext uri="{FF2B5EF4-FFF2-40B4-BE49-F238E27FC236}">
                  <a16:creationId xmlns:a16="http://schemas.microsoft.com/office/drawing/2014/main" id="{5B6898ED-DD7C-4F3D-9A37-E43EA6725C48}"/>
                </a:ext>
              </a:extLst>
            </p:cNvPr>
            <p:cNvSpPr>
              <a:spLocks/>
            </p:cNvSpPr>
            <p:nvPr/>
          </p:nvSpPr>
          <p:spPr bwMode="auto">
            <a:xfrm>
              <a:off x="8376445" y="4539665"/>
              <a:ext cx="42361" cy="44508"/>
            </a:xfrm>
            <a:custGeom>
              <a:avLst/>
              <a:gdLst>
                <a:gd name="T0" fmla="*/ 22 w 22"/>
                <a:gd name="T1" fmla="*/ 10 h 22"/>
                <a:gd name="T2" fmla="*/ 7 w 22"/>
                <a:gd name="T3" fmla="*/ 19 h 22"/>
                <a:gd name="T4" fmla="*/ 3 w 22"/>
                <a:gd name="T5" fmla="*/ 15 h 22"/>
                <a:gd name="T6" fmla="*/ 12 w 22"/>
                <a:gd name="T7" fmla="*/ 0 h 22"/>
                <a:gd name="T8" fmla="*/ 22 w 22"/>
                <a:gd name="T9" fmla="*/ 10 h 22"/>
              </a:gdLst>
              <a:ahLst/>
              <a:cxnLst>
                <a:cxn ang="0">
                  <a:pos x="T0" y="T1"/>
                </a:cxn>
                <a:cxn ang="0">
                  <a:pos x="T2" y="T3"/>
                </a:cxn>
                <a:cxn ang="0">
                  <a:pos x="T4" y="T5"/>
                </a:cxn>
                <a:cxn ang="0">
                  <a:pos x="T6" y="T7"/>
                </a:cxn>
                <a:cxn ang="0">
                  <a:pos x="T8" y="T9"/>
                </a:cxn>
              </a:cxnLst>
              <a:rect l="0" t="0" r="r" b="b"/>
              <a:pathLst>
                <a:path w="22" h="22">
                  <a:moveTo>
                    <a:pt x="22" y="10"/>
                  </a:moveTo>
                  <a:cubicBezTo>
                    <a:pt x="22" y="17"/>
                    <a:pt x="15" y="22"/>
                    <a:pt x="7" y="19"/>
                  </a:cubicBezTo>
                  <a:cubicBezTo>
                    <a:pt x="6" y="18"/>
                    <a:pt x="4" y="17"/>
                    <a:pt x="3" y="15"/>
                  </a:cubicBezTo>
                  <a:cubicBezTo>
                    <a:pt x="0" y="7"/>
                    <a:pt x="5" y="0"/>
                    <a:pt x="12" y="0"/>
                  </a:cubicBezTo>
                  <a:cubicBezTo>
                    <a:pt x="17" y="0"/>
                    <a:pt x="22" y="5"/>
                    <a:pt x="22"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grpSp>
        <p:nvGrpSpPr>
          <p:cNvPr id="42" name="Group 32">
            <a:extLst>
              <a:ext uri="{FF2B5EF4-FFF2-40B4-BE49-F238E27FC236}">
                <a16:creationId xmlns:a16="http://schemas.microsoft.com/office/drawing/2014/main" id="{BA39DE33-9151-48DD-9098-E54C63D4E353}"/>
              </a:ext>
            </a:extLst>
          </p:cNvPr>
          <p:cNvGrpSpPr>
            <a:grpSpLocks/>
          </p:cNvGrpSpPr>
          <p:nvPr/>
        </p:nvGrpSpPr>
        <p:grpSpPr bwMode="auto">
          <a:xfrm>
            <a:off x="3063241" y="3277153"/>
            <a:ext cx="541867" cy="450849"/>
            <a:chOff x="135679" y="5588769"/>
            <a:chExt cx="542581" cy="451444"/>
          </a:xfrm>
        </p:grpSpPr>
        <p:sp>
          <p:nvSpPr>
            <p:cNvPr id="43" name="Freeform 255">
              <a:extLst>
                <a:ext uri="{FF2B5EF4-FFF2-40B4-BE49-F238E27FC236}">
                  <a16:creationId xmlns:a16="http://schemas.microsoft.com/office/drawing/2014/main" id="{57B8C337-F76E-4D12-AAF4-8D943FBB5E88}"/>
                </a:ext>
              </a:extLst>
            </p:cNvPr>
            <p:cNvSpPr>
              <a:spLocks/>
            </p:cNvSpPr>
            <p:nvPr/>
          </p:nvSpPr>
          <p:spPr bwMode="auto">
            <a:xfrm>
              <a:off x="540496" y="5605724"/>
              <a:ext cx="38150" cy="40269"/>
            </a:xfrm>
            <a:custGeom>
              <a:avLst/>
              <a:gdLst>
                <a:gd name="T0" fmla="*/ 20 w 20"/>
                <a:gd name="T1" fmla="*/ 10 h 20"/>
                <a:gd name="T2" fmla="*/ 10 w 20"/>
                <a:gd name="T3" fmla="*/ 20 h 20"/>
                <a:gd name="T4" fmla="*/ 0 w 20"/>
                <a:gd name="T5" fmla="*/ 10 h 20"/>
                <a:gd name="T6" fmla="*/ 10 w 20"/>
                <a:gd name="T7" fmla="*/ 0 h 20"/>
                <a:gd name="T8" fmla="*/ 20 w 20"/>
                <a:gd name="T9" fmla="*/ 10 h 20"/>
              </a:gdLst>
              <a:ahLst/>
              <a:cxnLst>
                <a:cxn ang="0">
                  <a:pos x="T0" y="T1"/>
                </a:cxn>
                <a:cxn ang="0">
                  <a:pos x="T2" y="T3"/>
                </a:cxn>
                <a:cxn ang="0">
                  <a:pos x="T4" y="T5"/>
                </a:cxn>
                <a:cxn ang="0">
                  <a:pos x="T6" y="T7"/>
                </a:cxn>
                <a:cxn ang="0">
                  <a:pos x="T8" y="T9"/>
                </a:cxn>
              </a:cxnLst>
              <a:rect l="0" t="0" r="r" b="b"/>
              <a:pathLst>
                <a:path w="20" h="20">
                  <a:moveTo>
                    <a:pt x="20" y="10"/>
                  </a:moveTo>
                  <a:cubicBezTo>
                    <a:pt x="20" y="15"/>
                    <a:pt x="15" y="20"/>
                    <a:pt x="10" y="20"/>
                  </a:cubicBezTo>
                  <a:cubicBezTo>
                    <a:pt x="4" y="20"/>
                    <a:pt x="0" y="15"/>
                    <a:pt x="0" y="10"/>
                  </a:cubicBezTo>
                  <a:cubicBezTo>
                    <a:pt x="0" y="5"/>
                    <a:pt x="4" y="0"/>
                    <a:pt x="10" y="0"/>
                  </a:cubicBezTo>
                  <a:cubicBezTo>
                    <a:pt x="15" y="0"/>
                    <a:pt x="20" y="4"/>
                    <a:pt x="20"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4" name="Freeform 391">
              <a:extLst>
                <a:ext uri="{FF2B5EF4-FFF2-40B4-BE49-F238E27FC236}">
                  <a16:creationId xmlns:a16="http://schemas.microsoft.com/office/drawing/2014/main" id="{2A61414E-414E-4FAC-8974-1EABEA763407}"/>
                </a:ext>
              </a:extLst>
            </p:cNvPr>
            <p:cNvSpPr>
              <a:spLocks/>
            </p:cNvSpPr>
            <p:nvPr/>
          </p:nvSpPr>
          <p:spPr bwMode="auto">
            <a:xfrm>
              <a:off x="135679" y="5588769"/>
              <a:ext cx="542581" cy="451444"/>
            </a:xfrm>
            <a:custGeom>
              <a:avLst/>
              <a:gdLst>
                <a:gd name="T0" fmla="*/ 26 w 270"/>
                <a:gd name="T1" fmla="*/ 187 h 226"/>
                <a:gd name="T2" fmla="*/ 15 w 270"/>
                <a:gd name="T3" fmla="*/ 181 h 226"/>
                <a:gd name="T4" fmla="*/ 7 w 270"/>
                <a:gd name="T5" fmla="*/ 170 h 226"/>
                <a:gd name="T6" fmla="*/ 2 w 270"/>
                <a:gd name="T7" fmla="*/ 157 h 226"/>
                <a:gd name="T8" fmla="*/ 0 w 270"/>
                <a:gd name="T9" fmla="*/ 146 h 226"/>
                <a:gd name="T10" fmla="*/ 3 w 270"/>
                <a:gd name="T11" fmla="*/ 138 h 226"/>
                <a:gd name="T12" fmla="*/ 55 w 270"/>
                <a:gd name="T13" fmla="*/ 47 h 226"/>
                <a:gd name="T14" fmla="*/ 57 w 270"/>
                <a:gd name="T15" fmla="*/ 3 h 226"/>
                <a:gd name="T16" fmla="*/ 118 w 270"/>
                <a:gd name="T17" fmla="*/ 9 h 226"/>
                <a:gd name="T18" fmla="*/ 123 w 270"/>
                <a:gd name="T19" fmla="*/ 5 h 226"/>
                <a:gd name="T20" fmla="*/ 129 w 270"/>
                <a:gd name="T21" fmla="*/ 4 h 226"/>
                <a:gd name="T22" fmla="*/ 188 w 270"/>
                <a:gd name="T23" fmla="*/ 18 h 226"/>
                <a:gd name="T24" fmla="*/ 128 w 270"/>
                <a:gd name="T25" fmla="*/ 11 h 226"/>
                <a:gd name="T26" fmla="*/ 124 w 270"/>
                <a:gd name="T27" fmla="*/ 12 h 226"/>
                <a:gd name="T28" fmla="*/ 106 w 270"/>
                <a:gd name="T29" fmla="*/ 32 h 226"/>
                <a:gd name="T30" fmla="*/ 54 w 270"/>
                <a:gd name="T31" fmla="*/ 9 h 226"/>
                <a:gd name="T32" fmla="*/ 81 w 270"/>
                <a:gd name="T33" fmla="*/ 60 h 226"/>
                <a:gd name="T34" fmla="*/ 7 w 270"/>
                <a:gd name="T35" fmla="*/ 146 h 226"/>
                <a:gd name="T36" fmla="*/ 7 w 270"/>
                <a:gd name="T37" fmla="*/ 152 h 226"/>
                <a:gd name="T38" fmla="*/ 11 w 270"/>
                <a:gd name="T39" fmla="*/ 163 h 226"/>
                <a:gd name="T40" fmla="*/ 17 w 270"/>
                <a:gd name="T41" fmla="*/ 174 h 226"/>
                <a:gd name="T42" fmla="*/ 26 w 270"/>
                <a:gd name="T43" fmla="*/ 181 h 226"/>
                <a:gd name="T44" fmla="*/ 174 w 270"/>
                <a:gd name="T45" fmla="*/ 220 h 226"/>
                <a:gd name="T46" fmla="*/ 176 w 270"/>
                <a:gd name="T47" fmla="*/ 219 h 226"/>
                <a:gd name="T48" fmla="*/ 227 w 270"/>
                <a:gd name="T49" fmla="*/ 182 h 226"/>
                <a:gd name="T50" fmla="*/ 232 w 270"/>
                <a:gd name="T51" fmla="*/ 185 h 226"/>
                <a:gd name="T52" fmla="*/ 239 w 270"/>
                <a:gd name="T53" fmla="*/ 186 h 226"/>
                <a:gd name="T54" fmla="*/ 244 w 270"/>
                <a:gd name="T55" fmla="*/ 184 h 226"/>
                <a:gd name="T56" fmla="*/ 253 w 270"/>
                <a:gd name="T57" fmla="*/ 176 h 226"/>
                <a:gd name="T58" fmla="*/ 256 w 270"/>
                <a:gd name="T59" fmla="*/ 169 h 226"/>
                <a:gd name="T60" fmla="*/ 257 w 270"/>
                <a:gd name="T61" fmla="*/ 164 h 226"/>
                <a:gd name="T62" fmla="*/ 255 w 270"/>
                <a:gd name="T63" fmla="*/ 161 h 226"/>
                <a:gd name="T64" fmla="*/ 251 w 270"/>
                <a:gd name="T65" fmla="*/ 154 h 226"/>
                <a:gd name="T66" fmla="*/ 226 w 270"/>
                <a:gd name="T67" fmla="*/ 132 h 226"/>
                <a:gd name="T68" fmla="*/ 263 w 270"/>
                <a:gd name="T69" fmla="*/ 65 h 226"/>
                <a:gd name="T70" fmla="*/ 262 w 270"/>
                <a:gd name="T71" fmla="*/ 63 h 226"/>
                <a:gd name="T72" fmla="*/ 260 w 270"/>
                <a:gd name="T73" fmla="*/ 63 h 226"/>
                <a:gd name="T74" fmla="*/ 255 w 270"/>
                <a:gd name="T75" fmla="*/ 57 h 226"/>
                <a:gd name="T76" fmla="*/ 252 w 270"/>
                <a:gd name="T77" fmla="*/ 49 h 226"/>
                <a:gd name="T78" fmla="*/ 260 w 270"/>
                <a:gd name="T79" fmla="*/ 30 h 226"/>
                <a:gd name="T80" fmla="*/ 261 w 270"/>
                <a:gd name="T81" fmla="*/ 27 h 226"/>
                <a:gd name="T82" fmla="*/ 259 w 270"/>
                <a:gd name="T83" fmla="*/ 26 h 226"/>
                <a:gd name="T84" fmla="*/ 229 w 270"/>
                <a:gd name="T85" fmla="*/ 19 h 226"/>
                <a:gd name="T86" fmla="*/ 262 w 270"/>
                <a:gd name="T87" fmla="*/ 20 h 226"/>
                <a:gd name="T88" fmla="*/ 266 w 270"/>
                <a:gd name="T89" fmla="*/ 24 h 226"/>
                <a:gd name="T90" fmla="*/ 267 w 270"/>
                <a:gd name="T91" fmla="*/ 31 h 226"/>
                <a:gd name="T92" fmla="*/ 258 w 270"/>
                <a:gd name="T93" fmla="*/ 48 h 226"/>
                <a:gd name="T94" fmla="*/ 261 w 270"/>
                <a:gd name="T95" fmla="*/ 54 h 226"/>
                <a:gd name="T96" fmla="*/ 264 w 270"/>
                <a:gd name="T97" fmla="*/ 57 h 226"/>
                <a:gd name="T98" fmla="*/ 269 w 270"/>
                <a:gd name="T99" fmla="*/ 61 h 226"/>
                <a:gd name="T100" fmla="*/ 269 w 270"/>
                <a:gd name="T101" fmla="*/ 68 h 226"/>
                <a:gd name="T102" fmla="*/ 253 w 270"/>
                <a:gd name="T103" fmla="*/ 147 h 226"/>
                <a:gd name="T104" fmla="*/ 258 w 270"/>
                <a:gd name="T105" fmla="*/ 153 h 226"/>
                <a:gd name="T106" fmla="*/ 261 w 270"/>
                <a:gd name="T107" fmla="*/ 157 h 226"/>
                <a:gd name="T108" fmla="*/ 263 w 270"/>
                <a:gd name="T109" fmla="*/ 166 h 226"/>
                <a:gd name="T110" fmla="*/ 261 w 270"/>
                <a:gd name="T111" fmla="*/ 174 h 226"/>
                <a:gd name="T112" fmla="*/ 256 w 270"/>
                <a:gd name="T113" fmla="*/ 183 h 226"/>
                <a:gd name="T114" fmla="*/ 244 w 270"/>
                <a:gd name="T115" fmla="*/ 191 h 226"/>
                <a:gd name="T116" fmla="*/ 237 w 270"/>
                <a:gd name="T117" fmla="*/ 192 h 226"/>
                <a:gd name="T118" fmla="*/ 227 w 270"/>
                <a:gd name="T119" fmla="*/ 190 h 226"/>
                <a:gd name="T120" fmla="*/ 221 w 270"/>
                <a:gd name="T121" fmla="*/ 187 h 226"/>
                <a:gd name="T122" fmla="*/ 180 w 270"/>
                <a:gd name="T123" fmla="*/ 225 h 226"/>
                <a:gd name="T124" fmla="*/ 174 w 270"/>
                <a:gd name="T125"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0" h="226">
                  <a:moveTo>
                    <a:pt x="174" y="226"/>
                  </a:moveTo>
                  <a:cubicBezTo>
                    <a:pt x="172" y="226"/>
                    <a:pt x="172" y="226"/>
                    <a:pt x="172" y="226"/>
                  </a:cubicBezTo>
                  <a:cubicBezTo>
                    <a:pt x="26" y="187"/>
                    <a:pt x="26" y="187"/>
                    <a:pt x="26" y="187"/>
                  </a:cubicBezTo>
                  <a:cubicBezTo>
                    <a:pt x="23" y="187"/>
                    <a:pt x="23" y="187"/>
                    <a:pt x="23" y="187"/>
                  </a:cubicBezTo>
                  <a:cubicBezTo>
                    <a:pt x="20" y="185"/>
                    <a:pt x="20" y="185"/>
                    <a:pt x="20" y="185"/>
                  </a:cubicBezTo>
                  <a:cubicBezTo>
                    <a:pt x="15" y="181"/>
                    <a:pt x="15" y="181"/>
                    <a:pt x="15" y="181"/>
                  </a:cubicBezTo>
                  <a:cubicBezTo>
                    <a:pt x="12" y="178"/>
                    <a:pt x="12" y="178"/>
                    <a:pt x="12" y="178"/>
                  </a:cubicBezTo>
                  <a:cubicBezTo>
                    <a:pt x="10" y="174"/>
                    <a:pt x="10" y="174"/>
                    <a:pt x="10" y="174"/>
                  </a:cubicBezTo>
                  <a:cubicBezTo>
                    <a:pt x="7" y="170"/>
                    <a:pt x="7" y="170"/>
                    <a:pt x="7" y="170"/>
                  </a:cubicBezTo>
                  <a:cubicBezTo>
                    <a:pt x="5" y="166"/>
                    <a:pt x="5" y="166"/>
                    <a:pt x="5" y="166"/>
                  </a:cubicBezTo>
                  <a:cubicBezTo>
                    <a:pt x="3" y="162"/>
                    <a:pt x="3" y="162"/>
                    <a:pt x="3" y="162"/>
                  </a:cubicBezTo>
                  <a:cubicBezTo>
                    <a:pt x="2" y="157"/>
                    <a:pt x="2" y="157"/>
                    <a:pt x="2" y="157"/>
                  </a:cubicBezTo>
                  <a:cubicBezTo>
                    <a:pt x="1" y="153"/>
                    <a:pt x="1" y="153"/>
                    <a:pt x="1" y="153"/>
                  </a:cubicBezTo>
                  <a:cubicBezTo>
                    <a:pt x="0" y="148"/>
                    <a:pt x="0" y="148"/>
                    <a:pt x="0" y="148"/>
                  </a:cubicBezTo>
                  <a:cubicBezTo>
                    <a:pt x="0" y="146"/>
                    <a:pt x="0" y="146"/>
                    <a:pt x="0" y="146"/>
                  </a:cubicBezTo>
                  <a:cubicBezTo>
                    <a:pt x="1" y="144"/>
                    <a:pt x="1" y="144"/>
                    <a:pt x="1" y="144"/>
                  </a:cubicBezTo>
                  <a:cubicBezTo>
                    <a:pt x="1" y="141"/>
                    <a:pt x="1" y="141"/>
                    <a:pt x="1" y="141"/>
                  </a:cubicBezTo>
                  <a:cubicBezTo>
                    <a:pt x="3" y="138"/>
                    <a:pt x="3" y="138"/>
                    <a:pt x="3" y="138"/>
                  </a:cubicBezTo>
                  <a:cubicBezTo>
                    <a:pt x="4" y="137"/>
                    <a:pt x="4" y="137"/>
                    <a:pt x="4" y="137"/>
                  </a:cubicBezTo>
                  <a:cubicBezTo>
                    <a:pt x="72" y="61"/>
                    <a:pt x="72" y="61"/>
                    <a:pt x="72" y="61"/>
                  </a:cubicBezTo>
                  <a:cubicBezTo>
                    <a:pt x="55" y="47"/>
                    <a:pt x="55" y="47"/>
                    <a:pt x="55" y="47"/>
                  </a:cubicBezTo>
                  <a:cubicBezTo>
                    <a:pt x="38" y="0"/>
                    <a:pt x="38" y="0"/>
                    <a:pt x="38" y="0"/>
                  </a:cubicBezTo>
                  <a:cubicBezTo>
                    <a:pt x="57" y="3"/>
                    <a:pt x="57" y="3"/>
                    <a:pt x="57" y="3"/>
                  </a:cubicBezTo>
                  <a:cubicBezTo>
                    <a:pt x="57" y="3"/>
                    <a:pt x="57" y="3"/>
                    <a:pt x="57" y="3"/>
                  </a:cubicBezTo>
                  <a:cubicBezTo>
                    <a:pt x="89" y="9"/>
                    <a:pt x="89" y="9"/>
                    <a:pt x="89" y="9"/>
                  </a:cubicBezTo>
                  <a:cubicBezTo>
                    <a:pt x="106" y="23"/>
                    <a:pt x="106" y="23"/>
                    <a:pt x="106" y="23"/>
                  </a:cubicBezTo>
                  <a:cubicBezTo>
                    <a:pt x="118" y="9"/>
                    <a:pt x="118" y="9"/>
                    <a:pt x="118" y="9"/>
                  </a:cubicBezTo>
                  <a:cubicBezTo>
                    <a:pt x="119" y="7"/>
                    <a:pt x="119" y="7"/>
                    <a:pt x="119" y="7"/>
                  </a:cubicBezTo>
                  <a:cubicBezTo>
                    <a:pt x="120" y="6"/>
                    <a:pt x="120" y="6"/>
                    <a:pt x="120" y="6"/>
                  </a:cubicBezTo>
                  <a:cubicBezTo>
                    <a:pt x="123" y="5"/>
                    <a:pt x="123" y="5"/>
                    <a:pt x="123" y="5"/>
                  </a:cubicBezTo>
                  <a:cubicBezTo>
                    <a:pt x="125" y="4"/>
                    <a:pt x="125" y="4"/>
                    <a:pt x="125" y="4"/>
                  </a:cubicBezTo>
                  <a:cubicBezTo>
                    <a:pt x="128" y="4"/>
                    <a:pt x="128" y="4"/>
                    <a:pt x="128" y="4"/>
                  </a:cubicBezTo>
                  <a:cubicBezTo>
                    <a:pt x="129" y="4"/>
                    <a:pt x="129" y="4"/>
                    <a:pt x="129" y="4"/>
                  </a:cubicBezTo>
                  <a:cubicBezTo>
                    <a:pt x="189" y="11"/>
                    <a:pt x="189" y="11"/>
                    <a:pt x="189" y="11"/>
                  </a:cubicBezTo>
                  <a:cubicBezTo>
                    <a:pt x="190" y="11"/>
                    <a:pt x="192" y="13"/>
                    <a:pt x="191" y="15"/>
                  </a:cubicBezTo>
                  <a:cubicBezTo>
                    <a:pt x="191" y="17"/>
                    <a:pt x="190" y="18"/>
                    <a:pt x="188" y="18"/>
                  </a:cubicBezTo>
                  <a:cubicBezTo>
                    <a:pt x="128" y="11"/>
                    <a:pt x="128" y="11"/>
                    <a:pt x="128" y="11"/>
                  </a:cubicBezTo>
                  <a:cubicBezTo>
                    <a:pt x="128" y="11"/>
                    <a:pt x="128" y="11"/>
                    <a:pt x="128" y="11"/>
                  </a:cubicBezTo>
                  <a:cubicBezTo>
                    <a:pt x="128" y="11"/>
                    <a:pt x="128" y="11"/>
                    <a:pt x="128" y="11"/>
                  </a:cubicBezTo>
                  <a:cubicBezTo>
                    <a:pt x="126" y="11"/>
                    <a:pt x="126" y="11"/>
                    <a:pt x="126" y="11"/>
                  </a:cubicBezTo>
                  <a:cubicBezTo>
                    <a:pt x="125" y="11"/>
                    <a:pt x="125" y="11"/>
                    <a:pt x="125" y="11"/>
                  </a:cubicBezTo>
                  <a:cubicBezTo>
                    <a:pt x="124" y="12"/>
                    <a:pt x="124" y="12"/>
                    <a:pt x="124" y="12"/>
                  </a:cubicBezTo>
                  <a:cubicBezTo>
                    <a:pt x="123" y="12"/>
                    <a:pt x="123" y="12"/>
                    <a:pt x="123" y="12"/>
                  </a:cubicBezTo>
                  <a:cubicBezTo>
                    <a:pt x="123" y="13"/>
                    <a:pt x="123" y="13"/>
                    <a:pt x="123" y="13"/>
                  </a:cubicBezTo>
                  <a:cubicBezTo>
                    <a:pt x="106" y="32"/>
                    <a:pt x="106" y="32"/>
                    <a:pt x="106" y="32"/>
                  </a:cubicBezTo>
                  <a:cubicBezTo>
                    <a:pt x="86" y="15"/>
                    <a:pt x="86" y="15"/>
                    <a:pt x="86" y="15"/>
                  </a:cubicBezTo>
                  <a:cubicBezTo>
                    <a:pt x="54" y="9"/>
                    <a:pt x="54" y="9"/>
                    <a:pt x="54" y="9"/>
                  </a:cubicBezTo>
                  <a:cubicBezTo>
                    <a:pt x="54" y="9"/>
                    <a:pt x="54" y="9"/>
                    <a:pt x="54" y="9"/>
                  </a:cubicBezTo>
                  <a:cubicBezTo>
                    <a:pt x="48" y="8"/>
                    <a:pt x="48" y="8"/>
                    <a:pt x="48" y="8"/>
                  </a:cubicBezTo>
                  <a:cubicBezTo>
                    <a:pt x="61" y="43"/>
                    <a:pt x="61" y="43"/>
                    <a:pt x="61" y="43"/>
                  </a:cubicBezTo>
                  <a:cubicBezTo>
                    <a:pt x="81" y="60"/>
                    <a:pt x="81" y="60"/>
                    <a:pt x="81" y="60"/>
                  </a:cubicBezTo>
                  <a:cubicBezTo>
                    <a:pt x="9" y="142"/>
                    <a:pt x="9" y="142"/>
                    <a:pt x="9" y="142"/>
                  </a:cubicBezTo>
                  <a:cubicBezTo>
                    <a:pt x="8" y="144"/>
                    <a:pt x="8" y="144"/>
                    <a:pt x="8" y="144"/>
                  </a:cubicBezTo>
                  <a:cubicBezTo>
                    <a:pt x="7" y="146"/>
                    <a:pt x="7" y="146"/>
                    <a:pt x="7" y="146"/>
                  </a:cubicBezTo>
                  <a:cubicBezTo>
                    <a:pt x="7" y="147"/>
                    <a:pt x="7" y="147"/>
                    <a:pt x="7" y="147"/>
                  </a:cubicBezTo>
                  <a:cubicBezTo>
                    <a:pt x="7" y="148"/>
                    <a:pt x="7" y="148"/>
                    <a:pt x="7" y="148"/>
                  </a:cubicBezTo>
                  <a:cubicBezTo>
                    <a:pt x="7" y="152"/>
                    <a:pt x="7" y="152"/>
                    <a:pt x="7" y="152"/>
                  </a:cubicBezTo>
                  <a:cubicBezTo>
                    <a:pt x="8" y="156"/>
                    <a:pt x="8" y="156"/>
                    <a:pt x="8" y="156"/>
                  </a:cubicBezTo>
                  <a:cubicBezTo>
                    <a:pt x="9" y="159"/>
                    <a:pt x="9" y="159"/>
                    <a:pt x="9" y="159"/>
                  </a:cubicBezTo>
                  <a:cubicBezTo>
                    <a:pt x="11" y="163"/>
                    <a:pt x="11" y="163"/>
                    <a:pt x="11" y="163"/>
                  </a:cubicBezTo>
                  <a:cubicBezTo>
                    <a:pt x="13" y="167"/>
                    <a:pt x="13" y="167"/>
                    <a:pt x="13" y="167"/>
                  </a:cubicBezTo>
                  <a:cubicBezTo>
                    <a:pt x="15" y="170"/>
                    <a:pt x="15" y="170"/>
                    <a:pt x="15" y="170"/>
                  </a:cubicBezTo>
                  <a:cubicBezTo>
                    <a:pt x="17" y="174"/>
                    <a:pt x="17" y="174"/>
                    <a:pt x="17" y="174"/>
                  </a:cubicBezTo>
                  <a:cubicBezTo>
                    <a:pt x="20" y="176"/>
                    <a:pt x="20" y="176"/>
                    <a:pt x="20" y="176"/>
                  </a:cubicBezTo>
                  <a:cubicBezTo>
                    <a:pt x="24" y="179"/>
                    <a:pt x="24" y="179"/>
                    <a:pt x="24" y="179"/>
                  </a:cubicBezTo>
                  <a:cubicBezTo>
                    <a:pt x="26" y="181"/>
                    <a:pt x="26" y="181"/>
                    <a:pt x="26" y="181"/>
                  </a:cubicBezTo>
                  <a:cubicBezTo>
                    <a:pt x="28" y="181"/>
                    <a:pt x="28" y="181"/>
                    <a:pt x="28" y="181"/>
                  </a:cubicBezTo>
                  <a:cubicBezTo>
                    <a:pt x="174" y="220"/>
                    <a:pt x="174" y="220"/>
                    <a:pt x="174" y="220"/>
                  </a:cubicBezTo>
                  <a:cubicBezTo>
                    <a:pt x="174" y="220"/>
                    <a:pt x="174" y="220"/>
                    <a:pt x="174" y="220"/>
                  </a:cubicBezTo>
                  <a:cubicBezTo>
                    <a:pt x="175" y="220"/>
                    <a:pt x="175" y="220"/>
                    <a:pt x="175" y="220"/>
                  </a:cubicBezTo>
                  <a:cubicBezTo>
                    <a:pt x="176" y="219"/>
                    <a:pt x="176" y="219"/>
                    <a:pt x="176" y="219"/>
                  </a:cubicBezTo>
                  <a:cubicBezTo>
                    <a:pt x="176" y="219"/>
                    <a:pt x="176" y="219"/>
                    <a:pt x="176" y="219"/>
                  </a:cubicBezTo>
                  <a:cubicBezTo>
                    <a:pt x="207" y="166"/>
                    <a:pt x="207" y="166"/>
                    <a:pt x="207" y="166"/>
                  </a:cubicBezTo>
                  <a:cubicBezTo>
                    <a:pt x="226" y="181"/>
                    <a:pt x="226" y="181"/>
                    <a:pt x="226" y="181"/>
                  </a:cubicBezTo>
                  <a:cubicBezTo>
                    <a:pt x="227" y="182"/>
                    <a:pt x="227" y="182"/>
                    <a:pt x="227" y="182"/>
                  </a:cubicBezTo>
                  <a:cubicBezTo>
                    <a:pt x="228" y="183"/>
                    <a:pt x="228" y="183"/>
                    <a:pt x="228" y="183"/>
                  </a:cubicBezTo>
                  <a:cubicBezTo>
                    <a:pt x="230" y="184"/>
                    <a:pt x="230" y="184"/>
                    <a:pt x="230" y="184"/>
                  </a:cubicBezTo>
                  <a:cubicBezTo>
                    <a:pt x="232" y="185"/>
                    <a:pt x="232" y="185"/>
                    <a:pt x="232" y="185"/>
                  </a:cubicBezTo>
                  <a:cubicBezTo>
                    <a:pt x="235" y="185"/>
                    <a:pt x="235" y="185"/>
                    <a:pt x="235" y="185"/>
                  </a:cubicBezTo>
                  <a:cubicBezTo>
                    <a:pt x="237" y="186"/>
                    <a:pt x="237" y="186"/>
                    <a:pt x="237" y="186"/>
                  </a:cubicBezTo>
                  <a:cubicBezTo>
                    <a:pt x="239" y="186"/>
                    <a:pt x="239" y="186"/>
                    <a:pt x="239" y="186"/>
                  </a:cubicBezTo>
                  <a:cubicBezTo>
                    <a:pt x="241" y="185"/>
                    <a:pt x="241" y="185"/>
                    <a:pt x="241" y="185"/>
                  </a:cubicBezTo>
                  <a:cubicBezTo>
                    <a:pt x="243" y="185"/>
                    <a:pt x="243" y="185"/>
                    <a:pt x="243" y="185"/>
                  </a:cubicBezTo>
                  <a:cubicBezTo>
                    <a:pt x="244" y="184"/>
                    <a:pt x="244" y="184"/>
                    <a:pt x="244" y="184"/>
                  </a:cubicBezTo>
                  <a:cubicBezTo>
                    <a:pt x="248" y="182"/>
                    <a:pt x="248" y="182"/>
                    <a:pt x="248" y="182"/>
                  </a:cubicBezTo>
                  <a:cubicBezTo>
                    <a:pt x="251" y="178"/>
                    <a:pt x="251" y="178"/>
                    <a:pt x="251" y="178"/>
                  </a:cubicBezTo>
                  <a:cubicBezTo>
                    <a:pt x="253" y="176"/>
                    <a:pt x="253" y="176"/>
                    <a:pt x="253" y="176"/>
                  </a:cubicBezTo>
                  <a:cubicBezTo>
                    <a:pt x="254" y="174"/>
                    <a:pt x="254" y="174"/>
                    <a:pt x="254" y="174"/>
                  </a:cubicBezTo>
                  <a:cubicBezTo>
                    <a:pt x="255" y="172"/>
                    <a:pt x="255" y="172"/>
                    <a:pt x="255" y="172"/>
                  </a:cubicBezTo>
                  <a:cubicBezTo>
                    <a:pt x="256" y="169"/>
                    <a:pt x="256" y="169"/>
                    <a:pt x="256" y="169"/>
                  </a:cubicBezTo>
                  <a:cubicBezTo>
                    <a:pt x="257" y="167"/>
                    <a:pt x="257" y="167"/>
                    <a:pt x="257" y="167"/>
                  </a:cubicBezTo>
                  <a:cubicBezTo>
                    <a:pt x="257" y="165"/>
                    <a:pt x="257" y="165"/>
                    <a:pt x="257" y="165"/>
                  </a:cubicBezTo>
                  <a:cubicBezTo>
                    <a:pt x="257" y="164"/>
                    <a:pt x="257" y="164"/>
                    <a:pt x="257" y="164"/>
                  </a:cubicBezTo>
                  <a:cubicBezTo>
                    <a:pt x="257" y="162"/>
                    <a:pt x="257" y="162"/>
                    <a:pt x="257" y="162"/>
                  </a:cubicBezTo>
                  <a:cubicBezTo>
                    <a:pt x="256" y="162"/>
                    <a:pt x="256" y="162"/>
                    <a:pt x="256" y="162"/>
                  </a:cubicBezTo>
                  <a:cubicBezTo>
                    <a:pt x="255" y="161"/>
                    <a:pt x="255" y="161"/>
                    <a:pt x="255" y="161"/>
                  </a:cubicBezTo>
                  <a:cubicBezTo>
                    <a:pt x="254" y="158"/>
                    <a:pt x="254" y="158"/>
                    <a:pt x="254" y="158"/>
                  </a:cubicBezTo>
                  <a:cubicBezTo>
                    <a:pt x="253" y="156"/>
                    <a:pt x="253" y="156"/>
                    <a:pt x="253" y="156"/>
                  </a:cubicBezTo>
                  <a:cubicBezTo>
                    <a:pt x="251" y="154"/>
                    <a:pt x="251" y="154"/>
                    <a:pt x="251" y="154"/>
                  </a:cubicBezTo>
                  <a:cubicBezTo>
                    <a:pt x="250" y="153"/>
                    <a:pt x="250" y="153"/>
                    <a:pt x="250" y="153"/>
                  </a:cubicBezTo>
                  <a:cubicBezTo>
                    <a:pt x="249" y="151"/>
                    <a:pt x="249" y="151"/>
                    <a:pt x="249" y="151"/>
                  </a:cubicBezTo>
                  <a:cubicBezTo>
                    <a:pt x="226" y="132"/>
                    <a:pt x="226" y="132"/>
                    <a:pt x="226" y="132"/>
                  </a:cubicBezTo>
                  <a:cubicBezTo>
                    <a:pt x="263" y="66"/>
                    <a:pt x="263" y="66"/>
                    <a:pt x="263" y="66"/>
                  </a:cubicBezTo>
                  <a:cubicBezTo>
                    <a:pt x="263" y="65"/>
                    <a:pt x="263" y="65"/>
                    <a:pt x="263" y="65"/>
                  </a:cubicBezTo>
                  <a:cubicBezTo>
                    <a:pt x="263" y="65"/>
                    <a:pt x="263" y="65"/>
                    <a:pt x="263" y="65"/>
                  </a:cubicBezTo>
                  <a:cubicBezTo>
                    <a:pt x="263" y="64"/>
                    <a:pt x="263" y="64"/>
                    <a:pt x="263" y="64"/>
                  </a:cubicBezTo>
                  <a:cubicBezTo>
                    <a:pt x="263" y="64"/>
                    <a:pt x="263" y="64"/>
                    <a:pt x="263" y="64"/>
                  </a:cubicBezTo>
                  <a:cubicBezTo>
                    <a:pt x="262" y="63"/>
                    <a:pt x="262" y="63"/>
                    <a:pt x="262" y="63"/>
                  </a:cubicBezTo>
                  <a:cubicBezTo>
                    <a:pt x="262" y="63"/>
                    <a:pt x="262" y="63"/>
                    <a:pt x="262" y="63"/>
                  </a:cubicBezTo>
                  <a:cubicBezTo>
                    <a:pt x="261" y="63"/>
                    <a:pt x="261" y="63"/>
                    <a:pt x="261" y="63"/>
                  </a:cubicBezTo>
                  <a:cubicBezTo>
                    <a:pt x="260" y="63"/>
                    <a:pt x="260" y="63"/>
                    <a:pt x="260" y="63"/>
                  </a:cubicBezTo>
                  <a:cubicBezTo>
                    <a:pt x="258" y="61"/>
                    <a:pt x="258" y="61"/>
                    <a:pt x="258" y="61"/>
                  </a:cubicBezTo>
                  <a:cubicBezTo>
                    <a:pt x="256" y="60"/>
                    <a:pt x="256" y="60"/>
                    <a:pt x="256" y="60"/>
                  </a:cubicBezTo>
                  <a:cubicBezTo>
                    <a:pt x="255" y="57"/>
                    <a:pt x="255" y="57"/>
                    <a:pt x="255" y="57"/>
                  </a:cubicBezTo>
                  <a:cubicBezTo>
                    <a:pt x="254" y="55"/>
                    <a:pt x="254" y="55"/>
                    <a:pt x="254" y="55"/>
                  </a:cubicBezTo>
                  <a:cubicBezTo>
                    <a:pt x="253" y="52"/>
                    <a:pt x="253" y="52"/>
                    <a:pt x="253" y="52"/>
                  </a:cubicBezTo>
                  <a:cubicBezTo>
                    <a:pt x="252" y="49"/>
                    <a:pt x="252" y="49"/>
                    <a:pt x="252" y="49"/>
                  </a:cubicBezTo>
                  <a:cubicBezTo>
                    <a:pt x="251" y="45"/>
                    <a:pt x="251" y="45"/>
                    <a:pt x="251" y="45"/>
                  </a:cubicBezTo>
                  <a:cubicBezTo>
                    <a:pt x="251" y="44"/>
                    <a:pt x="251" y="44"/>
                    <a:pt x="251" y="44"/>
                  </a:cubicBezTo>
                  <a:cubicBezTo>
                    <a:pt x="260" y="30"/>
                    <a:pt x="260" y="30"/>
                    <a:pt x="260" y="30"/>
                  </a:cubicBezTo>
                  <a:cubicBezTo>
                    <a:pt x="261" y="29"/>
                    <a:pt x="261" y="29"/>
                    <a:pt x="261" y="29"/>
                  </a:cubicBezTo>
                  <a:cubicBezTo>
                    <a:pt x="261" y="28"/>
                    <a:pt x="261" y="28"/>
                    <a:pt x="261" y="28"/>
                  </a:cubicBezTo>
                  <a:cubicBezTo>
                    <a:pt x="261" y="27"/>
                    <a:pt x="261" y="27"/>
                    <a:pt x="261" y="27"/>
                  </a:cubicBezTo>
                  <a:cubicBezTo>
                    <a:pt x="260" y="27"/>
                    <a:pt x="260" y="27"/>
                    <a:pt x="260" y="27"/>
                  </a:cubicBezTo>
                  <a:cubicBezTo>
                    <a:pt x="260" y="26"/>
                    <a:pt x="260" y="26"/>
                    <a:pt x="260" y="26"/>
                  </a:cubicBezTo>
                  <a:cubicBezTo>
                    <a:pt x="259" y="26"/>
                    <a:pt x="259" y="26"/>
                    <a:pt x="259" y="26"/>
                  </a:cubicBezTo>
                  <a:cubicBezTo>
                    <a:pt x="258" y="26"/>
                    <a:pt x="258" y="26"/>
                    <a:pt x="258" y="26"/>
                  </a:cubicBezTo>
                  <a:cubicBezTo>
                    <a:pt x="232" y="23"/>
                    <a:pt x="232" y="23"/>
                    <a:pt x="232" y="23"/>
                  </a:cubicBezTo>
                  <a:cubicBezTo>
                    <a:pt x="231" y="23"/>
                    <a:pt x="229" y="21"/>
                    <a:pt x="229" y="19"/>
                  </a:cubicBezTo>
                  <a:cubicBezTo>
                    <a:pt x="230" y="17"/>
                    <a:pt x="231" y="16"/>
                    <a:pt x="233" y="16"/>
                  </a:cubicBezTo>
                  <a:cubicBezTo>
                    <a:pt x="260" y="19"/>
                    <a:pt x="260" y="19"/>
                    <a:pt x="260" y="19"/>
                  </a:cubicBezTo>
                  <a:cubicBezTo>
                    <a:pt x="262" y="20"/>
                    <a:pt x="262" y="20"/>
                    <a:pt x="262" y="20"/>
                  </a:cubicBezTo>
                  <a:cubicBezTo>
                    <a:pt x="264" y="21"/>
                    <a:pt x="264" y="21"/>
                    <a:pt x="264" y="21"/>
                  </a:cubicBezTo>
                  <a:cubicBezTo>
                    <a:pt x="265" y="23"/>
                    <a:pt x="265" y="23"/>
                    <a:pt x="265" y="23"/>
                  </a:cubicBezTo>
                  <a:cubicBezTo>
                    <a:pt x="266" y="24"/>
                    <a:pt x="266" y="24"/>
                    <a:pt x="266" y="24"/>
                  </a:cubicBezTo>
                  <a:cubicBezTo>
                    <a:pt x="267" y="26"/>
                    <a:pt x="267" y="26"/>
                    <a:pt x="267" y="26"/>
                  </a:cubicBezTo>
                  <a:cubicBezTo>
                    <a:pt x="267" y="29"/>
                    <a:pt x="267" y="29"/>
                    <a:pt x="267" y="29"/>
                  </a:cubicBezTo>
                  <a:cubicBezTo>
                    <a:pt x="267" y="31"/>
                    <a:pt x="267" y="31"/>
                    <a:pt x="267" y="31"/>
                  </a:cubicBezTo>
                  <a:cubicBezTo>
                    <a:pt x="266" y="33"/>
                    <a:pt x="266" y="33"/>
                    <a:pt x="266" y="33"/>
                  </a:cubicBezTo>
                  <a:cubicBezTo>
                    <a:pt x="258" y="46"/>
                    <a:pt x="258" y="46"/>
                    <a:pt x="258" y="46"/>
                  </a:cubicBezTo>
                  <a:cubicBezTo>
                    <a:pt x="258" y="48"/>
                    <a:pt x="258" y="48"/>
                    <a:pt x="258" y="48"/>
                  </a:cubicBezTo>
                  <a:cubicBezTo>
                    <a:pt x="259" y="50"/>
                    <a:pt x="259" y="50"/>
                    <a:pt x="259" y="50"/>
                  </a:cubicBezTo>
                  <a:cubicBezTo>
                    <a:pt x="260" y="52"/>
                    <a:pt x="260" y="52"/>
                    <a:pt x="260" y="52"/>
                  </a:cubicBezTo>
                  <a:cubicBezTo>
                    <a:pt x="261" y="54"/>
                    <a:pt x="261" y="54"/>
                    <a:pt x="261" y="54"/>
                  </a:cubicBezTo>
                  <a:cubicBezTo>
                    <a:pt x="262" y="55"/>
                    <a:pt x="262" y="55"/>
                    <a:pt x="262" y="55"/>
                  </a:cubicBezTo>
                  <a:cubicBezTo>
                    <a:pt x="262" y="56"/>
                    <a:pt x="262" y="56"/>
                    <a:pt x="262" y="56"/>
                  </a:cubicBezTo>
                  <a:cubicBezTo>
                    <a:pt x="264" y="57"/>
                    <a:pt x="264" y="57"/>
                    <a:pt x="264" y="57"/>
                  </a:cubicBezTo>
                  <a:cubicBezTo>
                    <a:pt x="266" y="58"/>
                    <a:pt x="266" y="58"/>
                    <a:pt x="266" y="58"/>
                  </a:cubicBezTo>
                  <a:cubicBezTo>
                    <a:pt x="268" y="60"/>
                    <a:pt x="268" y="60"/>
                    <a:pt x="268" y="60"/>
                  </a:cubicBezTo>
                  <a:cubicBezTo>
                    <a:pt x="269" y="61"/>
                    <a:pt x="269" y="61"/>
                    <a:pt x="269" y="61"/>
                  </a:cubicBezTo>
                  <a:cubicBezTo>
                    <a:pt x="270" y="63"/>
                    <a:pt x="270" y="63"/>
                    <a:pt x="270" y="63"/>
                  </a:cubicBezTo>
                  <a:cubicBezTo>
                    <a:pt x="270" y="65"/>
                    <a:pt x="270" y="65"/>
                    <a:pt x="270" y="65"/>
                  </a:cubicBezTo>
                  <a:cubicBezTo>
                    <a:pt x="269" y="68"/>
                    <a:pt x="269" y="68"/>
                    <a:pt x="269" y="68"/>
                  </a:cubicBezTo>
                  <a:cubicBezTo>
                    <a:pt x="269" y="69"/>
                    <a:pt x="269" y="69"/>
                    <a:pt x="269" y="69"/>
                  </a:cubicBezTo>
                  <a:cubicBezTo>
                    <a:pt x="234" y="130"/>
                    <a:pt x="234" y="130"/>
                    <a:pt x="234" y="130"/>
                  </a:cubicBezTo>
                  <a:cubicBezTo>
                    <a:pt x="253" y="147"/>
                    <a:pt x="253" y="147"/>
                    <a:pt x="253" y="147"/>
                  </a:cubicBezTo>
                  <a:cubicBezTo>
                    <a:pt x="255" y="149"/>
                    <a:pt x="255" y="149"/>
                    <a:pt x="255" y="149"/>
                  </a:cubicBezTo>
                  <a:cubicBezTo>
                    <a:pt x="257" y="150"/>
                    <a:pt x="257" y="150"/>
                    <a:pt x="257" y="150"/>
                  </a:cubicBezTo>
                  <a:cubicBezTo>
                    <a:pt x="258" y="153"/>
                    <a:pt x="258" y="153"/>
                    <a:pt x="258" y="153"/>
                  </a:cubicBezTo>
                  <a:cubicBezTo>
                    <a:pt x="260" y="155"/>
                    <a:pt x="260" y="155"/>
                    <a:pt x="260" y="155"/>
                  </a:cubicBezTo>
                  <a:cubicBezTo>
                    <a:pt x="261" y="157"/>
                    <a:pt x="261" y="157"/>
                    <a:pt x="261" y="157"/>
                  </a:cubicBezTo>
                  <a:cubicBezTo>
                    <a:pt x="261" y="157"/>
                    <a:pt x="261" y="157"/>
                    <a:pt x="261" y="157"/>
                  </a:cubicBezTo>
                  <a:cubicBezTo>
                    <a:pt x="262" y="159"/>
                    <a:pt x="262" y="159"/>
                    <a:pt x="262" y="159"/>
                  </a:cubicBezTo>
                  <a:cubicBezTo>
                    <a:pt x="264" y="163"/>
                    <a:pt x="264" y="163"/>
                    <a:pt x="264" y="163"/>
                  </a:cubicBezTo>
                  <a:cubicBezTo>
                    <a:pt x="263" y="166"/>
                    <a:pt x="263" y="166"/>
                    <a:pt x="263" y="166"/>
                  </a:cubicBezTo>
                  <a:cubicBezTo>
                    <a:pt x="263" y="169"/>
                    <a:pt x="263" y="169"/>
                    <a:pt x="263" y="169"/>
                  </a:cubicBezTo>
                  <a:cubicBezTo>
                    <a:pt x="262" y="171"/>
                    <a:pt x="262" y="171"/>
                    <a:pt x="262" y="171"/>
                  </a:cubicBezTo>
                  <a:cubicBezTo>
                    <a:pt x="261" y="174"/>
                    <a:pt x="261" y="174"/>
                    <a:pt x="261" y="174"/>
                  </a:cubicBezTo>
                  <a:cubicBezTo>
                    <a:pt x="260" y="177"/>
                    <a:pt x="260" y="177"/>
                    <a:pt x="260" y="177"/>
                  </a:cubicBezTo>
                  <a:cubicBezTo>
                    <a:pt x="258" y="180"/>
                    <a:pt x="258" y="180"/>
                    <a:pt x="258" y="180"/>
                  </a:cubicBezTo>
                  <a:cubicBezTo>
                    <a:pt x="256" y="183"/>
                    <a:pt x="256" y="183"/>
                    <a:pt x="256" y="183"/>
                  </a:cubicBezTo>
                  <a:cubicBezTo>
                    <a:pt x="252" y="187"/>
                    <a:pt x="252" y="187"/>
                    <a:pt x="252" y="187"/>
                  </a:cubicBezTo>
                  <a:cubicBezTo>
                    <a:pt x="247" y="190"/>
                    <a:pt x="247" y="190"/>
                    <a:pt x="247" y="190"/>
                  </a:cubicBezTo>
                  <a:cubicBezTo>
                    <a:pt x="244" y="191"/>
                    <a:pt x="244" y="191"/>
                    <a:pt x="244" y="191"/>
                  </a:cubicBezTo>
                  <a:cubicBezTo>
                    <a:pt x="242" y="192"/>
                    <a:pt x="242" y="192"/>
                    <a:pt x="242" y="192"/>
                  </a:cubicBezTo>
                  <a:cubicBezTo>
                    <a:pt x="240" y="192"/>
                    <a:pt x="240" y="192"/>
                    <a:pt x="240" y="192"/>
                  </a:cubicBezTo>
                  <a:cubicBezTo>
                    <a:pt x="237" y="192"/>
                    <a:pt x="237" y="192"/>
                    <a:pt x="237" y="192"/>
                  </a:cubicBezTo>
                  <a:cubicBezTo>
                    <a:pt x="233" y="192"/>
                    <a:pt x="233" y="192"/>
                    <a:pt x="233" y="192"/>
                  </a:cubicBezTo>
                  <a:cubicBezTo>
                    <a:pt x="230" y="191"/>
                    <a:pt x="230" y="191"/>
                    <a:pt x="230" y="191"/>
                  </a:cubicBezTo>
                  <a:cubicBezTo>
                    <a:pt x="227" y="190"/>
                    <a:pt x="227" y="190"/>
                    <a:pt x="227" y="190"/>
                  </a:cubicBezTo>
                  <a:cubicBezTo>
                    <a:pt x="225" y="189"/>
                    <a:pt x="225" y="189"/>
                    <a:pt x="225" y="189"/>
                  </a:cubicBezTo>
                  <a:cubicBezTo>
                    <a:pt x="223" y="188"/>
                    <a:pt x="223" y="188"/>
                    <a:pt x="223" y="188"/>
                  </a:cubicBezTo>
                  <a:cubicBezTo>
                    <a:pt x="221" y="187"/>
                    <a:pt x="221" y="187"/>
                    <a:pt x="221" y="187"/>
                  </a:cubicBezTo>
                  <a:cubicBezTo>
                    <a:pt x="208" y="176"/>
                    <a:pt x="208" y="176"/>
                    <a:pt x="208" y="176"/>
                  </a:cubicBezTo>
                  <a:cubicBezTo>
                    <a:pt x="182" y="223"/>
                    <a:pt x="182" y="223"/>
                    <a:pt x="182" y="223"/>
                  </a:cubicBezTo>
                  <a:cubicBezTo>
                    <a:pt x="180" y="225"/>
                    <a:pt x="180" y="225"/>
                    <a:pt x="180" y="225"/>
                  </a:cubicBezTo>
                  <a:cubicBezTo>
                    <a:pt x="178" y="225"/>
                    <a:pt x="178" y="225"/>
                    <a:pt x="178" y="225"/>
                  </a:cubicBezTo>
                  <a:cubicBezTo>
                    <a:pt x="177" y="226"/>
                    <a:pt x="177" y="226"/>
                    <a:pt x="177" y="226"/>
                  </a:cubicBezTo>
                  <a:lnTo>
                    <a:pt x="174" y="2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5" name="Freeform 392">
              <a:extLst>
                <a:ext uri="{FF2B5EF4-FFF2-40B4-BE49-F238E27FC236}">
                  <a16:creationId xmlns:a16="http://schemas.microsoft.com/office/drawing/2014/main" id="{8A454061-0534-450E-B818-28168E96E6D9}"/>
                </a:ext>
              </a:extLst>
            </p:cNvPr>
            <p:cNvSpPr>
              <a:spLocks/>
            </p:cNvSpPr>
            <p:nvPr/>
          </p:nvSpPr>
          <p:spPr bwMode="auto">
            <a:xfrm>
              <a:off x="284041" y="5641754"/>
              <a:ext cx="368786" cy="313680"/>
            </a:xfrm>
            <a:custGeom>
              <a:avLst/>
              <a:gdLst>
                <a:gd name="T0" fmla="*/ 180 w 183"/>
                <a:gd name="T1" fmla="*/ 157 h 157"/>
                <a:gd name="T2" fmla="*/ 178 w 183"/>
                <a:gd name="T3" fmla="*/ 156 h 157"/>
                <a:gd name="T4" fmla="*/ 90 w 183"/>
                <a:gd name="T5" fmla="*/ 82 h 157"/>
                <a:gd name="T6" fmla="*/ 2 w 183"/>
                <a:gd name="T7" fmla="*/ 6 h 157"/>
                <a:gd name="T8" fmla="*/ 2 w 183"/>
                <a:gd name="T9" fmla="*/ 1 h 157"/>
                <a:gd name="T10" fmla="*/ 6 w 183"/>
                <a:gd name="T11" fmla="*/ 1 h 157"/>
                <a:gd name="T12" fmla="*/ 95 w 183"/>
                <a:gd name="T13" fmla="*/ 77 h 157"/>
                <a:gd name="T14" fmla="*/ 182 w 183"/>
                <a:gd name="T15" fmla="*/ 151 h 157"/>
                <a:gd name="T16" fmla="*/ 182 w 183"/>
                <a:gd name="T17" fmla="*/ 156 h 157"/>
                <a:gd name="T18" fmla="*/ 180 w 183"/>
                <a:gd name="T1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57">
                  <a:moveTo>
                    <a:pt x="180" y="157"/>
                  </a:moveTo>
                  <a:cubicBezTo>
                    <a:pt x="179" y="157"/>
                    <a:pt x="178" y="157"/>
                    <a:pt x="178" y="156"/>
                  </a:cubicBezTo>
                  <a:cubicBezTo>
                    <a:pt x="90" y="82"/>
                    <a:pt x="90" y="82"/>
                    <a:pt x="90" y="82"/>
                  </a:cubicBezTo>
                  <a:cubicBezTo>
                    <a:pt x="2" y="6"/>
                    <a:pt x="2" y="6"/>
                    <a:pt x="2" y="6"/>
                  </a:cubicBezTo>
                  <a:cubicBezTo>
                    <a:pt x="0" y="5"/>
                    <a:pt x="0" y="2"/>
                    <a:pt x="2" y="1"/>
                  </a:cubicBezTo>
                  <a:cubicBezTo>
                    <a:pt x="3" y="0"/>
                    <a:pt x="5" y="0"/>
                    <a:pt x="6" y="1"/>
                  </a:cubicBezTo>
                  <a:cubicBezTo>
                    <a:pt x="95" y="77"/>
                    <a:pt x="95" y="77"/>
                    <a:pt x="95" y="77"/>
                  </a:cubicBezTo>
                  <a:cubicBezTo>
                    <a:pt x="182" y="151"/>
                    <a:pt x="182" y="151"/>
                    <a:pt x="182" y="151"/>
                  </a:cubicBezTo>
                  <a:cubicBezTo>
                    <a:pt x="183" y="152"/>
                    <a:pt x="183" y="154"/>
                    <a:pt x="182" y="156"/>
                  </a:cubicBezTo>
                  <a:cubicBezTo>
                    <a:pt x="182" y="156"/>
                    <a:pt x="181" y="157"/>
                    <a:pt x="180" y="1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6" name="Freeform 393">
              <a:extLst>
                <a:ext uri="{FF2B5EF4-FFF2-40B4-BE49-F238E27FC236}">
                  <a16:creationId xmlns:a16="http://schemas.microsoft.com/office/drawing/2014/main" id="{F1FE6CA3-226F-4002-87A7-FAAFE060559A}"/>
                </a:ext>
              </a:extLst>
            </p:cNvPr>
            <p:cNvSpPr>
              <a:spLocks/>
            </p:cNvSpPr>
            <p:nvPr/>
          </p:nvSpPr>
          <p:spPr bwMode="auto">
            <a:xfrm>
              <a:off x="339147" y="5633276"/>
              <a:ext cx="264933" cy="222544"/>
            </a:xfrm>
            <a:custGeom>
              <a:avLst/>
              <a:gdLst>
                <a:gd name="T0" fmla="*/ 128 w 131"/>
                <a:gd name="T1" fmla="*/ 111 h 111"/>
                <a:gd name="T2" fmla="*/ 126 w 131"/>
                <a:gd name="T3" fmla="*/ 111 h 111"/>
                <a:gd name="T4" fmla="*/ 2 w 131"/>
                <a:gd name="T5" fmla="*/ 7 h 111"/>
                <a:gd name="T6" fmla="*/ 2 w 131"/>
                <a:gd name="T7" fmla="*/ 2 h 111"/>
                <a:gd name="T8" fmla="*/ 6 w 131"/>
                <a:gd name="T9" fmla="*/ 2 h 111"/>
                <a:gd name="T10" fmla="*/ 130 w 131"/>
                <a:gd name="T11" fmla="*/ 106 h 111"/>
                <a:gd name="T12" fmla="*/ 130 w 131"/>
                <a:gd name="T13" fmla="*/ 110 h 111"/>
                <a:gd name="T14" fmla="*/ 128 w 131"/>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11">
                  <a:moveTo>
                    <a:pt x="128" y="111"/>
                  </a:moveTo>
                  <a:cubicBezTo>
                    <a:pt x="127" y="111"/>
                    <a:pt x="126" y="111"/>
                    <a:pt x="126" y="111"/>
                  </a:cubicBezTo>
                  <a:cubicBezTo>
                    <a:pt x="2" y="7"/>
                    <a:pt x="2" y="7"/>
                    <a:pt x="2" y="7"/>
                  </a:cubicBezTo>
                  <a:cubicBezTo>
                    <a:pt x="1" y="5"/>
                    <a:pt x="0" y="3"/>
                    <a:pt x="2" y="2"/>
                  </a:cubicBezTo>
                  <a:cubicBezTo>
                    <a:pt x="3" y="1"/>
                    <a:pt x="5" y="0"/>
                    <a:pt x="6" y="2"/>
                  </a:cubicBezTo>
                  <a:cubicBezTo>
                    <a:pt x="130" y="106"/>
                    <a:pt x="130" y="106"/>
                    <a:pt x="130" y="106"/>
                  </a:cubicBezTo>
                  <a:cubicBezTo>
                    <a:pt x="131" y="107"/>
                    <a:pt x="131" y="109"/>
                    <a:pt x="130" y="110"/>
                  </a:cubicBezTo>
                  <a:cubicBezTo>
                    <a:pt x="130" y="111"/>
                    <a:pt x="129" y="111"/>
                    <a:pt x="128"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7" name="Freeform 394">
              <a:extLst>
                <a:ext uri="{FF2B5EF4-FFF2-40B4-BE49-F238E27FC236}">
                  <a16:creationId xmlns:a16="http://schemas.microsoft.com/office/drawing/2014/main" id="{0DA5D4A0-9023-44A9-ADFC-F04243ADF340}"/>
                </a:ext>
              </a:extLst>
            </p:cNvPr>
            <p:cNvSpPr>
              <a:spLocks/>
            </p:cNvSpPr>
            <p:nvPr/>
          </p:nvSpPr>
          <p:spPr bwMode="auto">
            <a:xfrm>
              <a:off x="281922" y="5703219"/>
              <a:ext cx="277648" cy="233140"/>
            </a:xfrm>
            <a:custGeom>
              <a:avLst/>
              <a:gdLst>
                <a:gd name="T0" fmla="*/ 134 w 138"/>
                <a:gd name="T1" fmla="*/ 117 h 117"/>
                <a:gd name="T2" fmla="*/ 132 w 138"/>
                <a:gd name="T3" fmla="*/ 116 h 117"/>
                <a:gd name="T4" fmla="*/ 1 w 138"/>
                <a:gd name="T5" fmla="*/ 6 h 117"/>
                <a:gd name="T6" fmla="*/ 1 w 138"/>
                <a:gd name="T7" fmla="*/ 1 h 117"/>
                <a:gd name="T8" fmla="*/ 5 w 138"/>
                <a:gd name="T9" fmla="*/ 1 h 117"/>
                <a:gd name="T10" fmla="*/ 137 w 138"/>
                <a:gd name="T11" fmla="*/ 111 h 117"/>
                <a:gd name="T12" fmla="*/ 137 w 138"/>
                <a:gd name="T13" fmla="*/ 116 h 117"/>
                <a:gd name="T14" fmla="*/ 134 w 138"/>
                <a:gd name="T15" fmla="*/ 11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17">
                  <a:moveTo>
                    <a:pt x="134" y="117"/>
                  </a:moveTo>
                  <a:cubicBezTo>
                    <a:pt x="134" y="117"/>
                    <a:pt x="133" y="117"/>
                    <a:pt x="132" y="116"/>
                  </a:cubicBezTo>
                  <a:cubicBezTo>
                    <a:pt x="1" y="6"/>
                    <a:pt x="1" y="6"/>
                    <a:pt x="1" y="6"/>
                  </a:cubicBezTo>
                  <a:cubicBezTo>
                    <a:pt x="0" y="5"/>
                    <a:pt x="0" y="3"/>
                    <a:pt x="1" y="1"/>
                  </a:cubicBezTo>
                  <a:cubicBezTo>
                    <a:pt x="2" y="0"/>
                    <a:pt x="4" y="0"/>
                    <a:pt x="5" y="1"/>
                  </a:cubicBezTo>
                  <a:cubicBezTo>
                    <a:pt x="137" y="111"/>
                    <a:pt x="137" y="111"/>
                    <a:pt x="137" y="111"/>
                  </a:cubicBezTo>
                  <a:cubicBezTo>
                    <a:pt x="138" y="112"/>
                    <a:pt x="138" y="114"/>
                    <a:pt x="137" y="116"/>
                  </a:cubicBezTo>
                  <a:cubicBezTo>
                    <a:pt x="136" y="117"/>
                    <a:pt x="135" y="117"/>
                    <a:pt x="134" y="1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8" name="Freeform 395">
              <a:extLst>
                <a:ext uri="{FF2B5EF4-FFF2-40B4-BE49-F238E27FC236}">
                  <a16:creationId xmlns:a16="http://schemas.microsoft.com/office/drawing/2014/main" id="{160EE0D9-B918-4724-B78F-A3ECFEEBC098}"/>
                </a:ext>
              </a:extLst>
            </p:cNvPr>
            <p:cNvSpPr>
              <a:spLocks/>
            </p:cNvSpPr>
            <p:nvPr/>
          </p:nvSpPr>
          <p:spPr bwMode="auto">
            <a:xfrm>
              <a:off x="553213" y="5671427"/>
              <a:ext cx="101734" cy="146243"/>
            </a:xfrm>
            <a:custGeom>
              <a:avLst/>
              <a:gdLst>
                <a:gd name="T0" fmla="*/ 4 w 51"/>
                <a:gd name="T1" fmla="*/ 74 h 74"/>
                <a:gd name="T2" fmla="*/ 2 w 51"/>
                <a:gd name="T3" fmla="*/ 73 h 74"/>
                <a:gd name="T4" fmla="*/ 1 w 51"/>
                <a:gd name="T5" fmla="*/ 69 h 74"/>
                <a:gd name="T6" fmla="*/ 45 w 51"/>
                <a:gd name="T7" fmla="*/ 2 h 74"/>
                <a:gd name="T8" fmla="*/ 49 w 51"/>
                <a:gd name="T9" fmla="*/ 1 h 74"/>
                <a:gd name="T10" fmla="*/ 50 w 51"/>
                <a:gd name="T11" fmla="*/ 6 h 74"/>
                <a:gd name="T12" fmla="*/ 7 w 51"/>
                <a:gd name="T13" fmla="*/ 73 h 74"/>
                <a:gd name="T14" fmla="*/ 4 w 51"/>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4">
                  <a:moveTo>
                    <a:pt x="4" y="74"/>
                  </a:moveTo>
                  <a:cubicBezTo>
                    <a:pt x="3" y="74"/>
                    <a:pt x="3" y="74"/>
                    <a:pt x="2" y="73"/>
                  </a:cubicBezTo>
                  <a:cubicBezTo>
                    <a:pt x="1" y="73"/>
                    <a:pt x="0" y="70"/>
                    <a:pt x="1" y="69"/>
                  </a:cubicBezTo>
                  <a:cubicBezTo>
                    <a:pt x="45" y="2"/>
                    <a:pt x="45" y="2"/>
                    <a:pt x="45" y="2"/>
                  </a:cubicBezTo>
                  <a:cubicBezTo>
                    <a:pt x="46" y="1"/>
                    <a:pt x="48" y="0"/>
                    <a:pt x="49" y="1"/>
                  </a:cubicBezTo>
                  <a:cubicBezTo>
                    <a:pt x="51" y="2"/>
                    <a:pt x="51" y="4"/>
                    <a:pt x="50" y="6"/>
                  </a:cubicBezTo>
                  <a:cubicBezTo>
                    <a:pt x="7" y="73"/>
                    <a:pt x="7" y="73"/>
                    <a:pt x="7" y="73"/>
                  </a:cubicBezTo>
                  <a:cubicBezTo>
                    <a:pt x="6" y="74"/>
                    <a:pt x="5" y="74"/>
                    <a:pt x="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49" name="Freeform 396">
              <a:extLst>
                <a:ext uri="{FF2B5EF4-FFF2-40B4-BE49-F238E27FC236}">
                  <a16:creationId xmlns:a16="http://schemas.microsoft.com/office/drawing/2014/main" id="{671BCE22-8C7D-486B-B4B0-1DCB6ED266D5}"/>
                </a:ext>
              </a:extLst>
            </p:cNvPr>
            <p:cNvSpPr>
              <a:spLocks/>
            </p:cNvSpPr>
            <p:nvPr/>
          </p:nvSpPr>
          <p:spPr bwMode="auto">
            <a:xfrm>
              <a:off x="139918" y="5860059"/>
              <a:ext cx="377263" cy="103853"/>
            </a:xfrm>
            <a:custGeom>
              <a:avLst/>
              <a:gdLst>
                <a:gd name="T0" fmla="*/ 165 w 188"/>
                <a:gd name="T1" fmla="*/ 52 h 52"/>
                <a:gd name="T2" fmla="*/ 3 w 188"/>
                <a:gd name="T3" fmla="*/ 7 h 52"/>
                <a:gd name="T4" fmla="*/ 1 w 188"/>
                <a:gd name="T5" fmla="*/ 3 h 52"/>
                <a:gd name="T6" fmla="*/ 5 w 188"/>
                <a:gd name="T7" fmla="*/ 1 h 52"/>
                <a:gd name="T8" fmla="*/ 162 w 188"/>
                <a:gd name="T9" fmla="*/ 44 h 52"/>
                <a:gd name="T10" fmla="*/ 182 w 188"/>
                <a:gd name="T11" fmla="*/ 15 h 52"/>
                <a:gd name="T12" fmla="*/ 186 w 188"/>
                <a:gd name="T13" fmla="*/ 14 h 52"/>
                <a:gd name="T14" fmla="*/ 187 w 188"/>
                <a:gd name="T15" fmla="*/ 19 h 52"/>
                <a:gd name="T16" fmla="*/ 165 w 188"/>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52">
                  <a:moveTo>
                    <a:pt x="165" y="52"/>
                  </a:moveTo>
                  <a:cubicBezTo>
                    <a:pt x="3" y="7"/>
                    <a:pt x="3" y="7"/>
                    <a:pt x="3" y="7"/>
                  </a:cubicBezTo>
                  <a:cubicBezTo>
                    <a:pt x="1" y="7"/>
                    <a:pt x="0" y="5"/>
                    <a:pt x="1" y="3"/>
                  </a:cubicBezTo>
                  <a:cubicBezTo>
                    <a:pt x="1" y="1"/>
                    <a:pt x="3" y="0"/>
                    <a:pt x="5" y="1"/>
                  </a:cubicBezTo>
                  <a:cubicBezTo>
                    <a:pt x="162" y="44"/>
                    <a:pt x="162" y="44"/>
                    <a:pt x="162" y="44"/>
                  </a:cubicBezTo>
                  <a:cubicBezTo>
                    <a:pt x="182" y="15"/>
                    <a:pt x="182" y="15"/>
                    <a:pt x="182" y="15"/>
                  </a:cubicBezTo>
                  <a:cubicBezTo>
                    <a:pt x="183" y="14"/>
                    <a:pt x="185" y="13"/>
                    <a:pt x="186" y="14"/>
                  </a:cubicBezTo>
                  <a:cubicBezTo>
                    <a:pt x="188" y="15"/>
                    <a:pt x="188" y="17"/>
                    <a:pt x="187" y="19"/>
                  </a:cubicBezTo>
                  <a:lnTo>
                    <a:pt x="165"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0" name="Freeform 397">
              <a:extLst>
                <a:ext uri="{FF2B5EF4-FFF2-40B4-BE49-F238E27FC236}">
                  <a16:creationId xmlns:a16="http://schemas.microsoft.com/office/drawing/2014/main" id="{68E47D48-0E76-4273-988E-1FE0BC22C81E}"/>
                </a:ext>
              </a:extLst>
            </p:cNvPr>
            <p:cNvSpPr>
              <a:spLocks/>
            </p:cNvSpPr>
            <p:nvPr/>
          </p:nvSpPr>
          <p:spPr bwMode="auto">
            <a:xfrm>
              <a:off x="243772" y="5612082"/>
              <a:ext cx="76300" cy="72062"/>
            </a:xfrm>
            <a:custGeom>
              <a:avLst/>
              <a:gdLst>
                <a:gd name="T0" fmla="*/ 4 w 38"/>
                <a:gd name="T1" fmla="*/ 36 h 36"/>
                <a:gd name="T2" fmla="*/ 1 w 38"/>
                <a:gd name="T3" fmla="*/ 34 h 36"/>
                <a:gd name="T4" fmla="*/ 2 w 38"/>
                <a:gd name="T5" fmla="*/ 30 h 36"/>
                <a:gd name="T6" fmla="*/ 32 w 38"/>
                <a:gd name="T7" fmla="*/ 2 h 36"/>
                <a:gd name="T8" fmla="*/ 36 w 38"/>
                <a:gd name="T9" fmla="*/ 1 h 36"/>
                <a:gd name="T10" fmla="*/ 37 w 38"/>
                <a:gd name="T11" fmla="*/ 5 h 36"/>
                <a:gd name="T12" fmla="*/ 5 w 38"/>
                <a:gd name="T13" fmla="*/ 36 h 36"/>
                <a:gd name="T14" fmla="*/ 4 w 38"/>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6">
                  <a:moveTo>
                    <a:pt x="4" y="36"/>
                  </a:moveTo>
                  <a:cubicBezTo>
                    <a:pt x="3" y="36"/>
                    <a:pt x="2" y="35"/>
                    <a:pt x="1" y="34"/>
                  </a:cubicBezTo>
                  <a:cubicBezTo>
                    <a:pt x="0" y="33"/>
                    <a:pt x="1" y="31"/>
                    <a:pt x="2" y="30"/>
                  </a:cubicBezTo>
                  <a:cubicBezTo>
                    <a:pt x="21" y="19"/>
                    <a:pt x="31" y="2"/>
                    <a:pt x="32" y="2"/>
                  </a:cubicBezTo>
                  <a:cubicBezTo>
                    <a:pt x="33" y="0"/>
                    <a:pt x="35" y="0"/>
                    <a:pt x="36" y="1"/>
                  </a:cubicBezTo>
                  <a:cubicBezTo>
                    <a:pt x="38" y="2"/>
                    <a:pt x="38" y="4"/>
                    <a:pt x="37" y="5"/>
                  </a:cubicBezTo>
                  <a:cubicBezTo>
                    <a:pt x="37" y="6"/>
                    <a:pt x="26" y="24"/>
                    <a:pt x="5" y="36"/>
                  </a:cubicBezTo>
                  <a:cubicBezTo>
                    <a:pt x="5" y="36"/>
                    <a:pt x="4" y="3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grpSp>
        <p:nvGrpSpPr>
          <p:cNvPr id="51" name="Group 28">
            <a:extLst>
              <a:ext uri="{FF2B5EF4-FFF2-40B4-BE49-F238E27FC236}">
                <a16:creationId xmlns:a16="http://schemas.microsoft.com/office/drawing/2014/main" id="{37CE7CFE-79B4-466F-ADE1-84148C31391A}"/>
              </a:ext>
            </a:extLst>
          </p:cNvPr>
          <p:cNvGrpSpPr>
            <a:grpSpLocks/>
          </p:cNvGrpSpPr>
          <p:nvPr/>
        </p:nvGrpSpPr>
        <p:grpSpPr bwMode="auto">
          <a:xfrm>
            <a:off x="8551758" y="1534843"/>
            <a:ext cx="472017" cy="455083"/>
            <a:chOff x="2543994" y="5537902"/>
            <a:chExt cx="471396" cy="455682"/>
          </a:xfrm>
        </p:grpSpPr>
        <p:sp>
          <p:nvSpPr>
            <p:cNvPr id="52" name="Freeform 419">
              <a:extLst>
                <a:ext uri="{FF2B5EF4-FFF2-40B4-BE49-F238E27FC236}">
                  <a16:creationId xmlns:a16="http://schemas.microsoft.com/office/drawing/2014/main" id="{322CF985-276C-4FF8-A916-69A71B8BB4DC}"/>
                </a:ext>
              </a:extLst>
            </p:cNvPr>
            <p:cNvSpPr>
              <a:spLocks/>
            </p:cNvSpPr>
            <p:nvPr/>
          </p:nvSpPr>
          <p:spPr bwMode="auto">
            <a:xfrm>
              <a:off x="2543994" y="5853700"/>
              <a:ext cx="38050" cy="38150"/>
            </a:xfrm>
            <a:custGeom>
              <a:avLst/>
              <a:gdLst>
                <a:gd name="T0" fmla="*/ 20 w 20"/>
                <a:gd name="T1" fmla="*/ 9 h 19"/>
                <a:gd name="T2" fmla="*/ 10 w 20"/>
                <a:gd name="T3" fmla="*/ 19 h 19"/>
                <a:gd name="T4" fmla="*/ 0 w 20"/>
                <a:gd name="T5" fmla="*/ 10 h 19"/>
                <a:gd name="T6" fmla="*/ 10 w 20"/>
                <a:gd name="T7" fmla="*/ 0 h 19"/>
                <a:gd name="T8" fmla="*/ 20 w 20"/>
                <a:gd name="T9" fmla="*/ 9 h 19"/>
              </a:gdLst>
              <a:ahLst/>
              <a:cxnLst>
                <a:cxn ang="0">
                  <a:pos x="T0" y="T1"/>
                </a:cxn>
                <a:cxn ang="0">
                  <a:pos x="T2" y="T3"/>
                </a:cxn>
                <a:cxn ang="0">
                  <a:pos x="T4" y="T5"/>
                </a:cxn>
                <a:cxn ang="0">
                  <a:pos x="T6" y="T7"/>
                </a:cxn>
                <a:cxn ang="0">
                  <a:pos x="T8" y="T9"/>
                </a:cxn>
              </a:cxnLst>
              <a:rect l="0" t="0" r="r" b="b"/>
              <a:pathLst>
                <a:path w="20" h="19">
                  <a:moveTo>
                    <a:pt x="20" y="9"/>
                  </a:moveTo>
                  <a:cubicBezTo>
                    <a:pt x="20" y="15"/>
                    <a:pt x="15" y="19"/>
                    <a:pt x="10" y="19"/>
                  </a:cubicBezTo>
                  <a:cubicBezTo>
                    <a:pt x="4" y="19"/>
                    <a:pt x="0" y="15"/>
                    <a:pt x="0" y="10"/>
                  </a:cubicBezTo>
                  <a:cubicBezTo>
                    <a:pt x="0" y="4"/>
                    <a:pt x="4" y="0"/>
                    <a:pt x="10" y="0"/>
                  </a:cubicBezTo>
                  <a:cubicBezTo>
                    <a:pt x="15" y="0"/>
                    <a:pt x="20" y="4"/>
                    <a:pt x="2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3" name="Freeform 420">
              <a:extLst>
                <a:ext uri="{FF2B5EF4-FFF2-40B4-BE49-F238E27FC236}">
                  <a16:creationId xmlns:a16="http://schemas.microsoft.com/office/drawing/2014/main" id="{366164C7-8704-4C2A-A269-EE68BCA4C293}"/>
                </a:ext>
              </a:extLst>
            </p:cNvPr>
            <p:cNvSpPr>
              <a:spLocks/>
            </p:cNvSpPr>
            <p:nvPr/>
          </p:nvSpPr>
          <p:spPr bwMode="auto">
            <a:xfrm>
              <a:off x="2552449" y="5739249"/>
              <a:ext cx="462941" cy="254335"/>
            </a:xfrm>
            <a:custGeom>
              <a:avLst/>
              <a:gdLst>
                <a:gd name="T0" fmla="*/ 23 w 229"/>
                <a:gd name="T1" fmla="*/ 127 h 128"/>
                <a:gd name="T2" fmla="*/ 15 w 229"/>
                <a:gd name="T3" fmla="*/ 124 h 128"/>
                <a:gd name="T4" fmla="*/ 9 w 229"/>
                <a:gd name="T5" fmla="*/ 118 h 128"/>
                <a:gd name="T6" fmla="*/ 2 w 229"/>
                <a:gd name="T7" fmla="*/ 107 h 128"/>
                <a:gd name="T8" fmla="*/ 5 w 229"/>
                <a:gd name="T9" fmla="*/ 84 h 128"/>
                <a:gd name="T10" fmla="*/ 12 w 229"/>
                <a:gd name="T11" fmla="*/ 107 h 128"/>
                <a:gd name="T12" fmla="*/ 18 w 229"/>
                <a:gd name="T13" fmla="*/ 114 h 128"/>
                <a:gd name="T14" fmla="*/ 23 w 229"/>
                <a:gd name="T15" fmla="*/ 117 h 128"/>
                <a:gd name="T16" fmla="*/ 200 w 229"/>
                <a:gd name="T17" fmla="*/ 119 h 128"/>
                <a:gd name="T18" fmla="*/ 211 w 229"/>
                <a:gd name="T19" fmla="*/ 114 h 128"/>
                <a:gd name="T20" fmla="*/ 216 w 229"/>
                <a:gd name="T21" fmla="*/ 108 h 128"/>
                <a:gd name="T22" fmla="*/ 219 w 229"/>
                <a:gd name="T23" fmla="*/ 102 h 128"/>
                <a:gd name="T24" fmla="*/ 214 w 229"/>
                <a:gd name="T25" fmla="*/ 22 h 128"/>
                <a:gd name="T26" fmla="*/ 194 w 229"/>
                <a:gd name="T27" fmla="*/ 34 h 128"/>
                <a:gd name="T28" fmla="*/ 173 w 229"/>
                <a:gd name="T29" fmla="*/ 43 h 128"/>
                <a:gd name="T30" fmla="*/ 151 w 229"/>
                <a:gd name="T31" fmla="*/ 49 h 128"/>
                <a:gd name="T32" fmla="*/ 140 w 229"/>
                <a:gd name="T33" fmla="*/ 54 h 128"/>
                <a:gd name="T34" fmla="*/ 137 w 229"/>
                <a:gd name="T35" fmla="*/ 62 h 128"/>
                <a:gd name="T36" fmla="*/ 132 w 229"/>
                <a:gd name="T37" fmla="*/ 67 h 128"/>
                <a:gd name="T38" fmla="*/ 124 w 229"/>
                <a:gd name="T39" fmla="*/ 72 h 128"/>
                <a:gd name="T40" fmla="*/ 115 w 229"/>
                <a:gd name="T41" fmla="*/ 74 h 128"/>
                <a:gd name="T42" fmla="*/ 103 w 229"/>
                <a:gd name="T43" fmla="*/ 71 h 128"/>
                <a:gd name="T44" fmla="*/ 95 w 229"/>
                <a:gd name="T45" fmla="*/ 65 h 128"/>
                <a:gd name="T46" fmla="*/ 90 w 229"/>
                <a:gd name="T47" fmla="*/ 56 h 128"/>
                <a:gd name="T48" fmla="*/ 80 w 229"/>
                <a:gd name="T49" fmla="*/ 49 h 128"/>
                <a:gd name="T50" fmla="*/ 59 w 229"/>
                <a:gd name="T51" fmla="*/ 44 h 128"/>
                <a:gd name="T52" fmla="*/ 30 w 229"/>
                <a:gd name="T53" fmla="*/ 31 h 128"/>
                <a:gd name="T54" fmla="*/ 10 w 229"/>
                <a:gd name="T55" fmla="*/ 19 h 128"/>
                <a:gd name="T56" fmla="*/ 0 w 229"/>
                <a:gd name="T57" fmla="*/ 2 h 128"/>
                <a:gd name="T58" fmla="*/ 17 w 229"/>
                <a:gd name="T59" fmla="*/ 13 h 128"/>
                <a:gd name="T60" fmla="*/ 39 w 229"/>
                <a:gd name="T61" fmla="*/ 25 h 128"/>
                <a:gd name="T62" fmla="*/ 67 w 229"/>
                <a:gd name="T63" fmla="*/ 36 h 128"/>
                <a:gd name="T64" fmla="*/ 88 w 229"/>
                <a:gd name="T65" fmla="*/ 41 h 128"/>
                <a:gd name="T66" fmla="*/ 99 w 229"/>
                <a:gd name="T67" fmla="*/ 55 h 128"/>
                <a:gd name="T68" fmla="*/ 106 w 229"/>
                <a:gd name="T69" fmla="*/ 62 h 128"/>
                <a:gd name="T70" fmla="*/ 114 w 229"/>
                <a:gd name="T71" fmla="*/ 64 h 128"/>
                <a:gd name="T72" fmla="*/ 119 w 229"/>
                <a:gd name="T73" fmla="*/ 63 h 128"/>
                <a:gd name="T74" fmla="*/ 125 w 229"/>
                <a:gd name="T75" fmla="*/ 61 h 128"/>
                <a:gd name="T76" fmla="*/ 129 w 229"/>
                <a:gd name="T77" fmla="*/ 56 h 128"/>
                <a:gd name="T78" fmla="*/ 130 w 229"/>
                <a:gd name="T79" fmla="*/ 52 h 128"/>
                <a:gd name="T80" fmla="*/ 149 w 229"/>
                <a:gd name="T81" fmla="*/ 40 h 128"/>
                <a:gd name="T82" fmla="*/ 170 w 229"/>
                <a:gd name="T83" fmla="*/ 34 h 128"/>
                <a:gd name="T84" fmla="*/ 190 w 229"/>
                <a:gd name="T85" fmla="*/ 25 h 128"/>
                <a:gd name="T86" fmla="*/ 209 w 229"/>
                <a:gd name="T87" fmla="*/ 14 h 128"/>
                <a:gd name="T88" fmla="*/ 229 w 229"/>
                <a:gd name="T89" fmla="*/ 101 h 128"/>
                <a:gd name="T90" fmla="*/ 226 w 229"/>
                <a:gd name="T91" fmla="*/ 109 h 128"/>
                <a:gd name="T92" fmla="*/ 222 w 229"/>
                <a:gd name="T93" fmla="*/ 117 h 128"/>
                <a:gd name="T94" fmla="*/ 214 w 229"/>
                <a:gd name="T95" fmla="*/ 123 h 128"/>
                <a:gd name="T96" fmla="*/ 202 w 229"/>
                <a:gd name="T9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128">
                  <a:moveTo>
                    <a:pt x="202" y="128"/>
                  </a:moveTo>
                  <a:cubicBezTo>
                    <a:pt x="27" y="128"/>
                    <a:pt x="27" y="128"/>
                    <a:pt x="27" y="128"/>
                  </a:cubicBezTo>
                  <a:cubicBezTo>
                    <a:pt x="25" y="128"/>
                    <a:pt x="25" y="128"/>
                    <a:pt x="25" y="128"/>
                  </a:cubicBezTo>
                  <a:cubicBezTo>
                    <a:pt x="23" y="127"/>
                    <a:pt x="23" y="127"/>
                    <a:pt x="23" y="127"/>
                  </a:cubicBezTo>
                  <a:cubicBezTo>
                    <a:pt x="21" y="126"/>
                    <a:pt x="21" y="126"/>
                    <a:pt x="21" y="126"/>
                  </a:cubicBezTo>
                  <a:cubicBezTo>
                    <a:pt x="19" y="126"/>
                    <a:pt x="19" y="126"/>
                    <a:pt x="19" y="126"/>
                  </a:cubicBezTo>
                  <a:cubicBezTo>
                    <a:pt x="17" y="125"/>
                    <a:pt x="17" y="125"/>
                    <a:pt x="17" y="125"/>
                  </a:cubicBezTo>
                  <a:cubicBezTo>
                    <a:pt x="15" y="124"/>
                    <a:pt x="15" y="124"/>
                    <a:pt x="15" y="124"/>
                  </a:cubicBezTo>
                  <a:cubicBezTo>
                    <a:pt x="14" y="123"/>
                    <a:pt x="14" y="123"/>
                    <a:pt x="14" y="123"/>
                  </a:cubicBezTo>
                  <a:cubicBezTo>
                    <a:pt x="12" y="121"/>
                    <a:pt x="12" y="121"/>
                    <a:pt x="12" y="121"/>
                  </a:cubicBezTo>
                  <a:cubicBezTo>
                    <a:pt x="10" y="120"/>
                    <a:pt x="10" y="120"/>
                    <a:pt x="10" y="120"/>
                  </a:cubicBezTo>
                  <a:cubicBezTo>
                    <a:pt x="9" y="118"/>
                    <a:pt x="9" y="118"/>
                    <a:pt x="9" y="118"/>
                  </a:cubicBezTo>
                  <a:cubicBezTo>
                    <a:pt x="8" y="117"/>
                    <a:pt x="8" y="117"/>
                    <a:pt x="8" y="117"/>
                  </a:cubicBezTo>
                  <a:cubicBezTo>
                    <a:pt x="5" y="114"/>
                    <a:pt x="5" y="114"/>
                    <a:pt x="5" y="114"/>
                  </a:cubicBezTo>
                  <a:cubicBezTo>
                    <a:pt x="4" y="111"/>
                    <a:pt x="4" y="111"/>
                    <a:pt x="4" y="111"/>
                  </a:cubicBezTo>
                  <a:cubicBezTo>
                    <a:pt x="2" y="107"/>
                    <a:pt x="2" y="107"/>
                    <a:pt x="2" y="107"/>
                  </a:cubicBezTo>
                  <a:cubicBezTo>
                    <a:pt x="1" y="106"/>
                    <a:pt x="1" y="106"/>
                    <a:pt x="1" y="106"/>
                  </a:cubicBezTo>
                  <a:cubicBezTo>
                    <a:pt x="0" y="101"/>
                    <a:pt x="0" y="101"/>
                    <a:pt x="0" y="101"/>
                  </a:cubicBezTo>
                  <a:cubicBezTo>
                    <a:pt x="0" y="88"/>
                    <a:pt x="0" y="88"/>
                    <a:pt x="0" y="88"/>
                  </a:cubicBezTo>
                  <a:cubicBezTo>
                    <a:pt x="0" y="86"/>
                    <a:pt x="2" y="84"/>
                    <a:pt x="5" y="84"/>
                  </a:cubicBezTo>
                  <a:cubicBezTo>
                    <a:pt x="7" y="84"/>
                    <a:pt x="10" y="86"/>
                    <a:pt x="10" y="88"/>
                  </a:cubicBezTo>
                  <a:cubicBezTo>
                    <a:pt x="10" y="100"/>
                    <a:pt x="10" y="100"/>
                    <a:pt x="10" y="100"/>
                  </a:cubicBezTo>
                  <a:cubicBezTo>
                    <a:pt x="11" y="104"/>
                    <a:pt x="11" y="104"/>
                    <a:pt x="11" y="104"/>
                  </a:cubicBezTo>
                  <a:cubicBezTo>
                    <a:pt x="12" y="107"/>
                    <a:pt x="12" y="107"/>
                    <a:pt x="12" y="107"/>
                  </a:cubicBezTo>
                  <a:cubicBezTo>
                    <a:pt x="13" y="109"/>
                    <a:pt x="13" y="109"/>
                    <a:pt x="13" y="109"/>
                  </a:cubicBezTo>
                  <a:cubicBezTo>
                    <a:pt x="15" y="111"/>
                    <a:pt x="15" y="111"/>
                    <a:pt x="15" y="111"/>
                  </a:cubicBezTo>
                  <a:cubicBezTo>
                    <a:pt x="16" y="112"/>
                    <a:pt x="16" y="112"/>
                    <a:pt x="16" y="112"/>
                  </a:cubicBezTo>
                  <a:cubicBezTo>
                    <a:pt x="18" y="114"/>
                    <a:pt x="18" y="114"/>
                    <a:pt x="18" y="114"/>
                  </a:cubicBezTo>
                  <a:cubicBezTo>
                    <a:pt x="19" y="115"/>
                    <a:pt x="19" y="115"/>
                    <a:pt x="19" y="115"/>
                  </a:cubicBezTo>
                  <a:cubicBezTo>
                    <a:pt x="20" y="116"/>
                    <a:pt x="20" y="116"/>
                    <a:pt x="20" y="116"/>
                  </a:cubicBezTo>
                  <a:cubicBezTo>
                    <a:pt x="22" y="116"/>
                    <a:pt x="22" y="116"/>
                    <a:pt x="22" y="116"/>
                  </a:cubicBezTo>
                  <a:cubicBezTo>
                    <a:pt x="23" y="117"/>
                    <a:pt x="23" y="117"/>
                    <a:pt x="23" y="117"/>
                  </a:cubicBezTo>
                  <a:cubicBezTo>
                    <a:pt x="25" y="118"/>
                    <a:pt x="25" y="118"/>
                    <a:pt x="25" y="118"/>
                  </a:cubicBezTo>
                  <a:cubicBezTo>
                    <a:pt x="26" y="118"/>
                    <a:pt x="26" y="118"/>
                    <a:pt x="26" y="118"/>
                  </a:cubicBezTo>
                  <a:cubicBezTo>
                    <a:pt x="29" y="119"/>
                    <a:pt x="29" y="119"/>
                    <a:pt x="29" y="119"/>
                  </a:cubicBezTo>
                  <a:cubicBezTo>
                    <a:pt x="200" y="119"/>
                    <a:pt x="200" y="119"/>
                    <a:pt x="200" y="119"/>
                  </a:cubicBezTo>
                  <a:cubicBezTo>
                    <a:pt x="205" y="118"/>
                    <a:pt x="205" y="118"/>
                    <a:pt x="205" y="118"/>
                  </a:cubicBezTo>
                  <a:cubicBezTo>
                    <a:pt x="208" y="116"/>
                    <a:pt x="208" y="116"/>
                    <a:pt x="208" y="116"/>
                  </a:cubicBezTo>
                  <a:cubicBezTo>
                    <a:pt x="209" y="115"/>
                    <a:pt x="209" y="115"/>
                    <a:pt x="209" y="115"/>
                  </a:cubicBezTo>
                  <a:cubicBezTo>
                    <a:pt x="211" y="114"/>
                    <a:pt x="211" y="114"/>
                    <a:pt x="211" y="114"/>
                  </a:cubicBezTo>
                  <a:cubicBezTo>
                    <a:pt x="212" y="113"/>
                    <a:pt x="212" y="113"/>
                    <a:pt x="212" y="113"/>
                  </a:cubicBezTo>
                  <a:cubicBezTo>
                    <a:pt x="215" y="110"/>
                    <a:pt x="215" y="110"/>
                    <a:pt x="215" y="110"/>
                  </a:cubicBezTo>
                  <a:cubicBezTo>
                    <a:pt x="215" y="109"/>
                    <a:pt x="215" y="109"/>
                    <a:pt x="215" y="109"/>
                  </a:cubicBezTo>
                  <a:cubicBezTo>
                    <a:pt x="216" y="108"/>
                    <a:pt x="216" y="108"/>
                    <a:pt x="216" y="108"/>
                  </a:cubicBezTo>
                  <a:cubicBezTo>
                    <a:pt x="217" y="107"/>
                    <a:pt x="217" y="107"/>
                    <a:pt x="217" y="107"/>
                  </a:cubicBezTo>
                  <a:cubicBezTo>
                    <a:pt x="217" y="105"/>
                    <a:pt x="217" y="105"/>
                    <a:pt x="217" y="105"/>
                  </a:cubicBezTo>
                  <a:cubicBezTo>
                    <a:pt x="218" y="104"/>
                    <a:pt x="218" y="104"/>
                    <a:pt x="218" y="104"/>
                  </a:cubicBezTo>
                  <a:cubicBezTo>
                    <a:pt x="219" y="102"/>
                    <a:pt x="219" y="102"/>
                    <a:pt x="219" y="102"/>
                  </a:cubicBezTo>
                  <a:cubicBezTo>
                    <a:pt x="219" y="100"/>
                    <a:pt x="219" y="100"/>
                    <a:pt x="219" y="100"/>
                  </a:cubicBezTo>
                  <a:cubicBezTo>
                    <a:pt x="219" y="19"/>
                    <a:pt x="219" y="19"/>
                    <a:pt x="219" y="19"/>
                  </a:cubicBezTo>
                  <a:cubicBezTo>
                    <a:pt x="219" y="19"/>
                    <a:pt x="219" y="19"/>
                    <a:pt x="219" y="19"/>
                  </a:cubicBezTo>
                  <a:cubicBezTo>
                    <a:pt x="214" y="22"/>
                    <a:pt x="214" y="22"/>
                    <a:pt x="214" y="22"/>
                  </a:cubicBezTo>
                  <a:cubicBezTo>
                    <a:pt x="209" y="25"/>
                    <a:pt x="209" y="25"/>
                    <a:pt x="209" y="25"/>
                  </a:cubicBezTo>
                  <a:cubicBezTo>
                    <a:pt x="204" y="28"/>
                    <a:pt x="204" y="28"/>
                    <a:pt x="204" y="28"/>
                  </a:cubicBezTo>
                  <a:cubicBezTo>
                    <a:pt x="199" y="31"/>
                    <a:pt x="199" y="31"/>
                    <a:pt x="199" y="31"/>
                  </a:cubicBezTo>
                  <a:cubicBezTo>
                    <a:pt x="194" y="34"/>
                    <a:pt x="194" y="34"/>
                    <a:pt x="194" y="34"/>
                  </a:cubicBezTo>
                  <a:cubicBezTo>
                    <a:pt x="189" y="36"/>
                    <a:pt x="189" y="36"/>
                    <a:pt x="189" y="36"/>
                  </a:cubicBezTo>
                  <a:cubicBezTo>
                    <a:pt x="184" y="39"/>
                    <a:pt x="184" y="39"/>
                    <a:pt x="184" y="39"/>
                  </a:cubicBezTo>
                  <a:cubicBezTo>
                    <a:pt x="178" y="41"/>
                    <a:pt x="178" y="41"/>
                    <a:pt x="178" y="41"/>
                  </a:cubicBezTo>
                  <a:cubicBezTo>
                    <a:pt x="173" y="43"/>
                    <a:pt x="173" y="43"/>
                    <a:pt x="173" y="43"/>
                  </a:cubicBezTo>
                  <a:cubicBezTo>
                    <a:pt x="167" y="45"/>
                    <a:pt x="167" y="45"/>
                    <a:pt x="167" y="45"/>
                  </a:cubicBezTo>
                  <a:cubicBezTo>
                    <a:pt x="162" y="46"/>
                    <a:pt x="162" y="46"/>
                    <a:pt x="162" y="46"/>
                  </a:cubicBezTo>
                  <a:cubicBezTo>
                    <a:pt x="156" y="48"/>
                    <a:pt x="156" y="48"/>
                    <a:pt x="156" y="48"/>
                  </a:cubicBezTo>
                  <a:cubicBezTo>
                    <a:pt x="151" y="49"/>
                    <a:pt x="151" y="49"/>
                    <a:pt x="151" y="49"/>
                  </a:cubicBezTo>
                  <a:cubicBezTo>
                    <a:pt x="145" y="50"/>
                    <a:pt x="145" y="50"/>
                    <a:pt x="145" y="50"/>
                  </a:cubicBezTo>
                  <a:cubicBezTo>
                    <a:pt x="140" y="51"/>
                    <a:pt x="140" y="51"/>
                    <a:pt x="140" y="51"/>
                  </a:cubicBezTo>
                  <a:cubicBezTo>
                    <a:pt x="140" y="52"/>
                    <a:pt x="140" y="52"/>
                    <a:pt x="140" y="52"/>
                  </a:cubicBezTo>
                  <a:cubicBezTo>
                    <a:pt x="140" y="54"/>
                    <a:pt x="140" y="54"/>
                    <a:pt x="140" y="54"/>
                  </a:cubicBezTo>
                  <a:cubicBezTo>
                    <a:pt x="140" y="55"/>
                    <a:pt x="140" y="55"/>
                    <a:pt x="140" y="55"/>
                  </a:cubicBezTo>
                  <a:cubicBezTo>
                    <a:pt x="139" y="58"/>
                    <a:pt x="139" y="58"/>
                    <a:pt x="139" y="58"/>
                  </a:cubicBezTo>
                  <a:cubicBezTo>
                    <a:pt x="138" y="60"/>
                    <a:pt x="138" y="60"/>
                    <a:pt x="138" y="60"/>
                  </a:cubicBezTo>
                  <a:cubicBezTo>
                    <a:pt x="137" y="62"/>
                    <a:pt x="137" y="62"/>
                    <a:pt x="137" y="62"/>
                  </a:cubicBezTo>
                  <a:cubicBezTo>
                    <a:pt x="136" y="63"/>
                    <a:pt x="136" y="63"/>
                    <a:pt x="136" y="63"/>
                  </a:cubicBezTo>
                  <a:cubicBezTo>
                    <a:pt x="134" y="65"/>
                    <a:pt x="134" y="65"/>
                    <a:pt x="134" y="65"/>
                  </a:cubicBezTo>
                  <a:cubicBezTo>
                    <a:pt x="133" y="66"/>
                    <a:pt x="133" y="66"/>
                    <a:pt x="133" y="66"/>
                  </a:cubicBezTo>
                  <a:cubicBezTo>
                    <a:pt x="132" y="67"/>
                    <a:pt x="132" y="67"/>
                    <a:pt x="132" y="67"/>
                  </a:cubicBezTo>
                  <a:cubicBezTo>
                    <a:pt x="130" y="68"/>
                    <a:pt x="130" y="68"/>
                    <a:pt x="130" y="68"/>
                  </a:cubicBezTo>
                  <a:cubicBezTo>
                    <a:pt x="129" y="69"/>
                    <a:pt x="129" y="69"/>
                    <a:pt x="129" y="69"/>
                  </a:cubicBezTo>
                  <a:cubicBezTo>
                    <a:pt x="126" y="71"/>
                    <a:pt x="126" y="71"/>
                    <a:pt x="126" y="71"/>
                  </a:cubicBezTo>
                  <a:cubicBezTo>
                    <a:pt x="124" y="72"/>
                    <a:pt x="124" y="72"/>
                    <a:pt x="124" y="72"/>
                  </a:cubicBezTo>
                  <a:cubicBezTo>
                    <a:pt x="122" y="72"/>
                    <a:pt x="122" y="72"/>
                    <a:pt x="122" y="72"/>
                  </a:cubicBezTo>
                  <a:cubicBezTo>
                    <a:pt x="121" y="73"/>
                    <a:pt x="121" y="73"/>
                    <a:pt x="121" y="73"/>
                  </a:cubicBezTo>
                  <a:cubicBezTo>
                    <a:pt x="118" y="73"/>
                    <a:pt x="118" y="73"/>
                    <a:pt x="118" y="73"/>
                  </a:cubicBezTo>
                  <a:cubicBezTo>
                    <a:pt x="115" y="74"/>
                    <a:pt x="115" y="74"/>
                    <a:pt x="115" y="74"/>
                  </a:cubicBezTo>
                  <a:cubicBezTo>
                    <a:pt x="113" y="73"/>
                    <a:pt x="113" y="73"/>
                    <a:pt x="113" y="73"/>
                  </a:cubicBezTo>
                  <a:cubicBezTo>
                    <a:pt x="112" y="73"/>
                    <a:pt x="112" y="73"/>
                    <a:pt x="112" y="73"/>
                  </a:cubicBezTo>
                  <a:cubicBezTo>
                    <a:pt x="108" y="73"/>
                    <a:pt x="108" y="73"/>
                    <a:pt x="108" y="73"/>
                  </a:cubicBezTo>
                  <a:cubicBezTo>
                    <a:pt x="103" y="71"/>
                    <a:pt x="103" y="71"/>
                    <a:pt x="103" y="71"/>
                  </a:cubicBezTo>
                  <a:cubicBezTo>
                    <a:pt x="102" y="70"/>
                    <a:pt x="102" y="70"/>
                    <a:pt x="102" y="70"/>
                  </a:cubicBezTo>
                  <a:cubicBezTo>
                    <a:pt x="99" y="69"/>
                    <a:pt x="99" y="69"/>
                    <a:pt x="99" y="69"/>
                  </a:cubicBezTo>
                  <a:cubicBezTo>
                    <a:pt x="98" y="68"/>
                    <a:pt x="98" y="68"/>
                    <a:pt x="98" y="68"/>
                  </a:cubicBezTo>
                  <a:cubicBezTo>
                    <a:pt x="95" y="65"/>
                    <a:pt x="95" y="65"/>
                    <a:pt x="95" y="65"/>
                  </a:cubicBezTo>
                  <a:cubicBezTo>
                    <a:pt x="93" y="62"/>
                    <a:pt x="93" y="62"/>
                    <a:pt x="93" y="62"/>
                  </a:cubicBezTo>
                  <a:cubicBezTo>
                    <a:pt x="91" y="59"/>
                    <a:pt x="91" y="59"/>
                    <a:pt x="91" y="59"/>
                  </a:cubicBezTo>
                  <a:cubicBezTo>
                    <a:pt x="90" y="58"/>
                    <a:pt x="90" y="58"/>
                    <a:pt x="90" y="58"/>
                  </a:cubicBezTo>
                  <a:cubicBezTo>
                    <a:pt x="90" y="56"/>
                    <a:pt x="90" y="56"/>
                    <a:pt x="90" y="56"/>
                  </a:cubicBezTo>
                  <a:cubicBezTo>
                    <a:pt x="89" y="53"/>
                    <a:pt x="89" y="53"/>
                    <a:pt x="89" y="53"/>
                  </a:cubicBezTo>
                  <a:cubicBezTo>
                    <a:pt x="89" y="51"/>
                    <a:pt x="89" y="51"/>
                    <a:pt x="89" y="51"/>
                  </a:cubicBezTo>
                  <a:cubicBezTo>
                    <a:pt x="86" y="50"/>
                    <a:pt x="86" y="50"/>
                    <a:pt x="86" y="50"/>
                  </a:cubicBezTo>
                  <a:cubicBezTo>
                    <a:pt x="80" y="49"/>
                    <a:pt x="80" y="49"/>
                    <a:pt x="80" y="49"/>
                  </a:cubicBezTo>
                  <a:cubicBezTo>
                    <a:pt x="74" y="48"/>
                    <a:pt x="74" y="48"/>
                    <a:pt x="74" y="48"/>
                  </a:cubicBezTo>
                  <a:cubicBezTo>
                    <a:pt x="69" y="47"/>
                    <a:pt x="69" y="47"/>
                    <a:pt x="69" y="47"/>
                  </a:cubicBezTo>
                  <a:cubicBezTo>
                    <a:pt x="64" y="45"/>
                    <a:pt x="64" y="45"/>
                    <a:pt x="64" y="45"/>
                  </a:cubicBezTo>
                  <a:cubicBezTo>
                    <a:pt x="59" y="44"/>
                    <a:pt x="59" y="44"/>
                    <a:pt x="59" y="44"/>
                  </a:cubicBezTo>
                  <a:cubicBezTo>
                    <a:pt x="49" y="40"/>
                    <a:pt x="49" y="40"/>
                    <a:pt x="49" y="40"/>
                  </a:cubicBezTo>
                  <a:cubicBezTo>
                    <a:pt x="44" y="38"/>
                    <a:pt x="44" y="38"/>
                    <a:pt x="44" y="38"/>
                  </a:cubicBezTo>
                  <a:cubicBezTo>
                    <a:pt x="35" y="34"/>
                    <a:pt x="35" y="34"/>
                    <a:pt x="35" y="34"/>
                  </a:cubicBezTo>
                  <a:cubicBezTo>
                    <a:pt x="30" y="31"/>
                    <a:pt x="30" y="31"/>
                    <a:pt x="30" y="31"/>
                  </a:cubicBezTo>
                  <a:cubicBezTo>
                    <a:pt x="21" y="26"/>
                    <a:pt x="21" y="26"/>
                    <a:pt x="21" y="26"/>
                  </a:cubicBezTo>
                  <a:cubicBezTo>
                    <a:pt x="17" y="23"/>
                    <a:pt x="17" y="23"/>
                    <a:pt x="17" y="23"/>
                  </a:cubicBezTo>
                  <a:cubicBezTo>
                    <a:pt x="12" y="20"/>
                    <a:pt x="12" y="20"/>
                    <a:pt x="12" y="20"/>
                  </a:cubicBezTo>
                  <a:cubicBezTo>
                    <a:pt x="10" y="19"/>
                    <a:pt x="10" y="19"/>
                    <a:pt x="10" y="19"/>
                  </a:cubicBezTo>
                  <a:cubicBezTo>
                    <a:pt x="10" y="47"/>
                    <a:pt x="10" y="47"/>
                    <a:pt x="10" y="47"/>
                  </a:cubicBezTo>
                  <a:cubicBezTo>
                    <a:pt x="10" y="50"/>
                    <a:pt x="7" y="52"/>
                    <a:pt x="5" y="52"/>
                  </a:cubicBezTo>
                  <a:cubicBezTo>
                    <a:pt x="2" y="52"/>
                    <a:pt x="0" y="50"/>
                    <a:pt x="0" y="47"/>
                  </a:cubicBezTo>
                  <a:cubicBezTo>
                    <a:pt x="0" y="2"/>
                    <a:pt x="0" y="2"/>
                    <a:pt x="0" y="2"/>
                  </a:cubicBezTo>
                  <a:cubicBezTo>
                    <a:pt x="8" y="6"/>
                    <a:pt x="8" y="6"/>
                    <a:pt x="8" y="6"/>
                  </a:cubicBezTo>
                  <a:cubicBezTo>
                    <a:pt x="9" y="7"/>
                    <a:pt x="9" y="7"/>
                    <a:pt x="9" y="7"/>
                  </a:cubicBezTo>
                  <a:cubicBezTo>
                    <a:pt x="13" y="10"/>
                    <a:pt x="13" y="10"/>
                    <a:pt x="13" y="10"/>
                  </a:cubicBezTo>
                  <a:cubicBezTo>
                    <a:pt x="17" y="13"/>
                    <a:pt x="17" y="13"/>
                    <a:pt x="17" y="13"/>
                  </a:cubicBezTo>
                  <a:cubicBezTo>
                    <a:pt x="22" y="15"/>
                    <a:pt x="22" y="15"/>
                    <a:pt x="22" y="15"/>
                  </a:cubicBezTo>
                  <a:cubicBezTo>
                    <a:pt x="26" y="18"/>
                    <a:pt x="26" y="18"/>
                    <a:pt x="26" y="18"/>
                  </a:cubicBezTo>
                  <a:cubicBezTo>
                    <a:pt x="35" y="23"/>
                    <a:pt x="35" y="23"/>
                    <a:pt x="35" y="23"/>
                  </a:cubicBezTo>
                  <a:cubicBezTo>
                    <a:pt x="39" y="25"/>
                    <a:pt x="39" y="25"/>
                    <a:pt x="39" y="25"/>
                  </a:cubicBezTo>
                  <a:cubicBezTo>
                    <a:pt x="48" y="30"/>
                    <a:pt x="48" y="30"/>
                    <a:pt x="48" y="30"/>
                  </a:cubicBezTo>
                  <a:cubicBezTo>
                    <a:pt x="52" y="31"/>
                    <a:pt x="52" y="31"/>
                    <a:pt x="52" y="31"/>
                  </a:cubicBezTo>
                  <a:cubicBezTo>
                    <a:pt x="62" y="35"/>
                    <a:pt x="62" y="35"/>
                    <a:pt x="62" y="35"/>
                  </a:cubicBezTo>
                  <a:cubicBezTo>
                    <a:pt x="67" y="36"/>
                    <a:pt x="67" y="36"/>
                    <a:pt x="67" y="36"/>
                  </a:cubicBezTo>
                  <a:cubicBezTo>
                    <a:pt x="71" y="38"/>
                    <a:pt x="71" y="38"/>
                    <a:pt x="71" y="38"/>
                  </a:cubicBezTo>
                  <a:cubicBezTo>
                    <a:pt x="76" y="39"/>
                    <a:pt x="76" y="39"/>
                    <a:pt x="76" y="39"/>
                  </a:cubicBezTo>
                  <a:cubicBezTo>
                    <a:pt x="81" y="40"/>
                    <a:pt x="81" y="40"/>
                    <a:pt x="81" y="40"/>
                  </a:cubicBezTo>
                  <a:cubicBezTo>
                    <a:pt x="88" y="41"/>
                    <a:pt x="88" y="41"/>
                    <a:pt x="88" y="41"/>
                  </a:cubicBezTo>
                  <a:cubicBezTo>
                    <a:pt x="99" y="43"/>
                    <a:pt x="99" y="43"/>
                    <a:pt x="99" y="43"/>
                  </a:cubicBezTo>
                  <a:cubicBezTo>
                    <a:pt x="99" y="52"/>
                    <a:pt x="99" y="52"/>
                    <a:pt x="99" y="52"/>
                  </a:cubicBezTo>
                  <a:cubicBezTo>
                    <a:pt x="99" y="55"/>
                    <a:pt x="99" y="55"/>
                    <a:pt x="99" y="55"/>
                  </a:cubicBezTo>
                  <a:cubicBezTo>
                    <a:pt x="99" y="55"/>
                    <a:pt x="99" y="55"/>
                    <a:pt x="99" y="55"/>
                  </a:cubicBezTo>
                  <a:cubicBezTo>
                    <a:pt x="100" y="57"/>
                    <a:pt x="100" y="57"/>
                    <a:pt x="100" y="57"/>
                  </a:cubicBezTo>
                  <a:cubicBezTo>
                    <a:pt x="102" y="58"/>
                    <a:pt x="102" y="58"/>
                    <a:pt x="102" y="58"/>
                  </a:cubicBezTo>
                  <a:cubicBezTo>
                    <a:pt x="105" y="61"/>
                    <a:pt x="105" y="61"/>
                    <a:pt x="105" y="61"/>
                  </a:cubicBezTo>
                  <a:cubicBezTo>
                    <a:pt x="106" y="62"/>
                    <a:pt x="106" y="62"/>
                    <a:pt x="106" y="62"/>
                  </a:cubicBezTo>
                  <a:cubicBezTo>
                    <a:pt x="108" y="63"/>
                    <a:pt x="108" y="63"/>
                    <a:pt x="108" y="63"/>
                  </a:cubicBezTo>
                  <a:cubicBezTo>
                    <a:pt x="110" y="63"/>
                    <a:pt x="110" y="63"/>
                    <a:pt x="110" y="63"/>
                  </a:cubicBezTo>
                  <a:cubicBezTo>
                    <a:pt x="113" y="64"/>
                    <a:pt x="113" y="64"/>
                    <a:pt x="113" y="64"/>
                  </a:cubicBezTo>
                  <a:cubicBezTo>
                    <a:pt x="114" y="64"/>
                    <a:pt x="114" y="64"/>
                    <a:pt x="114" y="64"/>
                  </a:cubicBezTo>
                  <a:cubicBezTo>
                    <a:pt x="115" y="64"/>
                    <a:pt x="115" y="64"/>
                    <a:pt x="115" y="64"/>
                  </a:cubicBezTo>
                  <a:cubicBezTo>
                    <a:pt x="117" y="64"/>
                    <a:pt x="117" y="64"/>
                    <a:pt x="117" y="64"/>
                  </a:cubicBezTo>
                  <a:cubicBezTo>
                    <a:pt x="119" y="64"/>
                    <a:pt x="119" y="64"/>
                    <a:pt x="119" y="64"/>
                  </a:cubicBezTo>
                  <a:cubicBezTo>
                    <a:pt x="119" y="63"/>
                    <a:pt x="119" y="63"/>
                    <a:pt x="119" y="63"/>
                  </a:cubicBezTo>
                  <a:cubicBezTo>
                    <a:pt x="120" y="63"/>
                    <a:pt x="120" y="63"/>
                    <a:pt x="120" y="63"/>
                  </a:cubicBezTo>
                  <a:cubicBezTo>
                    <a:pt x="122" y="62"/>
                    <a:pt x="122" y="62"/>
                    <a:pt x="122" y="62"/>
                  </a:cubicBezTo>
                  <a:cubicBezTo>
                    <a:pt x="124" y="61"/>
                    <a:pt x="124" y="61"/>
                    <a:pt x="124" y="61"/>
                  </a:cubicBezTo>
                  <a:cubicBezTo>
                    <a:pt x="125" y="61"/>
                    <a:pt x="125" y="61"/>
                    <a:pt x="125" y="61"/>
                  </a:cubicBezTo>
                  <a:cubicBezTo>
                    <a:pt x="126" y="60"/>
                    <a:pt x="126" y="60"/>
                    <a:pt x="126" y="60"/>
                  </a:cubicBezTo>
                  <a:cubicBezTo>
                    <a:pt x="127" y="59"/>
                    <a:pt x="127" y="59"/>
                    <a:pt x="127" y="59"/>
                  </a:cubicBezTo>
                  <a:cubicBezTo>
                    <a:pt x="128" y="58"/>
                    <a:pt x="128" y="58"/>
                    <a:pt x="128" y="58"/>
                  </a:cubicBezTo>
                  <a:cubicBezTo>
                    <a:pt x="129" y="56"/>
                    <a:pt x="129" y="56"/>
                    <a:pt x="129" y="56"/>
                  </a:cubicBezTo>
                  <a:cubicBezTo>
                    <a:pt x="130" y="55"/>
                    <a:pt x="130" y="55"/>
                    <a:pt x="130" y="55"/>
                  </a:cubicBezTo>
                  <a:cubicBezTo>
                    <a:pt x="130" y="54"/>
                    <a:pt x="130" y="54"/>
                    <a:pt x="130" y="54"/>
                  </a:cubicBezTo>
                  <a:cubicBezTo>
                    <a:pt x="130" y="53"/>
                    <a:pt x="130" y="53"/>
                    <a:pt x="130" y="53"/>
                  </a:cubicBezTo>
                  <a:cubicBezTo>
                    <a:pt x="130" y="52"/>
                    <a:pt x="130" y="52"/>
                    <a:pt x="130" y="52"/>
                  </a:cubicBezTo>
                  <a:cubicBezTo>
                    <a:pt x="130" y="51"/>
                    <a:pt x="130" y="51"/>
                    <a:pt x="130" y="51"/>
                  </a:cubicBezTo>
                  <a:cubicBezTo>
                    <a:pt x="130" y="43"/>
                    <a:pt x="130" y="43"/>
                    <a:pt x="130" y="43"/>
                  </a:cubicBezTo>
                  <a:cubicBezTo>
                    <a:pt x="143" y="41"/>
                    <a:pt x="143" y="41"/>
                    <a:pt x="143" y="41"/>
                  </a:cubicBezTo>
                  <a:cubicBezTo>
                    <a:pt x="149" y="40"/>
                    <a:pt x="149" y="40"/>
                    <a:pt x="149" y="40"/>
                  </a:cubicBezTo>
                  <a:cubicBezTo>
                    <a:pt x="154" y="38"/>
                    <a:pt x="154" y="38"/>
                    <a:pt x="154" y="38"/>
                  </a:cubicBezTo>
                  <a:cubicBezTo>
                    <a:pt x="159" y="37"/>
                    <a:pt x="159" y="37"/>
                    <a:pt x="159" y="37"/>
                  </a:cubicBezTo>
                  <a:cubicBezTo>
                    <a:pt x="165" y="35"/>
                    <a:pt x="165" y="35"/>
                    <a:pt x="165" y="35"/>
                  </a:cubicBezTo>
                  <a:cubicBezTo>
                    <a:pt x="170" y="34"/>
                    <a:pt x="170" y="34"/>
                    <a:pt x="170" y="34"/>
                  </a:cubicBezTo>
                  <a:cubicBezTo>
                    <a:pt x="175" y="32"/>
                    <a:pt x="175" y="32"/>
                    <a:pt x="175" y="32"/>
                  </a:cubicBezTo>
                  <a:cubicBezTo>
                    <a:pt x="180" y="30"/>
                    <a:pt x="180" y="30"/>
                    <a:pt x="180" y="30"/>
                  </a:cubicBezTo>
                  <a:cubicBezTo>
                    <a:pt x="185" y="28"/>
                    <a:pt x="185" y="28"/>
                    <a:pt x="185" y="28"/>
                  </a:cubicBezTo>
                  <a:cubicBezTo>
                    <a:pt x="190" y="25"/>
                    <a:pt x="190" y="25"/>
                    <a:pt x="190" y="25"/>
                  </a:cubicBezTo>
                  <a:cubicBezTo>
                    <a:pt x="195" y="23"/>
                    <a:pt x="195" y="23"/>
                    <a:pt x="195" y="23"/>
                  </a:cubicBezTo>
                  <a:cubicBezTo>
                    <a:pt x="200" y="20"/>
                    <a:pt x="200" y="20"/>
                    <a:pt x="200" y="20"/>
                  </a:cubicBezTo>
                  <a:cubicBezTo>
                    <a:pt x="204" y="17"/>
                    <a:pt x="204" y="17"/>
                    <a:pt x="204" y="17"/>
                  </a:cubicBezTo>
                  <a:cubicBezTo>
                    <a:pt x="209" y="14"/>
                    <a:pt x="209" y="14"/>
                    <a:pt x="209" y="14"/>
                  </a:cubicBezTo>
                  <a:cubicBezTo>
                    <a:pt x="214" y="11"/>
                    <a:pt x="214" y="11"/>
                    <a:pt x="214" y="11"/>
                  </a:cubicBezTo>
                  <a:cubicBezTo>
                    <a:pt x="220" y="6"/>
                    <a:pt x="220" y="6"/>
                    <a:pt x="220" y="6"/>
                  </a:cubicBezTo>
                  <a:cubicBezTo>
                    <a:pt x="229" y="0"/>
                    <a:pt x="229" y="0"/>
                    <a:pt x="229" y="0"/>
                  </a:cubicBezTo>
                  <a:cubicBezTo>
                    <a:pt x="229" y="101"/>
                    <a:pt x="229" y="101"/>
                    <a:pt x="229" y="101"/>
                  </a:cubicBezTo>
                  <a:cubicBezTo>
                    <a:pt x="228" y="103"/>
                    <a:pt x="228" y="103"/>
                    <a:pt x="228" y="103"/>
                  </a:cubicBezTo>
                  <a:cubicBezTo>
                    <a:pt x="228" y="105"/>
                    <a:pt x="228" y="105"/>
                    <a:pt x="228" y="105"/>
                  </a:cubicBezTo>
                  <a:cubicBezTo>
                    <a:pt x="227" y="107"/>
                    <a:pt x="227" y="107"/>
                    <a:pt x="227" y="107"/>
                  </a:cubicBezTo>
                  <a:cubicBezTo>
                    <a:pt x="226" y="109"/>
                    <a:pt x="226" y="109"/>
                    <a:pt x="226" y="109"/>
                  </a:cubicBezTo>
                  <a:cubicBezTo>
                    <a:pt x="225" y="111"/>
                    <a:pt x="225" y="111"/>
                    <a:pt x="225" y="111"/>
                  </a:cubicBezTo>
                  <a:cubicBezTo>
                    <a:pt x="224" y="113"/>
                    <a:pt x="224" y="113"/>
                    <a:pt x="224" y="113"/>
                  </a:cubicBezTo>
                  <a:cubicBezTo>
                    <a:pt x="223" y="115"/>
                    <a:pt x="223" y="115"/>
                    <a:pt x="223" y="115"/>
                  </a:cubicBezTo>
                  <a:cubicBezTo>
                    <a:pt x="222" y="117"/>
                    <a:pt x="222" y="117"/>
                    <a:pt x="222" y="117"/>
                  </a:cubicBezTo>
                  <a:cubicBezTo>
                    <a:pt x="220" y="118"/>
                    <a:pt x="220" y="118"/>
                    <a:pt x="220" y="118"/>
                  </a:cubicBezTo>
                  <a:cubicBezTo>
                    <a:pt x="219" y="119"/>
                    <a:pt x="219" y="119"/>
                    <a:pt x="219" y="119"/>
                  </a:cubicBezTo>
                  <a:cubicBezTo>
                    <a:pt x="217" y="121"/>
                    <a:pt x="217" y="121"/>
                    <a:pt x="217" y="121"/>
                  </a:cubicBezTo>
                  <a:cubicBezTo>
                    <a:pt x="214" y="123"/>
                    <a:pt x="214" y="123"/>
                    <a:pt x="214" y="123"/>
                  </a:cubicBezTo>
                  <a:cubicBezTo>
                    <a:pt x="212" y="125"/>
                    <a:pt x="212" y="125"/>
                    <a:pt x="212" y="125"/>
                  </a:cubicBezTo>
                  <a:cubicBezTo>
                    <a:pt x="208" y="126"/>
                    <a:pt x="208" y="126"/>
                    <a:pt x="208" y="126"/>
                  </a:cubicBezTo>
                  <a:cubicBezTo>
                    <a:pt x="206" y="127"/>
                    <a:pt x="206" y="127"/>
                    <a:pt x="206" y="127"/>
                  </a:cubicBezTo>
                  <a:lnTo>
                    <a:pt x="202"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4" name="Freeform 421">
              <a:extLst>
                <a:ext uri="{FF2B5EF4-FFF2-40B4-BE49-F238E27FC236}">
                  <a16:creationId xmlns:a16="http://schemas.microsoft.com/office/drawing/2014/main" id="{9530D7A3-2B33-4554-9B6D-00459F4F7603}"/>
                </a:ext>
              </a:extLst>
            </p:cNvPr>
            <p:cNvSpPr>
              <a:spLocks noEditPoints="1"/>
            </p:cNvSpPr>
            <p:nvPr/>
          </p:nvSpPr>
          <p:spPr bwMode="auto">
            <a:xfrm>
              <a:off x="2552449" y="5537902"/>
              <a:ext cx="462941" cy="277648"/>
            </a:xfrm>
            <a:custGeom>
              <a:avLst/>
              <a:gdLst>
                <a:gd name="T0" fmla="*/ 92 w 229"/>
                <a:gd name="T1" fmla="*/ 137 h 139"/>
                <a:gd name="T2" fmla="*/ 66 w 229"/>
                <a:gd name="T3" fmla="*/ 132 h 139"/>
                <a:gd name="T4" fmla="*/ 45 w 229"/>
                <a:gd name="T5" fmla="*/ 124 h 139"/>
                <a:gd name="T6" fmla="*/ 16 w 229"/>
                <a:gd name="T7" fmla="*/ 107 h 139"/>
                <a:gd name="T8" fmla="*/ 0 w 229"/>
                <a:gd name="T9" fmla="*/ 80 h 139"/>
                <a:gd name="T10" fmla="*/ 4 w 229"/>
                <a:gd name="T11" fmla="*/ 70 h 139"/>
                <a:gd name="T12" fmla="*/ 14 w 229"/>
                <a:gd name="T13" fmla="*/ 60 h 139"/>
                <a:gd name="T14" fmla="*/ 28 w 229"/>
                <a:gd name="T15" fmla="*/ 55 h 139"/>
                <a:gd name="T16" fmla="*/ 41 w 229"/>
                <a:gd name="T17" fmla="*/ 30 h 139"/>
                <a:gd name="T18" fmla="*/ 45 w 229"/>
                <a:gd name="T19" fmla="*/ 16 h 139"/>
                <a:gd name="T20" fmla="*/ 55 w 229"/>
                <a:gd name="T21" fmla="*/ 5 h 139"/>
                <a:gd name="T22" fmla="*/ 70 w 229"/>
                <a:gd name="T23" fmla="*/ 0 h 139"/>
                <a:gd name="T24" fmla="*/ 164 w 229"/>
                <a:gd name="T25" fmla="*/ 1 h 139"/>
                <a:gd name="T26" fmla="*/ 178 w 229"/>
                <a:gd name="T27" fmla="*/ 9 h 139"/>
                <a:gd name="T28" fmla="*/ 187 w 229"/>
                <a:gd name="T29" fmla="*/ 24 h 139"/>
                <a:gd name="T30" fmla="*/ 197 w 229"/>
                <a:gd name="T31" fmla="*/ 54 h 139"/>
                <a:gd name="T32" fmla="*/ 209 w 229"/>
                <a:gd name="T33" fmla="*/ 57 h 139"/>
                <a:gd name="T34" fmla="*/ 220 w 229"/>
                <a:gd name="T35" fmla="*/ 64 h 139"/>
                <a:gd name="T36" fmla="*/ 227 w 229"/>
                <a:gd name="T37" fmla="*/ 77 h 139"/>
                <a:gd name="T38" fmla="*/ 217 w 229"/>
                <a:gd name="T39" fmla="*/ 103 h 139"/>
                <a:gd name="T40" fmla="*/ 185 w 229"/>
                <a:gd name="T41" fmla="*/ 123 h 139"/>
                <a:gd name="T42" fmla="*/ 159 w 229"/>
                <a:gd name="T43" fmla="*/ 133 h 139"/>
                <a:gd name="T44" fmla="*/ 89 w 229"/>
                <a:gd name="T45" fmla="*/ 127 h 139"/>
                <a:gd name="T46" fmla="*/ 151 w 229"/>
                <a:gd name="T47" fmla="*/ 125 h 139"/>
                <a:gd name="T48" fmla="*/ 176 w 229"/>
                <a:gd name="T49" fmla="*/ 117 h 139"/>
                <a:gd name="T50" fmla="*/ 207 w 229"/>
                <a:gd name="T51" fmla="*/ 99 h 139"/>
                <a:gd name="T52" fmla="*/ 218 w 229"/>
                <a:gd name="T53" fmla="*/ 80 h 139"/>
                <a:gd name="T54" fmla="*/ 212 w 229"/>
                <a:gd name="T55" fmla="*/ 69 h 139"/>
                <a:gd name="T56" fmla="*/ 204 w 229"/>
                <a:gd name="T57" fmla="*/ 65 h 139"/>
                <a:gd name="T58" fmla="*/ 178 w 229"/>
                <a:gd name="T59" fmla="*/ 64 h 139"/>
                <a:gd name="T60" fmla="*/ 176 w 229"/>
                <a:gd name="T61" fmla="*/ 23 h 139"/>
                <a:gd name="T62" fmla="*/ 170 w 229"/>
                <a:gd name="T63" fmla="*/ 14 h 139"/>
                <a:gd name="T64" fmla="*/ 160 w 229"/>
                <a:gd name="T65" fmla="*/ 10 h 139"/>
                <a:gd name="T66" fmla="*/ 69 w 229"/>
                <a:gd name="T67" fmla="*/ 10 h 139"/>
                <a:gd name="T68" fmla="*/ 59 w 229"/>
                <a:gd name="T69" fmla="*/ 14 h 139"/>
                <a:gd name="T70" fmla="*/ 52 w 229"/>
                <a:gd name="T71" fmla="*/ 23 h 139"/>
                <a:gd name="T72" fmla="*/ 51 w 229"/>
                <a:gd name="T73" fmla="*/ 64 h 139"/>
                <a:gd name="T74" fmla="*/ 25 w 229"/>
                <a:gd name="T75" fmla="*/ 65 h 139"/>
                <a:gd name="T76" fmla="*/ 16 w 229"/>
                <a:gd name="T77" fmla="*/ 70 h 139"/>
                <a:gd name="T78" fmla="*/ 11 w 229"/>
                <a:gd name="T79" fmla="*/ 79 h 139"/>
                <a:gd name="T80" fmla="*/ 13 w 229"/>
                <a:gd name="T81" fmla="*/ 93 h 139"/>
                <a:gd name="T82" fmla="*/ 39 w 229"/>
                <a:gd name="T83" fmla="*/ 111 h 139"/>
                <a:gd name="T84" fmla="*/ 60 w 229"/>
                <a:gd name="T85" fmla="*/ 120 h 139"/>
                <a:gd name="T86" fmla="*/ 83 w 229"/>
                <a:gd name="T87" fmla="*/ 126 h 139"/>
                <a:gd name="T88" fmla="*/ 55 w 229"/>
                <a:gd name="T89" fmla="*/ 59 h 139"/>
                <a:gd name="T90" fmla="*/ 56 w 229"/>
                <a:gd name="T91" fmla="*/ 26 h 139"/>
                <a:gd name="T92" fmla="*/ 62 w 229"/>
                <a:gd name="T93" fmla="*/ 18 h 139"/>
                <a:gd name="T94" fmla="*/ 72 w 229"/>
                <a:gd name="T95" fmla="*/ 13 h 139"/>
                <a:gd name="T96" fmla="*/ 161 w 229"/>
                <a:gd name="T97" fmla="*/ 14 h 139"/>
                <a:gd name="T98" fmla="*/ 170 w 229"/>
                <a:gd name="T99" fmla="*/ 20 h 139"/>
                <a:gd name="T100" fmla="*/ 174 w 229"/>
                <a:gd name="T101" fmla="*/ 28 h 139"/>
                <a:gd name="T102" fmla="*/ 64 w 229"/>
                <a:gd name="T103" fmla="*/ 54 h 139"/>
                <a:gd name="T104" fmla="*/ 164 w 229"/>
                <a:gd name="T105" fmla="*/ 29 h 139"/>
                <a:gd name="T106" fmla="*/ 160 w 229"/>
                <a:gd name="T107" fmla="*/ 24 h 139"/>
                <a:gd name="T108" fmla="*/ 155 w 229"/>
                <a:gd name="T109" fmla="*/ 23 h 139"/>
                <a:gd name="T110" fmla="*/ 70 w 229"/>
                <a:gd name="T111" fmla="*/ 24 h 139"/>
                <a:gd name="T112" fmla="*/ 65 w 229"/>
                <a:gd name="T113" fmla="*/ 28 h 139"/>
                <a:gd name="T114" fmla="*/ 64 w 229"/>
                <a:gd name="T115" fmla="*/ 5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 h="139">
                  <a:moveTo>
                    <a:pt x="130" y="139"/>
                  </a:moveTo>
                  <a:cubicBezTo>
                    <a:pt x="130" y="133"/>
                    <a:pt x="130" y="133"/>
                    <a:pt x="130" y="133"/>
                  </a:cubicBezTo>
                  <a:cubicBezTo>
                    <a:pt x="99" y="133"/>
                    <a:pt x="99" y="133"/>
                    <a:pt x="99" y="133"/>
                  </a:cubicBezTo>
                  <a:cubicBezTo>
                    <a:pt x="99" y="138"/>
                    <a:pt x="99" y="138"/>
                    <a:pt x="99" y="138"/>
                  </a:cubicBezTo>
                  <a:cubicBezTo>
                    <a:pt x="92" y="137"/>
                    <a:pt x="92" y="137"/>
                    <a:pt x="92" y="137"/>
                  </a:cubicBezTo>
                  <a:cubicBezTo>
                    <a:pt x="86" y="137"/>
                    <a:pt x="86" y="137"/>
                    <a:pt x="86" y="137"/>
                  </a:cubicBezTo>
                  <a:cubicBezTo>
                    <a:pt x="82" y="136"/>
                    <a:pt x="82" y="136"/>
                    <a:pt x="82" y="136"/>
                  </a:cubicBezTo>
                  <a:cubicBezTo>
                    <a:pt x="77" y="135"/>
                    <a:pt x="77" y="135"/>
                    <a:pt x="77" y="135"/>
                  </a:cubicBezTo>
                  <a:cubicBezTo>
                    <a:pt x="71" y="133"/>
                    <a:pt x="71" y="133"/>
                    <a:pt x="71" y="133"/>
                  </a:cubicBezTo>
                  <a:cubicBezTo>
                    <a:pt x="66" y="132"/>
                    <a:pt x="66" y="132"/>
                    <a:pt x="66" y="132"/>
                  </a:cubicBezTo>
                  <a:cubicBezTo>
                    <a:pt x="62" y="130"/>
                    <a:pt x="62" y="130"/>
                    <a:pt x="62" y="130"/>
                  </a:cubicBezTo>
                  <a:cubicBezTo>
                    <a:pt x="57" y="129"/>
                    <a:pt x="57" y="129"/>
                    <a:pt x="57" y="129"/>
                  </a:cubicBezTo>
                  <a:cubicBezTo>
                    <a:pt x="52" y="127"/>
                    <a:pt x="52" y="127"/>
                    <a:pt x="52" y="127"/>
                  </a:cubicBezTo>
                  <a:cubicBezTo>
                    <a:pt x="48" y="125"/>
                    <a:pt x="48" y="125"/>
                    <a:pt x="48" y="125"/>
                  </a:cubicBezTo>
                  <a:cubicBezTo>
                    <a:pt x="45" y="124"/>
                    <a:pt x="45" y="124"/>
                    <a:pt x="45" y="124"/>
                  </a:cubicBezTo>
                  <a:cubicBezTo>
                    <a:pt x="38" y="121"/>
                    <a:pt x="38" y="121"/>
                    <a:pt x="38" y="121"/>
                  </a:cubicBezTo>
                  <a:cubicBezTo>
                    <a:pt x="35" y="119"/>
                    <a:pt x="35" y="119"/>
                    <a:pt x="35" y="119"/>
                  </a:cubicBezTo>
                  <a:cubicBezTo>
                    <a:pt x="28" y="115"/>
                    <a:pt x="28" y="115"/>
                    <a:pt x="28" y="115"/>
                  </a:cubicBezTo>
                  <a:cubicBezTo>
                    <a:pt x="22" y="111"/>
                    <a:pt x="22" y="111"/>
                    <a:pt x="22" y="111"/>
                  </a:cubicBezTo>
                  <a:cubicBezTo>
                    <a:pt x="16" y="107"/>
                    <a:pt x="16" y="107"/>
                    <a:pt x="16" y="107"/>
                  </a:cubicBezTo>
                  <a:cubicBezTo>
                    <a:pt x="13" y="104"/>
                    <a:pt x="13" y="104"/>
                    <a:pt x="13" y="104"/>
                  </a:cubicBezTo>
                  <a:cubicBezTo>
                    <a:pt x="7" y="100"/>
                    <a:pt x="7" y="100"/>
                    <a:pt x="7" y="100"/>
                  </a:cubicBezTo>
                  <a:cubicBezTo>
                    <a:pt x="4" y="97"/>
                    <a:pt x="4" y="97"/>
                    <a:pt x="4" y="97"/>
                  </a:cubicBezTo>
                  <a:cubicBezTo>
                    <a:pt x="0" y="93"/>
                    <a:pt x="0" y="93"/>
                    <a:pt x="0" y="93"/>
                  </a:cubicBezTo>
                  <a:cubicBezTo>
                    <a:pt x="0" y="80"/>
                    <a:pt x="0" y="80"/>
                    <a:pt x="0" y="80"/>
                  </a:cubicBezTo>
                  <a:cubicBezTo>
                    <a:pt x="1" y="80"/>
                    <a:pt x="1" y="80"/>
                    <a:pt x="1" y="80"/>
                  </a:cubicBezTo>
                  <a:cubicBezTo>
                    <a:pt x="1" y="78"/>
                    <a:pt x="1" y="78"/>
                    <a:pt x="1" y="78"/>
                  </a:cubicBezTo>
                  <a:cubicBezTo>
                    <a:pt x="2" y="75"/>
                    <a:pt x="2" y="75"/>
                    <a:pt x="2" y="75"/>
                  </a:cubicBezTo>
                  <a:cubicBezTo>
                    <a:pt x="3" y="73"/>
                    <a:pt x="3" y="73"/>
                    <a:pt x="3" y="73"/>
                  </a:cubicBezTo>
                  <a:cubicBezTo>
                    <a:pt x="4" y="70"/>
                    <a:pt x="4" y="70"/>
                    <a:pt x="4" y="70"/>
                  </a:cubicBezTo>
                  <a:cubicBezTo>
                    <a:pt x="6" y="68"/>
                    <a:pt x="6" y="68"/>
                    <a:pt x="6" y="68"/>
                  </a:cubicBezTo>
                  <a:cubicBezTo>
                    <a:pt x="8" y="66"/>
                    <a:pt x="8" y="66"/>
                    <a:pt x="8" y="66"/>
                  </a:cubicBezTo>
                  <a:cubicBezTo>
                    <a:pt x="10" y="64"/>
                    <a:pt x="10" y="64"/>
                    <a:pt x="10" y="64"/>
                  </a:cubicBezTo>
                  <a:cubicBezTo>
                    <a:pt x="12" y="62"/>
                    <a:pt x="12" y="62"/>
                    <a:pt x="12" y="62"/>
                  </a:cubicBezTo>
                  <a:cubicBezTo>
                    <a:pt x="14" y="60"/>
                    <a:pt x="14" y="60"/>
                    <a:pt x="14" y="60"/>
                  </a:cubicBezTo>
                  <a:cubicBezTo>
                    <a:pt x="17" y="58"/>
                    <a:pt x="17" y="58"/>
                    <a:pt x="17" y="58"/>
                  </a:cubicBezTo>
                  <a:cubicBezTo>
                    <a:pt x="19" y="57"/>
                    <a:pt x="19" y="57"/>
                    <a:pt x="19" y="57"/>
                  </a:cubicBezTo>
                  <a:cubicBezTo>
                    <a:pt x="22" y="56"/>
                    <a:pt x="22" y="56"/>
                    <a:pt x="22" y="56"/>
                  </a:cubicBezTo>
                  <a:cubicBezTo>
                    <a:pt x="25" y="55"/>
                    <a:pt x="25" y="55"/>
                    <a:pt x="25" y="55"/>
                  </a:cubicBezTo>
                  <a:cubicBezTo>
                    <a:pt x="28" y="55"/>
                    <a:pt x="28" y="55"/>
                    <a:pt x="28" y="55"/>
                  </a:cubicBezTo>
                  <a:cubicBezTo>
                    <a:pt x="32" y="54"/>
                    <a:pt x="32" y="54"/>
                    <a:pt x="32" y="54"/>
                  </a:cubicBezTo>
                  <a:cubicBezTo>
                    <a:pt x="34" y="54"/>
                    <a:pt x="34" y="54"/>
                    <a:pt x="34" y="54"/>
                  </a:cubicBezTo>
                  <a:cubicBezTo>
                    <a:pt x="37" y="55"/>
                    <a:pt x="37" y="55"/>
                    <a:pt x="37" y="55"/>
                  </a:cubicBezTo>
                  <a:cubicBezTo>
                    <a:pt x="41" y="55"/>
                    <a:pt x="41" y="55"/>
                    <a:pt x="41" y="55"/>
                  </a:cubicBezTo>
                  <a:cubicBezTo>
                    <a:pt x="41" y="30"/>
                    <a:pt x="41" y="30"/>
                    <a:pt x="41" y="30"/>
                  </a:cubicBezTo>
                  <a:cubicBezTo>
                    <a:pt x="41" y="28"/>
                    <a:pt x="41" y="28"/>
                    <a:pt x="41" y="28"/>
                  </a:cubicBezTo>
                  <a:cubicBezTo>
                    <a:pt x="42" y="25"/>
                    <a:pt x="42" y="25"/>
                    <a:pt x="42" y="25"/>
                  </a:cubicBezTo>
                  <a:cubicBezTo>
                    <a:pt x="42" y="23"/>
                    <a:pt x="42" y="23"/>
                    <a:pt x="42" y="23"/>
                  </a:cubicBezTo>
                  <a:cubicBezTo>
                    <a:pt x="44" y="19"/>
                    <a:pt x="44" y="19"/>
                    <a:pt x="44" y="19"/>
                  </a:cubicBezTo>
                  <a:cubicBezTo>
                    <a:pt x="45" y="16"/>
                    <a:pt x="45" y="16"/>
                    <a:pt x="45" y="16"/>
                  </a:cubicBezTo>
                  <a:cubicBezTo>
                    <a:pt x="47" y="14"/>
                    <a:pt x="47" y="14"/>
                    <a:pt x="47" y="14"/>
                  </a:cubicBezTo>
                  <a:cubicBezTo>
                    <a:pt x="49" y="11"/>
                    <a:pt x="49" y="11"/>
                    <a:pt x="49" y="11"/>
                  </a:cubicBezTo>
                  <a:cubicBezTo>
                    <a:pt x="51" y="9"/>
                    <a:pt x="51" y="9"/>
                    <a:pt x="51" y="9"/>
                  </a:cubicBezTo>
                  <a:cubicBezTo>
                    <a:pt x="53" y="7"/>
                    <a:pt x="53" y="7"/>
                    <a:pt x="53" y="7"/>
                  </a:cubicBezTo>
                  <a:cubicBezTo>
                    <a:pt x="55" y="5"/>
                    <a:pt x="55" y="5"/>
                    <a:pt x="55" y="5"/>
                  </a:cubicBezTo>
                  <a:cubicBezTo>
                    <a:pt x="58" y="3"/>
                    <a:pt x="58" y="3"/>
                    <a:pt x="58" y="3"/>
                  </a:cubicBezTo>
                  <a:cubicBezTo>
                    <a:pt x="61" y="2"/>
                    <a:pt x="61" y="2"/>
                    <a:pt x="61" y="2"/>
                  </a:cubicBezTo>
                  <a:cubicBezTo>
                    <a:pt x="65" y="1"/>
                    <a:pt x="65" y="1"/>
                    <a:pt x="65" y="1"/>
                  </a:cubicBezTo>
                  <a:cubicBezTo>
                    <a:pt x="67" y="0"/>
                    <a:pt x="67" y="0"/>
                    <a:pt x="67" y="0"/>
                  </a:cubicBezTo>
                  <a:cubicBezTo>
                    <a:pt x="70" y="0"/>
                    <a:pt x="70" y="0"/>
                    <a:pt x="70" y="0"/>
                  </a:cubicBezTo>
                  <a:cubicBezTo>
                    <a:pt x="72" y="0"/>
                    <a:pt x="72" y="0"/>
                    <a:pt x="72" y="0"/>
                  </a:cubicBezTo>
                  <a:cubicBezTo>
                    <a:pt x="158" y="0"/>
                    <a:pt x="158" y="0"/>
                    <a:pt x="158" y="0"/>
                  </a:cubicBezTo>
                  <a:cubicBezTo>
                    <a:pt x="159" y="0"/>
                    <a:pt x="159" y="0"/>
                    <a:pt x="159" y="0"/>
                  </a:cubicBezTo>
                  <a:cubicBezTo>
                    <a:pt x="162" y="0"/>
                    <a:pt x="162" y="0"/>
                    <a:pt x="162" y="0"/>
                  </a:cubicBezTo>
                  <a:cubicBezTo>
                    <a:pt x="164" y="1"/>
                    <a:pt x="164" y="1"/>
                    <a:pt x="164" y="1"/>
                  </a:cubicBezTo>
                  <a:cubicBezTo>
                    <a:pt x="168" y="2"/>
                    <a:pt x="168" y="2"/>
                    <a:pt x="168" y="2"/>
                  </a:cubicBezTo>
                  <a:cubicBezTo>
                    <a:pt x="171" y="4"/>
                    <a:pt x="171" y="4"/>
                    <a:pt x="171" y="4"/>
                  </a:cubicBezTo>
                  <a:cubicBezTo>
                    <a:pt x="174" y="5"/>
                    <a:pt x="174" y="5"/>
                    <a:pt x="174" y="5"/>
                  </a:cubicBezTo>
                  <a:cubicBezTo>
                    <a:pt x="176" y="7"/>
                    <a:pt x="176" y="7"/>
                    <a:pt x="176" y="7"/>
                  </a:cubicBezTo>
                  <a:cubicBezTo>
                    <a:pt x="178" y="9"/>
                    <a:pt x="178" y="9"/>
                    <a:pt x="178" y="9"/>
                  </a:cubicBezTo>
                  <a:cubicBezTo>
                    <a:pt x="181" y="12"/>
                    <a:pt x="181" y="12"/>
                    <a:pt x="181" y="12"/>
                  </a:cubicBezTo>
                  <a:cubicBezTo>
                    <a:pt x="182" y="14"/>
                    <a:pt x="182" y="14"/>
                    <a:pt x="182" y="14"/>
                  </a:cubicBezTo>
                  <a:cubicBezTo>
                    <a:pt x="184" y="17"/>
                    <a:pt x="184" y="17"/>
                    <a:pt x="184" y="17"/>
                  </a:cubicBezTo>
                  <a:cubicBezTo>
                    <a:pt x="185" y="19"/>
                    <a:pt x="185" y="19"/>
                    <a:pt x="185" y="19"/>
                  </a:cubicBezTo>
                  <a:cubicBezTo>
                    <a:pt x="187" y="24"/>
                    <a:pt x="187" y="24"/>
                    <a:pt x="187" y="24"/>
                  </a:cubicBezTo>
                  <a:cubicBezTo>
                    <a:pt x="187" y="25"/>
                    <a:pt x="187" y="25"/>
                    <a:pt x="187" y="25"/>
                  </a:cubicBezTo>
                  <a:cubicBezTo>
                    <a:pt x="188" y="28"/>
                    <a:pt x="188" y="28"/>
                    <a:pt x="188" y="28"/>
                  </a:cubicBezTo>
                  <a:cubicBezTo>
                    <a:pt x="188" y="30"/>
                    <a:pt x="188" y="30"/>
                    <a:pt x="188" y="30"/>
                  </a:cubicBezTo>
                  <a:cubicBezTo>
                    <a:pt x="188" y="54"/>
                    <a:pt x="188" y="54"/>
                    <a:pt x="188" y="54"/>
                  </a:cubicBezTo>
                  <a:cubicBezTo>
                    <a:pt x="197" y="54"/>
                    <a:pt x="197" y="54"/>
                    <a:pt x="197" y="54"/>
                  </a:cubicBezTo>
                  <a:cubicBezTo>
                    <a:pt x="199" y="55"/>
                    <a:pt x="199" y="55"/>
                    <a:pt x="199" y="55"/>
                  </a:cubicBezTo>
                  <a:cubicBezTo>
                    <a:pt x="202" y="55"/>
                    <a:pt x="202" y="55"/>
                    <a:pt x="202" y="55"/>
                  </a:cubicBezTo>
                  <a:cubicBezTo>
                    <a:pt x="205" y="55"/>
                    <a:pt x="205" y="55"/>
                    <a:pt x="205" y="55"/>
                  </a:cubicBezTo>
                  <a:cubicBezTo>
                    <a:pt x="207" y="56"/>
                    <a:pt x="207" y="56"/>
                    <a:pt x="207" y="56"/>
                  </a:cubicBezTo>
                  <a:cubicBezTo>
                    <a:pt x="209" y="57"/>
                    <a:pt x="209" y="57"/>
                    <a:pt x="209" y="57"/>
                  </a:cubicBezTo>
                  <a:cubicBezTo>
                    <a:pt x="212" y="58"/>
                    <a:pt x="212" y="58"/>
                    <a:pt x="212" y="58"/>
                  </a:cubicBezTo>
                  <a:cubicBezTo>
                    <a:pt x="214" y="59"/>
                    <a:pt x="214" y="59"/>
                    <a:pt x="214" y="59"/>
                  </a:cubicBezTo>
                  <a:cubicBezTo>
                    <a:pt x="216" y="61"/>
                    <a:pt x="216" y="61"/>
                    <a:pt x="216" y="61"/>
                  </a:cubicBezTo>
                  <a:cubicBezTo>
                    <a:pt x="218" y="62"/>
                    <a:pt x="218" y="62"/>
                    <a:pt x="218" y="62"/>
                  </a:cubicBezTo>
                  <a:cubicBezTo>
                    <a:pt x="220" y="64"/>
                    <a:pt x="220" y="64"/>
                    <a:pt x="220" y="64"/>
                  </a:cubicBezTo>
                  <a:cubicBezTo>
                    <a:pt x="221" y="66"/>
                    <a:pt x="221" y="66"/>
                    <a:pt x="221" y="66"/>
                  </a:cubicBezTo>
                  <a:cubicBezTo>
                    <a:pt x="223" y="68"/>
                    <a:pt x="223" y="68"/>
                    <a:pt x="223" y="68"/>
                  </a:cubicBezTo>
                  <a:cubicBezTo>
                    <a:pt x="224" y="70"/>
                    <a:pt x="224" y="70"/>
                    <a:pt x="224" y="70"/>
                  </a:cubicBezTo>
                  <a:cubicBezTo>
                    <a:pt x="226" y="72"/>
                    <a:pt x="226" y="72"/>
                    <a:pt x="226" y="72"/>
                  </a:cubicBezTo>
                  <a:cubicBezTo>
                    <a:pt x="227" y="77"/>
                    <a:pt x="227" y="77"/>
                    <a:pt x="227" y="77"/>
                  </a:cubicBezTo>
                  <a:cubicBezTo>
                    <a:pt x="229" y="82"/>
                    <a:pt x="229" y="82"/>
                    <a:pt x="229" y="82"/>
                  </a:cubicBezTo>
                  <a:cubicBezTo>
                    <a:pt x="229" y="94"/>
                    <a:pt x="229" y="94"/>
                    <a:pt x="229" y="94"/>
                  </a:cubicBezTo>
                  <a:cubicBezTo>
                    <a:pt x="226" y="96"/>
                    <a:pt x="226" y="96"/>
                    <a:pt x="226" y="96"/>
                  </a:cubicBezTo>
                  <a:cubicBezTo>
                    <a:pt x="222" y="100"/>
                    <a:pt x="222" y="100"/>
                    <a:pt x="222" y="100"/>
                  </a:cubicBezTo>
                  <a:cubicBezTo>
                    <a:pt x="217" y="103"/>
                    <a:pt x="217" y="103"/>
                    <a:pt x="217" y="103"/>
                  </a:cubicBezTo>
                  <a:cubicBezTo>
                    <a:pt x="213" y="106"/>
                    <a:pt x="213" y="106"/>
                    <a:pt x="213" y="106"/>
                  </a:cubicBezTo>
                  <a:cubicBezTo>
                    <a:pt x="208" y="110"/>
                    <a:pt x="208" y="110"/>
                    <a:pt x="208" y="110"/>
                  </a:cubicBezTo>
                  <a:cubicBezTo>
                    <a:pt x="199" y="116"/>
                    <a:pt x="199" y="116"/>
                    <a:pt x="199" y="116"/>
                  </a:cubicBezTo>
                  <a:cubicBezTo>
                    <a:pt x="190" y="121"/>
                    <a:pt x="190" y="121"/>
                    <a:pt x="190" y="121"/>
                  </a:cubicBezTo>
                  <a:cubicBezTo>
                    <a:pt x="185" y="123"/>
                    <a:pt x="185" y="123"/>
                    <a:pt x="185" y="123"/>
                  </a:cubicBezTo>
                  <a:cubicBezTo>
                    <a:pt x="180" y="126"/>
                    <a:pt x="180" y="126"/>
                    <a:pt x="180" y="126"/>
                  </a:cubicBezTo>
                  <a:cubicBezTo>
                    <a:pt x="175" y="128"/>
                    <a:pt x="175" y="128"/>
                    <a:pt x="175" y="128"/>
                  </a:cubicBezTo>
                  <a:cubicBezTo>
                    <a:pt x="170" y="130"/>
                    <a:pt x="170" y="130"/>
                    <a:pt x="170" y="130"/>
                  </a:cubicBezTo>
                  <a:cubicBezTo>
                    <a:pt x="164" y="131"/>
                    <a:pt x="164" y="131"/>
                    <a:pt x="164" y="131"/>
                  </a:cubicBezTo>
                  <a:cubicBezTo>
                    <a:pt x="159" y="133"/>
                    <a:pt x="159" y="133"/>
                    <a:pt x="159" y="133"/>
                  </a:cubicBezTo>
                  <a:cubicBezTo>
                    <a:pt x="153" y="134"/>
                    <a:pt x="153" y="134"/>
                    <a:pt x="153" y="134"/>
                  </a:cubicBezTo>
                  <a:cubicBezTo>
                    <a:pt x="148" y="136"/>
                    <a:pt x="148" y="136"/>
                    <a:pt x="148" y="136"/>
                  </a:cubicBezTo>
                  <a:lnTo>
                    <a:pt x="130" y="139"/>
                  </a:lnTo>
                  <a:close/>
                  <a:moveTo>
                    <a:pt x="88" y="127"/>
                  </a:moveTo>
                  <a:cubicBezTo>
                    <a:pt x="89" y="127"/>
                    <a:pt x="89" y="127"/>
                    <a:pt x="89" y="127"/>
                  </a:cubicBezTo>
                  <a:cubicBezTo>
                    <a:pt x="89" y="123"/>
                    <a:pt x="89" y="123"/>
                    <a:pt x="89" y="123"/>
                  </a:cubicBezTo>
                  <a:cubicBezTo>
                    <a:pt x="140" y="123"/>
                    <a:pt x="140" y="123"/>
                    <a:pt x="140" y="123"/>
                  </a:cubicBezTo>
                  <a:cubicBezTo>
                    <a:pt x="140" y="127"/>
                    <a:pt x="140" y="127"/>
                    <a:pt x="140" y="127"/>
                  </a:cubicBezTo>
                  <a:cubicBezTo>
                    <a:pt x="146" y="126"/>
                    <a:pt x="146" y="126"/>
                    <a:pt x="146" y="126"/>
                  </a:cubicBezTo>
                  <a:cubicBezTo>
                    <a:pt x="151" y="125"/>
                    <a:pt x="151" y="125"/>
                    <a:pt x="151" y="125"/>
                  </a:cubicBezTo>
                  <a:cubicBezTo>
                    <a:pt x="156" y="124"/>
                    <a:pt x="156" y="124"/>
                    <a:pt x="156" y="124"/>
                  </a:cubicBezTo>
                  <a:cubicBezTo>
                    <a:pt x="162" y="122"/>
                    <a:pt x="162" y="122"/>
                    <a:pt x="162" y="122"/>
                  </a:cubicBezTo>
                  <a:cubicBezTo>
                    <a:pt x="166" y="121"/>
                    <a:pt x="166" y="121"/>
                    <a:pt x="166" y="121"/>
                  </a:cubicBezTo>
                  <a:cubicBezTo>
                    <a:pt x="171" y="119"/>
                    <a:pt x="171" y="119"/>
                    <a:pt x="171" y="119"/>
                  </a:cubicBezTo>
                  <a:cubicBezTo>
                    <a:pt x="176" y="117"/>
                    <a:pt x="176" y="117"/>
                    <a:pt x="176" y="117"/>
                  </a:cubicBezTo>
                  <a:cubicBezTo>
                    <a:pt x="181" y="115"/>
                    <a:pt x="181" y="115"/>
                    <a:pt x="181" y="115"/>
                  </a:cubicBezTo>
                  <a:cubicBezTo>
                    <a:pt x="185" y="113"/>
                    <a:pt x="185" y="113"/>
                    <a:pt x="185" y="113"/>
                  </a:cubicBezTo>
                  <a:cubicBezTo>
                    <a:pt x="194" y="108"/>
                    <a:pt x="194" y="108"/>
                    <a:pt x="194" y="108"/>
                  </a:cubicBezTo>
                  <a:cubicBezTo>
                    <a:pt x="203" y="102"/>
                    <a:pt x="203" y="102"/>
                    <a:pt x="203" y="102"/>
                  </a:cubicBezTo>
                  <a:cubicBezTo>
                    <a:pt x="207" y="99"/>
                    <a:pt x="207" y="99"/>
                    <a:pt x="207" y="99"/>
                  </a:cubicBezTo>
                  <a:cubicBezTo>
                    <a:pt x="212" y="96"/>
                    <a:pt x="212" y="96"/>
                    <a:pt x="212" y="96"/>
                  </a:cubicBezTo>
                  <a:cubicBezTo>
                    <a:pt x="216" y="92"/>
                    <a:pt x="216" y="92"/>
                    <a:pt x="216" y="92"/>
                  </a:cubicBezTo>
                  <a:cubicBezTo>
                    <a:pt x="219" y="89"/>
                    <a:pt x="219" y="89"/>
                    <a:pt x="219" y="89"/>
                  </a:cubicBezTo>
                  <a:cubicBezTo>
                    <a:pt x="219" y="83"/>
                    <a:pt x="219" y="83"/>
                    <a:pt x="219" y="83"/>
                  </a:cubicBezTo>
                  <a:cubicBezTo>
                    <a:pt x="218" y="80"/>
                    <a:pt x="218" y="80"/>
                    <a:pt x="218" y="80"/>
                  </a:cubicBezTo>
                  <a:cubicBezTo>
                    <a:pt x="217" y="76"/>
                    <a:pt x="217" y="76"/>
                    <a:pt x="217" y="76"/>
                  </a:cubicBezTo>
                  <a:cubicBezTo>
                    <a:pt x="216" y="75"/>
                    <a:pt x="216" y="75"/>
                    <a:pt x="216" y="75"/>
                  </a:cubicBezTo>
                  <a:cubicBezTo>
                    <a:pt x="215" y="73"/>
                    <a:pt x="215" y="73"/>
                    <a:pt x="215" y="73"/>
                  </a:cubicBezTo>
                  <a:cubicBezTo>
                    <a:pt x="214" y="72"/>
                    <a:pt x="214" y="72"/>
                    <a:pt x="214" y="72"/>
                  </a:cubicBezTo>
                  <a:cubicBezTo>
                    <a:pt x="212" y="69"/>
                    <a:pt x="212" y="69"/>
                    <a:pt x="212" y="69"/>
                  </a:cubicBezTo>
                  <a:cubicBezTo>
                    <a:pt x="210" y="68"/>
                    <a:pt x="210" y="68"/>
                    <a:pt x="210" y="68"/>
                  </a:cubicBezTo>
                  <a:cubicBezTo>
                    <a:pt x="209" y="67"/>
                    <a:pt x="209" y="67"/>
                    <a:pt x="209" y="67"/>
                  </a:cubicBezTo>
                  <a:cubicBezTo>
                    <a:pt x="207" y="66"/>
                    <a:pt x="207" y="66"/>
                    <a:pt x="207" y="66"/>
                  </a:cubicBezTo>
                  <a:cubicBezTo>
                    <a:pt x="206" y="66"/>
                    <a:pt x="206" y="66"/>
                    <a:pt x="206" y="66"/>
                  </a:cubicBezTo>
                  <a:cubicBezTo>
                    <a:pt x="204" y="65"/>
                    <a:pt x="204" y="65"/>
                    <a:pt x="204" y="65"/>
                  </a:cubicBezTo>
                  <a:cubicBezTo>
                    <a:pt x="202" y="65"/>
                    <a:pt x="202" y="65"/>
                    <a:pt x="202" y="65"/>
                  </a:cubicBezTo>
                  <a:cubicBezTo>
                    <a:pt x="200" y="64"/>
                    <a:pt x="200" y="64"/>
                    <a:pt x="200" y="64"/>
                  </a:cubicBezTo>
                  <a:cubicBezTo>
                    <a:pt x="199" y="64"/>
                    <a:pt x="199" y="64"/>
                    <a:pt x="199" y="64"/>
                  </a:cubicBezTo>
                  <a:cubicBezTo>
                    <a:pt x="197" y="64"/>
                    <a:pt x="197" y="64"/>
                    <a:pt x="197" y="64"/>
                  </a:cubicBezTo>
                  <a:cubicBezTo>
                    <a:pt x="178" y="64"/>
                    <a:pt x="178" y="64"/>
                    <a:pt x="178" y="64"/>
                  </a:cubicBezTo>
                  <a:cubicBezTo>
                    <a:pt x="178" y="30"/>
                    <a:pt x="178" y="30"/>
                    <a:pt x="178" y="30"/>
                  </a:cubicBezTo>
                  <a:cubicBezTo>
                    <a:pt x="178" y="29"/>
                    <a:pt x="178" y="29"/>
                    <a:pt x="178" y="29"/>
                  </a:cubicBezTo>
                  <a:cubicBezTo>
                    <a:pt x="178" y="27"/>
                    <a:pt x="178" y="27"/>
                    <a:pt x="178" y="27"/>
                  </a:cubicBezTo>
                  <a:cubicBezTo>
                    <a:pt x="178" y="26"/>
                    <a:pt x="178" y="26"/>
                    <a:pt x="178" y="26"/>
                  </a:cubicBezTo>
                  <a:cubicBezTo>
                    <a:pt x="176" y="23"/>
                    <a:pt x="176" y="23"/>
                    <a:pt x="176" y="23"/>
                  </a:cubicBezTo>
                  <a:cubicBezTo>
                    <a:pt x="176" y="21"/>
                    <a:pt x="176" y="21"/>
                    <a:pt x="176" y="21"/>
                  </a:cubicBezTo>
                  <a:cubicBezTo>
                    <a:pt x="174" y="19"/>
                    <a:pt x="174" y="19"/>
                    <a:pt x="174" y="19"/>
                  </a:cubicBezTo>
                  <a:cubicBezTo>
                    <a:pt x="173" y="17"/>
                    <a:pt x="173" y="17"/>
                    <a:pt x="173" y="17"/>
                  </a:cubicBezTo>
                  <a:cubicBezTo>
                    <a:pt x="172" y="16"/>
                    <a:pt x="172" y="16"/>
                    <a:pt x="172" y="16"/>
                  </a:cubicBezTo>
                  <a:cubicBezTo>
                    <a:pt x="170" y="14"/>
                    <a:pt x="170" y="14"/>
                    <a:pt x="170" y="14"/>
                  </a:cubicBezTo>
                  <a:cubicBezTo>
                    <a:pt x="168" y="13"/>
                    <a:pt x="168" y="13"/>
                    <a:pt x="168" y="13"/>
                  </a:cubicBezTo>
                  <a:cubicBezTo>
                    <a:pt x="166" y="12"/>
                    <a:pt x="166" y="12"/>
                    <a:pt x="166" y="12"/>
                  </a:cubicBezTo>
                  <a:cubicBezTo>
                    <a:pt x="165" y="11"/>
                    <a:pt x="165" y="11"/>
                    <a:pt x="165" y="11"/>
                  </a:cubicBezTo>
                  <a:cubicBezTo>
                    <a:pt x="161" y="10"/>
                    <a:pt x="161" y="10"/>
                    <a:pt x="161" y="10"/>
                  </a:cubicBezTo>
                  <a:cubicBezTo>
                    <a:pt x="160" y="10"/>
                    <a:pt x="160" y="10"/>
                    <a:pt x="160" y="10"/>
                  </a:cubicBezTo>
                  <a:cubicBezTo>
                    <a:pt x="158" y="9"/>
                    <a:pt x="158" y="9"/>
                    <a:pt x="158" y="9"/>
                  </a:cubicBezTo>
                  <a:cubicBezTo>
                    <a:pt x="157" y="9"/>
                    <a:pt x="157" y="9"/>
                    <a:pt x="157" y="9"/>
                  </a:cubicBezTo>
                  <a:cubicBezTo>
                    <a:pt x="72" y="9"/>
                    <a:pt x="72" y="9"/>
                    <a:pt x="72" y="9"/>
                  </a:cubicBezTo>
                  <a:cubicBezTo>
                    <a:pt x="71" y="9"/>
                    <a:pt x="71" y="9"/>
                    <a:pt x="71" y="9"/>
                  </a:cubicBezTo>
                  <a:cubicBezTo>
                    <a:pt x="69" y="10"/>
                    <a:pt x="69" y="10"/>
                    <a:pt x="69" y="10"/>
                  </a:cubicBezTo>
                  <a:cubicBezTo>
                    <a:pt x="68" y="10"/>
                    <a:pt x="68" y="10"/>
                    <a:pt x="68" y="10"/>
                  </a:cubicBezTo>
                  <a:cubicBezTo>
                    <a:pt x="64" y="11"/>
                    <a:pt x="64" y="11"/>
                    <a:pt x="64" y="11"/>
                  </a:cubicBezTo>
                  <a:cubicBezTo>
                    <a:pt x="62" y="12"/>
                    <a:pt x="62" y="12"/>
                    <a:pt x="62" y="12"/>
                  </a:cubicBezTo>
                  <a:cubicBezTo>
                    <a:pt x="61" y="13"/>
                    <a:pt x="61" y="13"/>
                    <a:pt x="61" y="13"/>
                  </a:cubicBezTo>
                  <a:cubicBezTo>
                    <a:pt x="59" y="14"/>
                    <a:pt x="59" y="14"/>
                    <a:pt x="59" y="14"/>
                  </a:cubicBezTo>
                  <a:cubicBezTo>
                    <a:pt x="57" y="16"/>
                    <a:pt x="57" y="16"/>
                    <a:pt x="57" y="16"/>
                  </a:cubicBezTo>
                  <a:cubicBezTo>
                    <a:pt x="56" y="17"/>
                    <a:pt x="56" y="17"/>
                    <a:pt x="56" y="17"/>
                  </a:cubicBezTo>
                  <a:cubicBezTo>
                    <a:pt x="55" y="19"/>
                    <a:pt x="55" y="19"/>
                    <a:pt x="55" y="19"/>
                  </a:cubicBezTo>
                  <a:cubicBezTo>
                    <a:pt x="53" y="21"/>
                    <a:pt x="53" y="21"/>
                    <a:pt x="53" y="21"/>
                  </a:cubicBezTo>
                  <a:cubicBezTo>
                    <a:pt x="52" y="23"/>
                    <a:pt x="52" y="23"/>
                    <a:pt x="52" y="23"/>
                  </a:cubicBezTo>
                  <a:cubicBezTo>
                    <a:pt x="51" y="26"/>
                    <a:pt x="51" y="26"/>
                    <a:pt x="51" y="26"/>
                  </a:cubicBezTo>
                  <a:cubicBezTo>
                    <a:pt x="51" y="27"/>
                    <a:pt x="51" y="27"/>
                    <a:pt x="51" y="27"/>
                  </a:cubicBezTo>
                  <a:cubicBezTo>
                    <a:pt x="51" y="29"/>
                    <a:pt x="51" y="29"/>
                    <a:pt x="51" y="29"/>
                  </a:cubicBezTo>
                  <a:cubicBezTo>
                    <a:pt x="51" y="30"/>
                    <a:pt x="51" y="30"/>
                    <a:pt x="51" y="30"/>
                  </a:cubicBezTo>
                  <a:cubicBezTo>
                    <a:pt x="51" y="64"/>
                    <a:pt x="51" y="64"/>
                    <a:pt x="51" y="64"/>
                  </a:cubicBezTo>
                  <a:cubicBezTo>
                    <a:pt x="37" y="64"/>
                    <a:pt x="37" y="64"/>
                    <a:pt x="37" y="64"/>
                  </a:cubicBezTo>
                  <a:cubicBezTo>
                    <a:pt x="32" y="64"/>
                    <a:pt x="32" y="64"/>
                    <a:pt x="32" y="64"/>
                  </a:cubicBezTo>
                  <a:cubicBezTo>
                    <a:pt x="29" y="64"/>
                    <a:pt x="29" y="64"/>
                    <a:pt x="29" y="64"/>
                  </a:cubicBezTo>
                  <a:cubicBezTo>
                    <a:pt x="27" y="65"/>
                    <a:pt x="27" y="65"/>
                    <a:pt x="27" y="65"/>
                  </a:cubicBezTo>
                  <a:cubicBezTo>
                    <a:pt x="25" y="65"/>
                    <a:pt x="25" y="65"/>
                    <a:pt x="25" y="65"/>
                  </a:cubicBezTo>
                  <a:cubicBezTo>
                    <a:pt x="23" y="66"/>
                    <a:pt x="23" y="66"/>
                    <a:pt x="23" y="66"/>
                  </a:cubicBezTo>
                  <a:cubicBezTo>
                    <a:pt x="21" y="67"/>
                    <a:pt x="21" y="67"/>
                    <a:pt x="21" y="67"/>
                  </a:cubicBezTo>
                  <a:cubicBezTo>
                    <a:pt x="19" y="68"/>
                    <a:pt x="19" y="68"/>
                    <a:pt x="19" y="68"/>
                  </a:cubicBezTo>
                  <a:cubicBezTo>
                    <a:pt x="18" y="69"/>
                    <a:pt x="18" y="69"/>
                    <a:pt x="18" y="69"/>
                  </a:cubicBezTo>
                  <a:cubicBezTo>
                    <a:pt x="16" y="70"/>
                    <a:pt x="16" y="70"/>
                    <a:pt x="16" y="70"/>
                  </a:cubicBezTo>
                  <a:cubicBezTo>
                    <a:pt x="15" y="72"/>
                    <a:pt x="15" y="72"/>
                    <a:pt x="15" y="72"/>
                  </a:cubicBezTo>
                  <a:cubicBezTo>
                    <a:pt x="14" y="73"/>
                    <a:pt x="14" y="73"/>
                    <a:pt x="14" y="73"/>
                  </a:cubicBezTo>
                  <a:cubicBezTo>
                    <a:pt x="13" y="75"/>
                    <a:pt x="13" y="75"/>
                    <a:pt x="13" y="75"/>
                  </a:cubicBezTo>
                  <a:cubicBezTo>
                    <a:pt x="12" y="77"/>
                    <a:pt x="12" y="77"/>
                    <a:pt x="12" y="77"/>
                  </a:cubicBezTo>
                  <a:cubicBezTo>
                    <a:pt x="11" y="79"/>
                    <a:pt x="11" y="79"/>
                    <a:pt x="11" y="79"/>
                  </a:cubicBezTo>
                  <a:cubicBezTo>
                    <a:pt x="10" y="81"/>
                    <a:pt x="10" y="81"/>
                    <a:pt x="10" y="81"/>
                  </a:cubicBezTo>
                  <a:cubicBezTo>
                    <a:pt x="10" y="84"/>
                    <a:pt x="10" y="84"/>
                    <a:pt x="10" y="84"/>
                  </a:cubicBezTo>
                  <a:cubicBezTo>
                    <a:pt x="10" y="89"/>
                    <a:pt x="10" y="89"/>
                    <a:pt x="10" y="89"/>
                  </a:cubicBezTo>
                  <a:cubicBezTo>
                    <a:pt x="11" y="90"/>
                    <a:pt x="11" y="90"/>
                    <a:pt x="11" y="90"/>
                  </a:cubicBezTo>
                  <a:cubicBezTo>
                    <a:pt x="13" y="93"/>
                    <a:pt x="13" y="93"/>
                    <a:pt x="13" y="93"/>
                  </a:cubicBezTo>
                  <a:cubicBezTo>
                    <a:pt x="19" y="97"/>
                    <a:pt x="19" y="97"/>
                    <a:pt x="19" y="97"/>
                  </a:cubicBezTo>
                  <a:cubicBezTo>
                    <a:pt x="25" y="101"/>
                    <a:pt x="25" y="101"/>
                    <a:pt x="25" y="101"/>
                  </a:cubicBezTo>
                  <a:cubicBezTo>
                    <a:pt x="27" y="103"/>
                    <a:pt x="27" y="103"/>
                    <a:pt x="27" y="103"/>
                  </a:cubicBezTo>
                  <a:cubicBezTo>
                    <a:pt x="33" y="107"/>
                    <a:pt x="33" y="107"/>
                    <a:pt x="33" y="107"/>
                  </a:cubicBezTo>
                  <a:cubicBezTo>
                    <a:pt x="39" y="111"/>
                    <a:pt x="39" y="111"/>
                    <a:pt x="39" y="111"/>
                  </a:cubicBezTo>
                  <a:cubicBezTo>
                    <a:pt x="43" y="112"/>
                    <a:pt x="43" y="112"/>
                    <a:pt x="43" y="112"/>
                  </a:cubicBezTo>
                  <a:cubicBezTo>
                    <a:pt x="49" y="115"/>
                    <a:pt x="49" y="115"/>
                    <a:pt x="49" y="115"/>
                  </a:cubicBezTo>
                  <a:cubicBezTo>
                    <a:pt x="52" y="117"/>
                    <a:pt x="52" y="117"/>
                    <a:pt x="52" y="117"/>
                  </a:cubicBezTo>
                  <a:cubicBezTo>
                    <a:pt x="55" y="118"/>
                    <a:pt x="55" y="118"/>
                    <a:pt x="55" y="118"/>
                  </a:cubicBezTo>
                  <a:cubicBezTo>
                    <a:pt x="60" y="120"/>
                    <a:pt x="60" y="120"/>
                    <a:pt x="60" y="120"/>
                  </a:cubicBezTo>
                  <a:cubicBezTo>
                    <a:pt x="65" y="121"/>
                    <a:pt x="65" y="121"/>
                    <a:pt x="65" y="121"/>
                  </a:cubicBezTo>
                  <a:cubicBezTo>
                    <a:pt x="69" y="123"/>
                    <a:pt x="69" y="123"/>
                    <a:pt x="69" y="123"/>
                  </a:cubicBezTo>
                  <a:cubicBezTo>
                    <a:pt x="74" y="124"/>
                    <a:pt x="74" y="124"/>
                    <a:pt x="74" y="124"/>
                  </a:cubicBezTo>
                  <a:cubicBezTo>
                    <a:pt x="79" y="125"/>
                    <a:pt x="79" y="125"/>
                    <a:pt x="79" y="125"/>
                  </a:cubicBezTo>
                  <a:cubicBezTo>
                    <a:pt x="83" y="126"/>
                    <a:pt x="83" y="126"/>
                    <a:pt x="83" y="126"/>
                  </a:cubicBezTo>
                  <a:lnTo>
                    <a:pt x="88" y="127"/>
                  </a:lnTo>
                  <a:close/>
                  <a:moveTo>
                    <a:pt x="169" y="64"/>
                  </a:moveTo>
                  <a:cubicBezTo>
                    <a:pt x="60" y="64"/>
                    <a:pt x="60" y="64"/>
                    <a:pt x="60" y="64"/>
                  </a:cubicBezTo>
                  <a:cubicBezTo>
                    <a:pt x="57" y="64"/>
                    <a:pt x="55" y="62"/>
                    <a:pt x="55" y="59"/>
                  </a:cubicBezTo>
                  <a:cubicBezTo>
                    <a:pt x="55" y="59"/>
                    <a:pt x="55" y="59"/>
                    <a:pt x="55" y="59"/>
                  </a:cubicBezTo>
                  <a:cubicBezTo>
                    <a:pt x="55" y="58"/>
                    <a:pt x="55" y="58"/>
                    <a:pt x="55" y="58"/>
                  </a:cubicBezTo>
                  <a:cubicBezTo>
                    <a:pt x="55" y="32"/>
                    <a:pt x="55" y="32"/>
                    <a:pt x="55" y="32"/>
                  </a:cubicBezTo>
                  <a:cubicBezTo>
                    <a:pt x="55" y="30"/>
                    <a:pt x="55" y="30"/>
                    <a:pt x="55" y="30"/>
                  </a:cubicBezTo>
                  <a:cubicBezTo>
                    <a:pt x="55" y="28"/>
                    <a:pt x="55" y="28"/>
                    <a:pt x="55" y="28"/>
                  </a:cubicBezTo>
                  <a:cubicBezTo>
                    <a:pt x="56" y="26"/>
                    <a:pt x="56" y="26"/>
                    <a:pt x="56" y="26"/>
                  </a:cubicBezTo>
                  <a:cubicBezTo>
                    <a:pt x="56" y="25"/>
                    <a:pt x="56" y="25"/>
                    <a:pt x="56" y="25"/>
                  </a:cubicBezTo>
                  <a:cubicBezTo>
                    <a:pt x="57" y="23"/>
                    <a:pt x="57" y="23"/>
                    <a:pt x="57" y="23"/>
                  </a:cubicBezTo>
                  <a:cubicBezTo>
                    <a:pt x="59" y="20"/>
                    <a:pt x="59" y="20"/>
                    <a:pt x="59" y="20"/>
                  </a:cubicBezTo>
                  <a:cubicBezTo>
                    <a:pt x="60" y="19"/>
                    <a:pt x="60" y="19"/>
                    <a:pt x="60" y="19"/>
                  </a:cubicBezTo>
                  <a:cubicBezTo>
                    <a:pt x="62" y="18"/>
                    <a:pt x="62" y="18"/>
                    <a:pt x="62" y="18"/>
                  </a:cubicBezTo>
                  <a:cubicBezTo>
                    <a:pt x="63" y="16"/>
                    <a:pt x="63" y="16"/>
                    <a:pt x="63" y="16"/>
                  </a:cubicBezTo>
                  <a:cubicBezTo>
                    <a:pt x="67" y="15"/>
                    <a:pt x="67" y="15"/>
                    <a:pt x="67" y="15"/>
                  </a:cubicBezTo>
                  <a:cubicBezTo>
                    <a:pt x="68" y="14"/>
                    <a:pt x="68" y="14"/>
                    <a:pt x="68" y="14"/>
                  </a:cubicBezTo>
                  <a:cubicBezTo>
                    <a:pt x="70" y="14"/>
                    <a:pt x="70" y="14"/>
                    <a:pt x="70" y="14"/>
                  </a:cubicBezTo>
                  <a:cubicBezTo>
                    <a:pt x="72" y="13"/>
                    <a:pt x="72" y="13"/>
                    <a:pt x="72" y="13"/>
                  </a:cubicBezTo>
                  <a:cubicBezTo>
                    <a:pt x="74" y="13"/>
                    <a:pt x="74" y="13"/>
                    <a:pt x="74" y="13"/>
                  </a:cubicBezTo>
                  <a:cubicBezTo>
                    <a:pt x="155" y="13"/>
                    <a:pt x="155" y="13"/>
                    <a:pt x="155" y="13"/>
                  </a:cubicBezTo>
                  <a:cubicBezTo>
                    <a:pt x="157" y="14"/>
                    <a:pt x="157" y="14"/>
                    <a:pt x="157" y="14"/>
                  </a:cubicBezTo>
                  <a:cubicBezTo>
                    <a:pt x="159" y="14"/>
                    <a:pt x="159" y="14"/>
                    <a:pt x="159" y="14"/>
                  </a:cubicBezTo>
                  <a:cubicBezTo>
                    <a:pt x="161" y="14"/>
                    <a:pt x="161" y="14"/>
                    <a:pt x="161" y="14"/>
                  </a:cubicBezTo>
                  <a:cubicBezTo>
                    <a:pt x="163" y="15"/>
                    <a:pt x="163" y="15"/>
                    <a:pt x="163" y="15"/>
                  </a:cubicBezTo>
                  <a:cubicBezTo>
                    <a:pt x="164" y="16"/>
                    <a:pt x="164" y="16"/>
                    <a:pt x="164" y="16"/>
                  </a:cubicBezTo>
                  <a:cubicBezTo>
                    <a:pt x="167" y="18"/>
                    <a:pt x="167" y="18"/>
                    <a:pt x="167" y="18"/>
                  </a:cubicBezTo>
                  <a:cubicBezTo>
                    <a:pt x="169" y="19"/>
                    <a:pt x="169" y="19"/>
                    <a:pt x="169" y="19"/>
                  </a:cubicBezTo>
                  <a:cubicBezTo>
                    <a:pt x="170" y="20"/>
                    <a:pt x="170" y="20"/>
                    <a:pt x="170" y="20"/>
                  </a:cubicBezTo>
                  <a:cubicBezTo>
                    <a:pt x="171" y="22"/>
                    <a:pt x="171" y="22"/>
                    <a:pt x="171" y="22"/>
                  </a:cubicBezTo>
                  <a:cubicBezTo>
                    <a:pt x="172" y="23"/>
                    <a:pt x="172" y="23"/>
                    <a:pt x="172" y="23"/>
                  </a:cubicBezTo>
                  <a:cubicBezTo>
                    <a:pt x="172" y="25"/>
                    <a:pt x="172" y="25"/>
                    <a:pt x="172" y="25"/>
                  </a:cubicBezTo>
                  <a:cubicBezTo>
                    <a:pt x="173" y="27"/>
                    <a:pt x="173" y="27"/>
                    <a:pt x="173" y="27"/>
                  </a:cubicBezTo>
                  <a:cubicBezTo>
                    <a:pt x="174" y="28"/>
                    <a:pt x="174" y="28"/>
                    <a:pt x="174" y="28"/>
                  </a:cubicBezTo>
                  <a:cubicBezTo>
                    <a:pt x="174" y="30"/>
                    <a:pt x="174" y="30"/>
                    <a:pt x="174" y="30"/>
                  </a:cubicBezTo>
                  <a:cubicBezTo>
                    <a:pt x="174" y="32"/>
                    <a:pt x="174" y="32"/>
                    <a:pt x="174" y="32"/>
                  </a:cubicBezTo>
                  <a:cubicBezTo>
                    <a:pt x="174" y="59"/>
                    <a:pt x="174" y="59"/>
                    <a:pt x="174" y="59"/>
                  </a:cubicBezTo>
                  <a:cubicBezTo>
                    <a:pt x="174" y="62"/>
                    <a:pt x="172" y="64"/>
                    <a:pt x="169" y="64"/>
                  </a:cubicBezTo>
                  <a:close/>
                  <a:moveTo>
                    <a:pt x="64" y="54"/>
                  </a:moveTo>
                  <a:cubicBezTo>
                    <a:pt x="165" y="54"/>
                    <a:pt x="165" y="54"/>
                    <a:pt x="165" y="54"/>
                  </a:cubicBezTo>
                  <a:cubicBezTo>
                    <a:pt x="165" y="32"/>
                    <a:pt x="165" y="32"/>
                    <a:pt x="165" y="32"/>
                  </a:cubicBezTo>
                  <a:cubicBezTo>
                    <a:pt x="164" y="31"/>
                    <a:pt x="164" y="31"/>
                    <a:pt x="164" y="31"/>
                  </a:cubicBezTo>
                  <a:cubicBezTo>
                    <a:pt x="164" y="30"/>
                    <a:pt x="164" y="30"/>
                    <a:pt x="164" y="30"/>
                  </a:cubicBezTo>
                  <a:cubicBezTo>
                    <a:pt x="164" y="29"/>
                    <a:pt x="164" y="29"/>
                    <a:pt x="164" y="29"/>
                  </a:cubicBezTo>
                  <a:cubicBezTo>
                    <a:pt x="163" y="27"/>
                    <a:pt x="163" y="27"/>
                    <a:pt x="163" y="27"/>
                  </a:cubicBezTo>
                  <a:cubicBezTo>
                    <a:pt x="163" y="27"/>
                    <a:pt x="163" y="27"/>
                    <a:pt x="163" y="27"/>
                  </a:cubicBezTo>
                  <a:cubicBezTo>
                    <a:pt x="163" y="26"/>
                    <a:pt x="163" y="26"/>
                    <a:pt x="163" y="26"/>
                  </a:cubicBezTo>
                  <a:cubicBezTo>
                    <a:pt x="161" y="25"/>
                    <a:pt x="161" y="25"/>
                    <a:pt x="161" y="25"/>
                  </a:cubicBezTo>
                  <a:cubicBezTo>
                    <a:pt x="160" y="24"/>
                    <a:pt x="160" y="24"/>
                    <a:pt x="160" y="24"/>
                  </a:cubicBezTo>
                  <a:cubicBezTo>
                    <a:pt x="159" y="24"/>
                    <a:pt x="159" y="24"/>
                    <a:pt x="159" y="24"/>
                  </a:cubicBezTo>
                  <a:cubicBezTo>
                    <a:pt x="158" y="23"/>
                    <a:pt x="158" y="23"/>
                    <a:pt x="158" y="23"/>
                  </a:cubicBezTo>
                  <a:cubicBezTo>
                    <a:pt x="157" y="23"/>
                    <a:pt x="157" y="23"/>
                    <a:pt x="157" y="23"/>
                  </a:cubicBezTo>
                  <a:cubicBezTo>
                    <a:pt x="156" y="23"/>
                    <a:pt x="156" y="23"/>
                    <a:pt x="156" y="23"/>
                  </a:cubicBezTo>
                  <a:cubicBezTo>
                    <a:pt x="155" y="23"/>
                    <a:pt x="155" y="23"/>
                    <a:pt x="155" y="23"/>
                  </a:cubicBezTo>
                  <a:cubicBezTo>
                    <a:pt x="74" y="23"/>
                    <a:pt x="74" y="23"/>
                    <a:pt x="74" y="23"/>
                  </a:cubicBezTo>
                  <a:cubicBezTo>
                    <a:pt x="73" y="23"/>
                    <a:pt x="73" y="23"/>
                    <a:pt x="73" y="23"/>
                  </a:cubicBezTo>
                  <a:cubicBezTo>
                    <a:pt x="72" y="23"/>
                    <a:pt x="72" y="23"/>
                    <a:pt x="72" y="23"/>
                  </a:cubicBezTo>
                  <a:cubicBezTo>
                    <a:pt x="71" y="23"/>
                    <a:pt x="71" y="23"/>
                    <a:pt x="71" y="23"/>
                  </a:cubicBezTo>
                  <a:cubicBezTo>
                    <a:pt x="70" y="24"/>
                    <a:pt x="70" y="24"/>
                    <a:pt x="70" y="24"/>
                  </a:cubicBezTo>
                  <a:cubicBezTo>
                    <a:pt x="68" y="24"/>
                    <a:pt x="68" y="24"/>
                    <a:pt x="68" y="24"/>
                  </a:cubicBezTo>
                  <a:cubicBezTo>
                    <a:pt x="68" y="25"/>
                    <a:pt x="68" y="25"/>
                    <a:pt x="68" y="25"/>
                  </a:cubicBezTo>
                  <a:cubicBezTo>
                    <a:pt x="66" y="26"/>
                    <a:pt x="66" y="26"/>
                    <a:pt x="66" y="26"/>
                  </a:cubicBezTo>
                  <a:cubicBezTo>
                    <a:pt x="65" y="28"/>
                    <a:pt x="65" y="28"/>
                    <a:pt x="65" y="28"/>
                  </a:cubicBezTo>
                  <a:cubicBezTo>
                    <a:pt x="65" y="28"/>
                    <a:pt x="65" y="28"/>
                    <a:pt x="65" y="28"/>
                  </a:cubicBezTo>
                  <a:cubicBezTo>
                    <a:pt x="65" y="29"/>
                    <a:pt x="65" y="29"/>
                    <a:pt x="65" y="29"/>
                  </a:cubicBezTo>
                  <a:cubicBezTo>
                    <a:pt x="65" y="30"/>
                    <a:pt x="65" y="30"/>
                    <a:pt x="65" y="30"/>
                  </a:cubicBezTo>
                  <a:cubicBezTo>
                    <a:pt x="64" y="31"/>
                    <a:pt x="64" y="31"/>
                    <a:pt x="64" y="31"/>
                  </a:cubicBezTo>
                  <a:cubicBezTo>
                    <a:pt x="64" y="33"/>
                    <a:pt x="64" y="33"/>
                    <a:pt x="64" y="33"/>
                  </a:cubicBezTo>
                  <a:lnTo>
                    <a:pt x="6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grpSp>
        <p:nvGrpSpPr>
          <p:cNvPr id="55" name="Group 179">
            <a:extLst>
              <a:ext uri="{FF2B5EF4-FFF2-40B4-BE49-F238E27FC236}">
                <a16:creationId xmlns:a16="http://schemas.microsoft.com/office/drawing/2014/main" id="{A89E5C4A-BD9F-47C6-9B83-EE92673AB3E1}"/>
              </a:ext>
            </a:extLst>
          </p:cNvPr>
          <p:cNvGrpSpPr>
            <a:grpSpLocks/>
          </p:cNvGrpSpPr>
          <p:nvPr/>
        </p:nvGrpSpPr>
        <p:grpSpPr bwMode="auto">
          <a:xfrm>
            <a:off x="3134147" y="1585643"/>
            <a:ext cx="482600" cy="404283"/>
            <a:chOff x="2562407" y="2281889"/>
            <a:chExt cx="483292" cy="404574"/>
          </a:xfrm>
        </p:grpSpPr>
        <p:sp>
          <p:nvSpPr>
            <p:cNvPr id="56" name="Freeform 121">
              <a:extLst>
                <a:ext uri="{FF2B5EF4-FFF2-40B4-BE49-F238E27FC236}">
                  <a16:creationId xmlns:a16="http://schemas.microsoft.com/office/drawing/2014/main" id="{FA96F19A-FC7C-44B9-9F01-28F6CF7BA564}"/>
                </a:ext>
              </a:extLst>
            </p:cNvPr>
            <p:cNvSpPr>
              <a:spLocks/>
            </p:cNvSpPr>
            <p:nvPr/>
          </p:nvSpPr>
          <p:spPr bwMode="auto">
            <a:xfrm>
              <a:off x="2774377" y="2345435"/>
              <a:ext cx="207731" cy="16946"/>
            </a:xfrm>
            <a:custGeom>
              <a:avLst/>
              <a:gdLst>
                <a:gd name="T0" fmla="*/ 102 w 106"/>
                <a:gd name="T1" fmla="*/ 8 h 8"/>
                <a:gd name="T2" fmla="*/ 4 w 106"/>
                <a:gd name="T3" fmla="*/ 8 h 8"/>
                <a:gd name="T4" fmla="*/ 0 w 106"/>
                <a:gd name="T5" fmla="*/ 4 h 8"/>
                <a:gd name="T6" fmla="*/ 4 w 106"/>
                <a:gd name="T7" fmla="*/ 0 h 8"/>
                <a:gd name="T8" fmla="*/ 102 w 106"/>
                <a:gd name="T9" fmla="*/ 0 h 8"/>
                <a:gd name="T10" fmla="*/ 106 w 106"/>
                <a:gd name="T11" fmla="*/ 4 h 8"/>
                <a:gd name="T12" fmla="*/ 102 w 10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6" h="8">
                  <a:moveTo>
                    <a:pt x="102" y="8"/>
                  </a:moveTo>
                  <a:cubicBezTo>
                    <a:pt x="4" y="8"/>
                    <a:pt x="4" y="8"/>
                    <a:pt x="4" y="8"/>
                  </a:cubicBezTo>
                  <a:cubicBezTo>
                    <a:pt x="2" y="8"/>
                    <a:pt x="0" y="7"/>
                    <a:pt x="0" y="4"/>
                  </a:cubicBezTo>
                  <a:cubicBezTo>
                    <a:pt x="0" y="2"/>
                    <a:pt x="2" y="0"/>
                    <a:pt x="4" y="0"/>
                  </a:cubicBezTo>
                  <a:cubicBezTo>
                    <a:pt x="102" y="0"/>
                    <a:pt x="102" y="0"/>
                    <a:pt x="102" y="0"/>
                  </a:cubicBezTo>
                  <a:cubicBezTo>
                    <a:pt x="104" y="0"/>
                    <a:pt x="106" y="2"/>
                    <a:pt x="106" y="4"/>
                  </a:cubicBezTo>
                  <a:cubicBezTo>
                    <a:pt x="106" y="7"/>
                    <a:pt x="104" y="8"/>
                    <a:pt x="10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7" name="Freeform 122">
              <a:extLst>
                <a:ext uri="{FF2B5EF4-FFF2-40B4-BE49-F238E27FC236}">
                  <a16:creationId xmlns:a16="http://schemas.microsoft.com/office/drawing/2014/main" id="{551C5DEB-135B-4341-A5C7-24419E55BA18}"/>
                </a:ext>
              </a:extLst>
            </p:cNvPr>
            <p:cNvSpPr>
              <a:spLocks/>
            </p:cNvSpPr>
            <p:nvPr/>
          </p:nvSpPr>
          <p:spPr bwMode="auto">
            <a:xfrm>
              <a:off x="2774377" y="2387798"/>
              <a:ext cx="207731" cy="14827"/>
            </a:xfrm>
            <a:custGeom>
              <a:avLst/>
              <a:gdLst>
                <a:gd name="T0" fmla="*/ 102 w 106"/>
                <a:gd name="T1" fmla="*/ 8 h 8"/>
                <a:gd name="T2" fmla="*/ 4 w 106"/>
                <a:gd name="T3" fmla="*/ 8 h 8"/>
                <a:gd name="T4" fmla="*/ 0 w 106"/>
                <a:gd name="T5" fmla="*/ 4 h 8"/>
                <a:gd name="T6" fmla="*/ 4 w 106"/>
                <a:gd name="T7" fmla="*/ 0 h 8"/>
                <a:gd name="T8" fmla="*/ 102 w 106"/>
                <a:gd name="T9" fmla="*/ 0 h 8"/>
                <a:gd name="T10" fmla="*/ 106 w 106"/>
                <a:gd name="T11" fmla="*/ 4 h 8"/>
                <a:gd name="T12" fmla="*/ 102 w 10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6" h="8">
                  <a:moveTo>
                    <a:pt x="102" y="8"/>
                  </a:moveTo>
                  <a:cubicBezTo>
                    <a:pt x="4" y="8"/>
                    <a:pt x="4" y="8"/>
                    <a:pt x="4" y="8"/>
                  </a:cubicBezTo>
                  <a:cubicBezTo>
                    <a:pt x="2" y="8"/>
                    <a:pt x="0" y="6"/>
                    <a:pt x="0" y="4"/>
                  </a:cubicBezTo>
                  <a:cubicBezTo>
                    <a:pt x="0" y="2"/>
                    <a:pt x="2" y="0"/>
                    <a:pt x="4" y="0"/>
                  </a:cubicBezTo>
                  <a:cubicBezTo>
                    <a:pt x="102" y="0"/>
                    <a:pt x="102" y="0"/>
                    <a:pt x="102" y="0"/>
                  </a:cubicBezTo>
                  <a:cubicBezTo>
                    <a:pt x="104" y="0"/>
                    <a:pt x="106" y="2"/>
                    <a:pt x="106" y="4"/>
                  </a:cubicBezTo>
                  <a:cubicBezTo>
                    <a:pt x="106" y="6"/>
                    <a:pt x="104" y="8"/>
                    <a:pt x="10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8" name="Freeform 123">
              <a:extLst>
                <a:ext uri="{FF2B5EF4-FFF2-40B4-BE49-F238E27FC236}">
                  <a16:creationId xmlns:a16="http://schemas.microsoft.com/office/drawing/2014/main" id="{02D1A9CE-A7B2-4F54-A39C-808108B5201F}"/>
                </a:ext>
              </a:extLst>
            </p:cNvPr>
            <p:cNvSpPr>
              <a:spLocks/>
            </p:cNvSpPr>
            <p:nvPr/>
          </p:nvSpPr>
          <p:spPr bwMode="auto">
            <a:xfrm>
              <a:off x="2774377" y="2428043"/>
              <a:ext cx="207731" cy="14828"/>
            </a:xfrm>
            <a:custGeom>
              <a:avLst/>
              <a:gdLst>
                <a:gd name="T0" fmla="*/ 102 w 106"/>
                <a:gd name="T1" fmla="*/ 8 h 8"/>
                <a:gd name="T2" fmla="*/ 4 w 106"/>
                <a:gd name="T3" fmla="*/ 8 h 8"/>
                <a:gd name="T4" fmla="*/ 0 w 106"/>
                <a:gd name="T5" fmla="*/ 4 h 8"/>
                <a:gd name="T6" fmla="*/ 4 w 106"/>
                <a:gd name="T7" fmla="*/ 0 h 8"/>
                <a:gd name="T8" fmla="*/ 102 w 106"/>
                <a:gd name="T9" fmla="*/ 0 h 8"/>
                <a:gd name="T10" fmla="*/ 106 w 106"/>
                <a:gd name="T11" fmla="*/ 4 h 8"/>
                <a:gd name="T12" fmla="*/ 102 w 10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6" h="8">
                  <a:moveTo>
                    <a:pt x="102" y="8"/>
                  </a:moveTo>
                  <a:cubicBezTo>
                    <a:pt x="4" y="8"/>
                    <a:pt x="4" y="8"/>
                    <a:pt x="4" y="8"/>
                  </a:cubicBezTo>
                  <a:cubicBezTo>
                    <a:pt x="2" y="8"/>
                    <a:pt x="0" y="6"/>
                    <a:pt x="0" y="4"/>
                  </a:cubicBezTo>
                  <a:cubicBezTo>
                    <a:pt x="0" y="2"/>
                    <a:pt x="2" y="0"/>
                    <a:pt x="4" y="0"/>
                  </a:cubicBezTo>
                  <a:cubicBezTo>
                    <a:pt x="102" y="0"/>
                    <a:pt x="102" y="0"/>
                    <a:pt x="102" y="0"/>
                  </a:cubicBezTo>
                  <a:cubicBezTo>
                    <a:pt x="104" y="0"/>
                    <a:pt x="106" y="2"/>
                    <a:pt x="106" y="4"/>
                  </a:cubicBezTo>
                  <a:cubicBezTo>
                    <a:pt x="106" y="6"/>
                    <a:pt x="104" y="8"/>
                    <a:pt x="10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59" name="Freeform 124">
              <a:extLst>
                <a:ext uri="{FF2B5EF4-FFF2-40B4-BE49-F238E27FC236}">
                  <a16:creationId xmlns:a16="http://schemas.microsoft.com/office/drawing/2014/main" id="{3B6237FE-3B80-4B9F-97B4-81DC6467B50B}"/>
                </a:ext>
              </a:extLst>
            </p:cNvPr>
            <p:cNvSpPr>
              <a:spLocks/>
            </p:cNvSpPr>
            <p:nvPr/>
          </p:nvSpPr>
          <p:spPr bwMode="auto">
            <a:xfrm>
              <a:off x="2628117" y="2523363"/>
              <a:ext cx="205612" cy="12709"/>
            </a:xfrm>
            <a:custGeom>
              <a:avLst/>
              <a:gdLst>
                <a:gd name="T0" fmla="*/ 102 w 106"/>
                <a:gd name="T1" fmla="*/ 8 h 8"/>
                <a:gd name="T2" fmla="*/ 4 w 106"/>
                <a:gd name="T3" fmla="*/ 8 h 8"/>
                <a:gd name="T4" fmla="*/ 0 w 106"/>
                <a:gd name="T5" fmla="*/ 4 h 8"/>
                <a:gd name="T6" fmla="*/ 4 w 106"/>
                <a:gd name="T7" fmla="*/ 0 h 8"/>
                <a:gd name="T8" fmla="*/ 102 w 106"/>
                <a:gd name="T9" fmla="*/ 0 h 8"/>
                <a:gd name="T10" fmla="*/ 106 w 106"/>
                <a:gd name="T11" fmla="*/ 4 h 8"/>
                <a:gd name="T12" fmla="*/ 102 w 10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6" h="8">
                  <a:moveTo>
                    <a:pt x="102" y="8"/>
                  </a:moveTo>
                  <a:cubicBezTo>
                    <a:pt x="4" y="8"/>
                    <a:pt x="4" y="8"/>
                    <a:pt x="4" y="8"/>
                  </a:cubicBezTo>
                  <a:cubicBezTo>
                    <a:pt x="2" y="8"/>
                    <a:pt x="0" y="6"/>
                    <a:pt x="0" y="4"/>
                  </a:cubicBezTo>
                  <a:cubicBezTo>
                    <a:pt x="0" y="1"/>
                    <a:pt x="2" y="0"/>
                    <a:pt x="4" y="0"/>
                  </a:cubicBezTo>
                  <a:cubicBezTo>
                    <a:pt x="102" y="0"/>
                    <a:pt x="102" y="0"/>
                    <a:pt x="102" y="0"/>
                  </a:cubicBezTo>
                  <a:cubicBezTo>
                    <a:pt x="104" y="0"/>
                    <a:pt x="106" y="1"/>
                    <a:pt x="106" y="4"/>
                  </a:cubicBezTo>
                  <a:cubicBezTo>
                    <a:pt x="106" y="6"/>
                    <a:pt x="104" y="8"/>
                    <a:pt x="10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60" name="Freeform 125">
              <a:extLst>
                <a:ext uri="{FF2B5EF4-FFF2-40B4-BE49-F238E27FC236}">
                  <a16:creationId xmlns:a16="http://schemas.microsoft.com/office/drawing/2014/main" id="{F1EE4CEE-621D-49DA-B049-EA98831F166D}"/>
                </a:ext>
              </a:extLst>
            </p:cNvPr>
            <p:cNvSpPr>
              <a:spLocks/>
            </p:cNvSpPr>
            <p:nvPr/>
          </p:nvSpPr>
          <p:spPr bwMode="auto">
            <a:xfrm>
              <a:off x="2628117" y="2561490"/>
              <a:ext cx="205612" cy="14827"/>
            </a:xfrm>
            <a:custGeom>
              <a:avLst/>
              <a:gdLst>
                <a:gd name="T0" fmla="*/ 102 w 106"/>
                <a:gd name="T1" fmla="*/ 8 h 8"/>
                <a:gd name="T2" fmla="*/ 4 w 106"/>
                <a:gd name="T3" fmla="*/ 8 h 8"/>
                <a:gd name="T4" fmla="*/ 0 w 106"/>
                <a:gd name="T5" fmla="*/ 4 h 8"/>
                <a:gd name="T6" fmla="*/ 4 w 106"/>
                <a:gd name="T7" fmla="*/ 0 h 8"/>
                <a:gd name="T8" fmla="*/ 102 w 106"/>
                <a:gd name="T9" fmla="*/ 0 h 8"/>
                <a:gd name="T10" fmla="*/ 106 w 106"/>
                <a:gd name="T11" fmla="*/ 4 h 8"/>
                <a:gd name="T12" fmla="*/ 102 w 10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6" h="8">
                  <a:moveTo>
                    <a:pt x="102" y="8"/>
                  </a:moveTo>
                  <a:cubicBezTo>
                    <a:pt x="4" y="8"/>
                    <a:pt x="4" y="8"/>
                    <a:pt x="4" y="8"/>
                  </a:cubicBezTo>
                  <a:cubicBezTo>
                    <a:pt x="2" y="8"/>
                    <a:pt x="0" y="6"/>
                    <a:pt x="0" y="4"/>
                  </a:cubicBezTo>
                  <a:cubicBezTo>
                    <a:pt x="0" y="2"/>
                    <a:pt x="2" y="0"/>
                    <a:pt x="4" y="0"/>
                  </a:cubicBezTo>
                  <a:cubicBezTo>
                    <a:pt x="102" y="0"/>
                    <a:pt x="102" y="0"/>
                    <a:pt x="102" y="0"/>
                  </a:cubicBezTo>
                  <a:cubicBezTo>
                    <a:pt x="104" y="0"/>
                    <a:pt x="106" y="2"/>
                    <a:pt x="106" y="4"/>
                  </a:cubicBezTo>
                  <a:cubicBezTo>
                    <a:pt x="106" y="6"/>
                    <a:pt x="104" y="8"/>
                    <a:pt x="10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61" name="Freeform 126">
              <a:extLst>
                <a:ext uri="{FF2B5EF4-FFF2-40B4-BE49-F238E27FC236}">
                  <a16:creationId xmlns:a16="http://schemas.microsoft.com/office/drawing/2014/main" id="{0439E6C8-A37E-4BB4-8323-C5B8309F2761}"/>
                </a:ext>
              </a:extLst>
            </p:cNvPr>
            <p:cNvSpPr>
              <a:spLocks/>
            </p:cNvSpPr>
            <p:nvPr/>
          </p:nvSpPr>
          <p:spPr bwMode="auto">
            <a:xfrm>
              <a:off x="2710786" y="2288243"/>
              <a:ext cx="334913" cy="262656"/>
            </a:xfrm>
            <a:custGeom>
              <a:avLst/>
              <a:gdLst>
                <a:gd name="T0" fmla="*/ 171 w 171"/>
                <a:gd name="T1" fmla="*/ 134 h 134"/>
                <a:gd name="T2" fmla="*/ 145 w 171"/>
                <a:gd name="T3" fmla="*/ 108 h 134"/>
                <a:gd name="T4" fmla="*/ 144 w 171"/>
                <a:gd name="T5" fmla="*/ 108 h 134"/>
                <a:gd name="T6" fmla="*/ 10 w 171"/>
                <a:gd name="T7" fmla="*/ 108 h 134"/>
                <a:gd name="T8" fmla="*/ 0 w 171"/>
                <a:gd name="T9" fmla="*/ 98 h 134"/>
                <a:gd name="T10" fmla="*/ 0 w 171"/>
                <a:gd name="T11" fmla="*/ 10 h 134"/>
                <a:gd name="T12" fmla="*/ 10 w 171"/>
                <a:gd name="T13" fmla="*/ 0 h 134"/>
                <a:gd name="T14" fmla="*/ 101 w 171"/>
                <a:gd name="T15" fmla="*/ 0 h 134"/>
                <a:gd name="T16" fmla="*/ 105 w 171"/>
                <a:gd name="T17" fmla="*/ 4 h 134"/>
                <a:gd name="T18" fmla="*/ 101 w 171"/>
                <a:gd name="T19" fmla="*/ 8 h 134"/>
                <a:gd name="T20" fmla="*/ 10 w 171"/>
                <a:gd name="T21" fmla="*/ 8 h 134"/>
                <a:gd name="T22" fmla="*/ 8 w 171"/>
                <a:gd name="T23" fmla="*/ 10 h 134"/>
                <a:gd name="T24" fmla="*/ 8 w 171"/>
                <a:gd name="T25" fmla="*/ 98 h 134"/>
                <a:gd name="T26" fmla="*/ 10 w 171"/>
                <a:gd name="T27" fmla="*/ 100 h 134"/>
                <a:gd name="T28" fmla="*/ 144 w 171"/>
                <a:gd name="T29" fmla="*/ 100 h 134"/>
                <a:gd name="T30" fmla="*/ 151 w 171"/>
                <a:gd name="T31" fmla="*/ 103 h 134"/>
                <a:gd name="T32" fmla="*/ 163 w 171"/>
                <a:gd name="T33" fmla="*/ 115 h 134"/>
                <a:gd name="T34" fmla="*/ 163 w 171"/>
                <a:gd name="T35" fmla="*/ 10 h 134"/>
                <a:gd name="T36" fmla="*/ 161 w 171"/>
                <a:gd name="T37" fmla="*/ 8 h 134"/>
                <a:gd name="T38" fmla="*/ 141 w 171"/>
                <a:gd name="T39" fmla="*/ 8 h 134"/>
                <a:gd name="T40" fmla="*/ 137 w 171"/>
                <a:gd name="T41" fmla="*/ 4 h 134"/>
                <a:gd name="T42" fmla="*/ 141 w 171"/>
                <a:gd name="T43" fmla="*/ 0 h 134"/>
                <a:gd name="T44" fmla="*/ 161 w 171"/>
                <a:gd name="T45" fmla="*/ 0 h 134"/>
                <a:gd name="T46" fmla="*/ 171 w 171"/>
                <a:gd name="T47" fmla="*/ 10 h 134"/>
                <a:gd name="T48" fmla="*/ 171 w 171"/>
                <a:gd name="T4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 h="134">
                  <a:moveTo>
                    <a:pt x="171" y="134"/>
                  </a:moveTo>
                  <a:cubicBezTo>
                    <a:pt x="145" y="108"/>
                    <a:pt x="145" y="108"/>
                    <a:pt x="145" y="108"/>
                  </a:cubicBezTo>
                  <a:cubicBezTo>
                    <a:pt x="145" y="108"/>
                    <a:pt x="145" y="108"/>
                    <a:pt x="144" y="108"/>
                  </a:cubicBezTo>
                  <a:cubicBezTo>
                    <a:pt x="10" y="108"/>
                    <a:pt x="10" y="108"/>
                    <a:pt x="10" y="108"/>
                  </a:cubicBezTo>
                  <a:cubicBezTo>
                    <a:pt x="5" y="108"/>
                    <a:pt x="0" y="103"/>
                    <a:pt x="0" y="98"/>
                  </a:cubicBezTo>
                  <a:cubicBezTo>
                    <a:pt x="0" y="10"/>
                    <a:pt x="0" y="10"/>
                    <a:pt x="0" y="10"/>
                  </a:cubicBezTo>
                  <a:cubicBezTo>
                    <a:pt x="0" y="5"/>
                    <a:pt x="5" y="0"/>
                    <a:pt x="10" y="0"/>
                  </a:cubicBezTo>
                  <a:cubicBezTo>
                    <a:pt x="101" y="0"/>
                    <a:pt x="101" y="0"/>
                    <a:pt x="101" y="0"/>
                  </a:cubicBezTo>
                  <a:cubicBezTo>
                    <a:pt x="103" y="0"/>
                    <a:pt x="105" y="2"/>
                    <a:pt x="105" y="4"/>
                  </a:cubicBezTo>
                  <a:cubicBezTo>
                    <a:pt x="105" y="7"/>
                    <a:pt x="103" y="8"/>
                    <a:pt x="101" y="8"/>
                  </a:cubicBezTo>
                  <a:cubicBezTo>
                    <a:pt x="10" y="8"/>
                    <a:pt x="10" y="8"/>
                    <a:pt x="10" y="8"/>
                  </a:cubicBezTo>
                  <a:cubicBezTo>
                    <a:pt x="9" y="8"/>
                    <a:pt x="8" y="9"/>
                    <a:pt x="8" y="10"/>
                  </a:cubicBezTo>
                  <a:cubicBezTo>
                    <a:pt x="8" y="98"/>
                    <a:pt x="8" y="98"/>
                    <a:pt x="8" y="98"/>
                  </a:cubicBezTo>
                  <a:cubicBezTo>
                    <a:pt x="8" y="99"/>
                    <a:pt x="9" y="100"/>
                    <a:pt x="10" y="100"/>
                  </a:cubicBezTo>
                  <a:cubicBezTo>
                    <a:pt x="144" y="100"/>
                    <a:pt x="144" y="100"/>
                    <a:pt x="144" y="100"/>
                  </a:cubicBezTo>
                  <a:cubicBezTo>
                    <a:pt x="147" y="100"/>
                    <a:pt x="149" y="101"/>
                    <a:pt x="151" y="103"/>
                  </a:cubicBezTo>
                  <a:cubicBezTo>
                    <a:pt x="163" y="115"/>
                    <a:pt x="163" y="115"/>
                    <a:pt x="163" y="115"/>
                  </a:cubicBezTo>
                  <a:cubicBezTo>
                    <a:pt x="163" y="10"/>
                    <a:pt x="163" y="10"/>
                    <a:pt x="163" y="10"/>
                  </a:cubicBezTo>
                  <a:cubicBezTo>
                    <a:pt x="163" y="9"/>
                    <a:pt x="162" y="8"/>
                    <a:pt x="161" y="8"/>
                  </a:cubicBezTo>
                  <a:cubicBezTo>
                    <a:pt x="141" y="8"/>
                    <a:pt x="141" y="8"/>
                    <a:pt x="141" y="8"/>
                  </a:cubicBezTo>
                  <a:cubicBezTo>
                    <a:pt x="139" y="8"/>
                    <a:pt x="137" y="7"/>
                    <a:pt x="137" y="4"/>
                  </a:cubicBezTo>
                  <a:cubicBezTo>
                    <a:pt x="137" y="2"/>
                    <a:pt x="139" y="0"/>
                    <a:pt x="141" y="0"/>
                  </a:cubicBezTo>
                  <a:cubicBezTo>
                    <a:pt x="161" y="0"/>
                    <a:pt x="161" y="0"/>
                    <a:pt x="161" y="0"/>
                  </a:cubicBezTo>
                  <a:cubicBezTo>
                    <a:pt x="167" y="0"/>
                    <a:pt x="171" y="5"/>
                    <a:pt x="171" y="10"/>
                  </a:cubicBezTo>
                  <a:lnTo>
                    <a:pt x="171"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62" name="Freeform 127">
              <a:extLst>
                <a:ext uri="{FF2B5EF4-FFF2-40B4-BE49-F238E27FC236}">
                  <a16:creationId xmlns:a16="http://schemas.microsoft.com/office/drawing/2014/main" id="{B4009ECC-A744-4BDB-823D-BFDD6C20B033}"/>
                </a:ext>
              </a:extLst>
            </p:cNvPr>
            <p:cNvSpPr>
              <a:spLocks/>
            </p:cNvSpPr>
            <p:nvPr/>
          </p:nvSpPr>
          <p:spPr bwMode="auto">
            <a:xfrm>
              <a:off x="2562407" y="2423807"/>
              <a:ext cx="334913" cy="262656"/>
            </a:xfrm>
            <a:custGeom>
              <a:avLst/>
              <a:gdLst>
                <a:gd name="T0" fmla="*/ 0 w 171"/>
                <a:gd name="T1" fmla="*/ 134 h 134"/>
                <a:gd name="T2" fmla="*/ 0 w 171"/>
                <a:gd name="T3" fmla="*/ 10 h 134"/>
                <a:gd name="T4" fmla="*/ 11 w 171"/>
                <a:gd name="T5" fmla="*/ 0 h 134"/>
                <a:gd name="T6" fmla="*/ 80 w 171"/>
                <a:gd name="T7" fmla="*/ 0 h 134"/>
                <a:gd name="T8" fmla="*/ 84 w 171"/>
                <a:gd name="T9" fmla="*/ 4 h 134"/>
                <a:gd name="T10" fmla="*/ 80 w 171"/>
                <a:gd name="T11" fmla="*/ 8 h 134"/>
                <a:gd name="T12" fmla="*/ 11 w 171"/>
                <a:gd name="T13" fmla="*/ 8 h 134"/>
                <a:gd name="T14" fmla="*/ 8 w 171"/>
                <a:gd name="T15" fmla="*/ 10 h 134"/>
                <a:gd name="T16" fmla="*/ 8 w 171"/>
                <a:gd name="T17" fmla="*/ 114 h 134"/>
                <a:gd name="T18" fmla="*/ 21 w 171"/>
                <a:gd name="T19" fmla="*/ 102 h 134"/>
                <a:gd name="T20" fmla="*/ 28 w 171"/>
                <a:gd name="T21" fmla="*/ 99 h 134"/>
                <a:gd name="T22" fmla="*/ 161 w 171"/>
                <a:gd name="T23" fmla="*/ 99 h 134"/>
                <a:gd name="T24" fmla="*/ 163 w 171"/>
                <a:gd name="T25" fmla="*/ 97 h 134"/>
                <a:gd name="T26" fmla="*/ 163 w 171"/>
                <a:gd name="T27" fmla="*/ 35 h 134"/>
                <a:gd name="T28" fmla="*/ 167 w 171"/>
                <a:gd name="T29" fmla="*/ 31 h 134"/>
                <a:gd name="T30" fmla="*/ 171 w 171"/>
                <a:gd name="T31" fmla="*/ 35 h 134"/>
                <a:gd name="T32" fmla="*/ 171 w 171"/>
                <a:gd name="T33" fmla="*/ 97 h 134"/>
                <a:gd name="T34" fmla="*/ 161 w 171"/>
                <a:gd name="T35" fmla="*/ 107 h 134"/>
                <a:gd name="T36" fmla="*/ 28 w 171"/>
                <a:gd name="T37" fmla="*/ 107 h 134"/>
                <a:gd name="T38" fmla="*/ 26 w 171"/>
                <a:gd name="T39" fmla="*/ 108 h 134"/>
                <a:gd name="T40" fmla="*/ 0 w 171"/>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134">
                  <a:moveTo>
                    <a:pt x="0" y="134"/>
                  </a:moveTo>
                  <a:cubicBezTo>
                    <a:pt x="0" y="10"/>
                    <a:pt x="0" y="10"/>
                    <a:pt x="0" y="10"/>
                  </a:cubicBezTo>
                  <a:cubicBezTo>
                    <a:pt x="0" y="4"/>
                    <a:pt x="5" y="0"/>
                    <a:pt x="11" y="0"/>
                  </a:cubicBezTo>
                  <a:cubicBezTo>
                    <a:pt x="80" y="0"/>
                    <a:pt x="80" y="0"/>
                    <a:pt x="80" y="0"/>
                  </a:cubicBezTo>
                  <a:cubicBezTo>
                    <a:pt x="83" y="0"/>
                    <a:pt x="84" y="2"/>
                    <a:pt x="84" y="4"/>
                  </a:cubicBezTo>
                  <a:cubicBezTo>
                    <a:pt x="84" y="6"/>
                    <a:pt x="83" y="8"/>
                    <a:pt x="80" y="8"/>
                  </a:cubicBezTo>
                  <a:cubicBezTo>
                    <a:pt x="11" y="8"/>
                    <a:pt x="11" y="8"/>
                    <a:pt x="11" y="8"/>
                  </a:cubicBezTo>
                  <a:cubicBezTo>
                    <a:pt x="9" y="8"/>
                    <a:pt x="8" y="9"/>
                    <a:pt x="8" y="10"/>
                  </a:cubicBezTo>
                  <a:cubicBezTo>
                    <a:pt x="8" y="114"/>
                    <a:pt x="8" y="114"/>
                    <a:pt x="8" y="114"/>
                  </a:cubicBezTo>
                  <a:cubicBezTo>
                    <a:pt x="21" y="102"/>
                    <a:pt x="21" y="102"/>
                    <a:pt x="21" y="102"/>
                  </a:cubicBezTo>
                  <a:cubicBezTo>
                    <a:pt x="22" y="100"/>
                    <a:pt x="25" y="99"/>
                    <a:pt x="28" y="99"/>
                  </a:cubicBezTo>
                  <a:cubicBezTo>
                    <a:pt x="161" y="99"/>
                    <a:pt x="161" y="99"/>
                    <a:pt x="161" y="99"/>
                  </a:cubicBezTo>
                  <a:cubicBezTo>
                    <a:pt x="162" y="99"/>
                    <a:pt x="163" y="98"/>
                    <a:pt x="163" y="97"/>
                  </a:cubicBezTo>
                  <a:cubicBezTo>
                    <a:pt x="163" y="35"/>
                    <a:pt x="163" y="35"/>
                    <a:pt x="163" y="35"/>
                  </a:cubicBezTo>
                  <a:cubicBezTo>
                    <a:pt x="163" y="33"/>
                    <a:pt x="165" y="31"/>
                    <a:pt x="167" y="31"/>
                  </a:cubicBezTo>
                  <a:cubicBezTo>
                    <a:pt x="170" y="31"/>
                    <a:pt x="171" y="33"/>
                    <a:pt x="171" y="35"/>
                  </a:cubicBezTo>
                  <a:cubicBezTo>
                    <a:pt x="171" y="97"/>
                    <a:pt x="171" y="97"/>
                    <a:pt x="171" y="97"/>
                  </a:cubicBezTo>
                  <a:cubicBezTo>
                    <a:pt x="171" y="103"/>
                    <a:pt x="167" y="107"/>
                    <a:pt x="161" y="107"/>
                  </a:cubicBezTo>
                  <a:cubicBezTo>
                    <a:pt x="28" y="107"/>
                    <a:pt x="28" y="107"/>
                    <a:pt x="28" y="107"/>
                  </a:cubicBezTo>
                  <a:cubicBezTo>
                    <a:pt x="27" y="107"/>
                    <a:pt x="27" y="108"/>
                    <a:pt x="26" y="108"/>
                  </a:cubicBez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63" name="Oval 128">
              <a:extLst>
                <a:ext uri="{FF2B5EF4-FFF2-40B4-BE49-F238E27FC236}">
                  <a16:creationId xmlns:a16="http://schemas.microsoft.com/office/drawing/2014/main" id="{A552D11B-FC5C-49D9-81BA-E68AE96B8D77}"/>
                </a:ext>
              </a:extLst>
            </p:cNvPr>
            <p:cNvSpPr>
              <a:spLocks noChangeArrowheads="1"/>
            </p:cNvSpPr>
            <p:nvPr/>
          </p:nvSpPr>
          <p:spPr bwMode="auto">
            <a:xfrm>
              <a:off x="2931235" y="2281889"/>
              <a:ext cx="31795" cy="317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grpSp>
        <p:nvGrpSpPr>
          <p:cNvPr id="64" name="Group 243">
            <a:extLst>
              <a:ext uri="{FF2B5EF4-FFF2-40B4-BE49-F238E27FC236}">
                <a16:creationId xmlns:a16="http://schemas.microsoft.com/office/drawing/2014/main" id="{729ADB30-B7D1-412F-8FD7-3D607ED70719}"/>
              </a:ext>
            </a:extLst>
          </p:cNvPr>
          <p:cNvGrpSpPr>
            <a:grpSpLocks/>
          </p:cNvGrpSpPr>
          <p:nvPr/>
        </p:nvGrpSpPr>
        <p:grpSpPr bwMode="auto">
          <a:xfrm>
            <a:off x="5695932" y="2957527"/>
            <a:ext cx="844517" cy="713331"/>
            <a:chOff x="4723186" y="3089952"/>
            <a:chExt cx="492440" cy="529966"/>
          </a:xfrm>
          <a:solidFill>
            <a:schemeClr val="accent2"/>
          </a:solidFill>
        </p:grpSpPr>
        <p:sp>
          <p:nvSpPr>
            <p:cNvPr id="65" name="Oval 409">
              <a:extLst>
                <a:ext uri="{FF2B5EF4-FFF2-40B4-BE49-F238E27FC236}">
                  <a16:creationId xmlns:a16="http://schemas.microsoft.com/office/drawing/2014/main" id="{EAAB562F-4950-4EB0-A330-F0DF585BB89F}"/>
                </a:ext>
              </a:extLst>
            </p:cNvPr>
            <p:cNvSpPr>
              <a:spLocks noChangeArrowheads="1"/>
            </p:cNvSpPr>
            <p:nvPr/>
          </p:nvSpPr>
          <p:spPr bwMode="auto">
            <a:xfrm>
              <a:off x="5171244" y="3306178"/>
              <a:ext cx="31702" cy="3179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sp>
          <p:nvSpPr>
            <p:cNvPr id="66" name="Freeform 410">
              <a:extLst>
                <a:ext uri="{FF2B5EF4-FFF2-40B4-BE49-F238E27FC236}">
                  <a16:creationId xmlns:a16="http://schemas.microsoft.com/office/drawing/2014/main" id="{0377B2B4-2FF0-4546-9BF6-A3BAB604FB1F}"/>
                </a:ext>
              </a:extLst>
            </p:cNvPr>
            <p:cNvSpPr>
              <a:spLocks noEditPoints="1"/>
            </p:cNvSpPr>
            <p:nvPr/>
          </p:nvSpPr>
          <p:spPr bwMode="auto">
            <a:xfrm>
              <a:off x="4723186" y="3089952"/>
              <a:ext cx="492440" cy="529966"/>
            </a:xfrm>
            <a:custGeom>
              <a:avLst/>
              <a:gdLst>
                <a:gd name="T0" fmla="*/ 61 w 265"/>
                <a:gd name="T1" fmla="*/ 263 h 285"/>
                <a:gd name="T2" fmla="*/ 0 w 265"/>
                <a:gd name="T3" fmla="*/ 223 h 285"/>
                <a:gd name="T4" fmla="*/ 14 w 265"/>
                <a:gd name="T5" fmla="*/ 148 h 285"/>
                <a:gd name="T6" fmla="*/ 70 w 265"/>
                <a:gd name="T7" fmla="*/ 40 h 285"/>
                <a:gd name="T8" fmla="*/ 131 w 265"/>
                <a:gd name="T9" fmla="*/ 0 h 285"/>
                <a:gd name="T10" fmla="*/ 194 w 265"/>
                <a:gd name="T11" fmla="*/ 35 h 285"/>
                <a:gd name="T12" fmla="*/ 245 w 265"/>
                <a:gd name="T13" fmla="*/ 80 h 285"/>
                <a:gd name="T14" fmla="*/ 245 w 265"/>
                <a:gd name="T15" fmla="*/ 109 h 285"/>
                <a:gd name="T16" fmla="*/ 191 w 265"/>
                <a:gd name="T17" fmla="*/ 56 h 285"/>
                <a:gd name="T18" fmla="*/ 189 w 265"/>
                <a:gd name="T19" fmla="*/ 37 h 285"/>
                <a:gd name="T20" fmla="*/ 132 w 265"/>
                <a:gd name="T21" fmla="*/ 5 h 285"/>
                <a:gd name="T22" fmla="*/ 75 w 265"/>
                <a:gd name="T23" fmla="*/ 54 h 285"/>
                <a:gd name="T24" fmla="*/ 20 w 265"/>
                <a:gd name="T25" fmla="*/ 151 h 285"/>
                <a:gd name="T26" fmla="*/ 5 w 265"/>
                <a:gd name="T27" fmla="*/ 162 h 285"/>
                <a:gd name="T28" fmla="*/ 61 w 265"/>
                <a:gd name="T29" fmla="*/ 257 h 285"/>
                <a:gd name="T30" fmla="*/ 130 w 265"/>
                <a:gd name="T31" fmla="*/ 280 h 285"/>
                <a:gd name="T32" fmla="*/ 202 w 265"/>
                <a:gd name="T33" fmla="*/ 257 h 285"/>
                <a:gd name="T34" fmla="*/ 259 w 265"/>
                <a:gd name="T35" fmla="*/ 223 h 285"/>
                <a:gd name="T36" fmla="*/ 248 w 265"/>
                <a:gd name="T37" fmla="*/ 153 h 285"/>
                <a:gd name="T38" fmla="*/ 262 w 265"/>
                <a:gd name="T39" fmla="*/ 155 h 285"/>
                <a:gd name="T40" fmla="*/ 264 w 265"/>
                <a:gd name="T41" fmla="*/ 228 h 285"/>
                <a:gd name="T42" fmla="*/ 199 w 265"/>
                <a:gd name="T43" fmla="*/ 263 h 285"/>
                <a:gd name="T44" fmla="*/ 95 w 265"/>
                <a:gd name="T45" fmla="*/ 239 h 285"/>
                <a:gd name="T46" fmla="*/ 119 w 265"/>
                <a:gd name="T47" fmla="*/ 161 h 285"/>
                <a:gd name="T48" fmla="*/ 61 w 265"/>
                <a:gd name="T49" fmla="*/ 128 h 285"/>
                <a:gd name="T50" fmla="*/ 71 w 265"/>
                <a:gd name="T51" fmla="*/ 72 h 285"/>
                <a:gd name="T52" fmla="*/ 78 w 265"/>
                <a:gd name="T53" fmla="*/ 104 h 285"/>
                <a:gd name="T54" fmla="*/ 187 w 265"/>
                <a:gd name="T55" fmla="*/ 104 h 285"/>
                <a:gd name="T56" fmla="*/ 232 w 265"/>
                <a:gd name="T57" fmla="*/ 93 h 285"/>
                <a:gd name="T58" fmla="*/ 201 w 265"/>
                <a:gd name="T59" fmla="*/ 129 h 285"/>
                <a:gd name="T60" fmla="*/ 145 w 265"/>
                <a:gd name="T61" fmla="*/ 163 h 285"/>
                <a:gd name="T62" fmla="*/ 169 w 265"/>
                <a:gd name="T63" fmla="*/ 239 h 285"/>
                <a:gd name="T64" fmla="*/ 145 w 265"/>
                <a:gd name="T65" fmla="*/ 232 h 285"/>
                <a:gd name="T66" fmla="*/ 141 w 265"/>
                <a:gd name="T67" fmla="*/ 157 h 285"/>
                <a:gd name="T68" fmla="*/ 204 w 265"/>
                <a:gd name="T69" fmla="*/ 123 h 285"/>
                <a:gd name="T70" fmla="*/ 194 w 265"/>
                <a:gd name="T71" fmla="*/ 103 h 285"/>
                <a:gd name="T72" fmla="*/ 131 w 265"/>
                <a:gd name="T73" fmla="*/ 140 h 285"/>
                <a:gd name="T74" fmla="*/ 70 w 265"/>
                <a:gd name="T75" fmla="*/ 100 h 285"/>
                <a:gd name="T76" fmla="*/ 62 w 265"/>
                <a:gd name="T77" fmla="*/ 122 h 285"/>
                <a:gd name="T78" fmla="*/ 124 w 265"/>
                <a:gd name="T79" fmla="*/ 159 h 285"/>
                <a:gd name="T80" fmla="*/ 119 w 265"/>
                <a:gd name="T81" fmla="*/ 233 h 285"/>
                <a:gd name="T82" fmla="*/ 107 w 265"/>
                <a:gd name="T83" fmla="*/ 180 h 285"/>
                <a:gd name="T84" fmla="*/ 74 w 265"/>
                <a:gd name="T85" fmla="*/ 231 h 285"/>
                <a:gd name="T86" fmla="*/ 242 w 265"/>
                <a:gd name="T87" fmla="*/ 177 h 285"/>
                <a:gd name="T88" fmla="*/ 214 w 265"/>
                <a:gd name="T89" fmla="*/ 231 h 285"/>
                <a:gd name="T90" fmla="*/ 17 w 265"/>
                <a:gd name="T91" fmla="*/ 217 h 285"/>
                <a:gd name="T92" fmla="*/ 50 w 265"/>
                <a:gd name="T93" fmla="*/ 231 h 285"/>
                <a:gd name="T94" fmla="*/ 157 w 265"/>
                <a:gd name="T95" fmla="*/ 216 h 285"/>
                <a:gd name="T96" fmla="*/ 191 w 265"/>
                <a:gd name="T97" fmla="*/ 231 h 285"/>
                <a:gd name="T98" fmla="*/ 177 w 265"/>
                <a:gd name="T99" fmla="*/ 156 h 285"/>
                <a:gd name="T100" fmla="*/ 203 w 265"/>
                <a:gd name="T101" fmla="*/ 185 h 285"/>
                <a:gd name="T102" fmla="*/ 28 w 265"/>
                <a:gd name="T103" fmla="*/ 166 h 285"/>
                <a:gd name="T104" fmla="*/ 99 w 265"/>
                <a:gd name="T105" fmla="*/ 164 h 285"/>
                <a:gd name="T106" fmla="*/ 35 w 265"/>
                <a:gd name="T107" fmla="*/ 164 h 285"/>
                <a:gd name="T108" fmla="*/ 177 w 265"/>
                <a:gd name="T109" fmla="*/ 93 h 285"/>
                <a:gd name="T110" fmla="*/ 172 w 265"/>
                <a:gd name="T111" fmla="*/ 61 h 285"/>
                <a:gd name="T112" fmla="*/ 98 w 265"/>
                <a:gd name="T113" fmla="*/ 57 h 285"/>
                <a:gd name="T114" fmla="*/ 121 w 265"/>
                <a:gd name="T115" fmla="*/ 108 h 285"/>
                <a:gd name="T116" fmla="*/ 94 w 265"/>
                <a:gd name="T117" fmla="*/ 41 h 285"/>
                <a:gd name="T118" fmla="*/ 135 w 265"/>
                <a:gd name="T119" fmla="*/ 6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5" h="285">
                  <a:moveTo>
                    <a:pt x="137" y="285"/>
                  </a:moveTo>
                  <a:cubicBezTo>
                    <a:pt x="128" y="285"/>
                    <a:pt x="128" y="285"/>
                    <a:pt x="128" y="285"/>
                  </a:cubicBezTo>
                  <a:cubicBezTo>
                    <a:pt x="126" y="284"/>
                    <a:pt x="126" y="284"/>
                    <a:pt x="126" y="284"/>
                  </a:cubicBezTo>
                  <a:cubicBezTo>
                    <a:pt x="77" y="256"/>
                    <a:pt x="77" y="256"/>
                    <a:pt x="77" y="256"/>
                  </a:cubicBezTo>
                  <a:cubicBezTo>
                    <a:pt x="68" y="261"/>
                    <a:pt x="68" y="261"/>
                    <a:pt x="68" y="261"/>
                  </a:cubicBezTo>
                  <a:cubicBezTo>
                    <a:pt x="65" y="263"/>
                    <a:pt x="65" y="263"/>
                    <a:pt x="65" y="263"/>
                  </a:cubicBezTo>
                  <a:cubicBezTo>
                    <a:pt x="64" y="263"/>
                    <a:pt x="64" y="263"/>
                    <a:pt x="64" y="263"/>
                  </a:cubicBezTo>
                  <a:cubicBezTo>
                    <a:pt x="61" y="263"/>
                    <a:pt x="61" y="263"/>
                    <a:pt x="61" y="263"/>
                  </a:cubicBezTo>
                  <a:cubicBezTo>
                    <a:pt x="59" y="263"/>
                    <a:pt x="59" y="263"/>
                    <a:pt x="59" y="263"/>
                  </a:cubicBezTo>
                  <a:cubicBezTo>
                    <a:pt x="58" y="262"/>
                    <a:pt x="58" y="262"/>
                    <a:pt x="58" y="262"/>
                  </a:cubicBezTo>
                  <a:cubicBezTo>
                    <a:pt x="56" y="261"/>
                    <a:pt x="56" y="261"/>
                    <a:pt x="56" y="261"/>
                  </a:cubicBezTo>
                  <a:cubicBezTo>
                    <a:pt x="5" y="232"/>
                    <a:pt x="5" y="232"/>
                    <a:pt x="5" y="232"/>
                  </a:cubicBezTo>
                  <a:cubicBezTo>
                    <a:pt x="3" y="231"/>
                    <a:pt x="3" y="231"/>
                    <a:pt x="3" y="231"/>
                  </a:cubicBezTo>
                  <a:cubicBezTo>
                    <a:pt x="2" y="229"/>
                    <a:pt x="2" y="229"/>
                    <a:pt x="2" y="229"/>
                  </a:cubicBezTo>
                  <a:cubicBezTo>
                    <a:pt x="0" y="225"/>
                    <a:pt x="0" y="225"/>
                    <a:pt x="0" y="225"/>
                  </a:cubicBezTo>
                  <a:cubicBezTo>
                    <a:pt x="0" y="223"/>
                    <a:pt x="0" y="223"/>
                    <a:pt x="0" y="223"/>
                  </a:cubicBezTo>
                  <a:cubicBezTo>
                    <a:pt x="0" y="163"/>
                    <a:pt x="0" y="163"/>
                    <a:pt x="0" y="163"/>
                  </a:cubicBezTo>
                  <a:cubicBezTo>
                    <a:pt x="0" y="160"/>
                    <a:pt x="0" y="160"/>
                    <a:pt x="0" y="160"/>
                  </a:cubicBezTo>
                  <a:cubicBezTo>
                    <a:pt x="0" y="159"/>
                    <a:pt x="0" y="159"/>
                    <a:pt x="0" y="159"/>
                  </a:cubicBezTo>
                  <a:cubicBezTo>
                    <a:pt x="1" y="158"/>
                    <a:pt x="1" y="158"/>
                    <a:pt x="1" y="158"/>
                  </a:cubicBezTo>
                  <a:cubicBezTo>
                    <a:pt x="2" y="156"/>
                    <a:pt x="2" y="156"/>
                    <a:pt x="2" y="156"/>
                  </a:cubicBezTo>
                  <a:cubicBezTo>
                    <a:pt x="3" y="155"/>
                    <a:pt x="3" y="155"/>
                    <a:pt x="3" y="155"/>
                  </a:cubicBezTo>
                  <a:cubicBezTo>
                    <a:pt x="6" y="153"/>
                    <a:pt x="6" y="153"/>
                    <a:pt x="6" y="153"/>
                  </a:cubicBezTo>
                  <a:cubicBezTo>
                    <a:pt x="14" y="148"/>
                    <a:pt x="14" y="148"/>
                    <a:pt x="14" y="148"/>
                  </a:cubicBezTo>
                  <a:cubicBezTo>
                    <a:pt x="14" y="91"/>
                    <a:pt x="14" y="91"/>
                    <a:pt x="14" y="91"/>
                  </a:cubicBezTo>
                  <a:cubicBezTo>
                    <a:pt x="14" y="88"/>
                    <a:pt x="14" y="88"/>
                    <a:pt x="14" y="88"/>
                  </a:cubicBezTo>
                  <a:cubicBezTo>
                    <a:pt x="15" y="86"/>
                    <a:pt x="15" y="86"/>
                    <a:pt x="15" y="86"/>
                  </a:cubicBezTo>
                  <a:cubicBezTo>
                    <a:pt x="16" y="83"/>
                    <a:pt x="16" y="83"/>
                    <a:pt x="16" y="83"/>
                  </a:cubicBezTo>
                  <a:cubicBezTo>
                    <a:pt x="18" y="81"/>
                    <a:pt x="18" y="81"/>
                    <a:pt x="18" y="81"/>
                  </a:cubicBezTo>
                  <a:cubicBezTo>
                    <a:pt x="21" y="80"/>
                    <a:pt x="21" y="80"/>
                    <a:pt x="21" y="80"/>
                  </a:cubicBezTo>
                  <a:cubicBezTo>
                    <a:pt x="70" y="52"/>
                    <a:pt x="70" y="52"/>
                    <a:pt x="70" y="52"/>
                  </a:cubicBezTo>
                  <a:cubicBezTo>
                    <a:pt x="70" y="40"/>
                    <a:pt x="70" y="40"/>
                    <a:pt x="70" y="40"/>
                  </a:cubicBezTo>
                  <a:cubicBezTo>
                    <a:pt x="70" y="38"/>
                    <a:pt x="70" y="38"/>
                    <a:pt x="70" y="38"/>
                  </a:cubicBezTo>
                  <a:cubicBezTo>
                    <a:pt x="71" y="36"/>
                    <a:pt x="71" y="36"/>
                    <a:pt x="71" y="36"/>
                  </a:cubicBezTo>
                  <a:cubicBezTo>
                    <a:pt x="72" y="33"/>
                    <a:pt x="72" y="33"/>
                    <a:pt x="72" y="33"/>
                  </a:cubicBezTo>
                  <a:cubicBezTo>
                    <a:pt x="73" y="32"/>
                    <a:pt x="73" y="32"/>
                    <a:pt x="73" y="32"/>
                  </a:cubicBezTo>
                  <a:cubicBezTo>
                    <a:pt x="76" y="30"/>
                    <a:pt x="76" y="30"/>
                    <a:pt x="76" y="30"/>
                  </a:cubicBezTo>
                  <a:cubicBezTo>
                    <a:pt x="127" y="1"/>
                    <a:pt x="127" y="1"/>
                    <a:pt x="127" y="1"/>
                  </a:cubicBezTo>
                  <a:cubicBezTo>
                    <a:pt x="130" y="0"/>
                    <a:pt x="130" y="0"/>
                    <a:pt x="130" y="0"/>
                  </a:cubicBezTo>
                  <a:cubicBezTo>
                    <a:pt x="131" y="0"/>
                    <a:pt x="131" y="0"/>
                    <a:pt x="131" y="0"/>
                  </a:cubicBezTo>
                  <a:cubicBezTo>
                    <a:pt x="134" y="0"/>
                    <a:pt x="134" y="0"/>
                    <a:pt x="134" y="0"/>
                  </a:cubicBezTo>
                  <a:cubicBezTo>
                    <a:pt x="136" y="0"/>
                    <a:pt x="136" y="0"/>
                    <a:pt x="136" y="0"/>
                  </a:cubicBezTo>
                  <a:cubicBezTo>
                    <a:pt x="138" y="1"/>
                    <a:pt x="138" y="1"/>
                    <a:pt x="138" y="1"/>
                  </a:cubicBezTo>
                  <a:cubicBezTo>
                    <a:pt x="146" y="5"/>
                    <a:pt x="146" y="5"/>
                    <a:pt x="146" y="5"/>
                  </a:cubicBezTo>
                  <a:cubicBezTo>
                    <a:pt x="189" y="30"/>
                    <a:pt x="189" y="30"/>
                    <a:pt x="189" y="30"/>
                  </a:cubicBezTo>
                  <a:cubicBezTo>
                    <a:pt x="191" y="32"/>
                    <a:pt x="191" y="32"/>
                    <a:pt x="191" y="32"/>
                  </a:cubicBezTo>
                  <a:cubicBezTo>
                    <a:pt x="193" y="33"/>
                    <a:pt x="193" y="33"/>
                    <a:pt x="193" y="33"/>
                  </a:cubicBezTo>
                  <a:cubicBezTo>
                    <a:pt x="194" y="35"/>
                    <a:pt x="194" y="35"/>
                    <a:pt x="194" y="35"/>
                  </a:cubicBezTo>
                  <a:cubicBezTo>
                    <a:pt x="194" y="36"/>
                    <a:pt x="194" y="36"/>
                    <a:pt x="194" y="36"/>
                  </a:cubicBezTo>
                  <a:cubicBezTo>
                    <a:pt x="195" y="38"/>
                    <a:pt x="195" y="38"/>
                    <a:pt x="195" y="38"/>
                  </a:cubicBezTo>
                  <a:cubicBezTo>
                    <a:pt x="195" y="40"/>
                    <a:pt x="195" y="40"/>
                    <a:pt x="195" y="40"/>
                  </a:cubicBezTo>
                  <a:cubicBezTo>
                    <a:pt x="195" y="41"/>
                    <a:pt x="195" y="41"/>
                    <a:pt x="195" y="41"/>
                  </a:cubicBezTo>
                  <a:cubicBezTo>
                    <a:pt x="195" y="51"/>
                    <a:pt x="195" y="51"/>
                    <a:pt x="195" y="51"/>
                  </a:cubicBezTo>
                  <a:cubicBezTo>
                    <a:pt x="195" y="52"/>
                    <a:pt x="195" y="52"/>
                    <a:pt x="195" y="52"/>
                  </a:cubicBezTo>
                  <a:cubicBezTo>
                    <a:pt x="244" y="79"/>
                    <a:pt x="244" y="79"/>
                    <a:pt x="244" y="79"/>
                  </a:cubicBezTo>
                  <a:cubicBezTo>
                    <a:pt x="245" y="80"/>
                    <a:pt x="245" y="80"/>
                    <a:pt x="245" y="80"/>
                  </a:cubicBezTo>
                  <a:cubicBezTo>
                    <a:pt x="247" y="81"/>
                    <a:pt x="247" y="81"/>
                    <a:pt x="247" y="81"/>
                  </a:cubicBezTo>
                  <a:cubicBezTo>
                    <a:pt x="248" y="83"/>
                    <a:pt x="248" y="83"/>
                    <a:pt x="248" y="83"/>
                  </a:cubicBezTo>
                  <a:cubicBezTo>
                    <a:pt x="250" y="86"/>
                    <a:pt x="250" y="86"/>
                    <a:pt x="250" y="86"/>
                  </a:cubicBezTo>
                  <a:cubicBezTo>
                    <a:pt x="251" y="88"/>
                    <a:pt x="251" y="88"/>
                    <a:pt x="251" y="88"/>
                  </a:cubicBezTo>
                  <a:cubicBezTo>
                    <a:pt x="251" y="90"/>
                    <a:pt x="251" y="90"/>
                    <a:pt x="251" y="90"/>
                  </a:cubicBezTo>
                  <a:cubicBezTo>
                    <a:pt x="251" y="109"/>
                    <a:pt x="251" y="109"/>
                    <a:pt x="251" y="109"/>
                  </a:cubicBezTo>
                  <a:cubicBezTo>
                    <a:pt x="251" y="110"/>
                    <a:pt x="250" y="112"/>
                    <a:pt x="248" y="112"/>
                  </a:cubicBezTo>
                  <a:cubicBezTo>
                    <a:pt x="247" y="112"/>
                    <a:pt x="245" y="110"/>
                    <a:pt x="245" y="109"/>
                  </a:cubicBezTo>
                  <a:cubicBezTo>
                    <a:pt x="245" y="90"/>
                    <a:pt x="245" y="90"/>
                    <a:pt x="245" y="90"/>
                  </a:cubicBezTo>
                  <a:cubicBezTo>
                    <a:pt x="245" y="89"/>
                    <a:pt x="245" y="89"/>
                    <a:pt x="245" y="89"/>
                  </a:cubicBezTo>
                  <a:cubicBezTo>
                    <a:pt x="245" y="88"/>
                    <a:pt x="245" y="88"/>
                    <a:pt x="245" y="88"/>
                  </a:cubicBezTo>
                  <a:cubicBezTo>
                    <a:pt x="244" y="86"/>
                    <a:pt x="244" y="86"/>
                    <a:pt x="244" y="86"/>
                  </a:cubicBezTo>
                  <a:cubicBezTo>
                    <a:pt x="243" y="86"/>
                    <a:pt x="243" y="86"/>
                    <a:pt x="243" y="86"/>
                  </a:cubicBezTo>
                  <a:cubicBezTo>
                    <a:pt x="242" y="85"/>
                    <a:pt x="242" y="85"/>
                    <a:pt x="242" y="85"/>
                  </a:cubicBezTo>
                  <a:cubicBezTo>
                    <a:pt x="241" y="84"/>
                    <a:pt x="241" y="84"/>
                    <a:pt x="241" y="84"/>
                  </a:cubicBezTo>
                  <a:cubicBezTo>
                    <a:pt x="191" y="56"/>
                    <a:pt x="191" y="56"/>
                    <a:pt x="191" y="56"/>
                  </a:cubicBezTo>
                  <a:cubicBezTo>
                    <a:pt x="190" y="54"/>
                    <a:pt x="190" y="54"/>
                    <a:pt x="190" y="54"/>
                  </a:cubicBezTo>
                  <a:cubicBezTo>
                    <a:pt x="190" y="53"/>
                    <a:pt x="190" y="53"/>
                    <a:pt x="190" y="53"/>
                  </a:cubicBezTo>
                  <a:cubicBezTo>
                    <a:pt x="189" y="53"/>
                    <a:pt x="189" y="53"/>
                    <a:pt x="189" y="53"/>
                  </a:cubicBezTo>
                  <a:cubicBezTo>
                    <a:pt x="190" y="41"/>
                    <a:pt x="190" y="41"/>
                    <a:pt x="190" y="41"/>
                  </a:cubicBezTo>
                  <a:cubicBezTo>
                    <a:pt x="189" y="40"/>
                    <a:pt x="189" y="40"/>
                    <a:pt x="189" y="40"/>
                  </a:cubicBezTo>
                  <a:cubicBezTo>
                    <a:pt x="189" y="39"/>
                    <a:pt x="189" y="39"/>
                    <a:pt x="189" y="39"/>
                  </a:cubicBezTo>
                  <a:cubicBezTo>
                    <a:pt x="189" y="38"/>
                    <a:pt x="189" y="38"/>
                    <a:pt x="189" y="38"/>
                  </a:cubicBezTo>
                  <a:cubicBezTo>
                    <a:pt x="189" y="37"/>
                    <a:pt x="189" y="37"/>
                    <a:pt x="189" y="37"/>
                  </a:cubicBezTo>
                  <a:cubicBezTo>
                    <a:pt x="188" y="37"/>
                    <a:pt x="188" y="37"/>
                    <a:pt x="188" y="37"/>
                  </a:cubicBezTo>
                  <a:cubicBezTo>
                    <a:pt x="187" y="36"/>
                    <a:pt x="187" y="36"/>
                    <a:pt x="187" y="36"/>
                  </a:cubicBezTo>
                  <a:cubicBezTo>
                    <a:pt x="186" y="35"/>
                    <a:pt x="186" y="35"/>
                    <a:pt x="186" y="35"/>
                  </a:cubicBezTo>
                  <a:cubicBezTo>
                    <a:pt x="143" y="10"/>
                    <a:pt x="143" y="10"/>
                    <a:pt x="143" y="10"/>
                  </a:cubicBezTo>
                  <a:cubicBezTo>
                    <a:pt x="136" y="6"/>
                    <a:pt x="136" y="6"/>
                    <a:pt x="136" y="6"/>
                  </a:cubicBezTo>
                  <a:cubicBezTo>
                    <a:pt x="134" y="5"/>
                    <a:pt x="134" y="5"/>
                    <a:pt x="134" y="5"/>
                  </a:cubicBezTo>
                  <a:cubicBezTo>
                    <a:pt x="133" y="5"/>
                    <a:pt x="133" y="5"/>
                    <a:pt x="133" y="5"/>
                  </a:cubicBezTo>
                  <a:cubicBezTo>
                    <a:pt x="132" y="5"/>
                    <a:pt x="132" y="5"/>
                    <a:pt x="132" y="5"/>
                  </a:cubicBezTo>
                  <a:cubicBezTo>
                    <a:pt x="131" y="5"/>
                    <a:pt x="131" y="5"/>
                    <a:pt x="131" y="5"/>
                  </a:cubicBezTo>
                  <a:cubicBezTo>
                    <a:pt x="129" y="6"/>
                    <a:pt x="129" y="6"/>
                    <a:pt x="129" y="6"/>
                  </a:cubicBezTo>
                  <a:cubicBezTo>
                    <a:pt x="79" y="35"/>
                    <a:pt x="79" y="35"/>
                    <a:pt x="79" y="35"/>
                  </a:cubicBezTo>
                  <a:cubicBezTo>
                    <a:pt x="77" y="37"/>
                    <a:pt x="77" y="37"/>
                    <a:pt x="77" y="37"/>
                  </a:cubicBezTo>
                  <a:cubicBezTo>
                    <a:pt x="76" y="38"/>
                    <a:pt x="76" y="38"/>
                    <a:pt x="76" y="38"/>
                  </a:cubicBezTo>
                  <a:cubicBezTo>
                    <a:pt x="75" y="39"/>
                    <a:pt x="75" y="39"/>
                    <a:pt x="75" y="39"/>
                  </a:cubicBezTo>
                  <a:cubicBezTo>
                    <a:pt x="75" y="41"/>
                    <a:pt x="75" y="41"/>
                    <a:pt x="75" y="41"/>
                  </a:cubicBezTo>
                  <a:cubicBezTo>
                    <a:pt x="75" y="54"/>
                    <a:pt x="75" y="54"/>
                    <a:pt x="75" y="54"/>
                  </a:cubicBezTo>
                  <a:cubicBezTo>
                    <a:pt x="73" y="56"/>
                    <a:pt x="73" y="56"/>
                    <a:pt x="73" y="56"/>
                  </a:cubicBezTo>
                  <a:cubicBezTo>
                    <a:pt x="23" y="85"/>
                    <a:pt x="23" y="85"/>
                    <a:pt x="23" y="85"/>
                  </a:cubicBezTo>
                  <a:cubicBezTo>
                    <a:pt x="22" y="86"/>
                    <a:pt x="22" y="86"/>
                    <a:pt x="22" y="86"/>
                  </a:cubicBezTo>
                  <a:cubicBezTo>
                    <a:pt x="21" y="87"/>
                    <a:pt x="21" y="87"/>
                    <a:pt x="21" y="87"/>
                  </a:cubicBezTo>
                  <a:cubicBezTo>
                    <a:pt x="20" y="88"/>
                    <a:pt x="20" y="88"/>
                    <a:pt x="20" y="88"/>
                  </a:cubicBezTo>
                  <a:cubicBezTo>
                    <a:pt x="20" y="90"/>
                    <a:pt x="20" y="90"/>
                    <a:pt x="20" y="90"/>
                  </a:cubicBezTo>
                  <a:cubicBezTo>
                    <a:pt x="20" y="91"/>
                    <a:pt x="20" y="91"/>
                    <a:pt x="20" y="91"/>
                  </a:cubicBezTo>
                  <a:cubicBezTo>
                    <a:pt x="20" y="151"/>
                    <a:pt x="20" y="151"/>
                    <a:pt x="20" y="151"/>
                  </a:cubicBezTo>
                  <a:cubicBezTo>
                    <a:pt x="18" y="153"/>
                    <a:pt x="18" y="153"/>
                    <a:pt x="18" y="153"/>
                  </a:cubicBezTo>
                  <a:cubicBezTo>
                    <a:pt x="17" y="153"/>
                    <a:pt x="17" y="153"/>
                    <a:pt x="17" y="153"/>
                  </a:cubicBezTo>
                  <a:cubicBezTo>
                    <a:pt x="9" y="158"/>
                    <a:pt x="9" y="158"/>
                    <a:pt x="9" y="158"/>
                  </a:cubicBezTo>
                  <a:cubicBezTo>
                    <a:pt x="7" y="159"/>
                    <a:pt x="7" y="159"/>
                    <a:pt x="7" y="159"/>
                  </a:cubicBezTo>
                  <a:cubicBezTo>
                    <a:pt x="6" y="160"/>
                    <a:pt x="6" y="160"/>
                    <a:pt x="6" y="160"/>
                  </a:cubicBezTo>
                  <a:cubicBezTo>
                    <a:pt x="6" y="160"/>
                    <a:pt x="6" y="160"/>
                    <a:pt x="6" y="160"/>
                  </a:cubicBezTo>
                  <a:cubicBezTo>
                    <a:pt x="6" y="161"/>
                    <a:pt x="6" y="161"/>
                    <a:pt x="6" y="161"/>
                  </a:cubicBezTo>
                  <a:cubicBezTo>
                    <a:pt x="5" y="162"/>
                    <a:pt x="5" y="162"/>
                    <a:pt x="5" y="162"/>
                  </a:cubicBezTo>
                  <a:cubicBezTo>
                    <a:pt x="5" y="164"/>
                    <a:pt x="5" y="164"/>
                    <a:pt x="5" y="164"/>
                  </a:cubicBezTo>
                  <a:cubicBezTo>
                    <a:pt x="5" y="223"/>
                    <a:pt x="5" y="223"/>
                    <a:pt x="5" y="223"/>
                  </a:cubicBezTo>
                  <a:cubicBezTo>
                    <a:pt x="5" y="224"/>
                    <a:pt x="5" y="224"/>
                    <a:pt x="5" y="224"/>
                  </a:cubicBezTo>
                  <a:cubicBezTo>
                    <a:pt x="7" y="226"/>
                    <a:pt x="7" y="226"/>
                    <a:pt x="7" y="226"/>
                  </a:cubicBezTo>
                  <a:cubicBezTo>
                    <a:pt x="7" y="226"/>
                    <a:pt x="7" y="226"/>
                    <a:pt x="7" y="226"/>
                  </a:cubicBezTo>
                  <a:cubicBezTo>
                    <a:pt x="9" y="228"/>
                    <a:pt x="9" y="228"/>
                    <a:pt x="9" y="228"/>
                  </a:cubicBezTo>
                  <a:cubicBezTo>
                    <a:pt x="59" y="256"/>
                    <a:pt x="59" y="256"/>
                    <a:pt x="59" y="256"/>
                  </a:cubicBezTo>
                  <a:cubicBezTo>
                    <a:pt x="61" y="257"/>
                    <a:pt x="61" y="257"/>
                    <a:pt x="61" y="257"/>
                  </a:cubicBezTo>
                  <a:cubicBezTo>
                    <a:pt x="62" y="257"/>
                    <a:pt x="62" y="257"/>
                    <a:pt x="62" y="257"/>
                  </a:cubicBezTo>
                  <a:cubicBezTo>
                    <a:pt x="63" y="257"/>
                    <a:pt x="63" y="257"/>
                    <a:pt x="63" y="257"/>
                  </a:cubicBezTo>
                  <a:cubicBezTo>
                    <a:pt x="64" y="257"/>
                    <a:pt x="64" y="257"/>
                    <a:pt x="64" y="257"/>
                  </a:cubicBezTo>
                  <a:cubicBezTo>
                    <a:pt x="66" y="256"/>
                    <a:pt x="66" y="256"/>
                    <a:pt x="66" y="256"/>
                  </a:cubicBezTo>
                  <a:cubicBezTo>
                    <a:pt x="76" y="251"/>
                    <a:pt x="76" y="251"/>
                    <a:pt x="76" y="251"/>
                  </a:cubicBezTo>
                  <a:cubicBezTo>
                    <a:pt x="78" y="250"/>
                    <a:pt x="78" y="250"/>
                    <a:pt x="78" y="250"/>
                  </a:cubicBezTo>
                  <a:cubicBezTo>
                    <a:pt x="80" y="251"/>
                    <a:pt x="80" y="251"/>
                    <a:pt x="80" y="251"/>
                  </a:cubicBezTo>
                  <a:cubicBezTo>
                    <a:pt x="130" y="280"/>
                    <a:pt x="130" y="280"/>
                    <a:pt x="130" y="280"/>
                  </a:cubicBezTo>
                  <a:cubicBezTo>
                    <a:pt x="135" y="280"/>
                    <a:pt x="135" y="280"/>
                    <a:pt x="135" y="280"/>
                  </a:cubicBezTo>
                  <a:cubicBezTo>
                    <a:pt x="154" y="269"/>
                    <a:pt x="154" y="269"/>
                    <a:pt x="154" y="269"/>
                  </a:cubicBezTo>
                  <a:cubicBezTo>
                    <a:pt x="185" y="251"/>
                    <a:pt x="185" y="251"/>
                    <a:pt x="185" y="251"/>
                  </a:cubicBezTo>
                  <a:cubicBezTo>
                    <a:pt x="187" y="250"/>
                    <a:pt x="187" y="250"/>
                    <a:pt x="187" y="250"/>
                  </a:cubicBezTo>
                  <a:cubicBezTo>
                    <a:pt x="190" y="251"/>
                    <a:pt x="190" y="251"/>
                    <a:pt x="190" y="251"/>
                  </a:cubicBezTo>
                  <a:cubicBezTo>
                    <a:pt x="199" y="256"/>
                    <a:pt x="199" y="256"/>
                    <a:pt x="199" y="256"/>
                  </a:cubicBezTo>
                  <a:cubicBezTo>
                    <a:pt x="201" y="257"/>
                    <a:pt x="201" y="257"/>
                    <a:pt x="201" y="257"/>
                  </a:cubicBezTo>
                  <a:cubicBezTo>
                    <a:pt x="202" y="257"/>
                    <a:pt x="202" y="257"/>
                    <a:pt x="202" y="257"/>
                  </a:cubicBezTo>
                  <a:cubicBezTo>
                    <a:pt x="203" y="257"/>
                    <a:pt x="203" y="257"/>
                    <a:pt x="203" y="257"/>
                  </a:cubicBezTo>
                  <a:cubicBezTo>
                    <a:pt x="204" y="257"/>
                    <a:pt x="204" y="257"/>
                    <a:pt x="204" y="257"/>
                  </a:cubicBezTo>
                  <a:cubicBezTo>
                    <a:pt x="206" y="256"/>
                    <a:pt x="206" y="256"/>
                    <a:pt x="206" y="256"/>
                  </a:cubicBezTo>
                  <a:cubicBezTo>
                    <a:pt x="257" y="227"/>
                    <a:pt x="257" y="227"/>
                    <a:pt x="257" y="227"/>
                  </a:cubicBezTo>
                  <a:cubicBezTo>
                    <a:pt x="258" y="226"/>
                    <a:pt x="258" y="226"/>
                    <a:pt x="258" y="226"/>
                  </a:cubicBezTo>
                  <a:cubicBezTo>
                    <a:pt x="259" y="225"/>
                    <a:pt x="259" y="225"/>
                    <a:pt x="259" y="225"/>
                  </a:cubicBezTo>
                  <a:cubicBezTo>
                    <a:pt x="259" y="224"/>
                    <a:pt x="259" y="224"/>
                    <a:pt x="259" y="224"/>
                  </a:cubicBezTo>
                  <a:cubicBezTo>
                    <a:pt x="259" y="223"/>
                    <a:pt x="259" y="223"/>
                    <a:pt x="259" y="223"/>
                  </a:cubicBezTo>
                  <a:cubicBezTo>
                    <a:pt x="260" y="222"/>
                    <a:pt x="260" y="222"/>
                    <a:pt x="260" y="222"/>
                  </a:cubicBezTo>
                  <a:cubicBezTo>
                    <a:pt x="260" y="163"/>
                    <a:pt x="260" y="163"/>
                    <a:pt x="260" y="163"/>
                  </a:cubicBezTo>
                  <a:cubicBezTo>
                    <a:pt x="259" y="162"/>
                    <a:pt x="259" y="162"/>
                    <a:pt x="259" y="162"/>
                  </a:cubicBezTo>
                  <a:cubicBezTo>
                    <a:pt x="259" y="161"/>
                    <a:pt x="259" y="161"/>
                    <a:pt x="259" y="161"/>
                  </a:cubicBezTo>
                  <a:cubicBezTo>
                    <a:pt x="258" y="159"/>
                    <a:pt x="258" y="159"/>
                    <a:pt x="258" y="159"/>
                  </a:cubicBezTo>
                  <a:cubicBezTo>
                    <a:pt x="257" y="159"/>
                    <a:pt x="257" y="159"/>
                    <a:pt x="257" y="159"/>
                  </a:cubicBezTo>
                  <a:cubicBezTo>
                    <a:pt x="256" y="158"/>
                    <a:pt x="256" y="158"/>
                    <a:pt x="256" y="158"/>
                  </a:cubicBezTo>
                  <a:cubicBezTo>
                    <a:pt x="248" y="153"/>
                    <a:pt x="248" y="153"/>
                    <a:pt x="248" y="153"/>
                  </a:cubicBezTo>
                  <a:cubicBezTo>
                    <a:pt x="246" y="152"/>
                    <a:pt x="246" y="152"/>
                    <a:pt x="246" y="152"/>
                  </a:cubicBezTo>
                  <a:cubicBezTo>
                    <a:pt x="245" y="150"/>
                    <a:pt x="245" y="150"/>
                    <a:pt x="245" y="150"/>
                  </a:cubicBezTo>
                  <a:cubicBezTo>
                    <a:pt x="245" y="142"/>
                    <a:pt x="245" y="142"/>
                    <a:pt x="245" y="142"/>
                  </a:cubicBezTo>
                  <a:cubicBezTo>
                    <a:pt x="245" y="141"/>
                    <a:pt x="247" y="140"/>
                    <a:pt x="248" y="140"/>
                  </a:cubicBezTo>
                  <a:cubicBezTo>
                    <a:pt x="250" y="140"/>
                    <a:pt x="251" y="141"/>
                    <a:pt x="251" y="142"/>
                  </a:cubicBezTo>
                  <a:cubicBezTo>
                    <a:pt x="251" y="149"/>
                    <a:pt x="251" y="149"/>
                    <a:pt x="251" y="149"/>
                  </a:cubicBezTo>
                  <a:cubicBezTo>
                    <a:pt x="260" y="154"/>
                    <a:pt x="260" y="154"/>
                    <a:pt x="260" y="154"/>
                  </a:cubicBezTo>
                  <a:cubicBezTo>
                    <a:pt x="262" y="155"/>
                    <a:pt x="262" y="155"/>
                    <a:pt x="262" y="155"/>
                  </a:cubicBezTo>
                  <a:cubicBezTo>
                    <a:pt x="264" y="158"/>
                    <a:pt x="264" y="158"/>
                    <a:pt x="264" y="158"/>
                  </a:cubicBezTo>
                  <a:cubicBezTo>
                    <a:pt x="264" y="159"/>
                    <a:pt x="264" y="159"/>
                    <a:pt x="264" y="159"/>
                  </a:cubicBezTo>
                  <a:cubicBezTo>
                    <a:pt x="265" y="161"/>
                    <a:pt x="265" y="161"/>
                    <a:pt x="265" y="161"/>
                  </a:cubicBezTo>
                  <a:cubicBezTo>
                    <a:pt x="265" y="163"/>
                    <a:pt x="265" y="163"/>
                    <a:pt x="265" y="163"/>
                  </a:cubicBezTo>
                  <a:cubicBezTo>
                    <a:pt x="265" y="223"/>
                    <a:pt x="265" y="223"/>
                    <a:pt x="265" y="223"/>
                  </a:cubicBezTo>
                  <a:cubicBezTo>
                    <a:pt x="265" y="225"/>
                    <a:pt x="265" y="225"/>
                    <a:pt x="265" y="225"/>
                  </a:cubicBezTo>
                  <a:cubicBezTo>
                    <a:pt x="264" y="227"/>
                    <a:pt x="264" y="227"/>
                    <a:pt x="264" y="227"/>
                  </a:cubicBezTo>
                  <a:cubicBezTo>
                    <a:pt x="264" y="228"/>
                    <a:pt x="264" y="228"/>
                    <a:pt x="264" y="228"/>
                  </a:cubicBezTo>
                  <a:cubicBezTo>
                    <a:pt x="263" y="229"/>
                    <a:pt x="263" y="229"/>
                    <a:pt x="263" y="229"/>
                  </a:cubicBezTo>
                  <a:cubicBezTo>
                    <a:pt x="260" y="232"/>
                    <a:pt x="260" y="232"/>
                    <a:pt x="260" y="232"/>
                  </a:cubicBezTo>
                  <a:cubicBezTo>
                    <a:pt x="259" y="233"/>
                    <a:pt x="259" y="233"/>
                    <a:pt x="259" y="233"/>
                  </a:cubicBezTo>
                  <a:cubicBezTo>
                    <a:pt x="208" y="261"/>
                    <a:pt x="208" y="261"/>
                    <a:pt x="208" y="261"/>
                  </a:cubicBezTo>
                  <a:cubicBezTo>
                    <a:pt x="205" y="263"/>
                    <a:pt x="205" y="263"/>
                    <a:pt x="205" y="263"/>
                  </a:cubicBezTo>
                  <a:cubicBezTo>
                    <a:pt x="204" y="263"/>
                    <a:pt x="204" y="263"/>
                    <a:pt x="204" y="263"/>
                  </a:cubicBezTo>
                  <a:cubicBezTo>
                    <a:pt x="201" y="263"/>
                    <a:pt x="201" y="263"/>
                    <a:pt x="201" y="263"/>
                  </a:cubicBezTo>
                  <a:cubicBezTo>
                    <a:pt x="199" y="263"/>
                    <a:pt x="199" y="263"/>
                    <a:pt x="199" y="263"/>
                  </a:cubicBezTo>
                  <a:cubicBezTo>
                    <a:pt x="196" y="261"/>
                    <a:pt x="196" y="261"/>
                    <a:pt x="196" y="261"/>
                  </a:cubicBezTo>
                  <a:cubicBezTo>
                    <a:pt x="187" y="256"/>
                    <a:pt x="187" y="256"/>
                    <a:pt x="187" y="256"/>
                  </a:cubicBezTo>
                  <a:lnTo>
                    <a:pt x="137" y="285"/>
                  </a:lnTo>
                  <a:close/>
                  <a:moveTo>
                    <a:pt x="133" y="267"/>
                  </a:moveTo>
                  <a:cubicBezTo>
                    <a:pt x="130" y="266"/>
                    <a:pt x="130" y="266"/>
                    <a:pt x="130" y="266"/>
                  </a:cubicBezTo>
                  <a:cubicBezTo>
                    <a:pt x="94" y="245"/>
                    <a:pt x="94" y="245"/>
                    <a:pt x="94" y="245"/>
                  </a:cubicBezTo>
                  <a:cubicBezTo>
                    <a:pt x="90" y="242"/>
                    <a:pt x="90" y="242"/>
                    <a:pt x="90" y="242"/>
                  </a:cubicBezTo>
                  <a:cubicBezTo>
                    <a:pt x="95" y="239"/>
                    <a:pt x="95" y="239"/>
                    <a:pt x="95" y="239"/>
                  </a:cubicBezTo>
                  <a:cubicBezTo>
                    <a:pt x="117" y="227"/>
                    <a:pt x="117" y="227"/>
                    <a:pt x="117" y="227"/>
                  </a:cubicBezTo>
                  <a:cubicBezTo>
                    <a:pt x="118" y="226"/>
                    <a:pt x="118" y="226"/>
                    <a:pt x="118" y="226"/>
                  </a:cubicBezTo>
                  <a:cubicBezTo>
                    <a:pt x="118" y="226"/>
                    <a:pt x="118" y="226"/>
                    <a:pt x="118" y="226"/>
                  </a:cubicBezTo>
                  <a:cubicBezTo>
                    <a:pt x="119" y="225"/>
                    <a:pt x="119" y="225"/>
                    <a:pt x="119" y="225"/>
                  </a:cubicBezTo>
                  <a:cubicBezTo>
                    <a:pt x="119" y="224"/>
                    <a:pt x="119" y="224"/>
                    <a:pt x="119" y="224"/>
                  </a:cubicBezTo>
                  <a:cubicBezTo>
                    <a:pt x="119" y="223"/>
                    <a:pt x="119" y="223"/>
                    <a:pt x="119" y="223"/>
                  </a:cubicBezTo>
                  <a:cubicBezTo>
                    <a:pt x="119" y="163"/>
                    <a:pt x="119" y="163"/>
                    <a:pt x="119" y="163"/>
                  </a:cubicBezTo>
                  <a:cubicBezTo>
                    <a:pt x="119" y="161"/>
                    <a:pt x="119" y="161"/>
                    <a:pt x="119" y="161"/>
                  </a:cubicBezTo>
                  <a:cubicBezTo>
                    <a:pt x="119" y="161"/>
                    <a:pt x="119" y="161"/>
                    <a:pt x="119" y="161"/>
                  </a:cubicBezTo>
                  <a:cubicBezTo>
                    <a:pt x="118" y="159"/>
                    <a:pt x="118" y="159"/>
                    <a:pt x="118" y="159"/>
                  </a:cubicBezTo>
                  <a:cubicBezTo>
                    <a:pt x="117" y="159"/>
                    <a:pt x="117" y="159"/>
                    <a:pt x="117" y="159"/>
                  </a:cubicBezTo>
                  <a:cubicBezTo>
                    <a:pt x="116" y="158"/>
                    <a:pt x="116" y="158"/>
                    <a:pt x="116" y="158"/>
                  </a:cubicBezTo>
                  <a:cubicBezTo>
                    <a:pt x="66" y="129"/>
                    <a:pt x="66" y="129"/>
                    <a:pt x="66" y="129"/>
                  </a:cubicBezTo>
                  <a:cubicBezTo>
                    <a:pt x="64" y="128"/>
                    <a:pt x="64" y="128"/>
                    <a:pt x="64" y="128"/>
                  </a:cubicBezTo>
                  <a:cubicBezTo>
                    <a:pt x="62" y="128"/>
                    <a:pt x="62" y="128"/>
                    <a:pt x="62" y="128"/>
                  </a:cubicBezTo>
                  <a:cubicBezTo>
                    <a:pt x="61" y="128"/>
                    <a:pt x="61" y="128"/>
                    <a:pt x="61" y="128"/>
                  </a:cubicBezTo>
                  <a:cubicBezTo>
                    <a:pt x="59" y="129"/>
                    <a:pt x="59" y="129"/>
                    <a:pt x="59" y="129"/>
                  </a:cubicBezTo>
                  <a:cubicBezTo>
                    <a:pt x="36" y="142"/>
                    <a:pt x="36" y="142"/>
                    <a:pt x="36" y="142"/>
                  </a:cubicBezTo>
                  <a:cubicBezTo>
                    <a:pt x="32" y="145"/>
                    <a:pt x="32" y="145"/>
                    <a:pt x="32" y="145"/>
                  </a:cubicBezTo>
                  <a:cubicBezTo>
                    <a:pt x="32" y="96"/>
                    <a:pt x="32" y="96"/>
                    <a:pt x="32" y="96"/>
                  </a:cubicBezTo>
                  <a:cubicBezTo>
                    <a:pt x="32" y="94"/>
                    <a:pt x="32" y="94"/>
                    <a:pt x="32" y="94"/>
                  </a:cubicBezTo>
                  <a:cubicBezTo>
                    <a:pt x="33" y="94"/>
                    <a:pt x="33" y="94"/>
                    <a:pt x="33" y="94"/>
                  </a:cubicBezTo>
                  <a:cubicBezTo>
                    <a:pt x="33" y="93"/>
                    <a:pt x="33" y="93"/>
                    <a:pt x="33" y="93"/>
                  </a:cubicBezTo>
                  <a:cubicBezTo>
                    <a:pt x="71" y="72"/>
                    <a:pt x="71" y="72"/>
                    <a:pt x="71" y="72"/>
                  </a:cubicBezTo>
                  <a:cubicBezTo>
                    <a:pt x="75" y="70"/>
                    <a:pt x="75" y="70"/>
                    <a:pt x="75" y="70"/>
                  </a:cubicBezTo>
                  <a:cubicBezTo>
                    <a:pt x="75" y="98"/>
                    <a:pt x="75" y="98"/>
                    <a:pt x="75" y="98"/>
                  </a:cubicBezTo>
                  <a:cubicBezTo>
                    <a:pt x="75" y="100"/>
                    <a:pt x="75" y="100"/>
                    <a:pt x="75" y="100"/>
                  </a:cubicBezTo>
                  <a:cubicBezTo>
                    <a:pt x="75" y="101"/>
                    <a:pt x="75" y="101"/>
                    <a:pt x="75" y="101"/>
                  </a:cubicBezTo>
                  <a:cubicBezTo>
                    <a:pt x="76" y="101"/>
                    <a:pt x="76" y="101"/>
                    <a:pt x="76" y="101"/>
                  </a:cubicBezTo>
                  <a:cubicBezTo>
                    <a:pt x="76" y="102"/>
                    <a:pt x="76" y="102"/>
                    <a:pt x="76" y="102"/>
                  </a:cubicBezTo>
                  <a:cubicBezTo>
                    <a:pt x="77" y="104"/>
                    <a:pt x="77" y="104"/>
                    <a:pt x="77" y="104"/>
                  </a:cubicBezTo>
                  <a:cubicBezTo>
                    <a:pt x="78" y="104"/>
                    <a:pt x="78" y="104"/>
                    <a:pt x="78" y="104"/>
                  </a:cubicBezTo>
                  <a:cubicBezTo>
                    <a:pt x="79" y="105"/>
                    <a:pt x="79" y="105"/>
                    <a:pt x="79" y="105"/>
                  </a:cubicBezTo>
                  <a:cubicBezTo>
                    <a:pt x="129" y="133"/>
                    <a:pt x="129" y="133"/>
                    <a:pt x="129" y="133"/>
                  </a:cubicBezTo>
                  <a:cubicBezTo>
                    <a:pt x="131" y="134"/>
                    <a:pt x="131" y="134"/>
                    <a:pt x="131" y="134"/>
                  </a:cubicBezTo>
                  <a:cubicBezTo>
                    <a:pt x="132" y="134"/>
                    <a:pt x="132" y="134"/>
                    <a:pt x="132" y="134"/>
                  </a:cubicBezTo>
                  <a:cubicBezTo>
                    <a:pt x="133" y="134"/>
                    <a:pt x="133" y="134"/>
                    <a:pt x="133" y="134"/>
                  </a:cubicBezTo>
                  <a:cubicBezTo>
                    <a:pt x="134" y="134"/>
                    <a:pt x="134" y="134"/>
                    <a:pt x="134" y="134"/>
                  </a:cubicBezTo>
                  <a:cubicBezTo>
                    <a:pt x="136" y="133"/>
                    <a:pt x="136" y="133"/>
                    <a:pt x="136" y="133"/>
                  </a:cubicBezTo>
                  <a:cubicBezTo>
                    <a:pt x="187" y="104"/>
                    <a:pt x="187" y="104"/>
                    <a:pt x="187" y="104"/>
                  </a:cubicBezTo>
                  <a:cubicBezTo>
                    <a:pt x="188" y="104"/>
                    <a:pt x="188" y="104"/>
                    <a:pt x="188" y="104"/>
                  </a:cubicBezTo>
                  <a:cubicBezTo>
                    <a:pt x="189" y="102"/>
                    <a:pt x="189" y="102"/>
                    <a:pt x="189" y="102"/>
                  </a:cubicBezTo>
                  <a:cubicBezTo>
                    <a:pt x="189" y="102"/>
                    <a:pt x="189" y="102"/>
                    <a:pt x="189" y="102"/>
                  </a:cubicBezTo>
                  <a:cubicBezTo>
                    <a:pt x="190" y="98"/>
                    <a:pt x="190" y="98"/>
                    <a:pt x="190" y="98"/>
                  </a:cubicBezTo>
                  <a:cubicBezTo>
                    <a:pt x="190" y="69"/>
                    <a:pt x="190" y="69"/>
                    <a:pt x="190" y="69"/>
                  </a:cubicBezTo>
                  <a:cubicBezTo>
                    <a:pt x="195" y="72"/>
                    <a:pt x="195" y="72"/>
                    <a:pt x="195" y="72"/>
                  </a:cubicBezTo>
                  <a:cubicBezTo>
                    <a:pt x="231" y="92"/>
                    <a:pt x="231" y="92"/>
                    <a:pt x="231" y="92"/>
                  </a:cubicBezTo>
                  <a:cubicBezTo>
                    <a:pt x="232" y="93"/>
                    <a:pt x="232" y="93"/>
                    <a:pt x="232" y="93"/>
                  </a:cubicBezTo>
                  <a:cubicBezTo>
                    <a:pt x="233" y="95"/>
                    <a:pt x="233" y="95"/>
                    <a:pt x="233" y="95"/>
                  </a:cubicBezTo>
                  <a:cubicBezTo>
                    <a:pt x="233" y="145"/>
                    <a:pt x="233" y="145"/>
                    <a:pt x="233" y="145"/>
                  </a:cubicBezTo>
                  <a:cubicBezTo>
                    <a:pt x="227" y="141"/>
                    <a:pt x="227" y="141"/>
                    <a:pt x="227" y="141"/>
                  </a:cubicBezTo>
                  <a:cubicBezTo>
                    <a:pt x="205" y="129"/>
                    <a:pt x="205" y="129"/>
                    <a:pt x="205" y="129"/>
                  </a:cubicBezTo>
                  <a:cubicBezTo>
                    <a:pt x="204" y="129"/>
                    <a:pt x="204" y="129"/>
                    <a:pt x="204" y="129"/>
                  </a:cubicBezTo>
                  <a:cubicBezTo>
                    <a:pt x="204" y="128"/>
                    <a:pt x="204" y="128"/>
                    <a:pt x="204" y="128"/>
                  </a:cubicBezTo>
                  <a:cubicBezTo>
                    <a:pt x="202" y="128"/>
                    <a:pt x="202" y="128"/>
                    <a:pt x="202" y="128"/>
                  </a:cubicBezTo>
                  <a:cubicBezTo>
                    <a:pt x="201" y="129"/>
                    <a:pt x="201" y="129"/>
                    <a:pt x="201" y="129"/>
                  </a:cubicBezTo>
                  <a:cubicBezTo>
                    <a:pt x="200" y="129"/>
                    <a:pt x="200" y="129"/>
                    <a:pt x="200" y="129"/>
                  </a:cubicBezTo>
                  <a:cubicBezTo>
                    <a:pt x="198" y="130"/>
                    <a:pt x="198" y="130"/>
                    <a:pt x="198" y="130"/>
                  </a:cubicBezTo>
                  <a:cubicBezTo>
                    <a:pt x="148" y="159"/>
                    <a:pt x="148" y="159"/>
                    <a:pt x="148" y="159"/>
                  </a:cubicBezTo>
                  <a:cubicBezTo>
                    <a:pt x="147" y="159"/>
                    <a:pt x="147" y="159"/>
                    <a:pt x="147" y="159"/>
                  </a:cubicBezTo>
                  <a:cubicBezTo>
                    <a:pt x="147" y="160"/>
                    <a:pt x="147" y="160"/>
                    <a:pt x="147" y="160"/>
                  </a:cubicBezTo>
                  <a:cubicBezTo>
                    <a:pt x="146" y="161"/>
                    <a:pt x="146" y="161"/>
                    <a:pt x="146" y="161"/>
                  </a:cubicBezTo>
                  <a:cubicBezTo>
                    <a:pt x="146" y="161"/>
                    <a:pt x="146" y="161"/>
                    <a:pt x="146" y="161"/>
                  </a:cubicBezTo>
                  <a:cubicBezTo>
                    <a:pt x="145" y="163"/>
                    <a:pt x="145" y="163"/>
                    <a:pt x="145" y="163"/>
                  </a:cubicBezTo>
                  <a:cubicBezTo>
                    <a:pt x="145" y="222"/>
                    <a:pt x="145" y="222"/>
                    <a:pt x="145" y="222"/>
                  </a:cubicBezTo>
                  <a:cubicBezTo>
                    <a:pt x="146" y="224"/>
                    <a:pt x="146" y="224"/>
                    <a:pt x="146" y="224"/>
                  </a:cubicBezTo>
                  <a:cubicBezTo>
                    <a:pt x="146" y="225"/>
                    <a:pt x="146" y="225"/>
                    <a:pt x="146" y="225"/>
                  </a:cubicBezTo>
                  <a:cubicBezTo>
                    <a:pt x="147" y="226"/>
                    <a:pt x="147" y="226"/>
                    <a:pt x="147" y="226"/>
                  </a:cubicBezTo>
                  <a:cubicBezTo>
                    <a:pt x="148" y="226"/>
                    <a:pt x="148" y="226"/>
                    <a:pt x="148" y="226"/>
                  </a:cubicBezTo>
                  <a:cubicBezTo>
                    <a:pt x="148" y="227"/>
                    <a:pt x="148" y="227"/>
                    <a:pt x="148" y="227"/>
                  </a:cubicBezTo>
                  <a:cubicBezTo>
                    <a:pt x="149" y="228"/>
                    <a:pt x="149" y="228"/>
                    <a:pt x="149" y="228"/>
                  </a:cubicBezTo>
                  <a:cubicBezTo>
                    <a:pt x="169" y="239"/>
                    <a:pt x="169" y="239"/>
                    <a:pt x="169" y="239"/>
                  </a:cubicBezTo>
                  <a:cubicBezTo>
                    <a:pt x="175" y="242"/>
                    <a:pt x="175" y="242"/>
                    <a:pt x="175" y="242"/>
                  </a:cubicBezTo>
                  <a:cubicBezTo>
                    <a:pt x="170" y="246"/>
                    <a:pt x="170" y="246"/>
                    <a:pt x="170" y="246"/>
                  </a:cubicBezTo>
                  <a:cubicBezTo>
                    <a:pt x="135" y="266"/>
                    <a:pt x="135" y="266"/>
                    <a:pt x="135" y="266"/>
                  </a:cubicBezTo>
                  <a:lnTo>
                    <a:pt x="133" y="267"/>
                  </a:lnTo>
                  <a:close/>
                  <a:moveTo>
                    <a:pt x="101" y="243"/>
                  </a:moveTo>
                  <a:cubicBezTo>
                    <a:pt x="132" y="260"/>
                    <a:pt x="132" y="260"/>
                    <a:pt x="132" y="260"/>
                  </a:cubicBezTo>
                  <a:cubicBezTo>
                    <a:pt x="163" y="243"/>
                    <a:pt x="163" y="243"/>
                    <a:pt x="163" y="243"/>
                  </a:cubicBezTo>
                  <a:cubicBezTo>
                    <a:pt x="145" y="232"/>
                    <a:pt x="145" y="232"/>
                    <a:pt x="145" y="232"/>
                  </a:cubicBezTo>
                  <a:cubicBezTo>
                    <a:pt x="144" y="231"/>
                    <a:pt x="144" y="231"/>
                    <a:pt x="144" y="231"/>
                  </a:cubicBezTo>
                  <a:cubicBezTo>
                    <a:pt x="142" y="230"/>
                    <a:pt x="142" y="230"/>
                    <a:pt x="142" y="230"/>
                  </a:cubicBezTo>
                  <a:cubicBezTo>
                    <a:pt x="141" y="228"/>
                    <a:pt x="141" y="228"/>
                    <a:pt x="141" y="228"/>
                  </a:cubicBezTo>
                  <a:cubicBezTo>
                    <a:pt x="140" y="226"/>
                    <a:pt x="140" y="226"/>
                    <a:pt x="140" y="226"/>
                  </a:cubicBezTo>
                  <a:cubicBezTo>
                    <a:pt x="140" y="223"/>
                    <a:pt x="140" y="223"/>
                    <a:pt x="140" y="223"/>
                  </a:cubicBezTo>
                  <a:cubicBezTo>
                    <a:pt x="140" y="162"/>
                    <a:pt x="140" y="162"/>
                    <a:pt x="140" y="162"/>
                  </a:cubicBezTo>
                  <a:cubicBezTo>
                    <a:pt x="140" y="159"/>
                    <a:pt x="140" y="159"/>
                    <a:pt x="140" y="159"/>
                  </a:cubicBezTo>
                  <a:cubicBezTo>
                    <a:pt x="141" y="157"/>
                    <a:pt x="141" y="157"/>
                    <a:pt x="141" y="157"/>
                  </a:cubicBezTo>
                  <a:cubicBezTo>
                    <a:pt x="142" y="156"/>
                    <a:pt x="142" y="156"/>
                    <a:pt x="142" y="156"/>
                  </a:cubicBezTo>
                  <a:cubicBezTo>
                    <a:pt x="144" y="155"/>
                    <a:pt x="144" y="155"/>
                    <a:pt x="144" y="155"/>
                  </a:cubicBezTo>
                  <a:cubicBezTo>
                    <a:pt x="145" y="154"/>
                    <a:pt x="145" y="154"/>
                    <a:pt x="145" y="154"/>
                  </a:cubicBezTo>
                  <a:cubicBezTo>
                    <a:pt x="146" y="153"/>
                    <a:pt x="146" y="153"/>
                    <a:pt x="146" y="153"/>
                  </a:cubicBezTo>
                  <a:cubicBezTo>
                    <a:pt x="197" y="124"/>
                    <a:pt x="197" y="124"/>
                    <a:pt x="197" y="124"/>
                  </a:cubicBezTo>
                  <a:cubicBezTo>
                    <a:pt x="199" y="123"/>
                    <a:pt x="199" y="123"/>
                    <a:pt x="199" y="123"/>
                  </a:cubicBezTo>
                  <a:cubicBezTo>
                    <a:pt x="201" y="123"/>
                    <a:pt x="201" y="123"/>
                    <a:pt x="201" y="123"/>
                  </a:cubicBezTo>
                  <a:cubicBezTo>
                    <a:pt x="204" y="123"/>
                    <a:pt x="204" y="123"/>
                    <a:pt x="204" y="123"/>
                  </a:cubicBezTo>
                  <a:cubicBezTo>
                    <a:pt x="206" y="123"/>
                    <a:pt x="206" y="123"/>
                    <a:pt x="206" y="123"/>
                  </a:cubicBezTo>
                  <a:cubicBezTo>
                    <a:pt x="208" y="124"/>
                    <a:pt x="208" y="124"/>
                    <a:pt x="208" y="124"/>
                  </a:cubicBezTo>
                  <a:cubicBezTo>
                    <a:pt x="209" y="125"/>
                    <a:pt x="209" y="125"/>
                    <a:pt x="209" y="125"/>
                  </a:cubicBezTo>
                  <a:cubicBezTo>
                    <a:pt x="227" y="135"/>
                    <a:pt x="227" y="135"/>
                    <a:pt x="227" y="135"/>
                  </a:cubicBezTo>
                  <a:cubicBezTo>
                    <a:pt x="227" y="97"/>
                    <a:pt x="227" y="97"/>
                    <a:pt x="227" y="97"/>
                  </a:cubicBezTo>
                  <a:cubicBezTo>
                    <a:pt x="195" y="79"/>
                    <a:pt x="195" y="79"/>
                    <a:pt x="195" y="79"/>
                  </a:cubicBezTo>
                  <a:cubicBezTo>
                    <a:pt x="195" y="99"/>
                    <a:pt x="195" y="99"/>
                    <a:pt x="195" y="99"/>
                  </a:cubicBezTo>
                  <a:cubicBezTo>
                    <a:pt x="194" y="103"/>
                    <a:pt x="194" y="103"/>
                    <a:pt x="194" y="103"/>
                  </a:cubicBezTo>
                  <a:cubicBezTo>
                    <a:pt x="193" y="105"/>
                    <a:pt x="193" y="105"/>
                    <a:pt x="193" y="105"/>
                  </a:cubicBezTo>
                  <a:cubicBezTo>
                    <a:pt x="192" y="108"/>
                    <a:pt x="192" y="108"/>
                    <a:pt x="192" y="108"/>
                  </a:cubicBezTo>
                  <a:cubicBezTo>
                    <a:pt x="190" y="109"/>
                    <a:pt x="190" y="109"/>
                    <a:pt x="190" y="109"/>
                  </a:cubicBezTo>
                  <a:cubicBezTo>
                    <a:pt x="189" y="110"/>
                    <a:pt x="189" y="110"/>
                    <a:pt x="189" y="110"/>
                  </a:cubicBezTo>
                  <a:cubicBezTo>
                    <a:pt x="139" y="138"/>
                    <a:pt x="139" y="138"/>
                    <a:pt x="139" y="138"/>
                  </a:cubicBezTo>
                  <a:cubicBezTo>
                    <a:pt x="136" y="140"/>
                    <a:pt x="136" y="140"/>
                    <a:pt x="136" y="140"/>
                  </a:cubicBezTo>
                  <a:cubicBezTo>
                    <a:pt x="134" y="140"/>
                    <a:pt x="134" y="140"/>
                    <a:pt x="134" y="140"/>
                  </a:cubicBezTo>
                  <a:cubicBezTo>
                    <a:pt x="131" y="140"/>
                    <a:pt x="131" y="140"/>
                    <a:pt x="131" y="140"/>
                  </a:cubicBezTo>
                  <a:cubicBezTo>
                    <a:pt x="129" y="140"/>
                    <a:pt x="129" y="140"/>
                    <a:pt x="129" y="140"/>
                  </a:cubicBezTo>
                  <a:cubicBezTo>
                    <a:pt x="126" y="138"/>
                    <a:pt x="126" y="138"/>
                    <a:pt x="126" y="138"/>
                  </a:cubicBezTo>
                  <a:cubicBezTo>
                    <a:pt x="75" y="109"/>
                    <a:pt x="75" y="109"/>
                    <a:pt x="75" y="109"/>
                  </a:cubicBezTo>
                  <a:cubicBezTo>
                    <a:pt x="73" y="108"/>
                    <a:pt x="73" y="108"/>
                    <a:pt x="73" y="108"/>
                  </a:cubicBezTo>
                  <a:cubicBezTo>
                    <a:pt x="71" y="105"/>
                    <a:pt x="71" y="105"/>
                    <a:pt x="71" y="105"/>
                  </a:cubicBezTo>
                  <a:cubicBezTo>
                    <a:pt x="70" y="104"/>
                    <a:pt x="70" y="104"/>
                    <a:pt x="70" y="104"/>
                  </a:cubicBezTo>
                  <a:cubicBezTo>
                    <a:pt x="70" y="102"/>
                    <a:pt x="70" y="102"/>
                    <a:pt x="70" y="102"/>
                  </a:cubicBezTo>
                  <a:cubicBezTo>
                    <a:pt x="70" y="100"/>
                    <a:pt x="70" y="100"/>
                    <a:pt x="70" y="100"/>
                  </a:cubicBezTo>
                  <a:cubicBezTo>
                    <a:pt x="70" y="99"/>
                    <a:pt x="70" y="99"/>
                    <a:pt x="70" y="99"/>
                  </a:cubicBezTo>
                  <a:cubicBezTo>
                    <a:pt x="70" y="79"/>
                    <a:pt x="70" y="79"/>
                    <a:pt x="70" y="79"/>
                  </a:cubicBezTo>
                  <a:cubicBezTo>
                    <a:pt x="38" y="97"/>
                    <a:pt x="38" y="97"/>
                    <a:pt x="38" y="97"/>
                  </a:cubicBezTo>
                  <a:cubicBezTo>
                    <a:pt x="37" y="97"/>
                    <a:pt x="37" y="97"/>
                    <a:pt x="37" y="97"/>
                  </a:cubicBezTo>
                  <a:cubicBezTo>
                    <a:pt x="37" y="135"/>
                    <a:pt x="37" y="135"/>
                    <a:pt x="37" y="135"/>
                  </a:cubicBezTo>
                  <a:cubicBezTo>
                    <a:pt x="56" y="124"/>
                    <a:pt x="56" y="124"/>
                    <a:pt x="56" y="124"/>
                  </a:cubicBezTo>
                  <a:cubicBezTo>
                    <a:pt x="59" y="123"/>
                    <a:pt x="59" y="123"/>
                    <a:pt x="59" y="123"/>
                  </a:cubicBezTo>
                  <a:cubicBezTo>
                    <a:pt x="62" y="122"/>
                    <a:pt x="62" y="122"/>
                    <a:pt x="62" y="122"/>
                  </a:cubicBezTo>
                  <a:cubicBezTo>
                    <a:pt x="66" y="123"/>
                    <a:pt x="66" y="123"/>
                    <a:pt x="66" y="123"/>
                  </a:cubicBezTo>
                  <a:cubicBezTo>
                    <a:pt x="67" y="124"/>
                    <a:pt x="67" y="124"/>
                    <a:pt x="67" y="124"/>
                  </a:cubicBezTo>
                  <a:cubicBezTo>
                    <a:pt x="69" y="124"/>
                    <a:pt x="69" y="124"/>
                    <a:pt x="69" y="124"/>
                  </a:cubicBezTo>
                  <a:cubicBezTo>
                    <a:pt x="119" y="153"/>
                    <a:pt x="119" y="153"/>
                    <a:pt x="119" y="153"/>
                  </a:cubicBezTo>
                  <a:cubicBezTo>
                    <a:pt x="120" y="154"/>
                    <a:pt x="120" y="154"/>
                    <a:pt x="120" y="154"/>
                  </a:cubicBezTo>
                  <a:cubicBezTo>
                    <a:pt x="122" y="155"/>
                    <a:pt x="122" y="155"/>
                    <a:pt x="122" y="155"/>
                  </a:cubicBezTo>
                  <a:cubicBezTo>
                    <a:pt x="124" y="158"/>
                    <a:pt x="124" y="158"/>
                    <a:pt x="124" y="158"/>
                  </a:cubicBezTo>
                  <a:cubicBezTo>
                    <a:pt x="124" y="159"/>
                    <a:pt x="124" y="159"/>
                    <a:pt x="124" y="159"/>
                  </a:cubicBezTo>
                  <a:cubicBezTo>
                    <a:pt x="125" y="163"/>
                    <a:pt x="125" y="163"/>
                    <a:pt x="125" y="163"/>
                  </a:cubicBezTo>
                  <a:cubicBezTo>
                    <a:pt x="125" y="224"/>
                    <a:pt x="125" y="224"/>
                    <a:pt x="125" y="224"/>
                  </a:cubicBezTo>
                  <a:cubicBezTo>
                    <a:pt x="124" y="226"/>
                    <a:pt x="124" y="226"/>
                    <a:pt x="124" y="226"/>
                  </a:cubicBezTo>
                  <a:cubicBezTo>
                    <a:pt x="124" y="228"/>
                    <a:pt x="124" y="228"/>
                    <a:pt x="124" y="228"/>
                  </a:cubicBezTo>
                  <a:cubicBezTo>
                    <a:pt x="122" y="230"/>
                    <a:pt x="122" y="230"/>
                    <a:pt x="122" y="230"/>
                  </a:cubicBezTo>
                  <a:cubicBezTo>
                    <a:pt x="121" y="231"/>
                    <a:pt x="121" y="231"/>
                    <a:pt x="121" y="231"/>
                  </a:cubicBezTo>
                  <a:cubicBezTo>
                    <a:pt x="120" y="232"/>
                    <a:pt x="120" y="232"/>
                    <a:pt x="120" y="232"/>
                  </a:cubicBezTo>
                  <a:cubicBezTo>
                    <a:pt x="119" y="233"/>
                    <a:pt x="119" y="233"/>
                    <a:pt x="119" y="233"/>
                  </a:cubicBezTo>
                  <a:lnTo>
                    <a:pt x="101" y="243"/>
                  </a:lnTo>
                  <a:close/>
                  <a:moveTo>
                    <a:pt x="68" y="240"/>
                  </a:moveTo>
                  <a:cubicBezTo>
                    <a:pt x="68" y="198"/>
                    <a:pt x="68" y="198"/>
                    <a:pt x="68" y="198"/>
                  </a:cubicBezTo>
                  <a:cubicBezTo>
                    <a:pt x="69" y="196"/>
                    <a:pt x="69" y="196"/>
                    <a:pt x="69" y="196"/>
                  </a:cubicBezTo>
                  <a:cubicBezTo>
                    <a:pt x="71" y="195"/>
                    <a:pt x="71" y="195"/>
                    <a:pt x="71" y="195"/>
                  </a:cubicBezTo>
                  <a:cubicBezTo>
                    <a:pt x="102" y="177"/>
                    <a:pt x="102" y="177"/>
                    <a:pt x="102" y="177"/>
                  </a:cubicBezTo>
                  <a:cubicBezTo>
                    <a:pt x="107" y="173"/>
                    <a:pt x="107" y="173"/>
                    <a:pt x="107" y="173"/>
                  </a:cubicBezTo>
                  <a:cubicBezTo>
                    <a:pt x="107" y="180"/>
                    <a:pt x="107" y="180"/>
                    <a:pt x="107" y="180"/>
                  </a:cubicBezTo>
                  <a:cubicBezTo>
                    <a:pt x="107" y="216"/>
                    <a:pt x="107" y="216"/>
                    <a:pt x="107" y="216"/>
                  </a:cubicBezTo>
                  <a:cubicBezTo>
                    <a:pt x="107" y="218"/>
                    <a:pt x="107" y="218"/>
                    <a:pt x="107" y="218"/>
                  </a:cubicBezTo>
                  <a:cubicBezTo>
                    <a:pt x="105" y="219"/>
                    <a:pt x="105" y="219"/>
                    <a:pt x="105" y="219"/>
                  </a:cubicBezTo>
                  <a:cubicBezTo>
                    <a:pt x="105" y="220"/>
                    <a:pt x="105" y="220"/>
                    <a:pt x="105" y="220"/>
                  </a:cubicBezTo>
                  <a:cubicBezTo>
                    <a:pt x="74" y="238"/>
                    <a:pt x="74" y="238"/>
                    <a:pt x="74" y="238"/>
                  </a:cubicBezTo>
                  <a:lnTo>
                    <a:pt x="68" y="240"/>
                  </a:lnTo>
                  <a:close/>
                  <a:moveTo>
                    <a:pt x="74" y="199"/>
                  </a:moveTo>
                  <a:cubicBezTo>
                    <a:pt x="74" y="231"/>
                    <a:pt x="74" y="231"/>
                    <a:pt x="74" y="231"/>
                  </a:cubicBezTo>
                  <a:cubicBezTo>
                    <a:pt x="102" y="215"/>
                    <a:pt x="102" y="215"/>
                    <a:pt x="102" y="215"/>
                  </a:cubicBezTo>
                  <a:cubicBezTo>
                    <a:pt x="101" y="184"/>
                    <a:pt x="101" y="184"/>
                    <a:pt x="101" y="184"/>
                  </a:cubicBezTo>
                  <a:lnTo>
                    <a:pt x="74" y="199"/>
                  </a:lnTo>
                  <a:close/>
                  <a:moveTo>
                    <a:pt x="209" y="240"/>
                  </a:moveTo>
                  <a:cubicBezTo>
                    <a:pt x="209" y="197"/>
                    <a:pt x="209" y="197"/>
                    <a:pt x="209" y="197"/>
                  </a:cubicBezTo>
                  <a:cubicBezTo>
                    <a:pt x="210" y="195"/>
                    <a:pt x="210" y="195"/>
                    <a:pt x="210" y="195"/>
                  </a:cubicBezTo>
                  <a:cubicBezTo>
                    <a:pt x="211" y="195"/>
                    <a:pt x="211" y="195"/>
                    <a:pt x="211" y="195"/>
                  </a:cubicBezTo>
                  <a:cubicBezTo>
                    <a:pt x="242" y="177"/>
                    <a:pt x="242" y="177"/>
                    <a:pt x="242" y="177"/>
                  </a:cubicBezTo>
                  <a:cubicBezTo>
                    <a:pt x="247" y="173"/>
                    <a:pt x="247" y="173"/>
                    <a:pt x="247" y="173"/>
                  </a:cubicBezTo>
                  <a:cubicBezTo>
                    <a:pt x="247" y="216"/>
                    <a:pt x="247" y="216"/>
                    <a:pt x="247" y="216"/>
                  </a:cubicBezTo>
                  <a:cubicBezTo>
                    <a:pt x="247" y="218"/>
                    <a:pt x="247" y="218"/>
                    <a:pt x="247" y="218"/>
                  </a:cubicBezTo>
                  <a:cubicBezTo>
                    <a:pt x="245" y="220"/>
                    <a:pt x="245" y="220"/>
                    <a:pt x="245" y="220"/>
                  </a:cubicBezTo>
                  <a:cubicBezTo>
                    <a:pt x="214" y="238"/>
                    <a:pt x="214" y="238"/>
                    <a:pt x="214" y="238"/>
                  </a:cubicBezTo>
                  <a:lnTo>
                    <a:pt x="209" y="240"/>
                  </a:lnTo>
                  <a:close/>
                  <a:moveTo>
                    <a:pt x="214" y="199"/>
                  </a:moveTo>
                  <a:cubicBezTo>
                    <a:pt x="214" y="231"/>
                    <a:pt x="214" y="231"/>
                    <a:pt x="214" y="231"/>
                  </a:cubicBezTo>
                  <a:cubicBezTo>
                    <a:pt x="242" y="215"/>
                    <a:pt x="242" y="215"/>
                    <a:pt x="242" y="215"/>
                  </a:cubicBezTo>
                  <a:cubicBezTo>
                    <a:pt x="242" y="184"/>
                    <a:pt x="242" y="184"/>
                    <a:pt x="242" y="184"/>
                  </a:cubicBezTo>
                  <a:lnTo>
                    <a:pt x="214" y="199"/>
                  </a:lnTo>
                  <a:close/>
                  <a:moveTo>
                    <a:pt x="56" y="240"/>
                  </a:moveTo>
                  <a:cubicBezTo>
                    <a:pt x="51" y="238"/>
                    <a:pt x="51" y="238"/>
                    <a:pt x="51" y="238"/>
                  </a:cubicBezTo>
                  <a:cubicBezTo>
                    <a:pt x="19" y="220"/>
                    <a:pt x="19" y="220"/>
                    <a:pt x="19" y="220"/>
                  </a:cubicBezTo>
                  <a:cubicBezTo>
                    <a:pt x="18" y="218"/>
                    <a:pt x="18" y="218"/>
                    <a:pt x="18" y="218"/>
                  </a:cubicBezTo>
                  <a:cubicBezTo>
                    <a:pt x="17" y="217"/>
                    <a:pt x="17" y="217"/>
                    <a:pt x="17" y="217"/>
                  </a:cubicBezTo>
                  <a:cubicBezTo>
                    <a:pt x="17" y="175"/>
                    <a:pt x="17" y="175"/>
                    <a:pt x="17" y="175"/>
                  </a:cubicBezTo>
                  <a:cubicBezTo>
                    <a:pt x="22" y="177"/>
                    <a:pt x="22" y="177"/>
                    <a:pt x="22" y="177"/>
                  </a:cubicBezTo>
                  <a:cubicBezTo>
                    <a:pt x="54" y="195"/>
                    <a:pt x="54" y="195"/>
                    <a:pt x="54" y="195"/>
                  </a:cubicBezTo>
                  <a:cubicBezTo>
                    <a:pt x="56" y="196"/>
                    <a:pt x="56" y="196"/>
                    <a:pt x="56" y="196"/>
                  </a:cubicBezTo>
                  <a:cubicBezTo>
                    <a:pt x="56" y="198"/>
                    <a:pt x="56" y="198"/>
                    <a:pt x="56" y="198"/>
                  </a:cubicBezTo>
                  <a:lnTo>
                    <a:pt x="56" y="240"/>
                  </a:lnTo>
                  <a:close/>
                  <a:moveTo>
                    <a:pt x="23" y="215"/>
                  </a:moveTo>
                  <a:cubicBezTo>
                    <a:pt x="50" y="231"/>
                    <a:pt x="50" y="231"/>
                    <a:pt x="50" y="231"/>
                  </a:cubicBezTo>
                  <a:cubicBezTo>
                    <a:pt x="50" y="199"/>
                    <a:pt x="50" y="199"/>
                    <a:pt x="50" y="199"/>
                  </a:cubicBezTo>
                  <a:cubicBezTo>
                    <a:pt x="23" y="184"/>
                    <a:pt x="23" y="184"/>
                    <a:pt x="23" y="184"/>
                  </a:cubicBezTo>
                  <a:lnTo>
                    <a:pt x="23" y="215"/>
                  </a:lnTo>
                  <a:close/>
                  <a:moveTo>
                    <a:pt x="196" y="240"/>
                  </a:moveTo>
                  <a:cubicBezTo>
                    <a:pt x="191" y="238"/>
                    <a:pt x="191" y="238"/>
                    <a:pt x="191" y="238"/>
                  </a:cubicBezTo>
                  <a:cubicBezTo>
                    <a:pt x="160" y="220"/>
                    <a:pt x="160" y="220"/>
                    <a:pt x="160" y="220"/>
                  </a:cubicBezTo>
                  <a:cubicBezTo>
                    <a:pt x="158" y="219"/>
                    <a:pt x="158" y="219"/>
                    <a:pt x="158" y="219"/>
                  </a:cubicBezTo>
                  <a:cubicBezTo>
                    <a:pt x="157" y="216"/>
                    <a:pt x="157" y="216"/>
                    <a:pt x="157" y="216"/>
                  </a:cubicBezTo>
                  <a:cubicBezTo>
                    <a:pt x="158" y="174"/>
                    <a:pt x="158" y="174"/>
                    <a:pt x="158" y="174"/>
                  </a:cubicBezTo>
                  <a:cubicBezTo>
                    <a:pt x="163" y="177"/>
                    <a:pt x="163" y="177"/>
                    <a:pt x="163" y="177"/>
                  </a:cubicBezTo>
                  <a:cubicBezTo>
                    <a:pt x="194" y="195"/>
                    <a:pt x="194" y="195"/>
                    <a:pt x="194" y="195"/>
                  </a:cubicBezTo>
                  <a:cubicBezTo>
                    <a:pt x="195" y="196"/>
                    <a:pt x="195" y="196"/>
                    <a:pt x="195" y="196"/>
                  </a:cubicBezTo>
                  <a:cubicBezTo>
                    <a:pt x="196" y="197"/>
                    <a:pt x="196" y="197"/>
                    <a:pt x="196" y="197"/>
                  </a:cubicBezTo>
                  <a:lnTo>
                    <a:pt x="196" y="240"/>
                  </a:lnTo>
                  <a:close/>
                  <a:moveTo>
                    <a:pt x="163" y="215"/>
                  </a:moveTo>
                  <a:cubicBezTo>
                    <a:pt x="191" y="231"/>
                    <a:pt x="191" y="231"/>
                    <a:pt x="191" y="231"/>
                  </a:cubicBezTo>
                  <a:cubicBezTo>
                    <a:pt x="191" y="200"/>
                    <a:pt x="191" y="200"/>
                    <a:pt x="191" y="200"/>
                  </a:cubicBezTo>
                  <a:cubicBezTo>
                    <a:pt x="163" y="184"/>
                    <a:pt x="163" y="184"/>
                    <a:pt x="163" y="184"/>
                  </a:cubicBezTo>
                  <a:lnTo>
                    <a:pt x="163" y="215"/>
                  </a:lnTo>
                  <a:close/>
                  <a:moveTo>
                    <a:pt x="203" y="185"/>
                  </a:moveTo>
                  <a:cubicBezTo>
                    <a:pt x="200" y="184"/>
                    <a:pt x="200" y="184"/>
                    <a:pt x="200" y="184"/>
                  </a:cubicBezTo>
                  <a:cubicBezTo>
                    <a:pt x="169" y="166"/>
                    <a:pt x="169" y="166"/>
                    <a:pt x="169" y="166"/>
                  </a:cubicBezTo>
                  <a:cubicBezTo>
                    <a:pt x="164" y="163"/>
                    <a:pt x="164" y="163"/>
                    <a:pt x="164" y="163"/>
                  </a:cubicBezTo>
                  <a:cubicBezTo>
                    <a:pt x="177" y="156"/>
                    <a:pt x="177" y="156"/>
                    <a:pt x="177" y="156"/>
                  </a:cubicBezTo>
                  <a:cubicBezTo>
                    <a:pt x="200" y="142"/>
                    <a:pt x="200" y="142"/>
                    <a:pt x="200" y="142"/>
                  </a:cubicBezTo>
                  <a:cubicBezTo>
                    <a:pt x="203" y="142"/>
                    <a:pt x="203" y="142"/>
                    <a:pt x="203" y="142"/>
                  </a:cubicBezTo>
                  <a:cubicBezTo>
                    <a:pt x="205" y="143"/>
                    <a:pt x="205" y="143"/>
                    <a:pt x="205" y="143"/>
                  </a:cubicBezTo>
                  <a:cubicBezTo>
                    <a:pt x="236" y="161"/>
                    <a:pt x="236" y="161"/>
                    <a:pt x="236" y="161"/>
                  </a:cubicBezTo>
                  <a:cubicBezTo>
                    <a:pt x="240" y="164"/>
                    <a:pt x="240" y="164"/>
                    <a:pt x="240" y="164"/>
                  </a:cubicBezTo>
                  <a:cubicBezTo>
                    <a:pt x="236" y="167"/>
                    <a:pt x="236" y="167"/>
                    <a:pt x="236" y="167"/>
                  </a:cubicBezTo>
                  <a:cubicBezTo>
                    <a:pt x="205" y="184"/>
                    <a:pt x="205" y="184"/>
                    <a:pt x="205" y="184"/>
                  </a:cubicBezTo>
                  <a:lnTo>
                    <a:pt x="203" y="185"/>
                  </a:lnTo>
                  <a:close/>
                  <a:moveTo>
                    <a:pt x="175" y="164"/>
                  </a:moveTo>
                  <a:cubicBezTo>
                    <a:pt x="203" y="179"/>
                    <a:pt x="203" y="179"/>
                    <a:pt x="203" y="179"/>
                  </a:cubicBezTo>
                  <a:cubicBezTo>
                    <a:pt x="230" y="164"/>
                    <a:pt x="230" y="164"/>
                    <a:pt x="230" y="164"/>
                  </a:cubicBezTo>
                  <a:cubicBezTo>
                    <a:pt x="202" y="148"/>
                    <a:pt x="202" y="148"/>
                    <a:pt x="202" y="148"/>
                  </a:cubicBezTo>
                  <a:lnTo>
                    <a:pt x="175" y="164"/>
                  </a:lnTo>
                  <a:close/>
                  <a:moveTo>
                    <a:pt x="63" y="185"/>
                  </a:moveTo>
                  <a:cubicBezTo>
                    <a:pt x="61" y="185"/>
                    <a:pt x="61" y="185"/>
                    <a:pt x="61" y="185"/>
                  </a:cubicBezTo>
                  <a:cubicBezTo>
                    <a:pt x="28" y="166"/>
                    <a:pt x="28" y="166"/>
                    <a:pt x="28" y="166"/>
                  </a:cubicBezTo>
                  <a:cubicBezTo>
                    <a:pt x="25" y="163"/>
                    <a:pt x="25" y="163"/>
                    <a:pt x="25" y="163"/>
                  </a:cubicBezTo>
                  <a:cubicBezTo>
                    <a:pt x="33" y="158"/>
                    <a:pt x="33" y="158"/>
                    <a:pt x="33" y="158"/>
                  </a:cubicBezTo>
                  <a:cubicBezTo>
                    <a:pt x="60" y="142"/>
                    <a:pt x="60" y="142"/>
                    <a:pt x="60" y="142"/>
                  </a:cubicBezTo>
                  <a:cubicBezTo>
                    <a:pt x="62" y="142"/>
                    <a:pt x="62" y="142"/>
                    <a:pt x="62" y="142"/>
                  </a:cubicBezTo>
                  <a:cubicBezTo>
                    <a:pt x="63" y="142"/>
                    <a:pt x="63" y="142"/>
                    <a:pt x="63" y="142"/>
                  </a:cubicBezTo>
                  <a:cubicBezTo>
                    <a:pt x="65" y="143"/>
                    <a:pt x="65" y="143"/>
                    <a:pt x="65" y="143"/>
                  </a:cubicBezTo>
                  <a:cubicBezTo>
                    <a:pt x="97" y="161"/>
                    <a:pt x="97" y="161"/>
                    <a:pt x="97" y="161"/>
                  </a:cubicBezTo>
                  <a:cubicBezTo>
                    <a:pt x="99" y="164"/>
                    <a:pt x="99" y="164"/>
                    <a:pt x="99" y="164"/>
                  </a:cubicBezTo>
                  <a:cubicBezTo>
                    <a:pt x="96" y="167"/>
                    <a:pt x="96" y="167"/>
                    <a:pt x="96" y="167"/>
                  </a:cubicBezTo>
                  <a:cubicBezTo>
                    <a:pt x="64" y="184"/>
                    <a:pt x="64" y="184"/>
                    <a:pt x="64" y="184"/>
                  </a:cubicBezTo>
                  <a:lnTo>
                    <a:pt x="63" y="185"/>
                  </a:lnTo>
                  <a:close/>
                  <a:moveTo>
                    <a:pt x="35" y="164"/>
                  </a:moveTo>
                  <a:cubicBezTo>
                    <a:pt x="62" y="179"/>
                    <a:pt x="62" y="179"/>
                    <a:pt x="62" y="179"/>
                  </a:cubicBezTo>
                  <a:cubicBezTo>
                    <a:pt x="90" y="163"/>
                    <a:pt x="90" y="163"/>
                    <a:pt x="90" y="163"/>
                  </a:cubicBezTo>
                  <a:cubicBezTo>
                    <a:pt x="62" y="148"/>
                    <a:pt x="62" y="148"/>
                    <a:pt x="62" y="148"/>
                  </a:cubicBezTo>
                  <a:lnTo>
                    <a:pt x="35" y="164"/>
                  </a:lnTo>
                  <a:close/>
                  <a:moveTo>
                    <a:pt x="138" y="117"/>
                  </a:moveTo>
                  <a:cubicBezTo>
                    <a:pt x="138" y="75"/>
                    <a:pt x="138" y="75"/>
                    <a:pt x="138" y="75"/>
                  </a:cubicBezTo>
                  <a:cubicBezTo>
                    <a:pt x="139" y="74"/>
                    <a:pt x="139" y="74"/>
                    <a:pt x="139" y="74"/>
                  </a:cubicBezTo>
                  <a:cubicBezTo>
                    <a:pt x="141" y="72"/>
                    <a:pt x="141" y="72"/>
                    <a:pt x="141" y="72"/>
                  </a:cubicBezTo>
                  <a:cubicBezTo>
                    <a:pt x="173" y="54"/>
                    <a:pt x="173" y="54"/>
                    <a:pt x="173" y="54"/>
                  </a:cubicBezTo>
                  <a:cubicBezTo>
                    <a:pt x="176" y="51"/>
                    <a:pt x="176" y="51"/>
                    <a:pt x="176" y="51"/>
                  </a:cubicBezTo>
                  <a:cubicBezTo>
                    <a:pt x="177" y="57"/>
                    <a:pt x="177" y="57"/>
                    <a:pt x="177" y="57"/>
                  </a:cubicBezTo>
                  <a:cubicBezTo>
                    <a:pt x="177" y="93"/>
                    <a:pt x="177" y="93"/>
                    <a:pt x="177" y="93"/>
                  </a:cubicBezTo>
                  <a:cubicBezTo>
                    <a:pt x="177" y="95"/>
                    <a:pt x="177" y="95"/>
                    <a:pt x="177" y="95"/>
                  </a:cubicBezTo>
                  <a:cubicBezTo>
                    <a:pt x="176" y="97"/>
                    <a:pt x="176" y="97"/>
                    <a:pt x="176" y="97"/>
                  </a:cubicBezTo>
                  <a:cubicBezTo>
                    <a:pt x="143" y="115"/>
                    <a:pt x="143" y="115"/>
                    <a:pt x="143" y="115"/>
                  </a:cubicBezTo>
                  <a:lnTo>
                    <a:pt x="138" y="117"/>
                  </a:lnTo>
                  <a:close/>
                  <a:moveTo>
                    <a:pt x="144" y="77"/>
                  </a:moveTo>
                  <a:cubicBezTo>
                    <a:pt x="144" y="108"/>
                    <a:pt x="144" y="108"/>
                    <a:pt x="144" y="108"/>
                  </a:cubicBezTo>
                  <a:cubicBezTo>
                    <a:pt x="172" y="92"/>
                    <a:pt x="172" y="92"/>
                    <a:pt x="172" y="92"/>
                  </a:cubicBezTo>
                  <a:cubicBezTo>
                    <a:pt x="172" y="61"/>
                    <a:pt x="172" y="61"/>
                    <a:pt x="172" y="61"/>
                  </a:cubicBezTo>
                  <a:lnTo>
                    <a:pt x="144" y="77"/>
                  </a:lnTo>
                  <a:close/>
                  <a:moveTo>
                    <a:pt x="125" y="117"/>
                  </a:moveTo>
                  <a:cubicBezTo>
                    <a:pt x="121" y="115"/>
                    <a:pt x="121" y="115"/>
                    <a:pt x="121" y="115"/>
                  </a:cubicBezTo>
                  <a:cubicBezTo>
                    <a:pt x="90" y="97"/>
                    <a:pt x="90" y="97"/>
                    <a:pt x="90" y="97"/>
                  </a:cubicBezTo>
                  <a:cubicBezTo>
                    <a:pt x="88" y="95"/>
                    <a:pt x="88" y="95"/>
                    <a:pt x="88" y="95"/>
                  </a:cubicBezTo>
                  <a:cubicBezTo>
                    <a:pt x="87" y="94"/>
                    <a:pt x="87" y="94"/>
                    <a:pt x="87" y="94"/>
                  </a:cubicBezTo>
                  <a:cubicBezTo>
                    <a:pt x="87" y="51"/>
                    <a:pt x="87" y="51"/>
                    <a:pt x="87" y="51"/>
                  </a:cubicBezTo>
                  <a:cubicBezTo>
                    <a:pt x="98" y="57"/>
                    <a:pt x="98" y="57"/>
                    <a:pt x="98" y="57"/>
                  </a:cubicBezTo>
                  <a:cubicBezTo>
                    <a:pt x="124" y="72"/>
                    <a:pt x="124" y="72"/>
                    <a:pt x="124" y="72"/>
                  </a:cubicBezTo>
                  <a:cubicBezTo>
                    <a:pt x="126" y="73"/>
                    <a:pt x="126" y="73"/>
                    <a:pt x="126" y="73"/>
                  </a:cubicBezTo>
                  <a:cubicBezTo>
                    <a:pt x="126" y="75"/>
                    <a:pt x="126" y="75"/>
                    <a:pt x="126" y="75"/>
                  </a:cubicBezTo>
                  <a:cubicBezTo>
                    <a:pt x="126" y="75"/>
                    <a:pt x="126" y="75"/>
                    <a:pt x="126" y="75"/>
                  </a:cubicBezTo>
                  <a:cubicBezTo>
                    <a:pt x="126" y="112"/>
                    <a:pt x="126" y="112"/>
                    <a:pt x="126" y="112"/>
                  </a:cubicBezTo>
                  <a:lnTo>
                    <a:pt x="125" y="117"/>
                  </a:lnTo>
                  <a:close/>
                  <a:moveTo>
                    <a:pt x="93" y="92"/>
                  </a:moveTo>
                  <a:cubicBezTo>
                    <a:pt x="121" y="108"/>
                    <a:pt x="121" y="108"/>
                    <a:pt x="121" y="108"/>
                  </a:cubicBezTo>
                  <a:cubicBezTo>
                    <a:pt x="121" y="77"/>
                    <a:pt x="121" y="77"/>
                    <a:pt x="121" y="77"/>
                  </a:cubicBezTo>
                  <a:cubicBezTo>
                    <a:pt x="93" y="61"/>
                    <a:pt x="93" y="61"/>
                    <a:pt x="93" y="61"/>
                  </a:cubicBezTo>
                  <a:lnTo>
                    <a:pt x="93" y="92"/>
                  </a:lnTo>
                  <a:close/>
                  <a:moveTo>
                    <a:pt x="133" y="62"/>
                  </a:moveTo>
                  <a:cubicBezTo>
                    <a:pt x="132" y="62"/>
                    <a:pt x="132" y="62"/>
                    <a:pt x="132" y="62"/>
                  </a:cubicBezTo>
                  <a:cubicBezTo>
                    <a:pt x="130" y="61"/>
                    <a:pt x="130" y="61"/>
                    <a:pt x="130" y="61"/>
                  </a:cubicBezTo>
                  <a:cubicBezTo>
                    <a:pt x="98" y="43"/>
                    <a:pt x="98" y="43"/>
                    <a:pt x="98" y="43"/>
                  </a:cubicBezTo>
                  <a:cubicBezTo>
                    <a:pt x="94" y="41"/>
                    <a:pt x="94" y="41"/>
                    <a:pt x="94" y="41"/>
                  </a:cubicBezTo>
                  <a:cubicBezTo>
                    <a:pt x="108" y="32"/>
                    <a:pt x="108" y="32"/>
                    <a:pt x="108" y="32"/>
                  </a:cubicBezTo>
                  <a:cubicBezTo>
                    <a:pt x="131" y="19"/>
                    <a:pt x="131" y="19"/>
                    <a:pt x="131" y="19"/>
                  </a:cubicBezTo>
                  <a:cubicBezTo>
                    <a:pt x="133" y="19"/>
                    <a:pt x="133" y="19"/>
                    <a:pt x="133" y="19"/>
                  </a:cubicBezTo>
                  <a:cubicBezTo>
                    <a:pt x="135" y="20"/>
                    <a:pt x="135" y="20"/>
                    <a:pt x="135" y="20"/>
                  </a:cubicBezTo>
                  <a:cubicBezTo>
                    <a:pt x="166" y="37"/>
                    <a:pt x="166" y="37"/>
                    <a:pt x="166" y="37"/>
                  </a:cubicBezTo>
                  <a:cubicBezTo>
                    <a:pt x="172" y="40"/>
                    <a:pt x="172" y="40"/>
                    <a:pt x="172" y="40"/>
                  </a:cubicBezTo>
                  <a:cubicBezTo>
                    <a:pt x="166" y="44"/>
                    <a:pt x="166" y="44"/>
                    <a:pt x="166" y="44"/>
                  </a:cubicBezTo>
                  <a:cubicBezTo>
                    <a:pt x="135" y="62"/>
                    <a:pt x="135" y="62"/>
                    <a:pt x="135" y="62"/>
                  </a:cubicBezTo>
                  <a:lnTo>
                    <a:pt x="133" y="62"/>
                  </a:lnTo>
                  <a:close/>
                  <a:moveTo>
                    <a:pt x="105" y="40"/>
                  </a:moveTo>
                  <a:cubicBezTo>
                    <a:pt x="133" y="56"/>
                    <a:pt x="133" y="56"/>
                    <a:pt x="133" y="56"/>
                  </a:cubicBezTo>
                  <a:cubicBezTo>
                    <a:pt x="159" y="40"/>
                    <a:pt x="159" y="40"/>
                    <a:pt x="159" y="40"/>
                  </a:cubicBezTo>
                  <a:cubicBezTo>
                    <a:pt x="132" y="25"/>
                    <a:pt x="132" y="25"/>
                    <a:pt x="132" y="25"/>
                  </a:cubicBezTo>
                  <a:lnTo>
                    <a:pt x="10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77">
                <a:defRPr/>
              </a:pPr>
              <a:endParaRPr kumimoji="0" lang="en-US">
                <a:solidFill>
                  <a:prstClr val="black"/>
                </a:solidFill>
                <a:latin typeface="Calibri" panose="020F0502020204030204"/>
              </a:endParaRPr>
            </a:p>
          </p:txBody>
        </p:sp>
      </p:grpSp>
      <p:cxnSp>
        <p:nvCxnSpPr>
          <p:cNvPr id="67" name="Straight Connector 66">
            <a:extLst>
              <a:ext uri="{FF2B5EF4-FFF2-40B4-BE49-F238E27FC236}">
                <a16:creationId xmlns:a16="http://schemas.microsoft.com/office/drawing/2014/main" id="{D148D4F3-0EB6-4E53-8B5E-7EAEF8422537}"/>
              </a:ext>
            </a:extLst>
          </p:cNvPr>
          <p:cNvCxnSpPr/>
          <p:nvPr/>
        </p:nvCxnSpPr>
        <p:spPr>
          <a:xfrm flipH="1" flipV="1">
            <a:off x="7877572" y="3456776"/>
            <a:ext cx="0" cy="1257300"/>
          </a:xfrm>
          <a:prstGeom prst="line">
            <a:avLst/>
          </a:prstGeom>
          <a:noFill/>
          <a:ln w="6350" cap="flat" cmpd="sng" algn="ctr">
            <a:solidFill>
              <a:schemeClr val="accent2">
                <a:lumMod val="60000"/>
                <a:lumOff val="40000"/>
              </a:schemeClr>
            </a:solidFill>
            <a:prstDash val="solid"/>
            <a:miter lim="800000"/>
          </a:ln>
          <a:effectLst/>
        </p:spPr>
      </p:cxnSp>
      <p:cxnSp>
        <p:nvCxnSpPr>
          <p:cNvPr id="68" name="Straight Connector 67">
            <a:extLst>
              <a:ext uri="{FF2B5EF4-FFF2-40B4-BE49-F238E27FC236}">
                <a16:creationId xmlns:a16="http://schemas.microsoft.com/office/drawing/2014/main" id="{4D0903DE-1560-40BD-9F53-1C53FF334E26}"/>
              </a:ext>
            </a:extLst>
          </p:cNvPr>
          <p:cNvCxnSpPr/>
          <p:nvPr/>
        </p:nvCxnSpPr>
        <p:spPr>
          <a:xfrm>
            <a:off x="7877572" y="4702755"/>
            <a:ext cx="730251" cy="0"/>
          </a:xfrm>
          <a:prstGeom prst="line">
            <a:avLst/>
          </a:prstGeom>
          <a:noFill/>
          <a:ln w="6350" cap="flat" cmpd="sng" algn="ctr">
            <a:solidFill>
              <a:schemeClr val="accent2">
                <a:lumMod val="60000"/>
                <a:lumOff val="40000"/>
              </a:schemeClr>
            </a:solidFill>
            <a:prstDash val="solid"/>
            <a:miter lim="800000"/>
            <a:headEnd type="none"/>
            <a:tailEnd type="oval" w="sm" len="sm"/>
          </a:ln>
          <a:effectLst/>
        </p:spPr>
      </p:cxnSp>
    </p:spTree>
    <p:extLst>
      <p:ext uri="{BB962C8B-B14F-4D97-AF65-F5344CB8AC3E}">
        <p14:creationId xmlns:p14="http://schemas.microsoft.com/office/powerpoint/2010/main" val="309565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7207-9D6C-4CFE-84E5-19F164701247}"/>
              </a:ext>
            </a:extLst>
          </p:cNvPr>
          <p:cNvSpPr>
            <a:spLocks noGrp="1"/>
          </p:cNvSpPr>
          <p:nvPr>
            <p:ph type="title"/>
          </p:nvPr>
        </p:nvSpPr>
        <p:spPr/>
        <p:txBody>
          <a:bodyPr/>
          <a:lstStyle/>
          <a:p>
            <a:r>
              <a:rPr lang="en-US" dirty="0"/>
              <a:t>Configuration Management</a:t>
            </a:r>
          </a:p>
        </p:txBody>
      </p:sp>
      <p:graphicFrame>
        <p:nvGraphicFramePr>
          <p:cNvPr id="26" name="Tabelle 3">
            <a:extLst>
              <a:ext uri="{FF2B5EF4-FFF2-40B4-BE49-F238E27FC236}">
                <a16:creationId xmlns:a16="http://schemas.microsoft.com/office/drawing/2014/main" id="{A1E15737-2AD9-476A-9F13-1D4B3E4909F7}"/>
              </a:ext>
            </a:extLst>
          </p:cNvPr>
          <p:cNvGraphicFramePr>
            <a:graphicFrameLocks noGrp="1"/>
          </p:cNvGraphicFramePr>
          <p:nvPr>
            <p:extLst>
              <p:ext uri="{D42A27DB-BD31-4B8C-83A1-F6EECF244321}">
                <p14:modId xmlns:p14="http://schemas.microsoft.com/office/powerpoint/2010/main" val="2056054661"/>
              </p:ext>
            </p:extLst>
          </p:nvPr>
        </p:nvGraphicFramePr>
        <p:xfrm>
          <a:off x="76200" y="772562"/>
          <a:ext cx="11676603" cy="5024548"/>
        </p:xfrm>
        <a:graphic>
          <a:graphicData uri="http://schemas.openxmlformats.org/drawingml/2006/table">
            <a:tbl>
              <a:tblPr>
                <a:effectLst/>
              </a:tblPr>
              <a:tblGrid>
                <a:gridCol w="1746773">
                  <a:extLst>
                    <a:ext uri="{9D8B030D-6E8A-4147-A177-3AD203B41FA5}">
                      <a16:colId xmlns:a16="http://schemas.microsoft.com/office/drawing/2014/main" val="20001"/>
                    </a:ext>
                  </a:extLst>
                </a:gridCol>
                <a:gridCol w="299273">
                  <a:extLst>
                    <a:ext uri="{9D8B030D-6E8A-4147-A177-3AD203B41FA5}">
                      <a16:colId xmlns:a16="http://schemas.microsoft.com/office/drawing/2014/main" val="20002"/>
                    </a:ext>
                  </a:extLst>
                </a:gridCol>
                <a:gridCol w="397156">
                  <a:extLst>
                    <a:ext uri="{9D8B030D-6E8A-4147-A177-3AD203B41FA5}">
                      <a16:colId xmlns:a16="http://schemas.microsoft.com/office/drawing/2014/main" val="20003"/>
                    </a:ext>
                  </a:extLst>
                </a:gridCol>
                <a:gridCol w="2239894">
                  <a:extLst>
                    <a:ext uri="{9D8B030D-6E8A-4147-A177-3AD203B41FA5}">
                      <a16:colId xmlns:a16="http://schemas.microsoft.com/office/drawing/2014/main" val="20004"/>
                    </a:ext>
                  </a:extLst>
                </a:gridCol>
                <a:gridCol w="5280938">
                  <a:extLst>
                    <a:ext uri="{9D8B030D-6E8A-4147-A177-3AD203B41FA5}">
                      <a16:colId xmlns:a16="http://schemas.microsoft.com/office/drawing/2014/main" val="20005"/>
                    </a:ext>
                  </a:extLst>
                </a:gridCol>
                <a:gridCol w="1712569">
                  <a:extLst>
                    <a:ext uri="{9D8B030D-6E8A-4147-A177-3AD203B41FA5}">
                      <a16:colId xmlns:a16="http://schemas.microsoft.com/office/drawing/2014/main" val="2307181736"/>
                    </a:ext>
                  </a:extLst>
                </a:gridCol>
              </a:tblGrid>
              <a:tr h="443158">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0" i="0" dirty="0">
                        <a:solidFill>
                          <a:schemeClr val="accent2"/>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l"/>
                      <a:endParaRPr lang="en-US" sz="700" b="0" i="0" dirty="0">
                        <a:solidFill>
                          <a:schemeClr val="accent2"/>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l"/>
                      <a:endParaRPr lang="en-US" sz="700" b="0" i="0" dirty="0">
                        <a:solidFill>
                          <a:schemeClr val="tx1"/>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ctr"/>
                      <a:r>
                        <a:rPr lang="en-US" sz="1000" b="1" i="0" cap="all" baseline="0" dirty="0">
                          <a:solidFill>
                            <a:schemeClr val="tx2">
                              <a:lumMod val="75000"/>
                              <a:lumOff val="25000"/>
                            </a:schemeClr>
                          </a:solidFill>
                          <a:latin typeface="Calibri" panose="020F0502020204030204" pitchFamily="34" charset="0"/>
                          <a:cs typeface="Calibri" panose="020F0502020204030204" pitchFamily="34" charset="0"/>
                        </a:rPr>
                        <a:t>Configuration management</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endParaRPr lang="en-US" sz="1400" b="1" kern="1200" noProof="1">
                        <a:solidFill>
                          <a:schemeClr val="tx2"/>
                        </a:solidFill>
                        <a:effectLst/>
                        <a:latin typeface="+mn-lt"/>
                        <a:ea typeface="+mn-ea"/>
                        <a:cs typeface="+mn-cs"/>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pPr algn="ctr"/>
                      <a:endParaRPr lang="en-US" sz="1000" b="0" i="0" cap="all" baseline="0" dirty="0">
                        <a:solidFill>
                          <a:schemeClr val="accent1"/>
                        </a:solidFill>
                        <a:latin typeface="Calibri" panose="020F0502020204030204" pitchFamily="34" charset="0"/>
                        <a:cs typeface="Calibri" panose="020F0502020204030204" pitchFamily="34" charset="0"/>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43158">
                <a:tc vMerge="1">
                  <a:txBody>
                    <a:bodyPr/>
                    <a:lstStyle/>
                    <a:p>
                      <a:pPr algn="l"/>
                      <a:endParaRPr lang="en-US" sz="1000" b="0" dirty="0">
                        <a:solidFill>
                          <a:schemeClr val="tx1"/>
                        </a:solidFill>
                        <a:effectLst/>
                      </a:endParaRPr>
                    </a:p>
                  </a:txBody>
                  <a:tcPr marL="7200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endParaRPr lang="de-DE"/>
                    </a:p>
                  </a:txBody>
                  <a:tcPr/>
                </a:tc>
                <a:tc v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People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Process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Technology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763572">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Knowledge Management , Scope &amp; Requirement</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de-DE"/>
                    </a:p>
                  </a:txBody>
                  <a:tcPr/>
                </a:tc>
                <a:tc h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Calibri" panose="020F0502020204030204" pitchFamily="34" charset="0"/>
                          <a:ea typeface="ＭＳ Ｐゴシック" charset="0"/>
                          <a:cs typeface="Calibri" panose="020F0502020204030204" pitchFamily="34" charset="0"/>
                        </a:rPr>
                        <a:t>Developers &amp; Engineers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Calibri" panose="020F0502020204030204" pitchFamily="34" charset="0"/>
                          <a:ea typeface="ＭＳ Ｐゴシック" charset="0"/>
                          <a:cs typeface="Calibri" panose="020F0502020204030204" pitchFamily="34" charset="0"/>
                        </a:rPr>
                        <a:t>Product Owners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Calibri" panose="020F0502020204030204" pitchFamily="34" charset="0"/>
                          <a:ea typeface="ＭＳ Ｐゴシック" charset="0"/>
                          <a:cs typeface="Calibri" panose="020F0502020204030204" pitchFamily="34" charset="0"/>
                        </a:rPr>
                        <a:t>Scrum masters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Training &amp; Regular updates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Story Life cycle ( Do’s &amp; Don'ts)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Updating Design on a regular basis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Continuous Improvement mind set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800" b="0" i="0" u="none" strike="noStrike" kern="1200" cap="all" spc="0" normalizeH="0" baseline="0" noProof="1">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4438">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Test Case Management, Defect Life cycle,</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de-DE"/>
                    </a:p>
                  </a:txBody>
                  <a:tcPr/>
                </a:tc>
                <a:tc h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ScrumMasters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Product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Team’s – Developers/ Testers</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Full transparency and visibility embedded into projects in a consistent story updates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rPr>
                        <a:t>Regularized review of test planning at Feature &amp; Story levels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rPr>
                        <a:t>Defect management Process automated and Triage visualization.</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763572">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Approved Libraries, Frameworks, Unit Testing, Quality (Linting)</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Calibri" panose="020F0502020204030204" pitchFamily="34" charset="0"/>
                          <a:ea typeface="ＭＳ Ｐゴシック" charset="0"/>
                          <a:cs typeface="Calibri" panose="020F0502020204030204" pitchFamily="34" charset="0"/>
                        </a:rPr>
                        <a:t>Developers &amp; Engineers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Architecture Leads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DevSecOps CoE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Day to Day Architectural &amp; Security Handhold</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Simply development by Automation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rPr>
                        <a:t>Approved Linting, Pre-commit declaration validations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8491580"/>
                  </a:ext>
                </a:extLst>
              </a:tr>
              <a:tr h="661737">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Security App guidelines, Security Plugins, Pre-Commit Validations</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Architecture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Engineering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Enterprise Security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Defined set of guidelines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Enable guidelines by Quality/ Security assessments via Linting and Pull request declarations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Pull request Validations before Approval process based on Branching Strategy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2503396"/>
                  </a:ext>
                </a:extLst>
              </a:tr>
              <a:tr h="740475">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err="1">
                          <a:ln>
                            <a:noFill/>
                          </a:ln>
                          <a:solidFill>
                            <a:srgbClr val="646363"/>
                          </a:solidFill>
                          <a:effectLst/>
                          <a:uLnTx/>
                          <a:uFillTx/>
                          <a:latin typeface="Calibri" panose="020F0502020204030204" pitchFamily="34" charset="0"/>
                          <a:ea typeface="+mn-ea"/>
                          <a:cs typeface="Calibri" panose="020F0502020204030204" pitchFamily="34" charset="0"/>
                        </a:rPr>
                        <a:t>IaC</a:t>
                      </a: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 Dependency Management </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Infrastructure</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Enterprise Security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Infrastructure teams to automate environment provision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Middleware dependencies managed via automation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Periodic Reviews of dependencies and Infrastructure dependencies</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63706756"/>
                  </a:ext>
                </a:extLst>
              </a:tr>
              <a:tr h="604438">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Threat Modelling </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Calibri" panose="020F0502020204030204" pitchFamily="34" charset="0"/>
                          <a:ea typeface="ＭＳ Ｐゴシック" charset="0"/>
                          <a:cs typeface="Calibri" panose="020F0502020204030204" pitchFamily="34" charset="0"/>
                        </a:rPr>
                        <a:t>Enterprise Architecture </a:t>
                      </a:r>
                      <a:endParaRPr kumimoji="0" lang="en-US" sz="9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Penetration testing , Security Testing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Fault Ingestion Validation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panose="020F0502020204030204" pitchFamily="34" charset="0"/>
                          <a:sym typeface="Avenir Next Regular" charset="0"/>
                        </a:rPr>
                        <a:t>Secret/ Vault Management – Rotation on a frequency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47005784"/>
                  </a:ext>
                </a:extLst>
              </a:tr>
            </a:tbl>
          </a:graphicData>
        </a:graphic>
      </p:graphicFrame>
      <p:pic>
        <p:nvPicPr>
          <p:cNvPr id="27" name="Picture 52">
            <a:extLst>
              <a:ext uri="{FF2B5EF4-FFF2-40B4-BE49-F238E27FC236}">
                <a16:creationId xmlns:a16="http://schemas.microsoft.com/office/drawing/2014/main" id="{B92063F1-FABB-4B7D-A7BB-55CEC92B6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83572" y="2138985"/>
            <a:ext cx="442913" cy="25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53">
            <a:extLst>
              <a:ext uri="{FF2B5EF4-FFF2-40B4-BE49-F238E27FC236}">
                <a16:creationId xmlns:a16="http://schemas.microsoft.com/office/drawing/2014/main" id="{CCAD1FB0-B361-424B-A086-4EF54D6AA0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9799" y="2345435"/>
            <a:ext cx="585787" cy="14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65">
            <a:extLst>
              <a:ext uri="{FF2B5EF4-FFF2-40B4-BE49-F238E27FC236}">
                <a16:creationId xmlns:a16="http://schemas.microsoft.com/office/drawing/2014/main" id="{0F131479-81D8-4C03-A3EF-4E7B712D3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6876" y="2542269"/>
            <a:ext cx="367581" cy="11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a:extLst>
              <a:ext uri="{FF2B5EF4-FFF2-40B4-BE49-F238E27FC236}">
                <a16:creationId xmlns:a16="http://schemas.microsoft.com/office/drawing/2014/main" id="{14C07EB9-CD84-4BA2-B067-048BD480BF0D}"/>
              </a:ext>
            </a:extLst>
          </p:cNvPr>
          <p:cNvPicPr>
            <a:picLocks noChangeAspect="1"/>
          </p:cNvPicPr>
          <p:nvPr/>
        </p:nvPicPr>
        <p:blipFill>
          <a:blip r:embed="rId5"/>
          <a:stretch>
            <a:fillRect/>
          </a:stretch>
        </p:blipFill>
        <p:spPr>
          <a:xfrm>
            <a:off x="11143432" y="2702727"/>
            <a:ext cx="221025" cy="123774"/>
          </a:xfrm>
          <a:prstGeom prst="rect">
            <a:avLst/>
          </a:prstGeom>
        </p:spPr>
      </p:pic>
      <p:pic>
        <p:nvPicPr>
          <p:cNvPr id="31" name="Picture 6">
            <a:extLst>
              <a:ext uri="{FF2B5EF4-FFF2-40B4-BE49-F238E27FC236}">
                <a16:creationId xmlns:a16="http://schemas.microsoft.com/office/drawing/2014/main" id="{3746203A-551E-4CEC-AEBD-CEDF202D64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9799" y="2886825"/>
            <a:ext cx="492254" cy="11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25">
            <a:extLst>
              <a:ext uri="{FF2B5EF4-FFF2-40B4-BE49-F238E27FC236}">
                <a16:creationId xmlns:a16="http://schemas.microsoft.com/office/drawing/2014/main" id="{244BDA1F-172C-4883-853A-1198833840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4281" y="3038509"/>
            <a:ext cx="290957" cy="1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85" descr="Veracode">
            <a:hlinkClick r:id="rId8"/>
            <a:extLst>
              <a:ext uri="{FF2B5EF4-FFF2-40B4-BE49-F238E27FC236}">
                <a16:creationId xmlns:a16="http://schemas.microsoft.com/office/drawing/2014/main" id="{05621ADC-59F2-49CD-BD87-B1A3D3ACD86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928321" y="3307334"/>
            <a:ext cx="469028" cy="6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08BE4AE5-FF01-429B-B9BC-2661800A8DDF}"/>
              </a:ext>
            </a:extLst>
          </p:cNvPr>
          <p:cNvPicPr>
            <a:picLocks noChangeAspect="1"/>
          </p:cNvPicPr>
          <p:nvPr/>
        </p:nvPicPr>
        <p:blipFill>
          <a:blip r:embed="rId10"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219200" y="895350"/>
            <a:ext cx="486110" cy="501143"/>
          </a:xfrm>
          <a:prstGeom prst="rect">
            <a:avLst/>
          </a:prstGeom>
        </p:spPr>
      </p:pic>
      <p:grpSp>
        <p:nvGrpSpPr>
          <p:cNvPr id="35" name="Group 34">
            <a:extLst>
              <a:ext uri="{FF2B5EF4-FFF2-40B4-BE49-F238E27FC236}">
                <a16:creationId xmlns:a16="http://schemas.microsoft.com/office/drawing/2014/main" id="{279D5F59-F7B8-4FD1-B632-86CFD5149D14}"/>
              </a:ext>
            </a:extLst>
          </p:cNvPr>
          <p:cNvGrpSpPr/>
          <p:nvPr/>
        </p:nvGrpSpPr>
        <p:grpSpPr>
          <a:xfrm>
            <a:off x="138110" y="887412"/>
            <a:ext cx="509589" cy="458823"/>
            <a:chOff x="4046302" y="1072314"/>
            <a:chExt cx="884903" cy="801487"/>
          </a:xfrm>
          <a:solidFill>
            <a:srgbClr val="FFFFFF"/>
          </a:solidFill>
        </p:grpSpPr>
        <p:sp>
          <p:nvSpPr>
            <p:cNvPr id="36" name="Hexagon 35">
              <a:extLst>
                <a:ext uri="{FF2B5EF4-FFF2-40B4-BE49-F238E27FC236}">
                  <a16:creationId xmlns:a16="http://schemas.microsoft.com/office/drawing/2014/main" id="{0E0C41D8-98A5-4CC3-BDB7-3D80E6E8DDDB}"/>
                </a:ext>
              </a:extLst>
            </p:cNvPr>
            <p:cNvSpPr/>
            <p:nvPr/>
          </p:nvSpPr>
          <p:spPr bwMode="auto">
            <a:xfrm>
              <a:off x="4046302" y="1075321"/>
              <a:ext cx="884903" cy="794774"/>
            </a:xfrm>
            <a:prstGeom prst="hexagon">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37" name="Oval 36">
              <a:extLst>
                <a:ext uri="{FF2B5EF4-FFF2-40B4-BE49-F238E27FC236}">
                  <a16:creationId xmlns:a16="http://schemas.microsoft.com/office/drawing/2014/main" id="{1EB19853-21CC-4515-A4D2-21DFC2A3ACF6}"/>
                </a:ext>
              </a:extLst>
            </p:cNvPr>
            <p:cNvSpPr/>
            <p:nvPr/>
          </p:nvSpPr>
          <p:spPr bwMode="auto">
            <a:xfrm>
              <a:off x="4089346" y="1072314"/>
              <a:ext cx="792088" cy="801487"/>
            </a:xfrm>
            <a:prstGeom prst="ellipse">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dirty="0">
                <a:solidFill>
                  <a:prstClr val="black"/>
                </a:solidFill>
                <a:latin typeface="Calibri" panose="020F0502020204030204"/>
                <a:ea typeface="ＭＳ Ｐゴシック"/>
                <a:cs typeface="Times New Roman" charset="0"/>
              </a:endParaRPr>
            </a:p>
          </p:txBody>
        </p:sp>
        <p:sp>
          <p:nvSpPr>
            <p:cNvPr id="38" name="Rectangle 37">
              <a:extLst>
                <a:ext uri="{FF2B5EF4-FFF2-40B4-BE49-F238E27FC236}">
                  <a16:creationId xmlns:a16="http://schemas.microsoft.com/office/drawing/2014/main" id="{B02624A6-00F1-40E4-BFB3-234FAC875BC8}"/>
                </a:ext>
              </a:extLst>
            </p:cNvPr>
            <p:cNvSpPr/>
            <p:nvPr/>
          </p:nvSpPr>
          <p:spPr bwMode="auto">
            <a:xfrm>
              <a:off x="4385955" y="1176300"/>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39" name="Rectangle 38">
              <a:extLst>
                <a:ext uri="{FF2B5EF4-FFF2-40B4-BE49-F238E27FC236}">
                  <a16:creationId xmlns:a16="http://schemas.microsoft.com/office/drawing/2014/main" id="{3B8827D4-AE0D-4E8A-AB38-6975A71D123C}"/>
                </a:ext>
              </a:extLst>
            </p:cNvPr>
            <p:cNvSpPr/>
            <p:nvPr/>
          </p:nvSpPr>
          <p:spPr bwMode="auto">
            <a:xfrm>
              <a:off x="4207385"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40" name="Rectangle 39">
              <a:extLst>
                <a:ext uri="{FF2B5EF4-FFF2-40B4-BE49-F238E27FC236}">
                  <a16:creationId xmlns:a16="http://schemas.microsoft.com/office/drawing/2014/main" id="{189828F4-3E8A-4B19-8BF1-F7D4669FDE5A}"/>
                </a:ext>
              </a:extLst>
            </p:cNvPr>
            <p:cNvSpPr/>
            <p:nvPr/>
          </p:nvSpPr>
          <p:spPr bwMode="auto">
            <a:xfrm>
              <a:off x="4569143"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cxnSp>
          <p:nvCxnSpPr>
            <p:cNvPr id="41" name="Elbow Connector 93">
              <a:extLst>
                <a:ext uri="{FF2B5EF4-FFF2-40B4-BE49-F238E27FC236}">
                  <a16:creationId xmlns:a16="http://schemas.microsoft.com/office/drawing/2014/main" id="{DEF1314B-FAD4-478E-962F-C7B0872253EC}"/>
                </a:ext>
              </a:extLst>
            </p:cNvPr>
            <p:cNvCxnSpPr/>
            <p:nvPr/>
          </p:nvCxnSpPr>
          <p:spPr>
            <a:xfrm rot="5400000">
              <a:off x="4310312" y="1340914"/>
              <a:ext cx="181852" cy="178570"/>
            </a:xfrm>
            <a:prstGeom prst="bentConnector3">
              <a:avLst/>
            </a:prstGeom>
            <a:grpFill/>
            <a:ln w="12700" cap="flat" cmpd="sng" algn="ctr">
              <a:solidFill>
                <a:sysClr val="windowText" lastClr="000000"/>
              </a:solidFill>
              <a:prstDash val="solid"/>
              <a:miter lim="800000"/>
            </a:ln>
            <a:effectLst/>
          </p:spPr>
        </p:cxnSp>
        <p:cxnSp>
          <p:nvCxnSpPr>
            <p:cNvPr id="42" name="Elbow Connector 94">
              <a:extLst>
                <a:ext uri="{FF2B5EF4-FFF2-40B4-BE49-F238E27FC236}">
                  <a16:creationId xmlns:a16="http://schemas.microsoft.com/office/drawing/2014/main" id="{28B60DC8-1F3B-4E44-8546-09F20F730B9F}"/>
                </a:ext>
              </a:extLst>
            </p:cNvPr>
            <p:cNvCxnSpPr/>
            <p:nvPr/>
          </p:nvCxnSpPr>
          <p:spPr>
            <a:xfrm rot="16200000" flipH="1">
              <a:off x="4491191" y="1338605"/>
              <a:ext cx="181852" cy="183188"/>
            </a:xfrm>
            <a:prstGeom prst="bentConnector3">
              <a:avLst/>
            </a:prstGeom>
            <a:grpFill/>
            <a:ln w="12700" cap="flat" cmpd="sng" algn="ctr">
              <a:solidFill>
                <a:sysClr val="windowText" lastClr="000000"/>
              </a:solidFill>
              <a:prstDash val="solid"/>
              <a:miter lim="800000"/>
            </a:ln>
            <a:effectLst/>
          </p:spPr>
        </p:cxnSp>
      </p:grpSp>
      <p:grpSp>
        <p:nvGrpSpPr>
          <p:cNvPr id="43" name="Group 42">
            <a:extLst>
              <a:ext uri="{FF2B5EF4-FFF2-40B4-BE49-F238E27FC236}">
                <a16:creationId xmlns:a16="http://schemas.microsoft.com/office/drawing/2014/main" id="{93FF5DD6-1BD4-4D39-A069-9BB2C764D855}"/>
              </a:ext>
            </a:extLst>
          </p:cNvPr>
          <p:cNvGrpSpPr>
            <a:grpSpLocks/>
          </p:cNvGrpSpPr>
          <p:nvPr/>
        </p:nvGrpSpPr>
        <p:grpSpPr bwMode="auto">
          <a:xfrm>
            <a:off x="701682" y="895350"/>
            <a:ext cx="478249" cy="461704"/>
            <a:chOff x="3200400" y="1901825"/>
            <a:chExt cx="3779838" cy="3802063"/>
          </a:xfrm>
          <a:solidFill>
            <a:srgbClr val="000000"/>
          </a:solidFill>
        </p:grpSpPr>
        <p:sp>
          <p:nvSpPr>
            <p:cNvPr id="44" name="Freeform 96">
              <a:extLst>
                <a:ext uri="{FF2B5EF4-FFF2-40B4-BE49-F238E27FC236}">
                  <a16:creationId xmlns:a16="http://schemas.microsoft.com/office/drawing/2014/main" id="{7316F750-823F-41CD-956C-8B75389991BD}"/>
                </a:ext>
              </a:extLst>
            </p:cNvPr>
            <p:cNvSpPr>
              <a:spLocks noChangeArrowheads="1"/>
            </p:cNvSpPr>
            <p:nvPr/>
          </p:nvSpPr>
          <p:spPr bwMode="auto">
            <a:xfrm>
              <a:off x="3654348" y="1901825"/>
              <a:ext cx="2825617" cy="1251902"/>
            </a:xfrm>
            <a:custGeom>
              <a:avLst/>
              <a:gdLst>
                <a:gd name="T0" fmla="*/ 6374 w 7843"/>
                <a:gd name="T1" fmla="*/ 3000 h 3470"/>
                <a:gd name="T2" fmla="*/ 6374 w 7843"/>
                <a:gd name="T3" fmla="*/ 3000 h 3470"/>
                <a:gd name="T4" fmla="*/ 7842 w 7843"/>
                <a:gd name="T5" fmla="*/ 1500 h 3470"/>
                <a:gd name="T6" fmla="*/ 6374 w 7843"/>
                <a:gd name="T7" fmla="*/ 0 h 3470"/>
                <a:gd name="T8" fmla="*/ 5249 w 7843"/>
                <a:gd name="T9" fmla="*/ 500 h 3470"/>
                <a:gd name="T10" fmla="*/ 4436 w 7843"/>
                <a:gd name="T11" fmla="*/ 438 h 3470"/>
                <a:gd name="T12" fmla="*/ 0 w 7843"/>
                <a:gd name="T13" fmla="*/ 3438 h 3470"/>
                <a:gd name="T14" fmla="*/ 250 w 7843"/>
                <a:gd name="T15" fmla="*/ 3406 h 3470"/>
                <a:gd name="T16" fmla="*/ 687 w 7843"/>
                <a:gd name="T17" fmla="*/ 3469 h 3470"/>
                <a:gd name="T18" fmla="*/ 4436 w 7843"/>
                <a:gd name="T19" fmla="*/ 1063 h 3470"/>
                <a:gd name="T20" fmla="*/ 4905 w 7843"/>
                <a:gd name="T21" fmla="*/ 1094 h 3470"/>
                <a:gd name="T22" fmla="*/ 4874 w 7843"/>
                <a:gd name="T23" fmla="*/ 1500 h 3470"/>
                <a:gd name="T24" fmla="*/ 6374 w 7843"/>
                <a:gd name="T25" fmla="*/ 300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3" h="3470">
                  <a:moveTo>
                    <a:pt x="6374" y="3000"/>
                  </a:moveTo>
                  <a:lnTo>
                    <a:pt x="6374" y="3000"/>
                  </a:lnTo>
                  <a:cubicBezTo>
                    <a:pt x="7186" y="3000"/>
                    <a:pt x="7842" y="2344"/>
                    <a:pt x="7842" y="1500"/>
                  </a:cubicBezTo>
                  <a:cubicBezTo>
                    <a:pt x="7842" y="688"/>
                    <a:pt x="7186" y="0"/>
                    <a:pt x="6374" y="0"/>
                  </a:cubicBezTo>
                  <a:cubicBezTo>
                    <a:pt x="5936" y="0"/>
                    <a:pt x="5530" y="188"/>
                    <a:pt x="5249" y="500"/>
                  </a:cubicBezTo>
                  <a:cubicBezTo>
                    <a:pt x="4999" y="438"/>
                    <a:pt x="4717" y="438"/>
                    <a:pt x="4436" y="438"/>
                  </a:cubicBezTo>
                  <a:cubicBezTo>
                    <a:pt x="2437" y="438"/>
                    <a:pt x="718" y="1656"/>
                    <a:pt x="0" y="3438"/>
                  </a:cubicBezTo>
                  <a:cubicBezTo>
                    <a:pt x="93" y="3406"/>
                    <a:pt x="156" y="3406"/>
                    <a:pt x="250" y="3406"/>
                  </a:cubicBezTo>
                  <a:cubicBezTo>
                    <a:pt x="406" y="3406"/>
                    <a:pt x="562" y="3438"/>
                    <a:pt x="687" y="3469"/>
                  </a:cubicBezTo>
                  <a:cubicBezTo>
                    <a:pt x="1343" y="2063"/>
                    <a:pt x="2781" y="1063"/>
                    <a:pt x="4436" y="1063"/>
                  </a:cubicBezTo>
                  <a:cubicBezTo>
                    <a:pt x="4624" y="1063"/>
                    <a:pt x="4749" y="1094"/>
                    <a:pt x="4905" y="1094"/>
                  </a:cubicBezTo>
                  <a:cubicBezTo>
                    <a:pt x="4874" y="1219"/>
                    <a:pt x="4874" y="1375"/>
                    <a:pt x="4874" y="1500"/>
                  </a:cubicBezTo>
                  <a:cubicBezTo>
                    <a:pt x="4874" y="2344"/>
                    <a:pt x="5530" y="3000"/>
                    <a:pt x="6374" y="3000"/>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sp>
          <p:nvSpPr>
            <p:cNvPr id="45" name="Freeform 97">
              <a:extLst>
                <a:ext uri="{FF2B5EF4-FFF2-40B4-BE49-F238E27FC236}">
                  <a16:creationId xmlns:a16="http://schemas.microsoft.com/office/drawing/2014/main" id="{ACD76932-95A1-4FC7-8919-71EF1BCE2327}"/>
                </a:ext>
              </a:extLst>
            </p:cNvPr>
            <p:cNvSpPr>
              <a:spLocks noChangeArrowheads="1"/>
            </p:cNvSpPr>
            <p:nvPr/>
          </p:nvSpPr>
          <p:spPr bwMode="auto">
            <a:xfrm>
              <a:off x="5414567" y="2680784"/>
              <a:ext cx="1565671" cy="3023104"/>
            </a:xfrm>
            <a:custGeom>
              <a:avLst/>
              <a:gdLst>
                <a:gd name="T0" fmla="*/ 4343 w 4344"/>
                <a:gd name="T1" fmla="*/ 3063 h 8407"/>
                <a:gd name="T2" fmla="*/ 4343 w 4344"/>
                <a:gd name="T3" fmla="*/ 3063 h 8407"/>
                <a:gd name="T4" fmla="*/ 3219 w 4344"/>
                <a:gd name="T5" fmla="*/ 0 h 8407"/>
                <a:gd name="T6" fmla="*/ 2875 w 4344"/>
                <a:gd name="T7" fmla="*/ 594 h 8407"/>
                <a:gd name="T8" fmla="*/ 3687 w 4344"/>
                <a:gd name="T9" fmla="*/ 3063 h 8407"/>
                <a:gd name="T10" fmla="*/ 2594 w 4344"/>
                <a:gd name="T11" fmla="*/ 5874 h 8407"/>
                <a:gd name="T12" fmla="*/ 1500 w 4344"/>
                <a:gd name="T13" fmla="*/ 5406 h 8407"/>
                <a:gd name="T14" fmla="*/ 0 w 4344"/>
                <a:gd name="T15" fmla="*/ 6906 h 8407"/>
                <a:gd name="T16" fmla="*/ 1500 w 4344"/>
                <a:gd name="T17" fmla="*/ 8406 h 8407"/>
                <a:gd name="T18" fmla="*/ 3000 w 4344"/>
                <a:gd name="T19" fmla="*/ 6906 h 8407"/>
                <a:gd name="T20" fmla="*/ 2937 w 4344"/>
                <a:gd name="T21" fmla="*/ 6437 h 8407"/>
                <a:gd name="T22" fmla="*/ 4343 w 4344"/>
                <a:gd name="T23" fmla="*/ 3063 h 8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4" h="8407">
                  <a:moveTo>
                    <a:pt x="4343" y="3063"/>
                  </a:moveTo>
                  <a:lnTo>
                    <a:pt x="4343" y="3063"/>
                  </a:lnTo>
                  <a:cubicBezTo>
                    <a:pt x="4343" y="1907"/>
                    <a:pt x="3906" y="813"/>
                    <a:pt x="3219" y="0"/>
                  </a:cubicBezTo>
                  <a:cubicBezTo>
                    <a:pt x="3156" y="219"/>
                    <a:pt x="3031" y="438"/>
                    <a:pt x="2875" y="594"/>
                  </a:cubicBezTo>
                  <a:cubicBezTo>
                    <a:pt x="3375" y="1282"/>
                    <a:pt x="3687" y="2125"/>
                    <a:pt x="3687" y="3063"/>
                  </a:cubicBezTo>
                  <a:cubicBezTo>
                    <a:pt x="3687" y="4156"/>
                    <a:pt x="3281" y="5124"/>
                    <a:pt x="2594" y="5874"/>
                  </a:cubicBezTo>
                  <a:cubicBezTo>
                    <a:pt x="2312" y="5593"/>
                    <a:pt x="1937" y="5406"/>
                    <a:pt x="1500" y="5406"/>
                  </a:cubicBezTo>
                  <a:cubicBezTo>
                    <a:pt x="687" y="5406"/>
                    <a:pt x="0" y="6062"/>
                    <a:pt x="0" y="6906"/>
                  </a:cubicBezTo>
                  <a:cubicBezTo>
                    <a:pt x="0" y="7718"/>
                    <a:pt x="687" y="8406"/>
                    <a:pt x="1500" y="8406"/>
                  </a:cubicBezTo>
                  <a:cubicBezTo>
                    <a:pt x="2343" y="8406"/>
                    <a:pt x="3000" y="7718"/>
                    <a:pt x="3000" y="6906"/>
                  </a:cubicBezTo>
                  <a:cubicBezTo>
                    <a:pt x="3000" y="6749"/>
                    <a:pt x="2969" y="6593"/>
                    <a:pt x="2937" y="6437"/>
                  </a:cubicBezTo>
                  <a:cubicBezTo>
                    <a:pt x="3781" y="5562"/>
                    <a:pt x="4343" y="4374"/>
                    <a:pt x="4343" y="3063"/>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sp>
          <p:nvSpPr>
            <p:cNvPr id="46" name="Freeform 98">
              <a:extLst>
                <a:ext uri="{FF2B5EF4-FFF2-40B4-BE49-F238E27FC236}">
                  <a16:creationId xmlns:a16="http://schemas.microsoft.com/office/drawing/2014/main" id="{F74F05C0-DB71-4018-8378-61BF81A4179D}"/>
                </a:ext>
              </a:extLst>
            </p:cNvPr>
            <p:cNvSpPr>
              <a:spLocks noChangeArrowheads="1"/>
            </p:cNvSpPr>
            <p:nvPr/>
          </p:nvSpPr>
          <p:spPr bwMode="auto">
            <a:xfrm>
              <a:off x="3200400" y="3265007"/>
              <a:ext cx="2158581" cy="2234868"/>
            </a:xfrm>
            <a:custGeom>
              <a:avLst/>
              <a:gdLst>
                <a:gd name="T0" fmla="*/ 5687 w 6001"/>
                <a:gd name="T1" fmla="*/ 5562 h 6219"/>
                <a:gd name="T2" fmla="*/ 5687 w 6001"/>
                <a:gd name="T3" fmla="*/ 5562 h 6219"/>
                <a:gd name="T4" fmla="*/ 1844 w 6001"/>
                <a:gd name="T5" fmla="*/ 2968 h 6219"/>
                <a:gd name="T6" fmla="*/ 1782 w 6001"/>
                <a:gd name="T7" fmla="*/ 2968 h 6219"/>
                <a:gd name="T8" fmla="*/ 2969 w 6001"/>
                <a:gd name="T9" fmla="*/ 1500 h 6219"/>
                <a:gd name="T10" fmla="*/ 1501 w 6001"/>
                <a:gd name="T11" fmla="*/ 0 h 6219"/>
                <a:gd name="T12" fmla="*/ 0 w 6001"/>
                <a:gd name="T13" fmla="*/ 1500 h 6219"/>
                <a:gd name="T14" fmla="*/ 1157 w 6001"/>
                <a:gd name="T15" fmla="*/ 2968 h 6219"/>
                <a:gd name="T16" fmla="*/ 5687 w 6001"/>
                <a:gd name="T17" fmla="*/ 6218 h 6219"/>
                <a:gd name="T18" fmla="*/ 6000 w 6001"/>
                <a:gd name="T19" fmla="*/ 6218 h 6219"/>
                <a:gd name="T20" fmla="*/ 5812 w 6001"/>
                <a:gd name="T21" fmla="*/ 5562 h 6219"/>
                <a:gd name="T22" fmla="*/ 5687 w 6001"/>
                <a:gd name="T23" fmla="*/ 5562 h 6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1" h="6219">
                  <a:moveTo>
                    <a:pt x="5687" y="5562"/>
                  </a:moveTo>
                  <a:lnTo>
                    <a:pt x="5687" y="5562"/>
                  </a:lnTo>
                  <a:cubicBezTo>
                    <a:pt x="3969" y="5562"/>
                    <a:pt x="2469" y="4499"/>
                    <a:pt x="1844" y="2968"/>
                  </a:cubicBezTo>
                  <a:cubicBezTo>
                    <a:pt x="1782" y="2968"/>
                    <a:pt x="1782" y="2968"/>
                    <a:pt x="1782" y="2968"/>
                  </a:cubicBezTo>
                  <a:cubicBezTo>
                    <a:pt x="2469" y="2843"/>
                    <a:pt x="2969" y="2218"/>
                    <a:pt x="2969" y="1500"/>
                  </a:cubicBezTo>
                  <a:cubicBezTo>
                    <a:pt x="2969" y="688"/>
                    <a:pt x="2313" y="0"/>
                    <a:pt x="1501" y="0"/>
                  </a:cubicBezTo>
                  <a:cubicBezTo>
                    <a:pt x="657" y="0"/>
                    <a:pt x="0" y="688"/>
                    <a:pt x="0" y="1500"/>
                  </a:cubicBezTo>
                  <a:cubicBezTo>
                    <a:pt x="0" y="2218"/>
                    <a:pt x="501" y="2812"/>
                    <a:pt x="1157" y="2968"/>
                  </a:cubicBezTo>
                  <a:cubicBezTo>
                    <a:pt x="1813" y="4843"/>
                    <a:pt x="3594" y="6218"/>
                    <a:pt x="5687" y="6218"/>
                  </a:cubicBezTo>
                  <a:cubicBezTo>
                    <a:pt x="5812" y="6218"/>
                    <a:pt x="5906" y="6218"/>
                    <a:pt x="6000" y="6218"/>
                  </a:cubicBezTo>
                  <a:cubicBezTo>
                    <a:pt x="5906" y="5999"/>
                    <a:pt x="5843" y="5812"/>
                    <a:pt x="5812" y="5562"/>
                  </a:cubicBezTo>
                  <a:cubicBezTo>
                    <a:pt x="5781" y="5562"/>
                    <a:pt x="5750" y="5562"/>
                    <a:pt x="5687" y="5562"/>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grpSp>
      <p:pic>
        <p:nvPicPr>
          <p:cNvPr id="47" name="Picture 2">
            <a:extLst>
              <a:ext uri="{FF2B5EF4-FFF2-40B4-BE49-F238E27FC236}">
                <a16:creationId xmlns:a16="http://schemas.microsoft.com/office/drawing/2014/main" id="{ADA26420-40E3-4A4E-B294-146176C9DC5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48518" y="3469570"/>
            <a:ext cx="493712" cy="17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a:extLst>
              <a:ext uri="{FF2B5EF4-FFF2-40B4-BE49-F238E27FC236}">
                <a16:creationId xmlns:a16="http://schemas.microsoft.com/office/drawing/2014/main" id="{3274AFA5-B913-4749-8B49-214872347F91}"/>
              </a:ext>
            </a:extLst>
          </p:cNvPr>
          <p:cNvSpPr txBox="1"/>
          <p:nvPr/>
        </p:nvSpPr>
        <p:spPr>
          <a:xfrm>
            <a:off x="10288916" y="5010658"/>
            <a:ext cx="1295400" cy="707886"/>
          </a:xfrm>
          <a:prstGeom prst="rect">
            <a:avLst/>
          </a:prstGeom>
          <a:noFill/>
        </p:spPr>
        <p:txBody>
          <a:bodyPr wrap="square" rtlCol="0">
            <a:spAutoFit/>
          </a:bodyPr>
          <a:lstStyle/>
          <a:p>
            <a:pPr eaLnBrk="0" fontAlgn="base" hangingPunct="0">
              <a:spcBef>
                <a:spcPct val="0"/>
              </a:spcBef>
              <a:spcAft>
                <a:spcPct val="0"/>
              </a:spcAft>
            </a:pPr>
            <a:r>
              <a:rPr kumimoji="0" lang="en-US" sz="800" i="1" dirty="0">
                <a:solidFill>
                  <a:prstClr val="black"/>
                </a:solidFill>
                <a:latin typeface="Calibri" panose="020F0502020204030204" pitchFamily="34" charset="0"/>
                <a:ea typeface="ＭＳ Ｐゴシック" panose="020B0600070205080204" pitchFamily="34" charset="-128"/>
                <a:cs typeface="Calibri" panose="020F0502020204030204" pitchFamily="34" charset="0"/>
              </a:rPr>
              <a:t>Note:  Few tools are still  in assessment phase and will be finalized with teams before implementing the pipeline</a:t>
            </a:r>
            <a:endParaRPr kumimoji="0" lang="en-US" sz="800" dirty="0">
              <a:solidFill>
                <a:prstClr val="black"/>
              </a:solidFill>
              <a:latin typeface="Calibri" panose="020F0502020204030204" pitchFamily="34" charset="0"/>
              <a:ea typeface="ＭＳ Ｐゴシック"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87059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7931-A338-487E-B7C7-5222AAB1EE1D}"/>
              </a:ext>
            </a:extLst>
          </p:cNvPr>
          <p:cNvSpPr>
            <a:spLocks noGrp="1"/>
          </p:cNvSpPr>
          <p:nvPr>
            <p:ph type="title"/>
          </p:nvPr>
        </p:nvSpPr>
        <p:spPr/>
        <p:txBody>
          <a:bodyPr/>
          <a:lstStyle/>
          <a:p>
            <a:r>
              <a:rPr lang="en-US" dirty="0"/>
              <a:t>Continuous Integration </a:t>
            </a:r>
          </a:p>
        </p:txBody>
      </p:sp>
      <p:graphicFrame>
        <p:nvGraphicFramePr>
          <p:cNvPr id="30" name="Tabelle 3">
            <a:extLst>
              <a:ext uri="{FF2B5EF4-FFF2-40B4-BE49-F238E27FC236}">
                <a16:creationId xmlns:a16="http://schemas.microsoft.com/office/drawing/2014/main" id="{AB67A3FA-44BC-4860-B587-AA0BA4772306}"/>
              </a:ext>
            </a:extLst>
          </p:cNvPr>
          <p:cNvGraphicFramePr>
            <a:graphicFrameLocks noGrp="1"/>
          </p:cNvGraphicFramePr>
          <p:nvPr>
            <p:extLst>
              <p:ext uri="{D42A27DB-BD31-4B8C-83A1-F6EECF244321}">
                <p14:modId xmlns:p14="http://schemas.microsoft.com/office/powerpoint/2010/main" val="920121912"/>
              </p:ext>
            </p:extLst>
          </p:nvPr>
        </p:nvGraphicFramePr>
        <p:xfrm>
          <a:off x="76200" y="772561"/>
          <a:ext cx="11824710" cy="5497611"/>
        </p:xfrm>
        <a:graphic>
          <a:graphicData uri="http://schemas.openxmlformats.org/drawingml/2006/table">
            <a:tbl>
              <a:tblPr>
                <a:effectLst/>
              </a:tblPr>
              <a:tblGrid>
                <a:gridCol w="1768930">
                  <a:extLst>
                    <a:ext uri="{9D8B030D-6E8A-4147-A177-3AD203B41FA5}">
                      <a16:colId xmlns:a16="http://schemas.microsoft.com/office/drawing/2014/main" val="20001"/>
                    </a:ext>
                  </a:extLst>
                </a:gridCol>
                <a:gridCol w="303069">
                  <a:extLst>
                    <a:ext uri="{9D8B030D-6E8A-4147-A177-3AD203B41FA5}">
                      <a16:colId xmlns:a16="http://schemas.microsoft.com/office/drawing/2014/main" val="20002"/>
                    </a:ext>
                  </a:extLst>
                </a:gridCol>
                <a:gridCol w="402193">
                  <a:extLst>
                    <a:ext uri="{9D8B030D-6E8A-4147-A177-3AD203B41FA5}">
                      <a16:colId xmlns:a16="http://schemas.microsoft.com/office/drawing/2014/main" val="20003"/>
                    </a:ext>
                  </a:extLst>
                </a:gridCol>
                <a:gridCol w="2268305">
                  <a:extLst>
                    <a:ext uri="{9D8B030D-6E8A-4147-A177-3AD203B41FA5}">
                      <a16:colId xmlns:a16="http://schemas.microsoft.com/office/drawing/2014/main" val="20004"/>
                    </a:ext>
                  </a:extLst>
                </a:gridCol>
                <a:gridCol w="5347922">
                  <a:extLst>
                    <a:ext uri="{9D8B030D-6E8A-4147-A177-3AD203B41FA5}">
                      <a16:colId xmlns:a16="http://schemas.microsoft.com/office/drawing/2014/main" val="20005"/>
                    </a:ext>
                  </a:extLst>
                </a:gridCol>
                <a:gridCol w="1734291">
                  <a:extLst>
                    <a:ext uri="{9D8B030D-6E8A-4147-A177-3AD203B41FA5}">
                      <a16:colId xmlns:a16="http://schemas.microsoft.com/office/drawing/2014/main" val="2307181736"/>
                    </a:ext>
                  </a:extLst>
                </a:gridCol>
              </a:tblGrid>
              <a:tr h="469996">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0" i="0" dirty="0">
                        <a:solidFill>
                          <a:schemeClr val="accent2"/>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l"/>
                      <a:endParaRPr lang="en-US" sz="700" b="0" i="0" dirty="0">
                        <a:solidFill>
                          <a:schemeClr val="accent2"/>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l"/>
                      <a:endParaRPr lang="en-US" sz="700" b="0" i="0" dirty="0">
                        <a:solidFill>
                          <a:schemeClr val="tx1"/>
                        </a:solidFill>
                        <a:effectLst/>
                        <a:latin typeface="Calibri" panose="020F0502020204030204" pitchFamily="34" charset="0"/>
                        <a:cs typeface="Calibri" panose="020F0502020204030204" pitchFamily="34" charset="0"/>
                      </a:endParaRPr>
                    </a:p>
                  </a:txBody>
                  <a:tcPr marL="72000" marR="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algn="ctr"/>
                      <a:r>
                        <a:rPr lang="en-US" sz="1000" b="1" i="0" cap="all" baseline="0" dirty="0">
                          <a:solidFill>
                            <a:schemeClr val="tx2">
                              <a:lumMod val="75000"/>
                              <a:lumOff val="25000"/>
                            </a:schemeClr>
                          </a:solidFill>
                          <a:latin typeface="Calibri" panose="020F0502020204030204" pitchFamily="34" charset="0"/>
                          <a:cs typeface="Calibri" panose="020F0502020204030204" pitchFamily="34" charset="0"/>
                        </a:rPr>
                        <a:t>CONTINOUS INTEGRATION</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endParaRPr lang="en-US" sz="1400" b="1" kern="1200" noProof="1">
                        <a:solidFill>
                          <a:schemeClr val="tx2"/>
                        </a:solidFill>
                        <a:effectLst/>
                        <a:latin typeface="+mn-lt"/>
                        <a:ea typeface="+mn-ea"/>
                        <a:cs typeface="+mn-cs"/>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pPr algn="ctr"/>
                      <a:endParaRPr lang="en-US" sz="1000" b="0" i="0" cap="all" baseline="0" dirty="0">
                        <a:solidFill>
                          <a:schemeClr val="accent1"/>
                        </a:solidFill>
                        <a:latin typeface="Calibri" panose="020F0502020204030204" pitchFamily="34" charset="0"/>
                        <a:cs typeface="Calibri" panose="020F0502020204030204" pitchFamily="34" charset="0"/>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9996">
                <a:tc vMerge="1">
                  <a:txBody>
                    <a:bodyPr/>
                    <a:lstStyle/>
                    <a:p>
                      <a:pPr algn="l"/>
                      <a:endParaRPr lang="en-US" sz="1000" b="0" dirty="0">
                        <a:solidFill>
                          <a:schemeClr val="tx1"/>
                        </a:solidFill>
                        <a:effectLst/>
                      </a:endParaRPr>
                    </a:p>
                  </a:txBody>
                  <a:tcPr marL="7200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endParaRPr lang="de-DE"/>
                    </a:p>
                  </a:txBody>
                  <a:tcPr/>
                </a:tc>
                <a:tc v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People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Process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0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Technology </a:t>
                      </a:r>
                    </a:p>
                  </a:txBody>
                  <a:tcPr marL="0" marR="90128" marT="72000" marB="720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546A"/>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809815">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Builds, Dependency Analysis</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de-DE"/>
                    </a:p>
                  </a:txBody>
                  <a:tcPr/>
                </a:tc>
                <a:tc h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Developers &amp; Engineers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Architecture Leads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Development Validation Builds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Pipeline Builds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End to end release management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Continuous Improvement mind set</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800" b="0" i="0" u="none" strike="noStrike" kern="1200" cap="all" spc="0" normalizeH="0" baseline="0" noProof="1">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rgbClr val="44546A"/>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41043">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Artifactory Repository Management, Artifact Management</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de-DE"/>
                    </a:p>
                  </a:txBody>
                  <a:tcPr/>
                </a:tc>
                <a:tc hMerge="1">
                  <a:txBody>
                    <a:bodyPr/>
                    <a:lstStyle/>
                    <a:p>
                      <a:endParaRPr lang="de-DE"/>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ScrumMasters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Product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Team’s – Developers/ Testers</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Semantic Versioning management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Artifacts by Versioning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Archival &amp; Purging policies</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809815">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SAST, DAST</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Developers &amp; Engineers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Architecture Leads</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Static Scanning &amp; Portfolio setup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Static scanning in the pipeline</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rPr>
                        <a:t>Dynamic Scanning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8491580"/>
                  </a:ext>
                </a:extLst>
              </a:tr>
              <a:tr h="701812">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Security tests </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Engineering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Identified Security tests in the pipeline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Infra Testing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Compliance checks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2503396"/>
                  </a:ext>
                </a:extLst>
              </a:tr>
              <a:tr h="785319">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Quality Scans </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Infrastructure</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Quality Profiles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Quality gates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Portfolio management – Maturity Modelling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63706756"/>
                  </a:ext>
                </a:extLst>
              </a:tr>
              <a:tr h="809815">
                <a:tc gridSpan="3">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Stage Gating </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US"/>
                    </a:p>
                  </a:txBody>
                  <a:tcPr/>
                </a:tc>
                <a:tc hMerge="1">
                  <a:txBody>
                    <a:bodyPr/>
                    <a:lstStyle/>
                    <a:p>
                      <a:endParaRPr lang="en-US"/>
                    </a:p>
                  </a:txBody>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Architecture </a:t>
                      </a:r>
                      <a:endParaRPr kumimoji="0" lang="en-US" sz="9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55" rtl="0" eaLnBrk="1" latinLnBrk="0" hangingPunct="1">
                        <a:defRPr kumimoji="1" sz="2400" kern="1200">
                          <a:solidFill>
                            <a:schemeClr val="tx1"/>
                          </a:solidFill>
                          <a:latin typeface="Arial Narrow"/>
                          <a:ea typeface="ＭＳ Ｐゴシック"/>
                          <a:cs typeface="ＭＳ Ｐゴシック"/>
                        </a:defRPr>
                      </a:lvl1pPr>
                      <a:lvl2pPr marL="609555" algn="l" defTabSz="609555" rtl="0" eaLnBrk="1" latinLnBrk="0" hangingPunct="1">
                        <a:defRPr kumimoji="1" sz="2400" kern="1200">
                          <a:solidFill>
                            <a:schemeClr val="tx1"/>
                          </a:solidFill>
                          <a:latin typeface="Arial Narrow"/>
                          <a:ea typeface="ＭＳ Ｐゴシック"/>
                          <a:cs typeface="ＭＳ Ｐゴシック"/>
                        </a:defRPr>
                      </a:lvl2pPr>
                      <a:lvl3pPr marL="1219110" algn="l" defTabSz="609555" rtl="0" eaLnBrk="1" latinLnBrk="0" hangingPunct="1">
                        <a:defRPr kumimoji="1" sz="2400" kern="1200">
                          <a:solidFill>
                            <a:schemeClr val="tx1"/>
                          </a:solidFill>
                          <a:latin typeface="Arial Narrow"/>
                          <a:ea typeface="ＭＳ Ｐゴシック"/>
                          <a:cs typeface="ＭＳ Ｐゴシック"/>
                        </a:defRPr>
                      </a:lvl3pPr>
                      <a:lvl4pPr marL="1828664" algn="l" defTabSz="609555" rtl="0" eaLnBrk="1" latinLnBrk="0" hangingPunct="1">
                        <a:defRPr kumimoji="1" sz="2400" kern="1200">
                          <a:solidFill>
                            <a:schemeClr val="tx1"/>
                          </a:solidFill>
                          <a:latin typeface="Arial Narrow"/>
                          <a:ea typeface="ＭＳ Ｐゴシック"/>
                          <a:cs typeface="ＭＳ Ｐゴシック"/>
                        </a:defRPr>
                      </a:lvl4pPr>
                      <a:lvl5pPr marL="2438218" algn="l" defTabSz="609555" rtl="0" eaLnBrk="1" latinLnBrk="0" hangingPunct="1">
                        <a:defRPr kumimoji="1" sz="2400" kern="1200">
                          <a:solidFill>
                            <a:schemeClr val="tx1"/>
                          </a:solidFill>
                          <a:latin typeface="Arial Narrow"/>
                          <a:ea typeface="ＭＳ Ｐゴシック"/>
                          <a:cs typeface="ＭＳ Ｐゴシック"/>
                        </a:defRPr>
                      </a:lvl5pPr>
                      <a:lvl6pPr marL="3047772" algn="l" defTabSz="609555" rtl="0" eaLnBrk="1" latinLnBrk="0" hangingPunct="1">
                        <a:defRPr kumimoji="1" sz="2400" kern="1200">
                          <a:solidFill>
                            <a:schemeClr val="tx1"/>
                          </a:solidFill>
                          <a:latin typeface="Arial Narrow"/>
                          <a:ea typeface="ＭＳ Ｐゴシック"/>
                          <a:cs typeface="ＭＳ Ｐゴシック"/>
                        </a:defRPr>
                      </a:lvl6pPr>
                      <a:lvl7pPr marL="3657327" algn="l" defTabSz="609555" rtl="0" eaLnBrk="1" latinLnBrk="0" hangingPunct="1">
                        <a:defRPr kumimoji="1" sz="2400" kern="1200">
                          <a:solidFill>
                            <a:schemeClr val="tx1"/>
                          </a:solidFill>
                          <a:latin typeface="Arial Narrow"/>
                          <a:ea typeface="ＭＳ Ｐゴシック"/>
                          <a:cs typeface="ＭＳ Ｐゴシック"/>
                        </a:defRPr>
                      </a:lvl7pPr>
                      <a:lvl8pPr marL="4266880" algn="l" defTabSz="609555" rtl="0" eaLnBrk="1" latinLnBrk="0" hangingPunct="1">
                        <a:defRPr kumimoji="1" sz="2400" kern="1200">
                          <a:solidFill>
                            <a:schemeClr val="tx1"/>
                          </a:solidFill>
                          <a:latin typeface="Arial Narrow"/>
                          <a:ea typeface="ＭＳ Ｐゴシック"/>
                          <a:cs typeface="ＭＳ Ｐゴシック"/>
                        </a:defRPr>
                      </a:lvl8pPr>
                      <a:lvl9pPr marL="4876435" algn="l" defTabSz="609555" rtl="0" eaLnBrk="1" latinLnBrk="0" hangingPunct="1">
                        <a:defRPr kumimoji="1" sz="2400" kern="1200">
                          <a:solidFill>
                            <a:schemeClr val="tx1"/>
                          </a:solidFill>
                          <a:latin typeface="Arial Narrow"/>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Quality Gating in Pipeline</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Security Gating in Pipeline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Compliance gates for appropriate Release/Change Management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Secret/ Vault Management – Rotation on a frequency </a:t>
                      </a:r>
                    </a:p>
                  </a:txBody>
                  <a:tcPr marL="72000" marR="72000" marT="72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47005784"/>
                  </a:ext>
                </a:extLst>
              </a:tr>
            </a:tbl>
          </a:graphicData>
        </a:graphic>
      </p:graphicFrame>
      <p:pic>
        <p:nvPicPr>
          <p:cNvPr id="31" name="Picture 52">
            <a:extLst>
              <a:ext uri="{FF2B5EF4-FFF2-40B4-BE49-F238E27FC236}">
                <a16:creationId xmlns:a16="http://schemas.microsoft.com/office/drawing/2014/main" id="{A02A7148-ABC7-4C12-92B6-E4BFEF3BD0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0710" y="2455710"/>
            <a:ext cx="442913" cy="25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53">
            <a:extLst>
              <a:ext uri="{FF2B5EF4-FFF2-40B4-BE49-F238E27FC236}">
                <a16:creationId xmlns:a16="http://schemas.microsoft.com/office/drawing/2014/main" id="{380CBB6F-80E3-45C2-8B6C-84921E5CC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6937" y="2662160"/>
            <a:ext cx="585787" cy="14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7EEF7DB0-3F13-4FB3-BCD4-BDB490FCFB94}"/>
              </a:ext>
            </a:extLst>
          </p:cNvPr>
          <p:cNvPicPr>
            <a:picLocks noChangeAspect="1"/>
          </p:cNvPicPr>
          <p:nvPr/>
        </p:nvPicPr>
        <p:blipFill>
          <a:blip r:embed="rId4"/>
          <a:stretch>
            <a:fillRect/>
          </a:stretch>
        </p:blipFill>
        <p:spPr>
          <a:xfrm>
            <a:off x="11051419" y="2941010"/>
            <a:ext cx="221025" cy="123774"/>
          </a:xfrm>
          <a:prstGeom prst="rect">
            <a:avLst/>
          </a:prstGeom>
        </p:spPr>
      </p:pic>
      <p:pic>
        <p:nvPicPr>
          <p:cNvPr id="34" name="Picture 6">
            <a:extLst>
              <a:ext uri="{FF2B5EF4-FFF2-40B4-BE49-F238E27FC236}">
                <a16:creationId xmlns:a16="http://schemas.microsoft.com/office/drawing/2014/main" id="{4C2B7D64-71A3-46EF-B353-5D180822B5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06937" y="3203550"/>
            <a:ext cx="492254" cy="11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25">
            <a:extLst>
              <a:ext uri="{FF2B5EF4-FFF2-40B4-BE49-F238E27FC236}">
                <a16:creationId xmlns:a16="http://schemas.microsoft.com/office/drawing/2014/main" id="{86463161-C07B-4321-95CD-3DA3E72EA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1419" y="3355234"/>
            <a:ext cx="290957" cy="1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5" descr="Veracode">
            <a:hlinkClick r:id="rId7"/>
            <a:extLst>
              <a:ext uri="{FF2B5EF4-FFF2-40B4-BE49-F238E27FC236}">
                <a16:creationId xmlns:a16="http://schemas.microsoft.com/office/drawing/2014/main" id="{3A612580-B924-4ADD-9729-DC4EBA98096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85459" y="3624059"/>
            <a:ext cx="469028" cy="6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a:extLst>
              <a:ext uri="{FF2B5EF4-FFF2-40B4-BE49-F238E27FC236}">
                <a16:creationId xmlns:a16="http://schemas.microsoft.com/office/drawing/2014/main" id="{1D483F20-688C-4FC4-BAFC-3D8483A5EE4E}"/>
              </a:ext>
            </a:extLst>
          </p:cNvPr>
          <p:cNvPicPr>
            <a:picLocks noChangeAspect="1"/>
          </p:cNvPicPr>
          <p:nvPr/>
        </p:nvPicPr>
        <p:blipFill>
          <a:blip r:embed="rId9"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219200" y="895350"/>
            <a:ext cx="486110" cy="501143"/>
          </a:xfrm>
          <a:prstGeom prst="rect">
            <a:avLst/>
          </a:prstGeom>
        </p:spPr>
      </p:pic>
      <p:grpSp>
        <p:nvGrpSpPr>
          <p:cNvPr id="38" name="Group 37">
            <a:extLst>
              <a:ext uri="{FF2B5EF4-FFF2-40B4-BE49-F238E27FC236}">
                <a16:creationId xmlns:a16="http://schemas.microsoft.com/office/drawing/2014/main" id="{45B17994-B7E9-4DF1-8BE6-D3B144F3AACE}"/>
              </a:ext>
            </a:extLst>
          </p:cNvPr>
          <p:cNvGrpSpPr/>
          <p:nvPr/>
        </p:nvGrpSpPr>
        <p:grpSpPr>
          <a:xfrm>
            <a:off x="138110" y="887412"/>
            <a:ext cx="509589" cy="458823"/>
            <a:chOff x="138110" y="887412"/>
            <a:chExt cx="509589" cy="458823"/>
          </a:xfrm>
        </p:grpSpPr>
        <p:sp>
          <p:nvSpPr>
            <p:cNvPr id="39" name="Hexagon 38">
              <a:extLst>
                <a:ext uri="{FF2B5EF4-FFF2-40B4-BE49-F238E27FC236}">
                  <a16:creationId xmlns:a16="http://schemas.microsoft.com/office/drawing/2014/main" id="{97D7D602-8E2A-4545-AFC5-20B15F344D0E}"/>
                </a:ext>
              </a:extLst>
            </p:cNvPr>
            <p:cNvSpPr/>
            <p:nvPr/>
          </p:nvSpPr>
          <p:spPr bwMode="auto">
            <a:xfrm>
              <a:off x="138110" y="889133"/>
              <a:ext cx="509589" cy="454980"/>
            </a:xfrm>
            <a:prstGeom prst="hexagon">
              <a:avLst/>
            </a:prstGeom>
            <a:solidFill>
              <a:srgbClr val="FFFFFF"/>
            </a:solid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40" name="Oval 39">
              <a:extLst>
                <a:ext uri="{FF2B5EF4-FFF2-40B4-BE49-F238E27FC236}">
                  <a16:creationId xmlns:a16="http://schemas.microsoft.com/office/drawing/2014/main" id="{AA67C268-E8C9-4621-B400-E223FB112C64}"/>
                </a:ext>
              </a:extLst>
            </p:cNvPr>
            <p:cNvSpPr/>
            <p:nvPr/>
          </p:nvSpPr>
          <p:spPr bwMode="auto">
            <a:xfrm>
              <a:off x="162898" y="887412"/>
              <a:ext cx="456140" cy="458823"/>
            </a:xfrm>
            <a:prstGeom prst="ellipse">
              <a:avLst/>
            </a:prstGeom>
            <a:solidFill>
              <a:srgbClr val="FFFFFF"/>
            </a:solid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dirty="0">
                <a:solidFill>
                  <a:prstClr val="black"/>
                </a:solidFill>
                <a:latin typeface="Calibri" panose="020F0502020204030204"/>
                <a:ea typeface="ＭＳ Ｐゴシック"/>
                <a:cs typeface="Times New Roman" charset="0"/>
              </a:endParaRPr>
            </a:p>
          </p:txBody>
        </p:sp>
        <p:sp>
          <p:nvSpPr>
            <p:cNvPr id="41" name="Rectangle 40">
              <a:extLst>
                <a:ext uri="{FF2B5EF4-FFF2-40B4-BE49-F238E27FC236}">
                  <a16:creationId xmlns:a16="http://schemas.microsoft.com/office/drawing/2014/main" id="{4D748C41-94C6-4638-BF32-4A26F51105F2}"/>
                </a:ext>
              </a:extLst>
            </p:cNvPr>
            <p:cNvSpPr/>
            <p:nvPr/>
          </p:nvSpPr>
          <p:spPr bwMode="auto">
            <a:xfrm>
              <a:off x="333706" y="946940"/>
              <a:ext cx="120435" cy="93296"/>
            </a:xfrm>
            <a:prstGeom prst="rect">
              <a:avLst/>
            </a:prstGeom>
            <a:solidFill>
              <a:srgbClr val="FFFFFF"/>
            </a:solid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42" name="Rectangle 41">
              <a:extLst>
                <a:ext uri="{FF2B5EF4-FFF2-40B4-BE49-F238E27FC236}">
                  <a16:creationId xmlns:a16="http://schemas.microsoft.com/office/drawing/2014/main" id="{DE646EF1-664F-4C7F-9BDF-5A4FD9B8B1A9}"/>
                </a:ext>
              </a:extLst>
            </p:cNvPr>
            <p:cNvSpPr/>
            <p:nvPr/>
          </p:nvSpPr>
          <p:spPr bwMode="auto">
            <a:xfrm>
              <a:off x="230873" y="1144340"/>
              <a:ext cx="120435" cy="93296"/>
            </a:xfrm>
            <a:prstGeom prst="rect">
              <a:avLst/>
            </a:prstGeom>
            <a:solidFill>
              <a:srgbClr val="FFFFFF"/>
            </a:solid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sp>
          <p:nvSpPr>
            <p:cNvPr id="43" name="Rectangle 42">
              <a:extLst>
                <a:ext uri="{FF2B5EF4-FFF2-40B4-BE49-F238E27FC236}">
                  <a16:creationId xmlns:a16="http://schemas.microsoft.com/office/drawing/2014/main" id="{DB502522-6D0C-4586-867F-F7609C34FF6A}"/>
                </a:ext>
              </a:extLst>
            </p:cNvPr>
            <p:cNvSpPr/>
            <p:nvPr/>
          </p:nvSpPr>
          <p:spPr bwMode="auto">
            <a:xfrm>
              <a:off x="439198" y="1144340"/>
              <a:ext cx="120435" cy="93296"/>
            </a:xfrm>
            <a:prstGeom prst="rect">
              <a:avLst/>
            </a:prstGeom>
            <a:solidFill>
              <a:srgbClr val="FFFFFF"/>
            </a:solid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endParaRPr kumimoji="0" lang="en-US" sz="975" kern="0">
                <a:solidFill>
                  <a:prstClr val="black"/>
                </a:solidFill>
                <a:latin typeface="Calibri" panose="020F0502020204030204"/>
                <a:ea typeface="ＭＳ Ｐゴシック"/>
                <a:cs typeface="Times New Roman" charset="0"/>
              </a:endParaRPr>
            </a:p>
          </p:txBody>
        </p:sp>
        <p:cxnSp>
          <p:nvCxnSpPr>
            <p:cNvPr id="44" name="Elbow Connector 93">
              <a:extLst>
                <a:ext uri="{FF2B5EF4-FFF2-40B4-BE49-F238E27FC236}">
                  <a16:creationId xmlns:a16="http://schemas.microsoft.com/office/drawing/2014/main" id="{53550BC4-993D-45DF-A4FD-E075038138B6}"/>
                </a:ext>
              </a:extLst>
            </p:cNvPr>
            <p:cNvCxnSpPr/>
            <p:nvPr/>
          </p:nvCxnSpPr>
          <p:spPr>
            <a:xfrm rot="5400000">
              <a:off x="290455" y="1040872"/>
              <a:ext cx="104104" cy="102833"/>
            </a:xfrm>
            <a:prstGeom prst="bentConnector3">
              <a:avLst/>
            </a:prstGeom>
            <a:solidFill>
              <a:srgbClr val="FFFFFF"/>
            </a:solidFill>
            <a:ln w="12700" cap="flat" cmpd="sng" algn="ctr">
              <a:solidFill>
                <a:sysClr val="windowText" lastClr="000000"/>
              </a:solidFill>
              <a:prstDash val="solid"/>
              <a:miter lim="800000"/>
            </a:ln>
            <a:effectLst/>
          </p:spPr>
        </p:cxnSp>
        <p:cxnSp>
          <p:nvCxnSpPr>
            <p:cNvPr id="45" name="Elbow Connector 94">
              <a:extLst>
                <a:ext uri="{FF2B5EF4-FFF2-40B4-BE49-F238E27FC236}">
                  <a16:creationId xmlns:a16="http://schemas.microsoft.com/office/drawing/2014/main" id="{BD7D7306-5F08-4CA0-9CA5-F341C8EBE6C3}"/>
                </a:ext>
              </a:extLst>
            </p:cNvPr>
            <p:cNvCxnSpPr/>
            <p:nvPr/>
          </p:nvCxnSpPr>
          <p:spPr>
            <a:xfrm rot="16200000" flipH="1">
              <a:off x="394618" y="1039542"/>
              <a:ext cx="104104" cy="105492"/>
            </a:xfrm>
            <a:prstGeom prst="bentConnector3">
              <a:avLst/>
            </a:prstGeom>
            <a:solidFill>
              <a:srgbClr val="FFFFFF"/>
            </a:solidFill>
            <a:ln w="12700" cap="flat" cmpd="sng" algn="ctr">
              <a:solidFill>
                <a:sysClr val="windowText" lastClr="000000"/>
              </a:solidFill>
              <a:prstDash val="solid"/>
              <a:miter lim="800000"/>
            </a:ln>
            <a:effectLst/>
          </p:spPr>
        </p:cxnSp>
      </p:grpSp>
      <p:grpSp>
        <p:nvGrpSpPr>
          <p:cNvPr id="46" name="Group 45">
            <a:extLst>
              <a:ext uri="{FF2B5EF4-FFF2-40B4-BE49-F238E27FC236}">
                <a16:creationId xmlns:a16="http://schemas.microsoft.com/office/drawing/2014/main" id="{F3793937-76C8-4D69-AE05-076CC73459F3}"/>
              </a:ext>
            </a:extLst>
          </p:cNvPr>
          <p:cNvGrpSpPr/>
          <p:nvPr/>
        </p:nvGrpSpPr>
        <p:grpSpPr>
          <a:xfrm>
            <a:off x="701682" y="895350"/>
            <a:ext cx="478249" cy="461704"/>
            <a:chOff x="701682" y="895350"/>
            <a:chExt cx="478249" cy="461704"/>
          </a:xfrm>
        </p:grpSpPr>
        <p:sp>
          <p:nvSpPr>
            <p:cNvPr id="47" name="Freeform 96">
              <a:extLst>
                <a:ext uri="{FF2B5EF4-FFF2-40B4-BE49-F238E27FC236}">
                  <a16:creationId xmlns:a16="http://schemas.microsoft.com/office/drawing/2014/main" id="{6FAF0E27-D063-4F89-9663-1CD23F54AE4D}"/>
                </a:ext>
              </a:extLst>
            </p:cNvPr>
            <p:cNvSpPr>
              <a:spLocks noChangeArrowheads="1"/>
            </p:cNvSpPr>
            <p:nvPr/>
          </p:nvSpPr>
          <p:spPr bwMode="auto">
            <a:xfrm>
              <a:off x="759118" y="895350"/>
              <a:ext cx="357515" cy="152025"/>
            </a:xfrm>
            <a:custGeom>
              <a:avLst/>
              <a:gdLst>
                <a:gd name="T0" fmla="*/ 6374 w 7843"/>
                <a:gd name="T1" fmla="*/ 3000 h 3470"/>
                <a:gd name="T2" fmla="*/ 6374 w 7843"/>
                <a:gd name="T3" fmla="*/ 3000 h 3470"/>
                <a:gd name="T4" fmla="*/ 7842 w 7843"/>
                <a:gd name="T5" fmla="*/ 1500 h 3470"/>
                <a:gd name="T6" fmla="*/ 6374 w 7843"/>
                <a:gd name="T7" fmla="*/ 0 h 3470"/>
                <a:gd name="T8" fmla="*/ 5249 w 7843"/>
                <a:gd name="T9" fmla="*/ 500 h 3470"/>
                <a:gd name="T10" fmla="*/ 4436 w 7843"/>
                <a:gd name="T11" fmla="*/ 438 h 3470"/>
                <a:gd name="T12" fmla="*/ 0 w 7843"/>
                <a:gd name="T13" fmla="*/ 3438 h 3470"/>
                <a:gd name="T14" fmla="*/ 250 w 7843"/>
                <a:gd name="T15" fmla="*/ 3406 h 3470"/>
                <a:gd name="T16" fmla="*/ 687 w 7843"/>
                <a:gd name="T17" fmla="*/ 3469 h 3470"/>
                <a:gd name="T18" fmla="*/ 4436 w 7843"/>
                <a:gd name="T19" fmla="*/ 1063 h 3470"/>
                <a:gd name="T20" fmla="*/ 4905 w 7843"/>
                <a:gd name="T21" fmla="*/ 1094 h 3470"/>
                <a:gd name="T22" fmla="*/ 4874 w 7843"/>
                <a:gd name="T23" fmla="*/ 1500 h 3470"/>
                <a:gd name="T24" fmla="*/ 6374 w 7843"/>
                <a:gd name="T25" fmla="*/ 300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3" h="3470">
                  <a:moveTo>
                    <a:pt x="6374" y="3000"/>
                  </a:moveTo>
                  <a:lnTo>
                    <a:pt x="6374" y="3000"/>
                  </a:lnTo>
                  <a:cubicBezTo>
                    <a:pt x="7186" y="3000"/>
                    <a:pt x="7842" y="2344"/>
                    <a:pt x="7842" y="1500"/>
                  </a:cubicBezTo>
                  <a:cubicBezTo>
                    <a:pt x="7842" y="688"/>
                    <a:pt x="7186" y="0"/>
                    <a:pt x="6374" y="0"/>
                  </a:cubicBezTo>
                  <a:cubicBezTo>
                    <a:pt x="5936" y="0"/>
                    <a:pt x="5530" y="188"/>
                    <a:pt x="5249" y="500"/>
                  </a:cubicBezTo>
                  <a:cubicBezTo>
                    <a:pt x="4999" y="438"/>
                    <a:pt x="4717" y="438"/>
                    <a:pt x="4436" y="438"/>
                  </a:cubicBezTo>
                  <a:cubicBezTo>
                    <a:pt x="2437" y="438"/>
                    <a:pt x="718" y="1656"/>
                    <a:pt x="0" y="3438"/>
                  </a:cubicBezTo>
                  <a:cubicBezTo>
                    <a:pt x="93" y="3406"/>
                    <a:pt x="156" y="3406"/>
                    <a:pt x="250" y="3406"/>
                  </a:cubicBezTo>
                  <a:cubicBezTo>
                    <a:pt x="406" y="3406"/>
                    <a:pt x="562" y="3438"/>
                    <a:pt x="687" y="3469"/>
                  </a:cubicBezTo>
                  <a:cubicBezTo>
                    <a:pt x="1343" y="2063"/>
                    <a:pt x="2781" y="1063"/>
                    <a:pt x="4436" y="1063"/>
                  </a:cubicBezTo>
                  <a:cubicBezTo>
                    <a:pt x="4624" y="1063"/>
                    <a:pt x="4749" y="1094"/>
                    <a:pt x="4905" y="1094"/>
                  </a:cubicBezTo>
                  <a:cubicBezTo>
                    <a:pt x="4874" y="1219"/>
                    <a:pt x="4874" y="1375"/>
                    <a:pt x="4874" y="1500"/>
                  </a:cubicBezTo>
                  <a:cubicBezTo>
                    <a:pt x="4874" y="2344"/>
                    <a:pt x="5530" y="3000"/>
                    <a:pt x="6374" y="3000"/>
                  </a:cubicBezTo>
                </a:path>
              </a:pathLst>
            </a:custGeom>
            <a:solidFill>
              <a:srgbClr val="000000"/>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sp>
          <p:nvSpPr>
            <p:cNvPr id="48" name="Freeform 97">
              <a:extLst>
                <a:ext uri="{FF2B5EF4-FFF2-40B4-BE49-F238E27FC236}">
                  <a16:creationId xmlns:a16="http://schemas.microsoft.com/office/drawing/2014/main" id="{3CF7AF58-7668-4607-8278-CE98E1C250A0}"/>
                </a:ext>
              </a:extLst>
            </p:cNvPr>
            <p:cNvSpPr>
              <a:spLocks noChangeArrowheads="1"/>
            </p:cNvSpPr>
            <p:nvPr/>
          </p:nvSpPr>
          <p:spPr bwMode="auto">
            <a:xfrm>
              <a:off x="981832" y="989943"/>
              <a:ext cx="198099" cy="367111"/>
            </a:xfrm>
            <a:custGeom>
              <a:avLst/>
              <a:gdLst>
                <a:gd name="T0" fmla="*/ 4343 w 4344"/>
                <a:gd name="T1" fmla="*/ 3063 h 8407"/>
                <a:gd name="T2" fmla="*/ 4343 w 4344"/>
                <a:gd name="T3" fmla="*/ 3063 h 8407"/>
                <a:gd name="T4" fmla="*/ 3219 w 4344"/>
                <a:gd name="T5" fmla="*/ 0 h 8407"/>
                <a:gd name="T6" fmla="*/ 2875 w 4344"/>
                <a:gd name="T7" fmla="*/ 594 h 8407"/>
                <a:gd name="T8" fmla="*/ 3687 w 4344"/>
                <a:gd name="T9" fmla="*/ 3063 h 8407"/>
                <a:gd name="T10" fmla="*/ 2594 w 4344"/>
                <a:gd name="T11" fmla="*/ 5874 h 8407"/>
                <a:gd name="T12" fmla="*/ 1500 w 4344"/>
                <a:gd name="T13" fmla="*/ 5406 h 8407"/>
                <a:gd name="T14" fmla="*/ 0 w 4344"/>
                <a:gd name="T15" fmla="*/ 6906 h 8407"/>
                <a:gd name="T16" fmla="*/ 1500 w 4344"/>
                <a:gd name="T17" fmla="*/ 8406 h 8407"/>
                <a:gd name="T18" fmla="*/ 3000 w 4344"/>
                <a:gd name="T19" fmla="*/ 6906 h 8407"/>
                <a:gd name="T20" fmla="*/ 2937 w 4344"/>
                <a:gd name="T21" fmla="*/ 6437 h 8407"/>
                <a:gd name="T22" fmla="*/ 4343 w 4344"/>
                <a:gd name="T23" fmla="*/ 3063 h 8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4" h="8407">
                  <a:moveTo>
                    <a:pt x="4343" y="3063"/>
                  </a:moveTo>
                  <a:lnTo>
                    <a:pt x="4343" y="3063"/>
                  </a:lnTo>
                  <a:cubicBezTo>
                    <a:pt x="4343" y="1907"/>
                    <a:pt x="3906" y="813"/>
                    <a:pt x="3219" y="0"/>
                  </a:cubicBezTo>
                  <a:cubicBezTo>
                    <a:pt x="3156" y="219"/>
                    <a:pt x="3031" y="438"/>
                    <a:pt x="2875" y="594"/>
                  </a:cubicBezTo>
                  <a:cubicBezTo>
                    <a:pt x="3375" y="1282"/>
                    <a:pt x="3687" y="2125"/>
                    <a:pt x="3687" y="3063"/>
                  </a:cubicBezTo>
                  <a:cubicBezTo>
                    <a:pt x="3687" y="4156"/>
                    <a:pt x="3281" y="5124"/>
                    <a:pt x="2594" y="5874"/>
                  </a:cubicBezTo>
                  <a:cubicBezTo>
                    <a:pt x="2312" y="5593"/>
                    <a:pt x="1937" y="5406"/>
                    <a:pt x="1500" y="5406"/>
                  </a:cubicBezTo>
                  <a:cubicBezTo>
                    <a:pt x="687" y="5406"/>
                    <a:pt x="0" y="6062"/>
                    <a:pt x="0" y="6906"/>
                  </a:cubicBezTo>
                  <a:cubicBezTo>
                    <a:pt x="0" y="7718"/>
                    <a:pt x="687" y="8406"/>
                    <a:pt x="1500" y="8406"/>
                  </a:cubicBezTo>
                  <a:cubicBezTo>
                    <a:pt x="2343" y="8406"/>
                    <a:pt x="3000" y="7718"/>
                    <a:pt x="3000" y="6906"/>
                  </a:cubicBezTo>
                  <a:cubicBezTo>
                    <a:pt x="3000" y="6749"/>
                    <a:pt x="2969" y="6593"/>
                    <a:pt x="2937" y="6437"/>
                  </a:cubicBezTo>
                  <a:cubicBezTo>
                    <a:pt x="3781" y="5562"/>
                    <a:pt x="4343" y="4374"/>
                    <a:pt x="4343" y="3063"/>
                  </a:cubicBezTo>
                </a:path>
              </a:pathLst>
            </a:custGeom>
            <a:solidFill>
              <a:srgbClr val="000000"/>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sp>
          <p:nvSpPr>
            <p:cNvPr id="49" name="Freeform 98">
              <a:extLst>
                <a:ext uri="{FF2B5EF4-FFF2-40B4-BE49-F238E27FC236}">
                  <a16:creationId xmlns:a16="http://schemas.microsoft.com/office/drawing/2014/main" id="{8D6A8BEE-30A1-4054-BA6B-8E8A14FEAC59}"/>
                </a:ext>
              </a:extLst>
            </p:cNvPr>
            <p:cNvSpPr>
              <a:spLocks noChangeArrowheads="1"/>
            </p:cNvSpPr>
            <p:nvPr/>
          </p:nvSpPr>
          <p:spPr bwMode="auto">
            <a:xfrm>
              <a:off x="701682" y="1060888"/>
              <a:ext cx="273117" cy="271391"/>
            </a:xfrm>
            <a:custGeom>
              <a:avLst/>
              <a:gdLst>
                <a:gd name="T0" fmla="*/ 5687 w 6001"/>
                <a:gd name="T1" fmla="*/ 5562 h 6219"/>
                <a:gd name="T2" fmla="*/ 5687 w 6001"/>
                <a:gd name="T3" fmla="*/ 5562 h 6219"/>
                <a:gd name="T4" fmla="*/ 1844 w 6001"/>
                <a:gd name="T5" fmla="*/ 2968 h 6219"/>
                <a:gd name="T6" fmla="*/ 1782 w 6001"/>
                <a:gd name="T7" fmla="*/ 2968 h 6219"/>
                <a:gd name="T8" fmla="*/ 2969 w 6001"/>
                <a:gd name="T9" fmla="*/ 1500 h 6219"/>
                <a:gd name="T10" fmla="*/ 1501 w 6001"/>
                <a:gd name="T11" fmla="*/ 0 h 6219"/>
                <a:gd name="T12" fmla="*/ 0 w 6001"/>
                <a:gd name="T13" fmla="*/ 1500 h 6219"/>
                <a:gd name="T14" fmla="*/ 1157 w 6001"/>
                <a:gd name="T15" fmla="*/ 2968 h 6219"/>
                <a:gd name="T16" fmla="*/ 5687 w 6001"/>
                <a:gd name="T17" fmla="*/ 6218 h 6219"/>
                <a:gd name="T18" fmla="*/ 6000 w 6001"/>
                <a:gd name="T19" fmla="*/ 6218 h 6219"/>
                <a:gd name="T20" fmla="*/ 5812 w 6001"/>
                <a:gd name="T21" fmla="*/ 5562 h 6219"/>
                <a:gd name="T22" fmla="*/ 5687 w 6001"/>
                <a:gd name="T23" fmla="*/ 5562 h 6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1" h="6219">
                  <a:moveTo>
                    <a:pt x="5687" y="5562"/>
                  </a:moveTo>
                  <a:lnTo>
                    <a:pt x="5687" y="5562"/>
                  </a:lnTo>
                  <a:cubicBezTo>
                    <a:pt x="3969" y="5562"/>
                    <a:pt x="2469" y="4499"/>
                    <a:pt x="1844" y="2968"/>
                  </a:cubicBezTo>
                  <a:cubicBezTo>
                    <a:pt x="1782" y="2968"/>
                    <a:pt x="1782" y="2968"/>
                    <a:pt x="1782" y="2968"/>
                  </a:cubicBezTo>
                  <a:cubicBezTo>
                    <a:pt x="2469" y="2843"/>
                    <a:pt x="2969" y="2218"/>
                    <a:pt x="2969" y="1500"/>
                  </a:cubicBezTo>
                  <a:cubicBezTo>
                    <a:pt x="2969" y="688"/>
                    <a:pt x="2313" y="0"/>
                    <a:pt x="1501" y="0"/>
                  </a:cubicBezTo>
                  <a:cubicBezTo>
                    <a:pt x="657" y="0"/>
                    <a:pt x="0" y="688"/>
                    <a:pt x="0" y="1500"/>
                  </a:cubicBezTo>
                  <a:cubicBezTo>
                    <a:pt x="0" y="2218"/>
                    <a:pt x="501" y="2812"/>
                    <a:pt x="1157" y="2968"/>
                  </a:cubicBezTo>
                  <a:cubicBezTo>
                    <a:pt x="1813" y="4843"/>
                    <a:pt x="3594" y="6218"/>
                    <a:pt x="5687" y="6218"/>
                  </a:cubicBezTo>
                  <a:cubicBezTo>
                    <a:pt x="5812" y="6218"/>
                    <a:pt x="5906" y="6218"/>
                    <a:pt x="6000" y="6218"/>
                  </a:cubicBezTo>
                  <a:cubicBezTo>
                    <a:pt x="5906" y="5999"/>
                    <a:pt x="5843" y="5812"/>
                    <a:pt x="5812" y="5562"/>
                  </a:cubicBezTo>
                  <a:cubicBezTo>
                    <a:pt x="5781" y="5562"/>
                    <a:pt x="5750" y="5562"/>
                    <a:pt x="5687" y="5562"/>
                  </a:cubicBezTo>
                </a:path>
              </a:pathLst>
            </a:custGeom>
            <a:solidFill>
              <a:srgbClr val="000000"/>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defRPr/>
              </a:pPr>
              <a:endParaRPr kumimoji="0" lang="en-US" sz="900">
                <a:solidFill>
                  <a:prstClr val="black"/>
                </a:solidFill>
                <a:latin typeface="Calibri" panose="020F0502020204030204"/>
                <a:ea typeface="ＭＳ Ｐゴシック"/>
              </a:endParaRPr>
            </a:p>
          </p:txBody>
        </p:sp>
      </p:grpSp>
      <p:pic>
        <p:nvPicPr>
          <p:cNvPr id="50" name="Picture 2">
            <a:extLst>
              <a:ext uri="{FF2B5EF4-FFF2-40B4-BE49-F238E27FC236}">
                <a16:creationId xmlns:a16="http://schemas.microsoft.com/office/drawing/2014/main" id="{7C0EFBDA-FB5A-43BF-A3E7-1950AAE03F6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05656" y="3786295"/>
            <a:ext cx="493712" cy="17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83" descr="Image result for artifactory logo">
            <a:hlinkClick r:id="rId11"/>
            <a:extLst>
              <a:ext uri="{FF2B5EF4-FFF2-40B4-BE49-F238E27FC236}">
                <a16:creationId xmlns:a16="http://schemas.microsoft.com/office/drawing/2014/main" id="{CDDF75B1-BB93-434C-845E-093414A5027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47244" y="2123770"/>
            <a:ext cx="328033" cy="283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46" descr="Image result for cloudbees jenkins logo">
            <a:hlinkClick r:id="rId13"/>
            <a:extLst>
              <a:ext uri="{FF2B5EF4-FFF2-40B4-BE49-F238E27FC236}">
                <a16:creationId xmlns:a16="http://schemas.microsoft.com/office/drawing/2014/main" id="{C0F721AF-F570-4082-8EBF-45D999E21F9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963426" y="4056357"/>
            <a:ext cx="455612"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
            <a:extLst>
              <a:ext uri="{FF2B5EF4-FFF2-40B4-BE49-F238E27FC236}">
                <a16:creationId xmlns:a16="http://schemas.microsoft.com/office/drawing/2014/main" id="{FDB93A48-E875-4624-81F9-23CF01F19BF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744525" y="2920054"/>
            <a:ext cx="322262" cy="2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a:extLst>
              <a:ext uri="{FF2B5EF4-FFF2-40B4-BE49-F238E27FC236}">
                <a16:creationId xmlns:a16="http://schemas.microsoft.com/office/drawing/2014/main" id="{E5989180-280E-4C7E-A4A4-E5D17CA7646B}"/>
              </a:ext>
            </a:extLst>
          </p:cNvPr>
          <p:cNvSpPr txBox="1"/>
          <p:nvPr/>
        </p:nvSpPr>
        <p:spPr>
          <a:xfrm>
            <a:off x="10503520" y="4422829"/>
            <a:ext cx="1295400" cy="707886"/>
          </a:xfrm>
          <a:prstGeom prst="rect">
            <a:avLst/>
          </a:prstGeom>
          <a:noFill/>
        </p:spPr>
        <p:txBody>
          <a:bodyPr wrap="square" rtlCol="0">
            <a:spAutoFit/>
          </a:bodyPr>
          <a:lstStyle/>
          <a:p>
            <a:pPr eaLnBrk="0" fontAlgn="base" hangingPunct="0">
              <a:spcBef>
                <a:spcPct val="0"/>
              </a:spcBef>
              <a:spcAft>
                <a:spcPct val="0"/>
              </a:spcAft>
            </a:pPr>
            <a:r>
              <a:rPr kumimoji="0" lang="en-US" sz="800" i="1" dirty="0">
                <a:solidFill>
                  <a:prstClr val="black"/>
                </a:solidFill>
                <a:latin typeface="Calibri" panose="020F0502020204030204" pitchFamily="34" charset="0"/>
                <a:ea typeface="ＭＳ Ｐゴシック" panose="020B0600070205080204" pitchFamily="34" charset="-128"/>
                <a:cs typeface="Calibri" panose="020F0502020204030204" pitchFamily="34" charset="0"/>
              </a:rPr>
              <a:t>Note:  Few tools are still  in assessment phase and will be finalized with teams before implementing the pipeline</a:t>
            </a:r>
            <a:endParaRPr kumimoji="0" lang="en-US" sz="800" dirty="0">
              <a:solidFill>
                <a:prstClr val="black"/>
              </a:solidFill>
              <a:latin typeface="Calibri" panose="020F0502020204030204" pitchFamily="34" charset="0"/>
              <a:ea typeface="ＭＳ Ｐゴシック"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187527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9A230B36-5EE3-4370-A617-087BE24D2B90}"/>
              </a:ext>
            </a:extLst>
          </p:cNvPr>
          <p:cNvSpPr>
            <a:spLocks noGrp="1" noChangeArrowheads="1"/>
          </p:cNvSpPr>
          <p:nvPr>
            <p:ph type="title"/>
          </p:nvPr>
        </p:nvSpPr>
        <p:spPr/>
        <p:txBody>
          <a:bodyPr/>
          <a:lstStyle/>
          <a:p>
            <a:r>
              <a:rPr lang="en-US" altLang="en-US" dirty="0"/>
              <a:t>CONTINUOUS INFRA &amp; DEPLOYMENT</a:t>
            </a:r>
          </a:p>
        </p:txBody>
      </p:sp>
      <p:sp>
        <p:nvSpPr>
          <p:cNvPr id="59394" name="Picture 4">
            <a:extLst>
              <a:ext uri="{FF2B5EF4-FFF2-40B4-BE49-F238E27FC236}">
                <a16:creationId xmlns:a16="http://schemas.microsoft.com/office/drawing/2014/main" id="{F45479C8-1975-4E14-8BCF-D0C8A8C5F3E0}"/>
              </a:ext>
            </a:extLst>
          </p:cNvPr>
          <p:cNvSpPr>
            <a:spLocks noChangeAspect="1" noChangeArrowheads="1"/>
          </p:cNvSpPr>
          <p:nvPr/>
        </p:nvSpPr>
        <p:spPr bwMode="auto">
          <a:xfrm>
            <a:off x="184151" y="1386418"/>
            <a:ext cx="3932767" cy="546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5" name="Picture 5">
            <a:extLst>
              <a:ext uri="{FF2B5EF4-FFF2-40B4-BE49-F238E27FC236}">
                <a16:creationId xmlns:a16="http://schemas.microsoft.com/office/drawing/2014/main" id="{D390925B-C2FE-4EC8-9C55-CC16EB68F04C}"/>
              </a:ext>
            </a:extLst>
          </p:cNvPr>
          <p:cNvSpPr>
            <a:spLocks noChangeAspect="1" noChangeArrowheads="1"/>
          </p:cNvSpPr>
          <p:nvPr/>
        </p:nvSpPr>
        <p:spPr bwMode="auto">
          <a:xfrm rot="5400000">
            <a:off x="3253317" y="2353735"/>
            <a:ext cx="5685367"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59396" name="Picture 2">
            <a:extLst>
              <a:ext uri="{FF2B5EF4-FFF2-40B4-BE49-F238E27FC236}">
                <a16:creationId xmlns:a16="http://schemas.microsoft.com/office/drawing/2014/main" id="{350B3AD4-D5ED-4DFB-884F-A216164D9371}"/>
              </a:ext>
            </a:extLst>
          </p:cNvPr>
          <p:cNvSpPr>
            <a:spLocks noChangeAspect="1" noChangeArrowheads="1"/>
          </p:cNvSpPr>
          <p:nvPr/>
        </p:nvSpPr>
        <p:spPr bwMode="auto">
          <a:xfrm rot="5400000">
            <a:off x="7176559" y="2149476"/>
            <a:ext cx="5685367" cy="39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3" name="TextBox 2">
            <a:extLst>
              <a:ext uri="{FF2B5EF4-FFF2-40B4-BE49-F238E27FC236}">
                <a16:creationId xmlns:a16="http://schemas.microsoft.com/office/drawing/2014/main" id="{8492B476-AC2D-7B4C-99D3-D7685AD3BE80}"/>
              </a:ext>
            </a:extLst>
          </p:cNvPr>
          <p:cNvSpPr txBox="1"/>
          <p:nvPr/>
        </p:nvSpPr>
        <p:spPr>
          <a:xfrm>
            <a:off x="4673600" y="6590893"/>
            <a:ext cx="2251872"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hlinkClick r:id="rId2"/>
              </a:rPr>
              <a:t>Continous Deployment</a:t>
            </a:r>
            <a:endParaRPr lang="en-US" sz="1600" dirty="0">
              <a:latin typeface="Calibri" panose="020F0502020204030204" pitchFamily="34" charset="0"/>
              <a:cs typeface="Calibri" panose="020F0502020204030204" pitchFamily="34" charset="0"/>
            </a:endParaRPr>
          </a:p>
        </p:txBody>
      </p:sp>
      <p:graphicFrame>
        <p:nvGraphicFramePr>
          <p:cNvPr id="71" name="Tabelle 3">
            <a:extLst>
              <a:ext uri="{FF2B5EF4-FFF2-40B4-BE49-F238E27FC236}">
                <a16:creationId xmlns:a16="http://schemas.microsoft.com/office/drawing/2014/main" id="{08F39B28-AD34-FB4C-AE66-ABE5D2271E96}"/>
              </a:ext>
            </a:extLst>
          </p:cNvPr>
          <p:cNvGraphicFramePr>
            <a:graphicFrameLocks noGrp="1"/>
          </p:cNvGraphicFramePr>
          <p:nvPr>
            <p:extLst>
              <p:ext uri="{D42A27DB-BD31-4B8C-83A1-F6EECF244321}">
                <p14:modId xmlns:p14="http://schemas.microsoft.com/office/powerpoint/2010/main" val="2852868120"/>
              </p:ext>
            </p:extLst>
          </p:nvPr>
        </p:nvGraphicFramePr>
        <p:xfrm>
          <a:off x="101600" y="1030083"/>
          <a:ext cx="11906252" cy="5177655"/>
        </p:xfrm>
        <a:graphic>
          <a:graphicData uri="http://schemas.openxmlformats.org/drawingml/2006/table">
            <a:tbl>
              <a:tblPr>
                <a:effectLst/>
              </a:tblPr>
              <a:tblGrid>
                <a:gridCol w="1781128">
                  <a:extLst>
                    <a:ext uri="{9D8B030D-6E8A-4147-A177-3AD203B41FA5}">
                      <a16:colId xmlns:a16="http://schemas.microsoft.com/office/drawing/2014/main" val="20001"/>
                    </a:ext>
                  </a:extLst>
                </a:gridCol>
                <a:gridCol w="305159">
                  <a:extLst>
                    <a:ext uri="{9D8B030D-6E8A-4147-A177-3AD203B41FA5}">
                      <a16:colId xmlns:a16="http://schemas.microsoft.com/office/drawing/2014/main" val="20002"/>
                    </a:ext>
                  </a:extLst>
                </a:gridCol>
                <a:gridCol w="404967">
                  <a:extLst>
                    <a:ext uri="{9D8B030D-6E8A-4147-A177-3AD203B41FA5}">
                      <a16:colId xmlns:a16="http://schemas.microsoft.com/office/drawing/2014/main" val="20003"/>
                    </a:ext>
                  </a:extLst>
                </a:gridCol>
                <a:gridCol w="2283947">
                  <a:extLst>
                    <a:ext uri="{9D8B030D-6E8A-4147-A177-3AD203B41FA5}">
                      <a16:colId xmlns:a16="http://schemas.microsoft.com/office/drawing/2014/main" val="20004"/>
                    </a:ext>
                  </a:extLst>
                </a:gridCol>
                <a:gridCol w="5384800">
                  <a:extLst>
                    <a:ext uri="{9D8B030D-6E8A-4147-A177-3AD203B41FA5}">
                      <a16:colId xmlns:a16="http://schemas.microsoft.com/office/drawing/2014/main" val="20005"/>
                    </a:ext>
                  </a:extLst>
                </a:gridCol>
                <a:gridCol w="1746251">
                  <a:extLst>
                    <a:ext uri="{9D8B030D-6E8A-4147-A177-3AD203B41FA5}">
                      <a16:colId xmlns:a16="http://schemas.microsoft.com/office/drawing/2014/main" val="2307181736"/>
                    </a:ext>
                  </a:extLst>
                </a:gridCol>
              </a:tblGrid>
              <a:tr h="443267">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accent2"/>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rowSpan="2">
                  <a:txBody>
                    <a:bodyPr/>
                    <a:lstStyle/>
                    <a:p>
                      <a:pPr algn="l"/>
                      <a:endParaRPr lang="en-US" sz="900" b="0" i="0" dirty="0">
                        <a:solidFill>
                          <a:schemeClr val="tx1"/>
                        </a:solidFill>
                        <a:effectLst/>
                        <a:latin typeface="Calibri" panose="020F0502020204030204" pitchFamily="34" charset="0"/>
                        <a:cs typeface="Calibri" panose="020F0502020204030204" pitchFamily="34" charset="0"/>
                      </a:endParaRPr>
                    </a:p>
                  </a:txBody>
                  <a:tcPr marL="96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gridSpan="3">
                  <a:txBody>
                    <a:bodyPr/>
                    <a:lstStyle/>
                    <a:p>
                      <a:pPr algn="ctr"/>
                      <a:r>
                        <a:rPr lang="en-US" sz="900" b="1" i="0" cap="all" baseline="0" dirty="0">
                          <a:solidFill>
                            <a:schemeClr val="tx2">
                              <a:lumMod val="75000"/>
                              <a:lumOff val="25000"/>
                            </a:schemeClr>
                          </a:solidFill>
                          <a:latin typeface="Calibri" panose="020F0502020204030204" pitchFamily="34" charset="0"/>
                          <a:cs typeface="Calibri" panose="020F0502020204030204" pitchFamily="34" charset="0"/>
                        </a:rPr>
                        <a:t>CONTINOUS INFRA &amp; DEPLOYMENT</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endParaRPr lang="en-US" sz="1400" b="1" kern="1200" noProof="1">
                        <a:solidFill>
                          <a:schemeClr val="tx2"/>
                        </a:solidFill>
                        <a:effectLst/>
                        <a:latin typeface="+mn-lt"/>
                        <a:ea typeface="+mn-ea"/>
                        <a:cs typeface="+mn-cs"/>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pPr algn="ctr"/>
                      <a:endParaRPr lang="en-US" sz="1000" b="0" i="0" cap="all" baseline="0" dirty="0">
                        <a:solidFill>
                          <a:schemeClr val="accent1"/>
                        </a:solidFill>
                        <a:latin typeface="Calibri" panose="020F0502020204030204" pitchFamily="34" charset="0"/>
                        <a:cs typeface="Calibri" panose="020F0502020204030204" pitchFamily="34" charset="0"/>
                      </a:endParaRPr>
                    </a:p>
                  </a:txBody>
                  <a:tcPr marL="0" marR="90128"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43267">
                <a:tc vMerge="1">
                  <a:txBody>
                    <a:bodyPr/>
                    <a:lstStyle/>
                    <a:p>
                      <a:pPr algn="l"/>
                      <a:endParaRPr lang="en-US" sz="1000" b="0" dirty="0">
                        <a:solidFill>
                          <a:schemeClr val="tx1"/>
                        </a:solidFill>
                        <a:effectLst/>
                      </a:endParaRPr>
                    </a:p>
                  </a:txBody>
                  <a:tcPr marL="7200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endParaRPr lang="de-DE"/>
                    </a:p>
                  </a:txBody>
                  <a:tcPr/>
                </a:tc>
                <a:tc vMerge="1">
                  <a:txBody>
                    <a:bodyPr/>
                    <a:lstStyle/>
                    <a:p>
                      <a:endParaRPr lang="de-DE"/>
                    </a:p>
                  </a:txBody>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People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9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Process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95000"/>
                        </a:lnSpc>
                        <a:spcBef>
                          <a:spcPts val="0"/>
                        </a:spcBef>
                        <a:spcAft>
                          <a:spcPts val="800"/>
                        </a:spcAft>
                        <a:buClrTx/>
                        <a:buSzTx/>
                        <a:buFont typeface="Wingdings" pitchFamily="2" charset="2"/>
                        <a:buNone/>
                        <a:tabLst/>
                        <a:defRPr/>
                      </a:pPr>
                      <a:r>
                        <a:rPr lang="en-US" sz="1100" b="1" i="0" kern="1200" cap="all" baseline="0" noProof="1">
                          <a:solidFill>
                            <a:schemeClr val="tx2">
                              <a:lumMod val="75000"/>
                              <a:lumOff val="25000"/>
                            </a:schemeClr>
                          </a:solidFill>
                          <a:effectLst/>
                          <a:latin typeface="Calibri" panose="020F0502020204030204" pitchFamily="34" charset="0"/>
                          <a:ea typeface="+mn-ea"/>
                          <a:cs typeface="Calibri" panose="020F0502020204030204" pitchFamily="34" charset="0"/>
                        </a:rPr>
                        <a:t>Technology </a:t>
                      </a:r>
                    </a:p>
                  </a:txBody>
                  <a:tcPr marL="0" marR="120171" marT="96000" marB="9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63760">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alt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Deployments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Engineers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Deployment Validation Builds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Pipeline Deployment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End to end release management process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Continuous Improvement mind set</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rowSpan="6">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100" b="0" i="0" u="none" strike="noStrike" kern="1200" cap="all" spc="0" normalizeH="0" baseline="0" noProof="1">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2"/>
                  </a:ext>
                </a:extLst>
              </a:tr>
              <a:tr h="604587">
                <a:tc gridSpan="3">
                  <a:txBody>
                    <a:bodyPr/>
                    <a:lstStyle/>
                    <a:p>
                      <a:pPr marL="0" marR="0" lvl="2" indent="0" algn="l" defTabSz="457200" rtl="0" eaLnBrk="1" fontAlgn="base" latinLnBrk="0" hangingPunct="1">
                        <a:lnSpc>
                          <a:spcPct val="100000"/>
                        </a:lnSpc>
                        <a:spcBef>
                          <a:spcPts val="600"/>
                        </a:spcBef>
                        <a:spcAft>
                          <a:spcPct val="0"/>
                        </a:spcAft>
                        <a:buClr>
                          <a:srgbClr val="00B0F0"/>
                        </a:buClr>
                        <a:buSzTx/>
                        <a:buFont typeface="Arial" panose="020B0604020202020204" pitchFamily="34" charset="0"/>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IoaC Analysis, Config, Execution</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de-DE"/>
                    </a:p>
                  </a:txBody>
                  <a:tcPr/>
                </a:tc>
                <a:tc hMerge="1">
                  <a:txBody>
                    <a:bodyPr/>
                    <a:lstStyle/>
                    <a:p>
                      <a:endParaRPr lang="de-DE"/>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Infrastructure as a code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provisioning</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75645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Infra Security</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noProof="1">
                          <a:solidFill>
                            <a:prstClr val="black"/>
                          </a:solidFill>
                          <a:latin typeface="Avenir Next Regular"/>
                          <a:ea typeface="ＭＳ Ｐゴシック" charset="0"/>
                          <a:cs typeface="Calibri" panose="020F0502020204030204" pitchFamily="34" charset="0"/>
                        </a:rPr>
                        <a:t>Infrastructure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Compliance Checks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Dedicated Accounts setup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Integrated security with Vault management</a:t>
                      </a:r>
                      <a:endParaRPr kumimoji="0" lang="en-US"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8491580"/>
                  </a:ext>
                </a:extLst>
              </a:tr>
              <a:tr h="661900">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Automated Security attacks, Manual Pen tests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Engineering Leads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Identified Security tests manually before change management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Manual pen tests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Veracode intrusion tests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2503396"/>
                  </a:ext>
                </a:extLst>
              </a:tr>
              <a:tr h="740657">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Compliance Checks </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Application Owners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Periodic Reviews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Regular Audit by Product teams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Automated Compliance checks by SOD , Change Rules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63706756"/>
                  </a:ext>
                </a:extLst>
              </a:tr>
              <a:tr h="763760">
                <a:tc gridSpan="3">
                  <a: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kumimoji="0" lang="en-US" sz="900" b="1" i="1" u="none" strike="noStrike" kern="1200" cap="none" spc="0" normalizeH="0" baseline="0" noProof="0" dirty="0">
                          <a:ln>
                            <a:noFill/>
                          </a:ln>
                          <a:solidFill>
                            <a:srgbClr val="646363"/>
                          </a:solidFill>
                          <a:effectLst/>
                          <a:uLnTx/>
                          <a:uFillTx/>
                          <a:latin typeface="Calibri" panose="020F0502020204030204" pitchFamily="34" charset="0"/>
                          <a:ea typeface="+mn-ea"/>
                          <a:cs typeface="Calibri" panose="020F0502020204030204" pitchFamily="34" charset="0"/>
                        </a:rPr>
                        <a:t>Secrets Management &amp; Past Intrusion</a:t>
                      </a:r>
                    </a:p>
                  </a:txBody>
                  <a:tcPr marL="9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DevSecOps CoE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Security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Avenir Next Regular"/>
                          <a:ea typeface="ＭＳ Ｐゴシック" charset="0"/>
                          <a:cs typeface="Calibri" panose="020F0502020204030204" pitchFamily="34" charset="0"/>
                        </a:rPr>
                        <a:t>Enterprise Architecture </a:t>
                      </a:r>
                      <a:endParaRPr kumimoji="0" lang="en-US" sz="9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Vault Management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Pipeline Automation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Security Gating in Pipeline </a:t>
                      </a:r>
                    </a:p>
                    <a:p>
                      <a:pPr marL="171450" marR="0" lvl="0" indent="-171450" algn="l" defTabSz="914400" rtl="0" eaLnBrk="1" fontAlgn="auto" latinLnBrk="0" hangingPunct="1">
                        <a:lnSpc>
                          <a:spcPct val="100000"/>
                        </a:lnSpc>
                        <a:spcBef>
                          <a:spcPts val="0"/>
                        </a:spcBef>
                        <a:spcAft>
                          <a:spcPts val="100"/>
                        </a:spcAft>
                        <a:buClrTx/>
                        <a:buSzTx/>
                        <a:buFont typeface="Arial" panose="020B0604020202020204" pitchFamily="34" charset="0"/>
                        <a:buChar char="•"/>
                        <a:tabLst/>
                        <a:defRPr/>
                      </a:pPr>
                      <a:r>
                        <a:rPr kumimoji="0" lang="en-GB" sz="900" b="0" i="0" u="none" strike="noStrike" kern="1200" cap="none" spc="0" normalizeH="0" baseline="0" noProof="0" dirty="0">
                          <a:ln>
                            <a:noFill/>
                          </a:ln>
                          <a:solidFill>
                            <a:prstClr val="black"/>
                          </a:solidFill>
                          <a:effectLst/>
                          <a:uLnTx/>
                          <a:uFillTx/>
                          <a:latin typeface="Avenir Next Regular"/>
                          <a:ea typeface="ＭＳ Ｐゴシック" charset="0"/>
                          <a:cs typeface="Calibri" panose="020F0502020204030204" pitchFamily="34" charset="0"/>
                          <a:sym typeface="Avenir Next Regular" charset="0"/>
                        </a:rPr>
                        <a:t>Secret/ Vault Management – Rotation on a frequency </a:t>
                      </a:r>
                    </a:p>
                  </a:txBody>
                  <a:tcPr marL="96000" marR="96000" marT="96000" marB="4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95000"/>
                        </a:lnSpc>
                        <a:spcBef>
                          <a:spcPts val="0"/>
                        </a:spcBef>
                        <a:spcAft>
                          <a:spcPts val="800"/>
                        </a:spcAft>
                        <a:buClrTx/>
                        <a:buSzTx/>
                        <a:buFont typeface="Wingdings" pitchFamily="2" charset="2"/>
                        <a:buNone/>
                        <a:tabLst/>
                        <a:defRPr/>
                      </a:pPr>
                      <a:endParaRPr kumimoji="0" lang="en-US" sz="1000" b="0" i="0" u="none" strike="noStrike" kern="1200" cap="all" spc="0" normalizeH="0" baseline="0" dirty="0">
                        <a:ln>
                          <a:noFill/>
                        </a:ln>
                        <a:solidFill>
                          <a:schemeClr val="accent2"/>
                        </a:solidFill>
                        <a:effectLst/>
                        <a:uLnTx/>
                        <a:uFillTx/>
                        <a:latin typeface="Calibri" panose="020F0502020204030204" pitchFamily="34" charset="0"/>
                        <a:ea typeface="+mn-ea"/>
                        <a:cs typeface="Calibri" panose="020F0502020204030204" pitchFamily="34" charset="0"/>
                      </a:endParaRPr>
                    </a:p>
                  </a:txBody>
                  <a:tcPr marL="72000" marR="72000" marT="72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47005784"/>
                  </a:ext>
                </a:extLst>
              </a:tr>
            </a:tbl>
          </a:graphicData>
        </a:graphic>
      </p:graphicFrame>
      <p:pic>
        <p:nvPicPr>
          <p:cNvPr id="75" name="Picture 74">
            <a:extLst>
              <a:ext uri="{FF2B5EF4-FFF2-40B4-BE49-F238E27FC236}">
                <a16:creationId xmlns:a16="http://schemas.microsoft.com/office/drawing/2014/main" id="{97930FBF-4E07-6D45-B7BE-9BAE3C3F884F}"/>
              </a:ext>
            </a:extLst>
          </p:cNvPr>
          <p:cNvPicPr>
            <a:picLocks noChangeAspect="1"/>
          </p:cNvPicPr>
          <p:nvPr/>
        </p:nvPicPr>
        <p:blipFill>
          <a:blip r:embed="rId3"/>
          <a:stretch>
            <a:fillRect/>
          </a:stretch>
        </p:blipFill>
        <p:spPr>
          <a:xfrm>
            <a:off x="11392002" y="3190824"/>
            <a:ext cx="294700" cy="165032"/>
          </a:xfrm>
          <a:prstGeom prst="rect">
            <a:avLst/>
          </a:prstGeom>
        </p:spPr>
      </p:pic>
      <p:pic>
        <p:nvPicPr>
          <p:cNvPr id="87" name="Picture 86">
            <a:extLst>
              <a:ext uri="{FF2B5EF4-FFF2-40B4-BE49-F238E27FC236}">
                <a16:creationId xmlns:a16="http://schemas.microsoft.com/office/drawing/2014/main" id="{042CF91F-CC92-F946-8F0B-F05FE57DCDC8}"/>
              </a:ext>
            </a:extLst>
          </p:cNvPr>
          <p:cNvPicPr>
            <a:picLocks noChangeAspect="1"/>
          </p:cNvPicPr>
          <p:nvPr/>
        </p:nvPicPr>
        <p:blipFill>
          <a:blip r:embed="rId4"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625600" y="1193801"/>
            <a:ext cx="648147" cy="668191"/>
          </a:xfrm>
          <a:prstGeom prst="rect">
            <a:avLst/>
          </a:prstGeom>
        </p:spPr>
      </p:pic>
      <p:grpSp>
        <p:nvGrpSpPr>
          <p:cNvPr id="88" name="Group 87">
            <a:extLst>
              <a:ext uri="{FF2B5EF4-FFF2-40B4-BE49-F238E27FC236}">
                <a16:creationId xmlns:a16="http://schemas.microsoft.com/office/drawing/2014/main" id="{BD4FFA03-0D2B-2D40-8A1E-EDC10B58EAAB}"/>
              </a:ext>
            </a:extLst>
          </p:cNvPr>
          <p:cNvGrpSpPr/>
          <p:nvPr/>
        </p:nvGrpSpPr>
        <p:grpSpPr>
          <a:xfrm>
            <a:off x="184147" y="1183217"/>
            <a:ext cx="679452" cy="611764"/>
            <a:chOff x="4046302" y="1072314"/>
            <a:chExt cx="884903" cy="801487"/>
          </a:xfrm>
          <a:solidFill>
            <a:srgbClr val="FFFFFF"/>
          </a:solidFill>
        </p:grpSpPr>
        <p:sp>
          <p:nvSpPr>
            <p:cNvPr id="89" name="Hexagon 88">
              <a:extLst>
                <a:ext uri="{FF2B5EF4-FFF2-40B4-BE49-F238E27FC236}">
                  <a16:creationId xmlns:a16="http://schemas.microsoft.com/office/drawing/2014/main" id="{0C1B4D7C-4BAC-844F-B87B-320E6AE002B1}"/>
                </a:ext>
              </a:extLst>
            </p:cNvPr>
            <p:cNvSpPr/>
            <p:nvPr/>
          </p:nvSpPr>
          <p:spPr bwMode="auto">
            <a:xfrm>
              <a:off x="4046302" y="1075321"/>
              <a:ext cx="884903" cy="794774"/>
            </a:xfrm>
            <a:prstGeom prst="hexagon">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0" name="Oval 89">
              <a:extLst>
                <a:ext uri="{FF2B5EF4-FFF2-40B4-BE49-F238E27FC236}">
                  <a16:creationId xmlns:a16="http://schemas.microsoft.com/office/drawing/2014/main" id="{44DBA9AA-2F89-F249-B606-84E3D4DAF442}"/>
                </a:ext>
              </a:extLst>
            </p:cNvPr>
            <p:cNvSpPr/>
            <p:nvPr/>
          </p:nvSpPr>
          <p:spPr bwMode="auto">
            <a:xfrm>
              <a:off x="4089346" y="1072314"/>
              <a:ext cx="792088" cy="801487"/>
            </a:xfrm>
            <a:prstGeom prst="ellipse">
              <a:avLst/>
            </a:prstGeom>
            <a:grpFill/>
            <a:ln w="38100" cap="flat" cmpd="sng">
              <a:solidFill>
                <a:sysClr val="windowText" lastClr="000000"/>
              </a:solidFill>
              <a:prstDash val="solid"/>
              <a:miter lim="0"/>
              <a:headEnd/>
              <a:tailEn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dirty="0">
                <a:solidFill>
                  <a:prstClr val="black"/>
                </a:solidFill>
                <a:latin typeface="Calibri" panose="020F0502020204030204"/>
                <a:cs typeface="Times New Roman" charset="0"/>
              </a:endParaRPr>
            </a:p>
          </p:txBody>
        </p:sp>
        <p:sp>
          <p:nvSpPr>
            <p:cNvPr id="91" name="Rectangle 90">
              <a:extLst>
                <a:ext uri="{FF2B5EF4-FFF2-40B4-BE49-F238E27FC236}">
                  <a16:creationId xmlns:a16="http://schemas.microsoft.com/office/drawing/2014/main" id="{19DE302C-6FB9-584B-A67F-2C4A5C3F87A7}"/>
                </a:ext>
              </a:extLst>
            </p:cNvPr>
            <p:cNvSpPr/>
            <p:nvPr/>
          </p:nvSpPr>
          <p:spPr bwMode="auto">
            <a:xfrm>
              <a:off x="4385955" y="1176300"/>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2" name="Rectangle 91">
              <a:extLst>
                <a:ext uri="{FF2B5EF4-FFF2-40B4-BE49-F238E27FC236}">
                  <a16:creationId xmlns:a16="http://schemas.microsoft.com/office/drawing/2014/main" id="{0733178B-EBBC-B346-A581-2BD5A70407F3}"/>
                </a:ext>
              </a:extLst>
            </p:cNvPr>
            <p:cNvSpPr/>
            <p:nvPr/>
          </p:nvSpPr>
          <p:spPr bwMode="auto">
            <a:xfrm>
              <a:off x="4207385"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sp>
          <p:nvSpPr>
            <p:cNvPr id="93" name="Rectangle 92">
              <a:extLst>
                <a:ext uri="{FF2B5EF4-FFF2-40B4-BE49-F238E27FC236}">
                  <a16:creationId xmlns:a16="http://schemas.microsoft.com/office/drawing/2014/main" id="{BC69BEC8-6FEF-A841-9B90-0E76572F6847}"/>
                </a:ext>
              </a:extLst>
            </p:cNvPr>
            <p:cNvSpPr/>
            <p:nvPr/>
          </p:nvSpPr>
          <p:spPr bwMode="auto">
            <a:xfrm>
              <a:off x="4569143" y="1521125"/>
              <a:ext cx="209136" cy="162973"/>
            </a:xfrm>
            <a:prstGeom prst="rect">
              <a:avLst/>
            </a:prstGeom>
            <a:grpFill/>
            <a:ln>
              <a:solidFill>
                <a:sysClr val="windowText" lastClr="000000"/>
              </a:solidFill>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kumimoji="0" lang="en-US" sz="1300" kern="0">
                <a:solidFill>
                  <a:prstClr val="black"/>
                </a:solidFill>
                <a:latin typeface="Calibri" panose="020F0502020204030204"/>
                <a:cs typeface="Times New Roman" charset="0"/>
              </a:endParaRPr>
            </a:p>
          </p:txBody>
        </p:sp>
        <p:cxnSp>
          <p:nvCxnSpPr>
            <p:cNvPr id="94" name="Elbow Connector 93">
              <a:extLst>
                <a:ext uri="{FF2B5EF4-FFF2-40B4-BE49-F238E27FC236}">
                  <a16:creationId xmlns:a16="http://schemas.microsoft.com/office/drawing/2014/main" id="{B567290B-A17E-2448-9FA7-8D9E46331984}"/>
                </a:ext>
              </a:extLst>
            </p:cNvPr>
            <p:cNvCxnSpPr/>
            <p:nvPr/>
          </p:nvCxnSpPr>
          <p:spPr>
            <a:xfrm rot="5400000">
              <a:off x="4310312" y="1340914"/>
              <a:ext cx="181852" cy="178570"/>
            </a:xfrm>
            <a:prstGeom prst="bentConnector3">
              <a:avLst/>
            </a:prstGeom>
            <a:grpFill/>
            <a:ln w="12700" cap="flat" cmpd="sng" algn="ctr">
              <a:solidFill>
                <a:sysClr val="windowText" lastClr="000000"/>
              </a:solidFill>
              <a:prstDash val="solid"/>
              <a:miter lim="800000"/>
            </a:ln>
            <a:effectLst/>
          </p:spPr>
        </p:cxnSp>
        <p:cxnSp>
          <p:nvCxnSpPr>
            <p:cNvPr id="95" name="Elbow Connector 94">
              <a:extLst>
                <a:ext uri="{FF2B5EF4-FFF2-40B4-BE49-F238E27FC236}">
                  <a16:creationId xmlns:a16="http://schemas.microsoft.com/office/drawing/2014/main" id="{E768DB81-11A6-FD4E-A1B1-0D8558647D9B}"/>
                </a:ext>
              </a:extLst>
            </p:cNvPr>
            <p:cNvCxnSpPr/>
            <p:nvPr/>
          </p:nvCxnSpPr>
          <p:spPr>
            <a:xfrm rot="16200000" flipH="1">
              <a:off x="4491191" y="1338605"/>
              <a:ext cx="181852" cy="183188"/>
            </a:xfrm>
            <a:prstGeom prst="bentConnector3">
              <a:avLst/>
            </a:prstGeom>
            <a:grpFill/>
            <a:ln w="12700" cap="flat" cmpd="sng" algn="ctr">
              <a:solidFill>
                <a:sysClr val="windowText" lastClr="000000"/>
              </a:solidFill>
              <a:prstDash val="solid"/>
              <a:miter lim="800000"/>
            </a:ln>
            <a:effectLst/>
          </p:spPr>
        </p:cxnSp>
      </p:grpSp>
      <p:grpSp>
        <p:nvGrpSpPr>
          <p:cNvPr id="96" name="Group 95">
            <a:extLst>
              <a:ext uri="{FF2B5EF4-FFF2-40B4-BE49-F238E27FC236}">
                <a16:creationId xmlns:a16="http://schemas.microsoft.com/office/drawing/2014/main" id="{564E3B52-45C7-4C4C-8EF6-BCA8437047C6}"/>
              </a:ext>
            </a:extLst>
          </p:cNvPr>
          <p:cNvGrpSpPr>
            <a:grpSpLocks/>
          </p:cNvGrpSpPr>
          <p:nvPr/>
        </p:nvGrpSpPr>
        <p:grpSpPr bwMode="auto">
          <a:xfrm>
            <a:off x="935577" y="1193800"/>
            <a:ext cx="637665" cy="615605"/>
            <a:chOff x="3200400" y="1901825"/>
            <a:chExt cx="3779838" cy="3802063"/>
          </a:xfrm>
          <a:solidFill>
            <a:srgbClr val="000000"/>
          </a:solidFill>
        </p:grpSpPr>
        <p:sp>
          <p:nvSpPr>
            <p:cNvPr id="97" name="Freeform 96">
              <a:extLst>
                <a:ext uri="{FF2B5EF4-FFF2-40B4-BE49-F238E27FC236}">
                  <a16:creationId xmlns:a16="http://schemas.microsoft.com/office/drawing/2014/main" id="{3BD5AC56-3D85-DF45-B77D-33F8D3607684}"/>
                </a:ext>
              </a:extLst>
            </p:cNvPr>
            <p:cNvSpPr>
              <a:spLocks noChangeArrowheads="1"/>
            </p:cNvSpPr>
            <p:nvPr/>
          </p:nvSpPr>
          <p:spPr bwMode="auto">
            <a:xfrm>
              <a:off x="3654348" y="1901825"/>
              <a:ext cx="2825617" cy="1251902"/>
            </a:xfrm>
            <a:custGeom>
              <a:avLst/>
              <a:gdLst>
                <a:gd name="T0" fmla="*/ 6374 w 7843"/>
                <a:gd name="T1" fmla="*/ 3000 h 3470"/>
                <a:gd name="T2" fmla="*/ 6374 w 7843"/>
                <a:gd name="T3" fmla="*/ 3000 h 3470"/>
                <a:gd name="T4" fmla="*/ 7842 w 7843"/>
                <a:gd name="T5" fmla="*/ 1500 h 3470"/>
                <a:gd name="T6" fmla="*/ 6374 w 7843"/>
                <a:gd name="T7" fmla="*/ 0 h 3470"/>
                <a:gd name="T8" fmla="*/ 5249 w 7843"/>
                <a:gd name="T9" fmla="*/ 500 h 3470"/>
                <a:gd name="T10" fmla="*/ 4436 w 7843"/>
                <a:gd name="T11" fmla="*/ 438 h 3470"/>
                <a:gd name="T12" fmla="*/ 0 w 7843"/>
                <a:gd name="T13" fmla="*/ 3438 h 3470"/>
                <a:gd name="T14" fmla="*/ 250 w 7843"/>
                <a:gd name="T15" fmla="*/ 3406 h 3470"/>
                <a:gd name="T16" fmla="*/ 687 w 7843"/>
                <a:gd name="T17" fmla="*/ 3469 h 3470"/>
                <a:gd name="T18" fmla="*/ 4436 w 7843"/>
                <a:gd name="T19" fmla="*/ 1063 h 3470"/>
                <a:gd name="T20" fmla="*/ 4905 w 7843"/>
                <a:gd name="T21" fmla="*/ 1094 h 3470"/>
                <a:gd name="T22" fmla="*/ 4874 w 7843"/>
                <a:gd name="T23" fmla="*/ 1500 h 3470"/>
                <a:gd name="T24" fmla="*/ 6374 w 7843"/>
                <a:gd name="T25" fmla="*/ 300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3" h="3470">
                  <a:moveTo>
                    <a:pt x="6374" y="3000"/>
                  </a:moveTo>
                  <a:lnTo>
                    <a:pt x="6374" y="3000"/>
                  </a:lnTo>
                  <a:cubicBezTo>
                    <a:pt x="7186" y="3000"/>
                    <a:pt x="7842" y="2344"/>
                    <a:pt x="7842" y="1500"/>
                  </a:cubicBezTo>
                  <a:cubicBezTo>
                    <a:pt x="7842" y="688"/>
                    <a:pt x="7186" y="0"/>
                    <a:pt x="6374" y="0"/>
                  </a:cubicBezTo>
                  <a:cubicBezTo>
                    <a:pt x="5936" y="0"/>
                    <a:pt x="5530" y="188"/>
                    <a:pt x="5249" y="500"/>
                  </a:cubicBezTo>
                  <a:cubicBezTo>
                    <a:pt x="4999" y="438"/>
                    <a:pt x="4717" y="438"/>
                    <a:pt x="4436" y="438"/>
                  </a:cubicBezTo>
                  <a:cubicBezTo>
                    <a:pt x="2437" y="438"/>
                    <a:pt x="718" y="1656"/>
                    <a:pt x="0" y="3438"/>
                  </a:cubicBezTo>
                  <a:cubicBezTo>
                    <a:pt x="93" y="3406"/>
                    <a:pt x="156" y="3406"/>
                    <a:pt x="250" y="3406"/>
                  </a:cubicBezTo>
                  <a:cubicBezTo>
                    <a:pt x="406" y="3406"/>
                    <a:pt x="562" y="3438"/>
                    <a:pt x="687" y="3469"/>
                  </a:cubicBezTo>
                  <a:cubicBezTo>
                    <a:pt x="1343" y="2063"/>
                    <a:pt x="2781" y="1063"/>
                    <a:pt x="4436" y="1063"/>
                  </a:cubicBezTo>
                  <a:cubicBezTo>
                    <a:pt x="4624" y="1063"/>
                    <a:pt x="4749" y="1094"/>
                    <a:pt x="4905" y="1094"/>
                  </a:cubicBezTo>
                  <a:cubicBezTo>
                    <a:pt x="4874" y="1219"/>
                    <a:pt x="4874" y="1375"/>
                    <a:pt x="4874" y="1500"/>
                  </a:cubicBezTo>
                  <a:cubicBezTo>
                    <a:pt x="4874" y="2344"/>
                    <a:pt x="5530" y="3000"/>
                    <a:pt x="6374" y="3000"/>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8" name="Freeform 97">
              <a:extLst>
                <a:ext uri="{FF2B5EF4-FFF2-40B4-BE49-F238E27FC236}">
                  <a16:creationId xmlns:a16="http://schemas.microsoft.com/office/drawing/2014/main" id="{74CEC872-CAA2-7744-A61C-D9EE252F1F8A}"/>
                </a:ext>
              </a:extLst>
            </p:cNvPr>
            <p:cNvSpPr>
              <a:spLocks noChangeArrowheads="1"/>
            </p:cNvSpPr>
            <p:nvPr/>
          </p:nvSpPr>
          <p:spPr bwMode="auto">
            <a:xfrm>
              <a:off x="5414567" y="2680784"/>
              <a:ext cx="1565671" cy="3023104"/>
            </a:xfrm>
            <a:custGeom>
              <a:avLst/>
              <a:gdLst>
                <a:gd name="T0" fmla="*/ 4343 w 4344"/>
                <a:gd name="T1" fmla="*/ 3063 h 8407"/>
                <a:gd name="T2" fmla="*/ 4343 w 4344"/>
                <a:gd name="T3" fmla="*/ 3063 h 8407"/>
                <a:gd name="T4" fmla="*/ 3219 w 4344"/>
                <a:gd name="T5" fmla="*/ 0 h 8407"/>
                <a:gd name="T6" fmla="*/ 2875 w 4344"/>
                <a:gd name="T7" fmla="*/ 594 h 8407"/>
                <a:gd name="T8" fmla="*/ 3687 w 4344"/>
                <a:gd name="T9" fmla="*/ 3063 h 8407"/>
                <a:gd name="T10" fmla="*/ 2594 w 4344"/>
                <a:gd name="T11" fmla="*/ 5874 h 8407"/>
                <a:gd name="T12" fmla="*/ 1500 w 4344"/>
                <a:gd name="T13" fmla="*/ 5406 h 8407"/>
                <a:gd name="T14" fmla="*/ 0 w 4344"/>
                <a:gd name="T15" fmla="*/ 6906 h 8407"/>
                <a:gd name="T16" fmla="*/ 1500 w 4344"/>
                <a:gd name="T17" fmla="*/ 8406 h 8407"/>
                <a:gd name="T18" fmla="*/ 3000 w 4344"/>
                <a:gd name="T19" fmla="*/ 6906 h 8407"/>
                <a:gd name="T20" fmla="*/ 2937 w 4344"/>
                <a:gd name="T21" fmla="*/ 6437 h 8407"/>
                <a:gd name="T22" fmla="*/ 4343 w 4344"/>
                <a:gd name="T23" fmla="*/ 3063 h 8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4" h="8407">
                  <a:moveTo>
                    <a:pt x="4343" y="3063"/>
                  </a:moveTo>
                  <a:lnTo>
                    <a:pt x="4343" y="3063"/>
                  </a:lnTo>
                  <a:cubicBezTo>
                    <a:pt x="4343" y="1907"/>
                    <a:pt x="3906" y="813"/>
                    <a:pt x="3219" y="0"/>
                  </a:cubicBezTo>
                  <a:cubicBezTo>
                    <a:pt x="3156" y="219"/>
                    <a:pt x="3031" y="438"/>
                    <a:pt x="2875" y="594"/>
                  </a:cubicBezTo>
                  <a:cubicBezTo>
                    <a:pt x="3375" y="1282"/>
                    <a:pt x="3687" y="2125"/>
                    <a:pt x="3687" y="3063"/>
                  </a:cubicBezTo>
                  <a:cubicBezTo>
                    <a:pt x="3687" y="4156"/>
                    <a:pt x="3281" y="5124"/>
                    <a:pt x="2594" y="5874"/>
                  </a:cubicBezTo>
                  <a:cubicBezTo>
                    <a:pt x="2312" y="5593"/>
                    <a:pt x="1937" y="5406"/>
                    <a:pt x="1500" y="5406"/>
                  </a:cubicBezTo>
                  <a:cubicBezTo>
                    <a:pt x="687" y="5406"/>
                    <a:pt x="0" y="6062"/>
                    <a:pt x="0" y="6906"/>
                  </a:cubicBezTo>
                  <a:cubicBezTo>
                    <a:pt x="0" y="7718"/>
                    <a:pt x="687" y="8406"/>
                    <a:pt x="1500" y="8406"/>
                  </a:cubicBezTo>
                  <a:cubicBezTo>
                    <a:pt x="2343" y="8406"/>
                    <a:pt x="3000" y="7718"/>
                    <a:pt x="3000" y="6906"/>
                  </a:cubicBezTo>
                  <a:cubicBezTo>
                    <a:pt x="3000" y="6749"/>
                    <a:pt x="2969" y="6593"/>
                    <a:pt x="2937" y="6437"/>
                  </a:cubicBezTo>
                  <a:cubicBezTo>
                    <a:pt x="3781" y="5562"/>
                    <a:pt x="4343" y="4374"/>
                    <a:pt x="4343" y="3063"/>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sp>
          <p:nvSpPr>
            <p:cNvPr id="99" name="Freeform 98">
              <a:extLst>
                <a:ext uri="{FF2B5EF4-FFF2-40B4-BE49-F238E27FC236}">
                  <a16:creationId xmlns:a16="http://schemas.microsoft.com/office/drawing/2014/main" id="{F96BC41B-1086-2646-9281-C4322332BF97}"/>
                </a:ext>
              </a:extLst>
            </p:cNvPr>
            <p:cNvSpPr>
              <a:spLocks noChangeArrowheads="1"/>
            </p:cNvSpPr>
            <p:nvPr/>
          </p:nvSpPr>
          <p:spPr bwMode="auto">
            <a:xfrm>
              <a:off x="3200400" y="3265007"/>
              <a:ext cx="2158581" cy="2234868"/>
            </a:xfrm>
            <a:custGeom>
              <a:avLst/>
              <a:gdLst>
                <a:gd name="T0" fmla="*/ 5687 w 6001"/>
                <a:gd name="T1" fmla="*/ 5562 h 6219"/>
                <a:gd name="T2" fmla="*/ 5687 w 6001"/>
                <a:gd name="T3" fmla="*/ 5562 h 6219"/>
                <a:gd name="T4" fmla="*/ 1844 w 6001"/>
                <a:gd name="T5" fmla="*/ 2968 h 6219"/>
                <a:gd name="T6" fmla="*/ 1782 w 6001"/>
                <a:gd name="T7" fmla="*/ 2968 h 6219"/>
                <a:gd name="T8" fmla="*/ 2969 w 6001"/>
                <a:gd name="T9" fmla="*/ 1500 h 6219"/>
                <a:gd name="T10" fmla="*/ 1501 w 6001"/>
                <a:gd name="T11" fmla="*/ 0 h 6219"/>
                <a:gd name="T12" fmla="*/ 0 w 6001"/>
                <a:gd name="T13" fmla="*/ 1500 h 6219"/>
                <a:gd name="T14" fmla="*/ 1157 w 6001"/>
                <a:gd name="T15" fmla="*/ 2968 h 6219"/>
                <a:gd name="T16" fmla="*/ 5687 w 6001"/>
                <a:gd name="T17" fmla="*/ 6218 h 6219"/>
                <a:gd name="T18" fmla="*/ 6000 w 6001"/>
                <a:gd name="T19" fmla="*/ 6218 h 6219"/>
                <a:gd name="T20" fmla="*/ 5812 w 6001"/>
                <a:gd name="T21" fmla="*/ 5562 h 6219"/>
                <a:gd name="T22" fmla="*/ 5687 w 6001"/>
                <a:gd name="T23" fmla="*/ 5562 h 6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1" h="6219">
                  <a:moveTo>
                    <a:pt x="5687" y="5562"/>
                  </a:moveTo>
                  <a:lnTo>
                    <a:pt x="5687" y="5562"/>
                  </a:lnTo>
                  <a:cubicBezTo>
                    <a:pt x="3969" y="5562"/>
                    <a:pt x="2469" y="4499"/>
                    <a:pt x="1844" y="2968"/>
                  </a:cubicBezTo>
                  <a:cubicBezTo>
                    <a:pt x="1782" y="2968"/>
                    <a:pt x="1782" y="2968"/>
                    <a:pt x="1782" y="2968"/>
                  </a:cubicBezTo>
                  <a:cubicBezTo>
                    <a:pt x="2469" y="2843"/>
                    <a:pt x="2969" y="2218"/>
                    <a:pt x="2969" y="1500"/>
                  </a:cubicBezTo>
                  <a:cubicBezTo>
                    <a:pt x="2969" y="688"/>
                    <a:pt x="2313" y="0"/>
                    <a:pt x="1501" y="0"/>
                  </a:cubicBezTo>
                  <a:cubicBezTo>
                    <a:pt x="657" y="0"/>
                    <a:pt x="0" y="688"/>
                    <a:pt x="0" y="1500"/>
                  </a:cubicBezTo>
                  <a:cubicBezTo>
                    <a:pt x="0" y="2218"/>
                    <a:pt x="501" y="2812"/>
                    <a:pt x="1157" y="2968"/>
                  </a:cubicBezTo>
                  <a:cubicBezTo>
                    <a:pt x="1813" y="4843"/>
                    <a:pt x="3594" y="6218"/>
                    <a:pt x="5687" y="6218"/>
                  </a:cubicBezTo>
                  <a:cubicBezTo>
                    <a:pt x="5812" y="6218"/>
                    <a:pt x="5906" y="6218"/>
                    <a:pt x="6000" y="6218"/>
                  </a:cubicBezTo>
                  <a:cubicBezTo>
                    <a:pt x="5906" y="5999"/>
                    <a:pt x="5843" y="5812"/>
                    <a:pt x="5812" y="5562"/>
                  </a:cubicBezTo>
                  <a:cubicBezTo>
                    <a:pt x="5781" y="5562"/>
                    <a:pt x="5750" y="5562"/>
                    <a:pt x="5687" y="5562"/>
                  </a:cubicBezTo>
                </a:path>
              </a:pathLst>
            </a:custGeom>
            <a:grp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defRPr/>
              </a:pPr>
              <a:endParaRPr lang="en-US" sz="1200">
                <a:solidFill>
                  <a:prstClr val="black"/>
                </a:solidFill>
                <a:latin typeface="Calibri" panose="020F0502020204030204"/>
              </a:endParaRPr>
            </a:p>
          </p:txBody>
        </p:sp>
      </p:grpSp>
      <p:pic>
        <p:nvPicPr>
          <p:cNvPr id="28" name="Picture 2">
            <a:extLst>
              <a:ext uri="{FF2B5EF4-FFF2-40B4-BE49-F238E27FC236}">
                <a16:creationId xmlns:a16="http://schemas.microsoft.com/office/drawing/2014/main" id="{F46F3827-C164-D14B-A040-339EE03DE2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80900" y="3931823"/>
            <a:ext cx="658283" cy="23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3" descr="Image result for artifactory logo">
            <a:hlinkClick r:id="rId6"/>
            <a:extLst>
              <a:ext uri="{FF2B5EF4-FFF2-40B4-BE49-F238E27FC236}">
                <a16:creationId xmlns:a16="http://schemas.microsoft.com/office/drawing/2014/main" id="{C22F51FC-6C6E-9E4F-8767-0733396915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79724" y="3468650"/>
            <a:ext cx="437377" cy="37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6" descr="Image result for cloudbees jenkins logo">
            <a:hlinkClick r:id="rId8"/>
            <a:extLst>
              <a:ext uri="{FF2B5EF4-FFF2-40B4-BE49-F238E27FC236}">
                <a16:creationId xmlns:a16="http://schemas.microsoft.com/office/drawing/2014/main" id="{56152CA0-1279-7240-BBA8-06B74657789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68000" y="2209801"/>
            <a:ext cx="607483" cy="40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DE3819D-F446-4642-B1C8-704BE6B9A7F1}"/>
              </a:ext>
            </a:extLst>
          </p:cNvPr>
          <p:cNvPicPr>
            <a:picLocks noChangeAspect="1"/>
          </p:cNvPicPr>
          <p:nvPr/>
        </p:nvPicPr>
        <p:blipFill>
          <a:blip r:embed="rId10"/>
          <a:stretch>
            <a:fillRect/>
          </a:stretch>
        </p:blipFill>
        <p:spPr>
          <a:xfrm>
            <a:off x="10820612" y="3134392"/>
            <a:ext cx="355600" cy="355600"/>
          </a:xfrm>
          <a:prstGeom prst="rect">
            <a:avLst/>
          </a:prstGeom>
        </p:spPr>
      </p:pic>
      <p:pic>
        <p:nvPicPr>
          <p:cNvPr id="4" name="Picture 3">
            <a:extLst>
              <a:ext uri="{FF2B5EF4-FFF2-40B4-BE49-F238E27FC236}">
                <a16:creationId xmlns:a16="http://schemas.microsoft.com/office/drawing/2014/main" id="{3ECCF2E6-E650-7E48-AF1A-49931D16A1C2}"/>
              </a:ext>
            </a:extLst>
          </p:cNvPr>
          <p:cNvPicPr>
            <a:picLocks noChangeAspect="1"/>
          </p:cNvPicPr>
          <p:nvPr/>
        </p:nvPicPr>
        <p:blipFill>
          <a:blip r:embed="rId11"/>
          <a:stretch>
            <a:fillRect/>
          </a:stretch>
        </p:blipFill>
        <p:spPr>
          <a:xfrm>
            <a:off x="11355071" y="2681087"/>
            <a:ext cx="271960" cy="267501"/>
          </a:xfrm>
          <a:prstGeom prst="rect">
            <a:avLst/>
          </a:prstGeom>
        </p:spPr>
      </p:pic>
      <p:pic>
        <p:nvPicPr>
          <p:cNvPr id="34" name="Picture 5">
            <a:extLst>
              <a:ext uri="{FF2B5EF4-FFF2-40B4-BE49-F238E27FC236}">
                <a16:creationId xmlns:a16="http://schemas.microsoft.com/office/drawing/2014/main" id="{D1B662F3-3D92-A647-82AD-D58EC0D409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392002" y="2322018"/>
            <a:ext cx="209549" cy="2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4735A0B-6ED2-C449-922D-53ADACFAF9D6}"/>
              </a:ext>
            </a:extLst>
          </p:cNvPr>
          <p:cNvPicPr>
            <a:picLocks noChangeAspect="1"/>
          </p:cNvPicPr>
          <p:nvPr/>
        </p:nvPicPr>
        <p:blipFill>
          <a:blip r:embed="rId13"/>
          <a:stretch>
            <a:fillRect/>
          </a:stretch>
        </p:blipFill>
        <p:spPr>
          <a:xfrm>
            <a:off x="10761345" y="2631073"/>
            <a:ext cx="414867" cy="443544"/>
          </a:xfrm>
          <a:prstGeom prst="rect">
            <a:avLst/>
          </a:prstGeom>
        </p:spPr>
      </p:pic>
      <p:pic>
        <p:nvPicPr>
          <p:cNvPr id="7" name="Picture 6">
            <a:extLst>
              <a:ext uri="{FF2B5EF4-FFF2-40B4-BE49-F238E27FC236}">
                <a16:creationId xmlns:a16="http://schemas.microsoft.com/office/drawing/2014/main" id="{B6D6EDF1-14F8-D244-AFB9-AC24714CC2A2}"/>
              </a:ext>
            </a:extLst>
          </p:cNvPr>
          <p:cNvPicPr>
            <a:picLocks noChangeAspect="1"/>
          </p:cNvPicPr>
          <p:nvPr/>
        </p:nvPicPr>
        <p:blipFill>
          <a:blip r:embed="rId14"/>
          <a:stretch>
            <a:fillRect/>
          </a:stretch>
        </p:blipFill>
        <p:spPr>
          <a:xfrm>
            <a:off x="10998411" y="4233365"/>
            <a:ext cx="541867" cy="170688"/>
          </a:xfrm>
          <a:prstGeom prst="rect">
            <a:avLst/>
          </a:prstGeom>
        </p:spPr>
      </p:pic>
      <p:sp>
        <p:nvSpPr>
          <p:cNvPr id="32" name="TextBox 31">
            <a:extLst>
              <a:ext uri="{FF2B5EF4-FFF2-40B4-BE49-F238E27FC236}">
                <a16:creationId xmlns:a16="http://schemas.microsoft.com/office/drawing/2014/main" id="{8348E176-C11B-6140-A790-BC1E1ECAF942}"/>
              </a:ext>
            </a:extLst>
          </p:cNvPr>
          <p:cNvSpPr txBox="1"/>
          <p:nvPr/>
        </p:nvSpPr>
        <p:spPr>
          <a:xfrm>
            <a:off x="10446620" y="5125776"/>
            <a:ext cx="1727200" cy="913392"/>
          </a:xfrm>
          <a:prstGeom prst="rect">
            <a:avLst/>
          </a:prstGeom>
          <a:noFill/>
        </p:spPr>
        <p:txBody>
          <a:bodyPr wrap="square" rtlCol="0">
            <a:spAutoFit/>
          </a:bodyPr>
          <a:lstStyle/>
          <a:p>
            <a:r>
              <a:rPr lang="en-US" sz="1067" i="1" dirty="0">
                <a:latin typeface="Calibri" panose="020F0502020204030204" pitchFamily="34" charset="0"/>
                <a:cs typeface="Calibri" panose="020F0502020204030204" pitchFamily="34" charset="0"/>
              </a:rPr>
              <a:t>Note:  Few tools are still  in assessment phase and will be finalized with teams before implementing the pipeline</a:t>
            </a:r>
            <a:endParaRPr lang="en-US" sz="106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042376"/>
      </p:ext>
    </p:extLst>
  </p:cSld>
  <p:clrMapOvr>
    <a:masterClrMapping/>
  </p:clrMapOvr>
</p:sld>
</file>

<file path=ppt/theme/theme1.xml><?xml version="1.0" encoding="utf-8"?>
<a:theme xmlns:a="http://schemas.openxmlformats.org/drawingml/2006/main" name="TokyoPRD_2016PPTTemplate_v1">
  <a:themeElements>
    <a:clrScheme name="Custom 5">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59AB2849-80BA-40AC-87AE-8F3E89BB6D0C}" vid="{634FE936-D58A-4233-95B4-5C60D6248B74}"/>
    </a:ext>
  </a:extLst>
</a:theme>
</file>

<file path=ppt/theme/theme2.xml><?xml version="1.0" encoding="utf-8"?>
<a:theme xmlns:a="http://schemas.openxmlformats.org/drawingml/2006/main" name="2_TokyoPRD_2016PPTTemplate_v1">
  <a:themeElements>
    <a:clrScheme name="Custom 5">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95279F7A-F980-4B91-BD47-D55E3B153C03}" vid="{1CDBC4A0-7BAD-4595-A1AB-2A5BC8BBA6AC}"/>
    </a:ext>
  </a:extLst>
</a:theme>
</file>

<file path=ppt/theme/theme3.xml><?xml version="1.0" encoding="utf-8"?>
<a:theme xmlns:a="http://schemas.openxmlformats.org/drawingml/2006/main" name="Branded Header - Human (BH-H)">
  <a:themeElements>
    <a:clrScheme name="NTT DATA 2019">
      <a:dk1>
        <a:srgbClr val="1C1C1C"/>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D6BEDFB-7370-49BA-BC8A-71C7869E066A}" vid="{1C11A449-007D-4797-9C97-F615A339BC92}"/>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AFD130A59A3546B0220CC28CF8ED8D" ma:contentTypeVersion="9" ma:contentTypeDescription="Create a new document." ma:contentTypeScope="" ma:versionID="e1c1f41a0ebb7f0ce552ac8d7a5bde8c">
  <xsd:schema xmlns:xsd="http://www.w3.org/2001/XMLSchema" xmlns:xs="http://www.w3.org/2001/XMLSchema" xmlns:p="http://schemas.microsoft.com/office/2006/metadata/properties" xmlns:ns2="7078316e-00ab-4b59-b18b-45989a60f616" targetNamespace="http://schemas.microsoft.com/office/2006/metadata/properties" ma:root="true" ma:fieldsID="0cf2b8b1763a5d2d4b5deeca652f52f3" ns2:_="">
    <xsd:import namespace="7078316e-00ab-4b59-b18b-45989a60f6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8316e-00ab-4b59-b18b-45989a60f6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0B732C-7B35-4CC5-8599-AD0803095F5F}">
  <ds:schemaRefs>
    <ds:schemaRef ds:uri="http://schemas.microsoft.com/sharepoint/v3/contenttype/forms"/>
  </ds:schemaRefs>
</ds:datastoreItem>
</file>

<file path=customXml/itemProps2.xml><?xml version="1.0" encoding="utf-8"?>
<ds:datastoreItem xmlns:ds="http://schemas.openxmlformats.org/officeDocument/2006/customXml" ds:itemID="{2E94FE36-6B74-4FAB-BD6E-21F5382286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 ds:uri="eae56d6d-49d4-47b4-bd21-3deb82e33959"/>
    <ds:schemaRef ds:uri="http://schemas.microsoft.com/office/infopath/2007/PartnerControls"/>
    <ds:schemaRef ds:uri="8ad56bf3-ad5b-437e-a145-26dbf2def8b3"/>
    <ds:schemaRef ds:uri="http://purl.org/dc/dcmitype/"/>
  </ds:schemaRefs>
</ds:datastoreItem>
</file>

<file path=customXml/itemProps3.xml><?xml version="1.0" encoding="utf-8"?>
<ds:datastoreItem xmlns:ds="http://schemas.openxmlformats.org/officeDocument/2006/customXml" ds:itemID="{8E645F52-0DBA-414E-87B4-C29D281511E4}"/>
</file>

<file path=docProps/app.xml><?xml version="1.0" encoding="utf-8"?>
<Properties xmlns="http://schemas.openxmlformats.org/officeDocument/2006/extended-properties" xmlns:vt="http://schemas.openxmlformats.org/officeDocument/2006/docPropsVTypes">
  <TotalTime>1595</TotalTime>
  <Words>2926</Words>
  <Application>Microsoft Office PowerPoint</Application>
  <PresentationFormat>Widescreen</PresentationFormat>
  <Paragraphs>754</Paragraphs>
  <Slides>25</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HGPGothicE</vt:lpstr>
      <vt:lpstr>MS PGothic</vt:lpstr>
      <vt:lpstr>Yu Gothic</vt:lpstr>
      <vt:lpstr>Arial</vt:lpstr>
      <vt:lpstr>Avenir Next Regular</vt:lpstr>
      <vt:lpstr>Calibri</vt:lpstr>
      <vt:lpstr>Lato Light</vt:lpstr>
      <vt:lpstr>Roboto</vt:lpstr>
      <vt:lpstr>Wingdings</vt:lpstr>
      <vt:lpstr>TokyoPRD_2016PPTTemplate_v1</vt:lpstr>
      <vt:lpstr>2_TokyoPRD_2016PPTTemplate_v1</vt:lpstr>
      <vt:lpstr>Branded Header - Human (BH-H)</vt:lpstr>
      <vt:lpstr>PowerPoint Presentation</vt:lpstr>
      <vt:lpstr>Agenda</vt:lpstr>
      <vt:lpstr>SRE Capability Snapshot</vt:lpstr>
      <vt:lpstr>SRE as a Service</vt:lpstr>
      <vt:lpstr>Data Definition Pipeline</vt:lpstr>
      <vt:lpstr>Flexible Options to cater all the areas</vt:lpstr>
      <vt:lpstr>Configuration Management</vt:lpstr>
      <vt:lpstr>Continuous Integration </vt:lpstr>
      <vt:lpstr>CONTINUOUS INFRA &amp; DEPLOYMENT</vt:lpstr>
      <vt:lpstr>CONTINOUS TESTING &amp; DELIVERY</vt:lpstr>
      <vt:lpstr>CONTINOUS TESTING &amp; DELIVERY</vt:lpstr>
      <vt:lpstr>CONTINUOUS MONITORING</vt:lpstr>
      <vt:lpstr>Onboarding Model</vt:lpstr>
      <vt:lpstr>Assessment Framework </vt:lpstr>
      <vt:lpstr>Evaluate Value Stream Mapping – Illustrative   </vt:lpstr>
      <vt:lpstr>High Level Metrics - Governance</vt:lpstr>
      <vt:lpstr>Continuous Monitoring  Selection Criteria Illustrated  </vt:lpstr>
      <vt:lpstr>Architectural Roadmap </vt:lpstr>
      <vt:lpstr>Pod Details: SRE “Shark”</vt:lpstr>
      <vt:lpstr>SRE - Transformation Journey</vt:lpstr>
      <vt:lpstr>Exemplar AwS Environment</vt:lpstr>
      <vt:lpstr>Exemplar AwS Environment </vt:lpstr>
      <vt:lpstr>PowerPoint Presentation</vt:lpstr>
      <vt:lpstr>Digital Re-invention</vt:lpstr>
      <vt:lpstr>OFI #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Humayun</dc:creator>
  <cp:lastModifiedBy>Shaik, Humayun</cp:lastModifiedBy>
  <cp:revision>19</cp:revision>
  <dcterms:created xsi:type="dcterms:W3CDTF">2021-04-28T10:16:16Z</dcterms:created>
  <dcterms:modified xsi:type="dcterms:W3CDTF">2021-04-29T12:51:30Z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0x0101009BAFD130A59A3546B0220CC28CF8ED8D</vt:lpwstr>
  </property>
</Properties>
</file>