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B1EC09-E964-4515-AD7B-433F20068B3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259056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1EC09-E964-4515-AD7B-433F20068B3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47259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1EC09-E964-4515-AD7B-433F20068B3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70235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1EC09-E964-4515-AD7B-433F20068B3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97752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1EC09-E964-4515-AD7B-433F20068B32}"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53893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1EC09-E964-4515-AD7B-433F20068B3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233909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B1EC09-E964-4515-AD7B-433F20068B32}"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2846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B1EC09-E964-4515-AD7B-433F20068B32}"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00667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EC09-E964-4515-AD7B-433F20068B32}"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299867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1EC09-E964-4515-AD7B-433F20068B3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354512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1EC09-E964-4515-AD7B-433F20068B32}"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842E9-C4C3-4D39-B890-F91BBAC2BA94}" type="slidenum">
              <a:rPr lang="en-IN" smtClean="0"/>
              <a:t>‹#›</a:t>
            </a:fld>
            <a:endParaRPr lang="en-IN"/>
          </a:p>
        </p:txBody>
      </p:sp>
    </p:spTree>
    <p:extLst>
      <p:ext uri="{BB962C8B-B14F-4D97-AF65-F5344CB8AC3E}">
        <p14:creationId xmlns:p14="http://schemas.microsoft.com/office/powerpoint/2010/main" val="180155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1EC09-E964-4515-AD7B-433F20068B32}" type="datetimeFigureOut">
              <a:rPr lang="en-IN" smtClean="0"/>
              <a:t>09-05-2022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842E9-C4C3-4D39-B890-F91BBAC2BA94}" type="slidenum">
              <a:rPr lang="en-IN" smtClean="0"/>
              <a:t>‹#›</a:t>
            </a:fld>
            <a:endParaRPr lang="en-IN"/>
          </a:p>
        </p:txBody>
      </p:sp>
    </p:spTree>
    <p:extLst>
      <p:ext uri="{BB962C8B-B14F-4D97-AF65-F5344CB8AC3E}">
        <p14:creationId xmlns:p14="http://schemas.microsoft.com/office/powerpoint/2010/main" val="50302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002060"/>
                </a:solidFill>
              </a:rPr>
              <a:t>Container With Most Water</a:t>
            </a:r>
            <a:endParaRPr lang="en-IN" dirty="0">
              <a:solidFill>
                <a:srgbClr val="002060"/>
              </a:solidFill>
            </a:endParaRPr>
          </a:p>
        </p:txBody>
      </p:sp>
      <p:sp>
        <p:nvSpPr>
          <p:cNvPr id="3" name="Subtitle 2"/>
          <p:cNvSpPr>
            <a:spLocks noGrp="1"/>
          </p:cNvSpPr>
          <p:nvPr>
            <p:ph type="subTitle" idx="1"/>
          </p:nvPr>
        </p:nvSpPr>
        <p:spPr/>
        <p:txBody>
          <a:bodyPr/>
          <a:lstStyle/>
          <a:p>
            <a:r>
              <a:rPr lang="en-GB" b="1" dirty="0" smtClean="0">
                <a:solidFill>
                  <a:srgbClr val="FF0000"/>
                </a:solidFill>
              </a:rPr>
              <a:t>By</a:t>
            </a:r>
          </a:p>
          <a:p>
            <a:r>
              <a:rPr lang="en-GB" b="1" dirty="0" smtClean="0">
                <a:solidFill>
                  <a:srgbClr val="FF0000"/>
                </a:solidFill>
              </a:rPr>
              <a:t>Dr.V.Venkateswara Rao</a:t>
            </a:r>
            <a:endParaRPr lang="en-IN" b="1" dirty="0">
              <a:solidFill>
                <a:srgbClr val="FF0000"/>
              </a:solidFill>
            </a:endParaRPr>
          </a:p>
        </p:txBody>
      </p:sp>
    </p:spTree>
    <p:extLst>
      <p:ext uri="{BB962C8B-B14F-4D97-AF65-F5344CB8AC3E}">
        <p14:creationId xmlns:p14="http://schemas.microsoft.com/office/powerpoint/2010/main" val="420974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88640"/>
            <a:ext cx="6984776" cy="4801314"/>
          </a:xfrm>
          <a:prstGeom prst="rect">
            <a:avLst/>
          </a:prstGeom>
        </p:spPr>
        <p:txBody>
          <a:bodyPr wrap="square">
            <a:spAutoFit/>
          </a:bodyPr>
          <a:lstStyle/>
          <a:p>
            <a:r>
              <a:rPr lang="en-IN" dirty="0" err="1" smtClean="0"/>
              <a:t>int</a:t>
            </a:r>
            <a:r>
              <a:rPr lang="en-IN" dirty="0" smtClean="0"/>
              <a:t> </a:t>
            </a:r>
            <a:r>
              <a:rPr lang="en-IN" dirty="0" err="1" smtClean="0"/>
              <a:t>maxArea</a:t>
            </a:r>
            <a:r>
              <a:rPr lang="en-IN" dirty="0" smtClean="0"/>
              <a:t>(</a:t>
            </a:r>
            <a:r>
              <a:rPr lang="en-IN" dirty="0" err="1" smtClean="0"/>
              <a:t>int</a:t>
            </a:r>
            <a:r>
              <a:rPr lang="en-IN" dirty="0" smtClean="0"/>
              <a:t>[] height) {</a:t>
            </a:r>
          </a:p>
          <a:p>
            <a:r>
              <a:rPr lang="en-IN" dirty="0" smtClean="0"/>
              <a:t>        </a:t>
            </a:r>
            <a:r>
              <a:rPr lang="en-IN" dirty="0" err="1" smtClean="0"/>
              <a:t>int</a:t>
            </a:r>
            <a:r>
              <a:rPr lang="en-IN" dirty="0" smtClean="0"/>
              <a:t> area=0;</a:t>
            </a:r>
          </a:p>
          <a:p>
            <a:r>
              <a:rPr lang="en-IN" dirty="0" smtClean="0"/>
              <a:t>        </a:t>
            </a:r>
            <a:r>
              <a:rPr lang="en-IN" dirty="0" err="1" smtClean="0"/>
              <a:t>int</a:t>
            </a:r>
            <a:r>
              <a:rPr lang="en-IN" dirty="0" smtClean="0"/>
              <a:t> l=0,r=height.length-1;</a:t>
            </a:r>
          </a:p>
          <a:p>
            <a:r>
              <a:rPr lang="en-IN" dirty="0" smtClean="0"/>
              <a:t>        while(l&lt;r)</a:t>
            </a:r>
          </a:p>
          <a:p>
            <a:r>
              <a:rPr lang="en-IN" dirty="0" smtClean="0"/>
              <a:t>        {</a:t>
            </a:r>
          </a:p>
          <a:p>
            <a:r>
              <a:rPr lang="en-IN" dirty="0" smtClean="0"/>
              <a:t>            </a:t>
            </a:r>
            <a:r>
              <a:rPr lang="en-IN" dirty="0" err="1" smtClean="0"/>
              <a:t>int</a:t>
            </a:r>
            <a:r>
              <a:rPr lang="en-IN" dirty="0" smtClean="0"/>
              <a:t> w=r-l;</a:t>
            </a:r>
          </a:p>
          <a:p>
            <a:r>
              <a:rPr lang="en-IN" dirty="0" smtClean="0"/>
              <a:t>            </a:t>
            </a:r>
            <a:r>
              <a:rPr lang="en-IN" dirty="0" err="1" smtClean="0"/>
              <a:t>int</a:t>
            </a:r>
            <a:r>
              <a:rPr lang="en-IN" dirty="0" smtClean="0"/>
              <a:t> h=</a:t>
            </a:r>
            <a:r>
              <a:rPr lang="en-IN" dirty="0" err="1" smtClean="0"/>
              <a:t>Math.min</a:t>
            </a:r>
            <a:r>
              <a:rPr lang="en-IN" dirty="0" smtClean="0"/>
              <a:t>(height[l],height[r]);</a:t>
            </a:r>
          </a:p>
          <a:p>
            <a:r>
              <a:rPr lang="en-IN" dirty="0" smtClean="0"/>
              <a:t>            </a:t>
            </a:r>
            <a:r>
              <a:rPr lang="en-IN" dirty="0" err="1" smtClean="0"/>
              <a:t>int</a:t>
            </a:r>
            <a:r>
              <a:rPr lang="en-IN" dirty="0" smtClean="0"/>
              <a:t> a=w*h;</a:t>
            </a:r>
          </a:p>
          <a:p>
            <a:r>
              <a:rPr lang="en-IN" dirty="0" smtClean="0"/>
              <a:t>            area=</a:t>
            </a:r>
            <a:r>
              <a:rPr lang="en-IN" dirty="0" err="1" smtClean="0"/>
              <a:t>Math.max</a:t>
            </a:r>
            <a:r>
              <a:rPr lang="en-IN" dirty="0" smtClean="0"/>
              <a:t>(</a:t>
            </a:r>
            <a:r>
              <a:rPr lang="en-IN" dirty="0" err="1" smtClean="0"/>
              <a:t>area,a</a:t>
            </a:r>
            <a:r>
              <a:rPr lang="en-IN" dirty="0" smtClean="0"/>
              <a:t>);</a:t>
            </a:r>
          </a:p>
          <a:p>
            <a:r>
              <a:rPr lang="en-IN" dirty="0" smtClean="0"/>
              <a:t>            if(height[l]&lt;height[r])</a:t>
            </a:r>
          </a:p>
          <a:p>
            <a:r>
              <a:rPr lang="en-IN" dirty="0" smtClean="0"/>
              <a:t>                l++;</a:t>
            </a:r>
          </a:p>
          <a:p>
            <a:r>
              <a:rPr lang="en-IN" dirty="0" smtClean="0"/>
              <a:t>            else</a:t>
            </a:r>
          </a:p>
          <a:p>
            <a:r>
              <a:rPr lang="en-IN" dirty="0" smtClean="0"/>
              <a:t>                r--;</a:t>
            </a:r>
          </a:p>
          <a:p>
            <a:r>
              <a:rPr lang="en-IN" dirty="0" smtClean="0"/>
              <a:t>        }</a:t>
            </a:r>
          </a:p>
          <a:p>
            <a:r>
              <a:rPr lang="en-IN" dirty="0" smtClean="0"/>
              <a:t>        return area;</a:t>
            </a:r>
          </a:p>
          <a:p>
            <a:r>
              <a:rPr lang="en-IN" dirty="0" smtClean="0"/>
              <a:t>        </a:t>
            </a:r>
          </a:p>
          <a:p>
            <a:r>
              <a:rPr lang="en-IN" dirty="0" smtClean="0"/>
              <a:t>    }</a:t>
            </a:r>
            <a:endParaRPr lang="en-IN" dirty="0"/>
          </a:p>
        </p:txBody>
      </p:sp>
    </p:spTree>
    <p:extLst>
      <p:ext uri="{BB962C8B-B14F-4D97-AF65-F5344CB8AC3E}">
        <p14:creationId xmlns:p14="http://schemas.microsoft.com/office/powerpoint/2010/main" val="50622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4572000" cy="1200329"/>
          </a:xfrm>
          <a:prstGeom prst="rect">
            <a:avLst/>
          </a:prstGeom>
        </p:spPr>
        <p:txBody>
          <a:bodyPr>
            <a:spAutoFit/>
          </a:bodyPr>
          <a:lstStyle/>
          <a:p>
            <a:r>
              <a:rPr lang="en-GB" b="1" dirty="0"/>
              <a:t>Time </a:t>
            </a:r>
            <a:r>
              <a:rPr lang="en-GB" b="1" dirty="0" err="1"/>
              <a:t>Complexity:</a:t>
            </a:r>
            <a:r>
              <a:rPr lang="en-GB" dirty="0" err="1"/>
              <a:t>O</a:t>
            </a:r>
            <a:r>
              <a:rPr lang="en-GB" dirty="0"/>
              <a:t>(N),  where N is the size of the array</a:t>
            </a:r>
            <a:r>
              <a:rPr lang="en-GB" dirty="0" smtClean="0"/>
              <a:t/>
            </a:r>
            <a:br>
              <a:rPr lang="en-GB" dirty="0" smtClean="0"/>
            </a:br>
            <a:r>
              <a:rPr lang="en-GB" b="1" dirty="0"/>
              <a:t>Space </a:t>
            </a:r>
            <a:r>
              <a:rPr lang="en-GB" b="1" dirty="0" err="1"/>
              <a:t>Complexity:</a:t>
            </a:r>
            <a:r>
              <a:rPr lang="en-GB" dirty="0" err="1"/>
              <a:t>O</a:t>
            </a:r>
            <a:r>
              <a:rPr lang="en-GB" dirty="0"/>
              <a:t>(1) since no extra space is used.</a:t>
            </a:r>
            <a:endParaRPr lang="en-IN" dirty="0"/>
          </a:p>
        </p:txBody>
      </p:sp>
    </p:spTree>
    <p:extLst>
      <p:ext uri="{BB962C8B-B14F-4D97-AF65-F5344CB8AC3E}">
        <p14:creationId xmlns:p14="http://schemas.microsoft.com/office/powerpoint/2010/main" val="354857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496944" cy="923330"/>
          </a:xfrm>
          <a:prstGeom prst="rect">
            <a:avLst/>
          </a:prstGeom>
        </p:spPr>
        <p:txBody>
          <a:bodyPr wrap="square">
            <a:spAutoFit/>
          </a:bodyPr>
          <a:lstStyle/>
          <a:p>
            <a:r>
              <a:rPr lang="en-IN" sz="5400" b="1" dirty="0" smtClean="0">
                <a:solidFill>
                  <a:srgbClr val="002060"/>
                </a:solidFill>
              </a:rPr>
              <a:t>Container With Most Water</a:t>
            </a:r>
            <a:endParaRPr lang="en-IN" sz="5400" dirty="0"/>
          </a:p>
        </p:txBody>
      </p:sp>
      <p:sp>
        <p:nvSpPr>
          <p:cNvPr id="3" name="Rectangle 1"/>
          <p:cNvSpPr>
            <a:spLocks noChangeArrowheads="1"/>
          </p:cNvSpPr>
          <p:nvPr/>
        </p:nvSpPr>
        <p:spPr bwMode="auto">
          <a:xfrm>
            <a:off x="35496" y="1196752"/>
            <a:ext cx="8866530"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263238"/>
                </a:solidFill>
                <a:effectLst/>
                <a:latin typeface="-apple-system"/>
              </a:rPr>
              <a:t>You are given an integer array </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height</a:t>
            </a:r>
            <a:r>
              <a:rPr kumimoji="0" lang="en-US" altLang="en-US" sz="2300" b="0" i="0" u="none" strike="noStrike" cap="none" normalizeH="0" baseline="0" dirty="0" smtClean="0">
                <a:ln>
                  <a:noFill/>
                </a:ln>
                <a:solidFill>
                  <a:srgbClr val="263238"/>
                </a:solidFill>
                <a:effectLst/>
                <a:latin typeface="-apple-system"/>
              </a:rPr>
              <a:t> of length </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n</a:t>
            </a:r>
            <a:r>
              <a:rPr kumimoji="0" lang="en-US" altLang="en-US" sz="2300" b="0" i="0" u="none" strike="noStrike" cap="none" normalizeH="0" baseline="0" dirty="0" smtClean="0">
                <a:ln>
                  <a:noFill/>
                </a:ln>
                <a:solidFill>
                  <a:srgbClr val="263238"/>
                </a:solidFill>
                <a:effectLst/>
                <a:latin typeface="-apple-system"/>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263238"/>
                </a:solidFill>
                <a:effectLst/>
                <a:latin typeface="-apple-system"/>
              </a:rPr>
              <a:t>There are </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n</a:t>
            </a:r>
            <a:r>
              <a:rPr kumimoji="0" lang="en-US" altLang="en-US" sz="2300" b="0" i="0" u="none" strike="noStrike" cap="none" normalizeH="0" baseline="0" dirty="0" smtClean="0">
                <a:ln>
                  <a:noFill/>
                </a:ln>
                <a:solidFill>
                  <a:srgbClr val="263238"/>
                </a:solidFill>
                <a:effectLst/>
                <a:latin typeface="-apple-system"/>
              </a:rPr>
              <a:t> vertical lines drawn such that the two endpoints of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300" b="0" i="0" u="none" strike="noStrike" cap="none" normalizeH="0" baseline="0" dirty="0" err="1" smtClean="0">
                <a:ln>
                  <a:noFill/>
                </a:ln>
                <a:solidFill>
                  <a:srgbClr val="546E7A"/>
                </a:solidFill>
                <a:effectLst/>
                <a:latin typeface="Courier New" pitchFamily="49" charset="0"/>
                <a:cs typeface="Courier New" pitchFamily="49" charset="0"/>
              </a:rPr>
              <a:t>i</a:t>
            </a:r>
            <a:r>
              <a:rPr kumimoji="0" lang="en-US" altLang="en-US" sz="2300" b="0" i="0" u="none" strike="noStrike" cap="none" normalizeH="0" baseline="30000" dirty="0" err="1" smtClean="0">
                <a:ln>
                  <a:noFill/>
                </a:ln>
                <a:solidFill>
                  <a:srgbClr val="546E7A"/>
                </a:solidFill>
                <a:effectLst/>
                <a:latin typeface="Courier New" pitchFamily="49" charset="0"/>
                <a:cs typeface="Courier New" pitchFamily="49" charset="0"/>
              </a:rPr>
              <a:t>th</a:t>
            </a:r>
            <a:r>
              <a:rPr kumimoji="0" lang="en-US" altLang="en-US" sz="2300" b="0" i="0" u="none" strike="noStrike" cap="none" normalizeH="0" baseline="0" dirty="0" smtClean="0">
                <a:ln>
                  <a:noFill/>
                </a:ln>
                <a:solidFill>
                  <a:srgbClr val="263238"/>
                </a:solidFill>
                <a:effectLst/>
                <a:latin typeface="-apple-system"/>
              </a:rPr>
              <a:t> line are </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a:t>
            </a:r>
            <a:r>
              <a:rPr kumimoji="0" lang="en-US" altLang="en-US" sz="2300" b="0" i="0" u="none" strike="noStrike" cap="none" normalizeH="0" baseline="0" dirty="0" err="1" smtClean="0">
                <a:ln>
                  <a:noFill/>
                </a:ln>
                <a:solidFill>
                  <a:srgbClr val="546E7A"/>
                </a:solidFill>
                <a:effectLst/>
                <a:latin typeface="Courier New" pitchFamily="49" charset="0"/>
                <a:cs typeface="Courier New" pitchFamily="49" charset="0"/>
              </a:rPr>
              <a:t>i</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 0)</a:t>
            </a:r>
            <a:r>
              <a:rPr kumimoji="0" lang="en-US" altLang="en-US" sz="2300" b="0" i="0" u="none" strike="noStrike" cap="none" normalizeH="0" baseline="0" dirty="0" smtClean="0">
                <a:ln>
                  <a:noFill/>
                </a:ln>
                <a:solidFill>
                  <a:srgbClr val="263238"/>
                </a:solidFill>
                <a:effectLst/>
                <a:latin typeface="-apple-system"/>
              </a:rPr>
              <a:t> and </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a:t>
            </a:r>
            <a:r>
              <a:rPr kumimoji="0" lang="en-US" altLang="en-US" sz="2300" b="0" i="0" u="none" strike="noStrike" cap="none" normalizeH="0" baseline="0" dirty="0" err="1" smtClean="0">
                <a:ln>
                  <a:noFill/>
                </a:ln>
                <a:solidFill>
                  <a:srgbClr val="546E7A"/>
                </a:solidFill>
                <a:effectLst/>
                <a:latin typeface="Courier New" pitchFamily="49" charset="0"/>
                <a:cs typeface="Courier New" pitchFamily="49" charset="0"/>
              </a:rPr>
              <a:t>i</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 height[</a:t>
            </a:r>
            <a:r>
              <a:rPr kumimoji="0" lang="en-US" altLang="en-US" sz="2300" b="0" i="0" u="none" strike="noStrike" cap="none" normalizeH="0" baseline="0" dirty="0" err="1" smtClean="0">
                <a:ln>
                  <a:noFill/>
                </a:ln>
                <a:solidFill>
                  <a:srgbClr val="546E7A"/>
                </a:solidFill>
                <a:effectLst/>
                <a:latin typeface="Courier New" pitchFamily="49" charset="0"/>
                <a:cs typeface="Courier New" pitchFamily="49" charset="0"/>
              </a:rPr>
              <a:t>i</a:t>
            </a:r>
            <a:r>
              <a:rPr kumimoji="0" lang="en-US" altLang="en-US" sz="2300" b="0" i="0" u="none" strike="noStrike" cap="none" normalizeH="0" baseline="0" dirty="0" smtClean="0">
                <a:ln>
                  <a:noFill/>
                </a:ln>
                <a:solidFill>
                  <a:srgbClr val="546E7A"/>
                </a:solidFill>
                <a:effectLst/>
                <a:latin typeface="Courier New" pitchFamily="49" charset="0"/>
                <a:cs typeface="Courier New" pitchFamily="49" charset="0"/>
              </a:rPr>
              <a:t>])</a:t>
            </a:r>
            <a:r>
              <a:rPr kumimoji="0" lang="en-US" altLang="en-US" sz="2300" b="0" i="0" u="none" strike="noStrike" cap="none" normalizeH="0" baseline="0" dirty="0" smtClean="0">
                <a:ln>
                  <a:noFill/>
                </a:ln>
                <a:solidFill>
                  <a:srgbClr val="263238"/>
                </a:solidFill>
                <a:effectLst/>
                <a:latin typeface="-apple-system"/>
              </a:rPr>
              <a:t>.</a:t>
            </a:r>
            <a:endParaRPr kumimoji="0" lang="en-US" altLang="en-US" sz="2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263238"/>
                </a:solidFill>
                <a:effectLst/>
                <a:latin typeface="-apple-system"/>
              </a:rPr>
              <a:t>Find two lines that together with the x-axis form a container,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263238"/>
                </a:solidFill>
                <a:effectLst/>
                <a:latin typeface="-apple-system"/>
              </a:rPr>
              <a:t> such that the container contains the most water.</a:t>
            </a:r>
            <a:endParaRPr kumimoji="0" lang="en-US" altLang="en-US" sz="2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263238"/>
                </a:solidFill>
                <a:effectLst/>
                <a:latin typeface="-apple-system"/>
              </a:rPr>
              <a:t>Return </a:t>
            </a:r>
            <a:r>
              <a:rPr kumimoji="0" lang="en-US" altLang="en-US" sz="2300" b="0" i="1" u="none" strike="noStrike" cap="none" normalizeH="0" baseline="0" dirty="0" smtClean="0">
                <a:ln>
                  <a:noFill/>
                </a:ln>
                <a:solidFill>
                  <a:srgbClr val="263238"/>
                </a:solidFill>
                <a:effectLst/>
                <a:latin typeface="-apple-system"/>
              </a:rPr>
              <a:t>the maximum amount of water a container can store</a:t>
            </a:r>
            <a:r>
              <a:rPr kumimoji="0" lang="en-US" altLang="en-US" sz="2300" b="0" i="0" u="none" strike="noStrike" cap="none" normalizeH="0" baseline="0" dirty="0" smtClean="0">
                <a:ln>
                  <a:noFill/>
                </a:ln>
                <a:solidFill>
                  <a:srgbClr val="263238"/>
                </a:solidFill>
                <a:effectLst/>
                <a:latin typeface="-apple-system"/>
              </a:rPr>
              <a:t>.</a:t>
            </a:r>
            <a:endParaRPr kumimoji="0" lang="en-US" altLang="en-US" sz="23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smtClean="0">
                <a:ln>
                  <a:noFill/>
                </a:ln>
                <a:solidFill>
                  <a:srgbClr val="263238"/>
                </a:solidFill>
                <a:effectLst/>
                <a:latin typeface="-apple-system"/>
              </a:rPr>
              <a:t>Notice</a:t>
            </a:r>
            <a:r>
              <a:rPr kumimoji="0" lang="en-US" altLang="en-US" sz="2300" b="0" i="0" u="none" strike="noStrike" cap="none" normalizeH="0" baseline="0" dirty="0" smtClean="0">
                <a:ln>
                  <a:noFill/>
                </a:ln>
                <a:solidFill>
                  <a:srgbClr val="263238"/>
                </a:solidFill>
                <a:effectLst/>
                <a:latin typeface="-apple-system"/>
              </a:rPr>
              <a:t> that you may not slant the container.</a:t>
            </a:r>
            <a:endParaRPr kumimoji="0" lang="en-US" altLang="en-US" sz="23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0375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3-lc-upload.s3.amazonaws.com/uploads/2018/07/17/question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7629525" cy="3648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14210" y="267641"/>
            <a:ext cx="6319359" cy="1145135"/>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63238"/>
                </a:solidFill>
                <a:effectLst/>
                <a:latin typeface="SFMono-Regular"/>
                <a:cs typeface="Arial" pitchFamily="34" charset="0"/>
              </a:rPr>
              <a:t>Input:</a:t>
            </a:r>
            <a:r>
              <a:rPr kumimoji="0" lang="en-US" altLang="en-US" sz="3200" b="0" i="0" u="none" strike="noStrike" cap="none" normalizeH="0" baseline="0" dirty="0" smtClean="0">
                <a:ln>
                  <a:noFill/>
                </a:ln>
                <a:solidFill>
                  <a:srgbClr val="263238"/>
                </a:solidFill>
                <a:effectLst/>
                <a:latin typeface="SFMono-Regular"/>
                <a:cs typeface="Arial" pitchFamily="34" charset="0"/>
              </a:rPr>
              <a:t> height = [1,8,6,2,5,4,8,3,7]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63238"/>
                </a:solidFill>
                <a:effectLst/>
                <a:latin typeface="SFMono-Regular"/>
                <a:cs typeface="Arial" pitchFamily="34" charset="0"/>
              </a:rPr>
              <a:t>Output:</a:t>
            </a:r>
            <a:r>
              <a:rPr kumimoji="0" lang="en-US" altLang="en-US" sz="3200" b="0" i="0" u="none" strike="noStrike" cap="none" normalizeH="0" baseline="0" dirty="0" smtClean="0">
                <a:ln>
                  <a:noFill/>
                </a:ln>
                <a:solidFill>
                  <a:srgbClr val="263238"/>
                </a:solidFill>
                <a:effectLst/>
                <a:latin typeface="SFMono-Regular"/>
                <a:cs typeface="Arial" pitchFamily="34" charset="0"/>
              </a:rPr>
              <a:t> 49</a:t>
            </a:r>
            <a:r>
              <a:rPr kumimoji="0" lang="en-US" altLang="en-US" sz="32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6743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67544" y="446475"/>
            <a:ext cx="3929281" cy="2130020"/>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870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63238"/>
                </a:solidFill>
                <a:effectLst/>
                <a:latin typeface="-apple-system"/>
                <a:cs typeface="Arial" pitchFamily="34" charset="0"/>
              </a:rPr>
              <a:t>Example 2:</a:t>
            </a:r>
            <a:endParaRPr kumimoji="0" lang="en-US" altLang="en-US" sz="3200" b="1" i="0" u="none" strike="noStrike" cap="none" normalizeH="0" baseline="0" dirty="0" smtClean="0">
              <a:ln>
                <a:noFill/>
              </a:ln>
              <a:solidFill>
                <a:srgbClr val="263238"/>
              </a:solidFill>
              <a:effectLst/>
              <a:latin typeface="SFMono-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63238"/>
                </a:solidFill>
                <a:effectLst/>
                <a:latin typeface="SFMono-Regular"/>
                <a:cs typeface="Arial" pitchFamily="34" charset="0"/>
              </a:rPr>
              <a:t>Input:</a:t>
            </a:r>
            <a:r>
              <a:rPr kumimoji="0" lang="en-US" altLang="en-US" sz="3200" b="0" i="0" u="none" strike="noStrike" cap="none" normalizeH="0" baseline="0" dirty="0" smtClean="0">
                <a:ln>
                  <a:noFill/>
                </a:ln>
                <a:solidFill>
                  <a:srgbClr val="263238"/>
                </a:solidFill>
                <a:effectLst/>
                <a:latin typeface="SFMono-Regular"/>
                <a:cs typeface="Arial" pitchFamily="34" charset="0"/>
              </a:rPr>
              <a:t> height =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263238"/>
                </a:solidFill>
                <a:effectLst/>
                <a:latin typeface="SFMono-Regular"/>
                <a:cs typeface="Arial" pitchFamily="34" charset="0"/>
              </a:rPr>
              <a:t>Output:</a:t>
            </a:r>
            <a:r>
              <a:rPr kumimoji="0" lang="en-US" altLang="en-US" sz="3200" b="0" i="0" u="none" strike="noStrike" cap="none" normalizeH="0" baseline="0" dirty="0" smtClean="0">
                <a:ln>
                  <a:noFill/>
                </a:ln>
                <a:solidFill>
                  <a:srgbClr val="263238"/>
                </a:solidFill>
                <a:effectLst/>
                <a:latin typeface="SFMono-Regular"/>
                <a:cs typeface="Arial" pitchFamily="34" charset="0"/>
              </a:rPr>
              <a:t> 1 </a:t>
            </a:r>
            <a:endParaRPr kumimoji="0" lang="en-US" altLang="en-US" sz="3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263238"/>
                </a:solidFill>
                <a:effectLst/>
                <a:latin typeface="-apple-system"/>
                <a:cs typeface="Arial" pitchFamily="34" charset="0"/>
              </a:rPr>
              <a:t> </a:t>
            </a:r>
            <a:endParaRPr kumimoji="0" lang="en-US" altLang="en-US" sz="32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45326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7848872" cy="4154984"/>
          </a:xfrm>
          <a:prstGeom prst="rect">
            <a:avLst/>
          </a:prstGeom>
        </p:spPr>
        <p:txBody>
          <a:bodyPr wrap="square">
            <a:spAutoFit/>
          </a:bodyPr>
          <a:lstStyle/>
          <a:p>
            <a:r>
              <a:rPr lang="en-GB" sz="2400" b="1" dirty="0"/>
              <a:t>Approach 1: Brute Force</a:t>
            </a:r>
          </a:p>
          <a:p>
            <a:r>
              <a:rPr lang="en-GB" sz="2400" dirty="0"/>
              <a:t>The most basic approach to solve this problem is to simplify all possible areas for every pair of line segments and maximize it.</a:t>
            </a:r>
          </a:p>
          <a:p>
            <a:r>
              <a:rPr lang="en-GB" sz="2400" b="1" dirty="0"/>
              <a:t>Algorithm</a:t>
            </a:r>
            <a:endParaRPr lang="en-GB" sz="2400" dirty="0"/>
          </a:p>
          <a:p>
            <a:r>
              <a:rPr lang="en-GB" sz="2400" dirty="0"/>
              <a:t>Initialise </a:t>
            </a:r>
            <a:r>
              <a:rPr lang="en-GB" sz="2400" b="1" dirty="0" err="1"/>
              <a:t>maxarea</a:t>
            </a:r>
            <a:r>
              <a:rPr lang="en-GB" sz="2400" b="1" dirty="0"/>
              <a:t> = 0</a:t>
            </a:r>
            <a:r>
              <a:rPr lang="en-GB" sz="2400" dirty="0"/>
              <a:t>.</a:t>
            </a:r>
          </a:p>
          <a:p>
            <a:r>
              <a:rPr lang="en-GB" sz="2400" dirty="0"/>
              <a:t>Run a nested loop </a:t>
            </a:r>
            <a:r>
              <a:rPr lang="en-GB" sz="2400" dirty="0" err="1"/>
              <a:t>i</a:t>
            </a:r>
            <a:r>
              <a:rPr lang="en-GB" sz="2400" dirty="0"/>
              <a:t> = 0 till </a:t>
            </a:r>
            <a:r>
              <a:rPr lang="en-GB" sz="2400" dirty="0" err="1"/>
              <a:t>i</a:t>
            </a:r>
            <a:r>
              <a:rPr lang="en-GB" sz="2400" dirty="0"/>
              <a:t> = N </a:t>
            </a:r>
            <a:endParaRPr lang="en-GB" sz="2400" dirty="0" smtClean="0"/>
          </a:p>
          <a:p>
            <a:r>
              <a:rPr lang="en-GB" sz="2400" dirty="0"/>
              <a:t> </a:t>
            </a:r>
            <a:r>
              <a:rPr lang="en-GB" sz="2400" dirty="0" smtClean="0"/>
              <a:t> and </a:t>
            </a:r>
            <a:r>
              <a:rPr lang="en-GB" sz="2400" dirty="0"/>
              <a:t>j = </a:t>
            </a:r>
            <a:r>
              <a:rPr lang="en-GB" sz="2400" dirty="0" err="1"/>
              <a:t>i</a:t>
            </a:r>
            <a:r>
              <a:rPr lang="en-GB" sz="2400" dirty="0"/>
              <a:t> + 1 till N.</a:t>
            </a:r>
          </a:p>
          <a:p>
            <a:pPr lvl="1"/>
            <a:r>
              <a:rPr lang="en-GB" sz="2400" dirty="0"/>
              <a:t>The area would be the </a:t>
            </a:r>
            <a:r>
              <a:rPr lang="en-GB" sz="2400" b="1" dirty="0"/>
              <a:t>min(height[</a:t>
            </a:r>
            <a:r>
              <a:rPr lang="en-GB" sz="2400" b="1" dirty="0" err="1"/>
              <a:t>i</a:t>
            </a:r>
            <a:r>
              <a:rPr lang="en-GB" sz="2400" b="1" dirty="0"/>
              <a:t>], height[j]) * (j – </a:t>
            </a:r>
            <a:r>
              <a:rPr lang="en-GB" sz="2400" b="1" dirty="0" err="1"/>
              <a:t>i</a:t>
            </a:r>
            <a:r>
              <a:rPr lang="en-GB" sz="2400" b="1" dirty="0"/>
              <a:t>)</a:t>
            </a:r>
            <a:endParaRPr lang="en-GB" sz="2400" dirty="0"/>
          </a:p>
          <a:p>
            <a:pPr lvl="1"/>
            <a:r>
              <a:rPr lang="en-GB" sz="2400" dirty="0"/>
              <a:t>Maximize the area for every iteration.</a:t>
            </a:r>
          </a:p>
          <a:p>
            <a:r>
              <a:rPr lang="en-GB" sz="2400" dirty="0"/>
              <a:t>Return </a:t>
            </a:r>
            <a:r>
              <a:rPr lang="en-GB" sz="2400" b="1" dirty="0" err="1"/>
              <a:t>maxarea</a:t>
            </a:r>
            <a:r>
              <a:rPr lang="en-GB" sz="2400" b="1" dirty="0"/>
              <a:t>.</a:t>
            </a:r>
            <a:endParaRPr lang="en-GB" sz="2400" dirty="0"/>
          </a:p>
        </p:txBody>
      </p:sp>
    </p:spTree>
    <p:extLst>
      <p:ext uri="{BB962C8B-B14F-4D97-AF65-F5344CB8AC3E}">
        <p14:creationId xmlns:p14="http://schemas.microsoft.com/office/powerpoint/2010/main" val="147043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6782" y="449694"/>
            <a:ext cx="5907386" cy="521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20313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err="1" smtClean="0">
                <a:ln>
                  <a:noFill/>
                </a:ln>
                <a:solidFill>
                  <a:srgbClr val="000000"/>
                </a:solidFill>
                <a:effectLst/>
                <a:latin typeface="SFMono-Regular"/>
                <a:cs typeface="Arial" pitchFamily="34" charset="0"/>
              </a:rPr>
              <a:t>int</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maxArea</a:t>
            </a:r>
            <a:r>
              <a:rPr kumimoji="0" lang="en-US" altLang="en-US" sz="2600" b="0" i="0" u="none" strike="noStrike" cap="none" normalizeH="0" baseline="0" dirty="0" smtClean="0">
                <a:ln>
                  <a:noFill/>
                </a:ln>
                <a:solidFill>
                  <a:srgbClr val="000000"/>
                </a:solidFill>
                <a:effectLst/>
                <a:latin typeface="SFMono-Regular"/>
                <a:cs typeface="Arial" pitchFamily="34" charset="0"/>
              </a:rPr>
              <a:t>(</a:t>
            </a:r>
            <a:r>
              <a:rPr kumimoji="0" lang="en-US" altLang="en-US" sz="2600" b="0" i="0" u="none" strike="noStrike" cap="none" normalizeH="0" baseline="0" dirty="0" err="1" smtClean="0">
                <a:ln>
                  <a:noFill/>
                </a:ln>
                <a:solidFill>
                  <a:srgbClr val="000000"/>
                </a:solidFill>
                <a:effectLst/>
                <a:latin typeface="SFMono-Regular"/>
                <a:cs typeface="Arial" pitchFamily="34" charset="0"/>
              </a:rPr>
              <a:t>int</a:t>
            </a:r>
            <a:r>
              <a:rPr kumimoji="0" lang="en-US" altLang="en-US" sz="2600" b="0" i="0" u="none" strike="noStrike" cap="none" normalizeH="0" baseline="0" dirty="0" smtClean="0">
                <a:ln>
                  <a:noFill/>
                </a:ln>
                <a:solidFill>
                  <a:srgbClr val="000000"/>
                </a:solidFill>
                <a:effectLst/>
                <a:latin typeface="SFMono-Regular"/>
                <a:cs typeface="Arial" pitchFamily="34" charset="0"/>
              </a:rPr>
              <a:t>[] height)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int</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maxarea</a:t>
            </a:r>
            <a:r>
              <a:rPr kumimoji="0" lang="en-US" altLang="en-US" sz="2600" b="0" i="0" u="none" strike="noStrike" cap="none" normalizeH="0" baseline="0" dirty="0" smtClean="0">
                <a:ln>
                  <a:noFill/>
                </a:ln>
                <a:solidFill>
                  <a:srgbClr val="000000"/>
                </a:solidFill>
                <a:effectLst/>
                <a:latin typeface="SFMono-Regular"/>
                <a:cs typeface="Arial" pitchFamily="34" charset="0"/>
              </a:rPr>
              <a:t>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SFMono-Regular"/>
                <a:cs typeface="Arial" pitchFamily="34" charset="0"/>
              </a:rPr>
              <a:t> for (</a:t>
            </a:r>
            <a:r>
              <a:rPr kumimoji="0" lang="en-US" altLang="en-US" sz="2600" b="0" i="0" u="none" strike="noStrike" cap="none" normalizeH="0" baseline="0" dirty="0" err="1" smtClean="0">
                <a:ln>
                  <a:noFill/>
                </a:ln>
                <a:solidFill>
                  <a:srgbClr val="000000"/>
                </a:solidFill>
                <a:effectLst/>
                <a:latin typeface="SFMono-Regular"/>
                <a:cs typeface="Arial" pitchFamily="34" charset="0"/>
              </a:rPr>
              <a:t>int</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i</a:t>
            </a:r>
            <a:r>
              <a:rPr kumimoji="0" lang="en-US" altLang="en-US" sz="2600" b="0" i="0" u="none" strike="noStrike" cap="none" normalizeH="0" baseline="0" dirty="0" smtClean="0">
                <a:ln>
                  <a:noFill/>
                </a:ln>
                <a:solidFill>
                  <a:srgbClr val="000000"/>
                </a:solidFill>
                <a:effectLst/>
                <a:latin typeface="SFMono-Regular"/>
                <a:cs typeface="Arial" pitchFamily="34" charset="0"/>
              </a:rPr>
              <a:t> = 0; </a:t>
            </a:r>
            <a:r>
              <a:rPr kumimoji="0" lang="en-US" altLang="en-US" sz="2600" b="0" i="0" u="none" strike="noStrike" cap="none" normalizeH="0" baseline="0" dirty="0" err="1" smtClean="0">
                <a:ln>
                  <a:noFill/>
                </a:ln>
                <a:solidFill>
                  <a:srgbClr val="000000"/>
                </a:solidFill>
                <a:effectLst/>
                <a:latin typeface="SFMono-Regular"/>
                <a:cs typeface="Arial" pitchFamily="34" charset="0"/>
              </a:rPr>
              <a:t>i</a:t>
            </a:r>
            <a:r>
              <a:rPr kumimoji="0" lang="en-US" altLang="en-US" sz="2600" b="0" i="0" u="none" strike="noStrike" cap="none" normalizeH="0" baseline="0" dirty="0" smtClean="0">
                <a:ln>
                  <a:noFill/>
                </a:ln>
                <a:solidFill>
                  <a:srgbClr val="000000"/>
                </a:solidFill>
                <a:effectLst/>
                <a:latin typeface="SFMono-Regular"/>
                <a:cs typeface="Arial" pitchFamily="34" charset="0"/>
              </a:rPr>
              <a:t> &lt;</a:t>
            </a:r>
            <a:r>
              <a:rPr kumimoji="0" lang="en-US" altLang="en-US" sz="2600" b="0" i="0" u="none" strike="noStrike" cap="none" normalizeH="0" baseline="0" dirty="0" err="1" smtClean="0">
                <a:ln>
                  <a:noFill/>
                </a:ln>
                <a:solidFill>
                  <a:srgbClr val="000000"/>
                </a:solidFill>
                <a:effectLst/>
                <a:latin typeface="SFMono-Regular"/>
                <a:cs typeface="Arial" pitchFamily="34" charset="0"/>
              </a:rPr>
              <a:t>height.length</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i</a:t>
            </a:r>
            <a:r>
              <a:rPr kumimoji="0" lang="en-US" altLang="en-US" sz="2600" b="0" i="0" u="none" strike="noStrike" cap="none" normalizeH="0" baseline="0" dirty="0" smtClean="0">
                <a:ln>
                  <a:noFill/>
                </a:ln>
                <a:solidFill>
                  <a:srgbClr val="000000"/>
                </a:solidFill>
                <a:effectLst/>
                <a:latin typeface="SFMono-Regular"/>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600" dirty="0" smtClean="0">
                <a:solidFill>
                  <a:srgbClr val="000000"/>
                </a:solidFill>
                <a:latin typeface="SFMono-Regular"/>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SFMono-Regular"/>
                <a:cs typeface="Arial" pitchFamily="34" charset="0"/>
              </a:rPr>
              <a:t> for (</a:t>
            </a:r>
            <a:r>
              <a:rPr kumimoji="0" lang="en-US" altLang="en-US" sz="2600" b="0" i="0" u="none" strike="noStrike" cap="none" normalizeH="0" baseline="0" dirty="0" err="1" smtClean="0">
                <a:ln>
                  <a:noFill/>
                </a:ln>
                <a:solidFill>
                  <a:srgbClr val="000000"/>
                </a:solidFill>
                <a:effectLst/>
                <a:latin typeface="SFMono-Regular"/>
                <a:cs typeface="Arial" pitchFamily="34" charset="0"/>
              </a:rPr>
              <a:t>int</a:t>
            </a:r>
            <a:r>
              <a:rPr kumimoji="0" lang="en-US" altLang="en-US" sz="2600" b="0" i="0" u="none" strike="noStrike" cap="none" normalizeH="0" baseline="0" dirty="0" smtClean="0">
                <a:ln>
                  <a:noFill/>
                </a:ln>
                <a:solidFill>
                  <a:srgbClr val="000000"/>
                </a:solidFill>
                <a:effectLst/>
                <a:latin typeface="SFMono-Regular"/>
                <a:cs typeface="Arial" pitchFamily="34" charset="0"/>
              </a:rPr>
              <a:t> j = </a:t>
            </a:r>
            <a:r>
              <a:rPr kumimoji="0" lang="en-US" altLang="en-US" sz="2600" b="0" i="0" u="none" strike="noStrike" cap="none" normalizeH="0" baseline="0" dirty="0" err="1" smtClean="0">
                <a:ln>
                  <a:noFill/>
                </a:ln>
                <a:solidFill>
                  <a:srgbClr val="000000"/>
                </a:solidFill>
                <a:effectLst/>
                <a:latin typeface="SFMono-Regular"/>
                <a:cs typeface="Arial" pitchFamily="34" charset="0"/>
              </a:rPr>
              <a:t>i</a:t>
            </a:r>
            <a:r>
              <a:rPr kumimoji="0" lang="en-US" altLang="en-US" sz="2600" b="0" i="0" u="none" strike="noStrike" cap="none" normalizeH="0" baseline="0" dirty="0" smtClean="0">
                <a:ln>
                  <a:noFill/>
                </a:ln>
                <a:solidFill>
                  <a:srgbClr val="000000"/>
                </a:solidFill>
                <a:effectLst/>
                <a:latin typeface="SFMono-Regular"/>
                <a:cs typeface="Arial" pitchFamily="34" charset="0"/>
              </a:rPr>
              <a:t> + 1; j &lt;; </a:t>
            </a:r>
            <a:r>
              <a:rPr kumimoji="0" lang="en-US" altLang="en-US" sz="2600" b="0" i="0" u="none" strike="noStrike" cap="none" normalizeH="0" baseline="0" dirty="0" err="1" smtClean="0">
                <a:ln>
                  <a:noFill/>
                </a:ln>
                <a:solidFill>
                  <a:srgbClr val="000000"/>
                </a:solidFill>
                <a:effectLst/>
                <a:latin typeface="SFMono-Regular"/>
                <a:cs typeface="Arial" pitchFamily="34" charset="0"/>
              </a:rPr>
              <a:t>height.length</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j++</a:t>
            </a:r>
            <a:r>
              <a:rPr kumimoji="0" lang="en-US" altLang="en-US" sz="2600" b="0" i="0" u="none" strike="noStrike" cap="none" normalizeH="0" baseline="0" dirty="0" smtClean="0">
                <a:ln>
                  <a:noFill/>
                </a:ln>
                <a:solidFill>
                  <a:srgbClr val="000000"/>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600" dirty="0" smtClean="0">
                <a:solidFill>
                  <a:srgbClr val="000000"/>
                </a:solidFill>
                <a:latin typeface="SFMono-Regular"/>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600" dirty="0" err="1">
                <a:solidFill>
                  <a:srgbClr val="000000"/>
                </a:solidFill>
                <a:latin typeface="SFMono-Regular"/>
                <a:cs typeface="Arial" pitchFamily="34" charset="0"/>
              </a:rPr>
              <a:t>i</a:t>
            </a:r>
            <a:r>
              <a:rPr lang="en-US" altLang="en-US" sz="2600" dirty="0" err="1" smtClean="0">
                <a:solidFill>
                  <a:srgbClr val="000000"/>
                </a:solidFill>
                <a:latin typeface="SFMono-Regular"/>
                <a:cs typeface="Arial" pitchFamily="34" charset="0"/>
              </a:rPr>
              <a:t>nt</a:t>
            </a:r>
            <a:r>
              <a:rPr lang="en-US" altLang="en-US" sz="2600" dirty="0" smtClean="0">
                <a:solidFill>
                  <a:srgbClr val="000000"/>
                </a:solidFill>
                <a:latin typeface="SFMono-Regular"/>
                <a:cs typeface="Arial" pitchFamily="34" charset="0"/>
              </a:rPr>
              <a:t> w=j-</a:t>
            </a:r>
            <a:r>
              <a:rPr lang="en-US" altLang="en-US" sz="2600" dirty="0" err="1" smtClean="0">
                <a:solidFill>
                  <a:srgbClr val="000000"/>
                </a:solidFill>
                <a:latin typeface="SFMono-Regular"/>
                <a:cs typeface="Arial" pitchFamily="34" charset="0"/>
              </a:rPr>
              <a:t>i</a:t>
            </a:r>
            <a:r>
              <a:rPr lang="en-US" altLang="en-US" sz="2600" dirty="0" smtClean="0">
                <a:solidFill>
                  <a:srgbClr val="000000"/>
                </a:solidFill>
                <a:latin typeface="SFMono-Regular"/>
                <a:cs typeface="Arial" pitchFamily="34" charset="0"/>
              </a:rPr>
              <a:t>;</a:t>
            </a:r>
          </a:p>
          <a:p>
            <a:pPr lvl="0" fontAlgn="base">
              <a:spcBef>
                <a:spcPct val="0"/>
              </a:spcBef>
              <a:spcAft>
                <a:spcPct val="0"/>
              </a:spcAft>
            </a:pPr>
            <a:r>
              <a:rPr lang="en-US" altLang="en-US" sz="2600" dirty="0" err="1">
                <a:solidFill>
                  <a:srgbClr val="000000"/>
                </a:solidFill>
                <a:latin typeface="SFMono-Regular"/>
                <a:cs typeface="Arial" pitchFamily="34" charset="0"/>
              </a:rPr>
              <a:t>i</a:t>
            </a:r>
            <a:r>
              <a:rPr lang="en-US" altLang="en-US" sz="2600" dirty="0" err="1" smtClean="0">
                <a:solidFill>
                  <a:srgbClr val="000000"/>
                </a:solidFill>
                <a:latin typeface="SFMono-Regular"/>
                <a:cs typeface="Arial" pitchFamily="34" charset="0"/>
              </a:rPr>
              <a:t>nt</a:t>
            </a:r>
            <a:r>
              <a:rPr lang="en-US" altLang="en-US" sz="2600" dirty="0" smtClean="0">
                <a:solidFill>
                  <a:srgbClr val="000000"/>
                </a:solidFill>
                <a:latin typeface="SFMono-Regular"/>
                <a:cs typeface="Arial" pitchFamily="34" charset="0"/>
              </a:rPr>
              <a:t> </a:t>
            </a:r>
            <a:r>
              <a:rPr lang="en-US" altLang="en-US" sz="2600" dirty="0">
                <a:solidFill>
                  <a:srgbClr val="000000"/>
                </a:solidFill>
                <a:latin typeface="SFMono-Regular"/>
                <a:cs typeface="Arial" pitchFamily="34" charset="0"/>
              </a:rPr>
              <a:t>h</a:t>
            </a:r>
            <a:r>
              <a:rPr lang="en-US" altLang="en-US" sz="2600" dirty="0" smtClean="0">
                <a:solidFill>
                  <a:srgbClr val="000000"/>
                </a:solidFill>
                <a:latin typeface="SFMono-Regular"/>
                <a:cs typeface="Arial" pitchFamily="34" charset="0"/>
              </a:rPr>
              <a:t>=</a:t>
            </a: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err="1" smtClean="0">
                <a:ln>
                  <a:noFill/>
                </a:ln>
                <a:solidFill>
                  <a:srgbClr val="000000"/>
                </a:solidFill>
                <a:effectLst/>
                <a:latin typeface="SFMono-Regular"/>
                <a:cs typeface="Arial" pitchFamily="34" charset="0"/>
              </a:rPr>
              <a:t>Math.min</a:t>
            </a:r>
            <a:r>
              <a:rPr kumimoji="0" lang="en-US" altLang="en-US" sz="2600" b="0" i="0" u="none" strike="noStrike" cap="none" normalizeH="0" baseline="0" dirty="0" smtClean="0">
                <a:ln>
                  <a:noFill/>
                </a:ln>
                <a:solidFill>
                  <a:srgbClr val="000000"/>
                </a:solidFill>
                <a:effectLst/>
                <a:latin typeface="SFMono-Regular"/>
                <a:cs typeface="Arial" pitchFamily="34" charset="0"/>
              </a:rPr>
              <a:t>(height[</a:t>
            </a:r>
            <a:r>
              <a:rPr kumimoji="0" lang="en-US" altLang="en-US" sz="2600" b="0" i="0" u="none" strike="noStrike" cap="none" normalizeH="0" baseline="0" dirty="0" err="1" smtClean="0">
                <a:ln>
                  <a:noFill/>
                </a:ln>
                <a:solidFill>
                  <a:srgbClr val="000000"/>
                </a:solidFill>
                <a:effectLst/>
                <a:latin typeface="SFMono-Regular"/>
                <a:cs typeface="Arial" pitchFamily="34" charset="0"/>
              </a:rPr>
              <a:t>i</a:t>
            </a:r>
            <a:r>
              <a:rPr kumimoji="0" lang="en-US" altLang="en-US" sz="2600" b="0" i="0" u="none" strike="noStrike" cap="none" normalizeH="0" baseline="0" dirty="0" smtClean="0">
                <a:ln>
                  <a:noFill/>
                </a:ln>
                <a:solidFill>
                  <a:srgbClr val="000000"/>
                </a:solidFill>
                <a:effectLst/>
                <a:latin typeface="SFMono-Regular"/>
                <a:cs typeface="Arial" pitchFamily="34" charset="0"/>
              </a:rPr>
              <a:t>], height[j]) ;</a:t>
            </a:r>
            <a:endParaRPr lang="en-US" altLang="en-US" sz="2600" dirty="0" smtClean="0">
              <a:solidFill>
                <a:srgbClr val="000000"/>
              </a:solidFill>
              <a:latin typeface="SFMono-Regula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600" dirty="0" err="1">
                <a:solidFill>
                  <a:srgbClr val="000000"/>
                </a:solidFill>
                <a:latin typeface="SFMono-Regular"/>
                <a:cs typeface="Arial" pitchFamily="34" charset="0"/>
              </a:rPr>
              <a:t>i</a:t>
            </a:r>
            <a:r>
              <a:rPr lang="en-US" altLang="en-US" sz="2600" dirty="0" err="1" smtClean="0">
                <a:solidFill>
                  <a:srgbClr val="000000"/>
                </a:solidFill>
                <a:latin typeface="SFMono-Regular"/>
                <a:cs typeface="Arial" pitchFamily="34" charset="0"/>
              </a:rPr>
              <a:t>nt</a:t>
            </a:r>
            <a:r>
              <a:rPr lang="en-US" altLang="en-US" sz="2600" dirty="0" smtClean="0">
                <a:solidFill>
                  <a:srgbClr val="000000"/>
                </a:solidFill>
                <a:latin typeface="SFMono-Regular"/>
                <a:cs typeface="Arial" pitchFamily="34" charset="0"/>
              </a:rPr>
              <a:t> area=w*h;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err="1" smtClean="0">
                <a:ln>
                  <a:noFill/>
                </a:ln>
                <a:solidFill>
                  <a:srgbClr val="000000"/>
                </a:solidFill>
                <a:effectLst/>
                <a:latin typeface="SFMono-Regular"/>
                <a:cs typeface="Arial" pitchFamily="34" charset="0"/>
              </a:rPr>
              <a:t>maxarea</a:t>
            </a:r>
            <a:r>
              <a:rPr kumimoji="0" lang="en-US" altLang="en-US" sz="2600" b="0" i="0" u="none" strike="noStrike" cap="none" normalizeH="0" baseline="0" dirty="0" smtClean="0">
                <a:ln>
                  <a:noFill/>
                </a:ln>
                <a:solidFill>
                  <a:srgbClr val="000000"/>
                </a:solidFill>
                <a:effectLst/>
                <a:latin typeface="SFMono-Regular"/>
                <a:cs typeface="Arial" pitchFamily="34" charset="0"/>
              </a:rPr>
              <a:t> = </a:t>
            </a:r>
            <a:r>
              <a:rPr kumimoji="0" lang="en-US" altLang="en-US" sz="2600" b="0" i="0" u="none" strike="noStrike" cap="none" normalizeH="0" baseline="0" dirty="0" err="1" smtClean="0">
                <a:ln>
                  <a:noFill/>
                </a:ln>
                <a:solidFill>
                  <a:srgbClr val="000000"/>
                </a:solidFill>
                <a:effectLst/>
                <a:latin typeface="SFMono-Regular"/>
                <a:cs typeface="Arial" pitchFamily="34" charset="0"/>
              </a:rPr>
              <a:t>Math.max</a:t>
            </a:r>
            <a:r>
              <a:rPr kumimoji="0" lang="en-US" altLang="en-US" sz="2600" b="0" i="0" u="none" strike="noStrike" cap="none" normalizeH="0" baseline="0" dirty="0" smtClean="0">
                <a:ln>
                  <a:noFill/>
                </a:ln>
                <a:solidFill>
                  <a:srgbClr val="000000"/>
                </a:solidFill>
                <a:effectLst/>
                <a:latin typeface="SFMono-Regular"/>
                <a:cs typeface="Arial" pitchFamily="34" charset="0"/>
              </a:rPr>
              <a:t>(</a:t>
            </a:r>
            <a:r>
              <a:rPr kumimoji="0" lang="en-US" altLang="en-US" sz="2600" b="0" i="0" u="none" strike="noStrike" cap="none" normalizeH="0" baseline="0" dirty="0" err="1" smtClean="0">
                <a:ln>
                  <a:noFill/>
                </a:ln>
                <a:solidFill>
                  <a:srgbClr val="000000"/>
                </a:solidFill>
                <a:effectLst/>
                <a:latin typeface="SFMono-Regular"/>
                <a:cs typeface="Arial" pitchFamily="34" charset="0"/>
              </a:rPr>
              <a:t>maxarea,area</a:t>
            </a:r>
            <a:r>
              <a:rPr kumimoji="0" lang="en-US" altLang="en-US" sz="2600" b="0" i="0" u="none" strike="noStrike" cap="none" normalizeH="0" baseline="0" dirty="0" smtClean="0">
                <a:ln>
                  <a:noFill/>
                </a:ln>
                <a:solidFill>
                  <a:srgbClr val="000000"/>
                </a:solidFill>
                <a:effectLst/>
                <a:latin typeface="SFMono-Regular"/>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SFMono-Regular"/>
                <a:cs typeface="Arial" pitchFamily="34" charset="0"/>
              </a:rPr>
              <a:t>return </a:t>
            </a:r>
            <a:r>
              <a:rPr kumimoji="0" lang="en-US" altLang="en-US" sz="2600" b="0" i="0" u="none" strike="noStrike" cap="none" normalizeH="0" baseline="0" dirty="0" err="1" smtClean="0">
                <a:ln>
                  <a:noFill/>
                </a:ln>
                <a:solidFill>
                  <a:srgbClr val="000000"/>
                </a:solidFill>
                <a:effectLst/>
                <a:latin typeface="SFMono-Regular"/>
                <a:cs typeface="Arial" pitchFamily="34" charset="0"/>
              </a:rPr>
              <a:t>maxarea</a:t>
            </a:r>
            <a:r>
              <a:rPr kumimoji="0" lang="en-US" altLang="en-US" sz="2600" b="0" i="0" u="none" strike="noStrike" cap="none" normalizeH="0" baseline="0" dirty="0" smtClean="0">
                <a:ln>
                  <a:noFill/>
                </a:ln>
                <a:solidFill>
                  <a:srgbClr val="000000"/>
                </a:solidFill>
                <a:effectLst/>
                <a:latin typeface="SFMono-Regular"/>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SFMono-Regular"/>
                <a:cs typeface="Arial" pitchFamily="34" charset="0"/>
              </a:rPr>
              <a:t> }</a:t>
            </a:r>
            <a:r>
              <a:rPr kumimoji="0" lang="en-US" altLang="en-US" sz="2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62585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260648"/>
            <a:ext cx="4572000" cy="1200329"/>
          </a:xfrm>
          <a:prstGeom prst="rect">
            <a:avLst/>
          </a:prstGeom>
        </p:spPr>
        <p:txBody>
          <a:bodyPr>
            <a:spAutoFit/>
          </a:bodyPr>
          <a:lstStyle/>
          <a:p>
            <a:r>
              <a:rPr lang="en-GB" b="1" dirty="0"/>
              <a:t>Time </a:t>
            </a:r>
            <a:r>
              <a:rPr lang="en-GB" b="1" dirty="0" err="1"/>
              <a:t>Complexity:</a:t>
            </a:r>
            <a:r>
              <a:rPr lang="en-GB" dirty="0" err="1"/>
              <a:t>O</a:t>
            </a:r>
            <a:r>
              <a:rPr lang="en-GB" dirty="0"/>
              <a:t>(N^2), where N is the size of the array</a:t>
            </a:r>
            <a:r>
              <a:rPr lang="en-GB" dirty="0" smtClean="0"/>
              <a:t/>
            </a:r>
            <a:br>
              <a:rPr lang="en-GB" dirty="0" smtClean="0"/>
            </a:br>
            <a:r>
              <a:rPr lang="en-GB" b="1" dirty="0"/>
              <a:t>Space </a:t>
            </a:r>
            <a:r>
              <a:rPr lang="en-GB" b="1" dirty="0" err="1"/>
              <a:t>Complexity:</a:t>
            </a:r>
            <a:r>
              <a:rPr lang="en-GB" dirty="0" err="1"/>
              <a:t>O</a:t>
            </a:r>
            <a:r>
              <a:rPr lang="en-GB" dirty="0"/>
              <a:t>(1) since no extra space is used.</a:t>
            </a:r>
            <a:endParaRPr lang="en-IN" dirty="0"/>
          </a:p>
        </p:txBody>
      </p:sp>
    </p:spTree>
    <p:extLst>
      <p:ext uri="{BB962C8B-B14F-4D97-AF65-F5344CB8AC3E}">
        <p14:creationId xmlns:p14="http://schemas.microsoft.com/office/powerpoint/2010/main" val="3949912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280920" cy="923330"/>
          </a:xfrm>
          <a:prstGeom prst="rect">
            <a:avLst/>
          </a:prstGeom>
        </p:spPr>
        <p:txBody>
          <a:bodyPr wrap="square">
            <a:spAutoFit/>
          </a:bodyPr>
          <a:lstStyle/>
          <a:p>
            <a:r>
              <a:rPr lang="en-GB" b="1" dirty="0"/>
              <a:t>Approach 2: Two </a:t>
            </a:r>
            <a:r>
              <a:rPr lang="en-GB" b="1" dirty="0" smtClean="0"/>
              <a:t>Pointers and greedy</a:t>
            </a:r>
            <a:endParaRPr lang="en-GB" b="1" dirty="0"/>
          </a:p>
          <a:p>
            <a:r>
              <a:rPr lang="en-GB" dirty="0"/>
              <a:t>The most basic observation is that  the area formed between the lines will always be limited by the height of the minimum. So, the larger the distance, the greater the area.</a:t>
            </a:r>
          </a:p>
        </p:txBody>
      </p:sp>
    </p:spTree>
    <p:extLst>
      <p:ext uri="{BB962C8B-B14F-4D97-AF65-F5344CB8AC3E}">
        <p14:creationId xmlns:p14="http://schemas.microsoft.com/office/powerpoint/2010/main" val="414122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07701"/>
            <a:ext cx="7776864" cy="2031325"/>
          </a:xfrm>
          <a:prstGeom prst="rect">
            <a:avLst/>
          </a:prstGeom>
        </p:spPr>
        <p:txBody>
          <a:bodyPr wrap="square">
            <a:spAutoFit/>
          </a:bodyPr>
          <a:lstStyle/>
          <a:p>
            <a:r>
              <a:rPr lang="en-GB" b="1" dirty="0"/>
              <a:t>Algorithm:</a:t>
            </a:r>
            <a:endParaRPr lang="en-GB" dirty="0"/>
          </a:p>
          <a:p>
            <a:r>
              <a:rPr lang="en-GB" dirty="0"/>
              <a:t>Take two pointers, one at </a:t>
            </a:r>
            <a:r>
              <a:rPr lang="en-GB" b="1" dirty="0" err="1"/>
              <a:t>i</a:t>
            </a:r>
            <a:r>
              <a:rPr lang="en-GB" b="1" dirty="0"/>
              <a:t> = 0</a:t>
            </a:r>
            <a:r>
              <a:rPr lang="en-GB" dirty="0"/>
              <a:t> and another pointer </a:t>
            </a:r>
            <a:r>
              <a:rPr lang="en-GB" b="1" dirty="0"/>
              <a:t>j = N – 1</a:t>
            </a:r>
            <a:r>
              <a:rPr lang="en-GB" dirty="0"/>
              <a:t>.</a:t>
            </a:r>
          </a:p>
          <a:p>
            <a:r>
              <a:rPr lang="en-GB" dirty="0"/>
              <a:t>Consider a variable </a:t>
            </a:r>
            <a:r>
              <a:rPr lang="en-GB" b="1" dirty="0" err="1"/>
              <a:t>maxarea</a:t>
            </a:r>
            <a:r>
              <a:rPr lang="en-GB" b="1" dirty="0"/>
              <a:t> = 0</a:t>
            </a:r>
            <a:r>
              <a:rPr lang="en-GB" dirty="0"/>
              <a:t>, </a:t>
            </a:r>
            <a:endParaRPr lang="en-GB" dirty="0" smtClean="0"/>
          </a:p>
          <a:p>
            <a:r>
              <a:rPr lang="en-GB" dirty="0" smtClean="0"/>
              <a:t>for </a:t>
            </a:r>
            <a:r>
              <a:rPr lang="en-GB" dirty="0"/>
              <a:t>calculating </a:t>
            </a:r>
            <a:r>
              <a:rPr lang="en-GB" b="1" dirty="0" err="1"/>
              <a:t>maxarea</a:t>
            </a:r>
            <a:r>
              <a:rPr lang="en-GB" b="1" dirty="0"/>
              <a:t> </a:t>
            </a:r>
            <a:r>
              <a:rPr lang="en-GB" dirty="0"/>
              <a:t>till index </a:t>
            </a:r>
            <a:r>
              <a:rPr lang="en-GB" b="1" dirty="0" err="1"/>
              <a:t>i</a:t>
            </a:r>
            <a:r>
              <a:rPr lang="en-GB" b="1" dirty="0"/>
              <a:t>.</a:t>
            </a:r>
            <a:endParaRPr lang="en-GB" dirty="0"/>
          </a:p>
          <a:p>
            <a:r>
              <a:rPr lang="en-GB" dirty="0"/>
              <a:t>At every step, calculate the </a:t>
            </a:r>
            <a:r>
              <a:rPr lang="en-GB" b="1" dirty="0" err="1"/>
              <a:t>maxarea</a:t>
            </a:r>
            <a:r>
              <a:rPr lang="en-GB" b="1" dirty="0"/>
              <a:t> </a:t>
            </a:r>
            <a:r>
              <a:rPr lang="en-GB" dirty="0"/>
              <a:t>between them the two lines pointed </a:t>
            </a:r>
            <a:r>
              <a:rPr lang="en-GB" b="1" dirty="0"/>
              <a:t>i.e. height[</a:t>
            </a:r>
            <a:r>
              <a:rPr lang="en-GB" b="1" dirty="0" err="1"/>
              <a:t>i</a:t>
            </a:r>
            <a:r>
              <a:rPr lang="en-GB" b="1" dirty="0"/>
              <a:t>] </a:t>
            </a:r>
            <a:r>
              <a:rPr lang="en-GB" dirty="0"/>
              <a:t>and </a:t>
            </a:r>
            <a:r>
              <a:rPr lang="en-GB" b="1" dirty="0"/>
              <a:t>height[j]</a:t>
            </a:r>
            <a:r>
              <a:rPr lang="en-GB" dirty="0"/>
              <a:t> and update </a:t>
            </a:r>
            <a:r>
              <a:rPr lang="en-GB" b="1" dirty="0" err="1"/>
              <a:t>maxarea</a:t>
            </a:r>
            <a:r>
              <a:rPr lang="en-GB" dirty="0"/>
              <a:t>.</a:t>
            </a:r>
          </a:p>
          <a:p>
            <a:r>
              <a:rPr lang="en-GB" dirty="0"/>
              <a:t>Keep incrementing the pointer pointed at smaller height towards each other.</a:t>
            </a:r>
          </a:p>
        </p:txBody>
      </p:sp>
    </p:spTree>
    <p:extLst>
      <p:ext uri="{BB962C8B-B14F-4D97-AF65-F5344CB8AC3E}">
        <p14:creationId xmlns:p14="http://schemas.microsoft.com/office/powerpoint/2010/main" val="866196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230</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Container With Most Water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With Most Water</dc:title>
  <dc:creator>ismail - [2010]</dc:creator>
  <cp:lastModifiedBy>ismail - [2010]</cp:lastModifiedBy>
  <cp:revision>3</cp:revision>
  <dcterms:created xsi:type="dcterms:W3CDTF">2022-05-09T04:29:12Z</dcterms:created>
  <dcterms:modified xsi:type="dcterms:W3CDTF">2022-05-09T04:41:52Z</dcterms:modified>
</cp:coreProperties>
</file>