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D5E548-8E4D-4E48-8896-17ACAF3BF45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281427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5E548-8E4D-4E48-8896-17ACAF3BF45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249042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5E548-8E4D-4E48-8896-17ACAF3BF45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346426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D5E548-8E4D-4E48-8896-17ACAF3BF45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63604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5E548-8E4D-4E48-8896-17ACAF3BF45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255752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D5E548-8E4D-4E48-8896-17ACAF3BF45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377173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D5E548-8E4D-4E48-8896-17ACAF3BF456}"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232468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D5E548-8E4D-4E48-8896-17ACAF3BF456}"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10387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5E548-8E4D-4E48-8896-17ACAF3BF456}"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369770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5E548-8E4D-4E48-8896-17ACAF3BF45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47017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5E548-8E4D-4E48-8896-17ACAF3BF45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EC9C-EF9F-4F76-9C37-B4A5FCF16326}" type="slidenum">
              <a:rPr lang="en-IN" smtClean="0"/>
              <a:t>‹#›</a:t>
            </a:fld>
            <a:endParaRPr lang="en-IN"/>
          </a:p>
        </p:txBody>
      </p:sp>
    </p:spTree>
    <p:extLst>
      <p:ext uri="{BB962C8B-B14F-4D97-AF65-F5344CB8AC3E}">
        <p14:creationId xmlns:p14="http://schemas.microsoft.com/office/powerpoint/2010/main" val="76163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5E548-8E4D-4E48-8896-17ACAF3BF456}" type="datetimeFigureOut">
              <a:rPr lang="en-IN" smtClean="0"/>
              <a:t>09-05-2022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FEC9C-EF9F-4F76-9C37-B4A5FCF16326}" type="slidenum">
              <a:rPr lang="en-IN" smtClean="0"/>
              <a:t>‹#›</a:t>
            </a:fld>
            <a:endParaRPr lang="en-IN"/>
          </a:p>
        </p:txBody>
      </p:sp>
    </p:spTree>
    <p:extLst>
      <p:ext uri="{BB962C8B-B14F-4D97-AF65-F5344CB8AC3E}">
        <p14:creationId xmlns:p14="http://schemas.microsoft.com/office/powerpoint/2010/main" val="334151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solidFill>
                  <a:srgbClr val="002060"/>
                </a:solidFill>
              </a:rPr>
              <a:t>Find Minimum sum of product of two arrays</a:t>
            </a:r>
            <a:br>
              <a:rPr lang="en-GB" b="1" dirty="0">
                <a:solidFill>
                  <a:srgbClr val="002060"/>
                </a:solidFill>
              </a:rPr>
            </a:br>
            <a:endParaRPr lang="en-IN" dirty="0">
              <a:solidFill>
                <a:srgbClr val="002060"/>
              </a:solidFill>
            </a:endParaRPr>
          </a:p>
        </p:txBody>
      </p:sp>
      <p:sp>
        <p:nvSpPr>
          <p:cNvPr id="3" name="Subtitle 2"/>
          <p:cNvSpPr>
            <a:spLocks noGrp="1"/>
          </p:cNvSpPr>
          <p:nvPr>
            <p:ph type="subTitle" idx="1"/>
          </p:nvPr>
        </p:nvSpPr>
        <p:spPr/>
        <p:txBody>
          <a:bodyPr/>
          <a:lstStyle/>
          <a:p>
            <a:r>
              <a:rPr lang="en-GB" b="1" dirty="0" smtClean="0">
                <a:solidFill>
                  <a:srgbClr val="FF0000"/>
                </a:solidFill>
              </a:rPr>
              <a:t>By</a:t>
            </a:r>
          </a:p>
          <a:p>
            <a:r>
              <a:rPr lang="en-GB" b="1" dirty="0" smtClean="0">
                <a:solidFill>
                  <a:srgbClr val="FF0000"/>
                </a:solidFill>
              </a:rPr>
              <a:t>Dr.V.Venkateswara Rao</a:t>
            </a:r>
            <a:endParaRPr lang="en-IN" b="1" dirty="0">
              <a:solidFill>
                <a:srgbClr val="FF0000"/>
              </a:solidFill>
            </a:endParaRPr>
          </a:p>
        </p:txBody>
      </p:sp>
    </p:spTree>
    <p:extLst>
      <p:ext uri="{BB962C8B-B14F-4D97-AF65-F5344CB8AC3E}">
        <p14:creationId xmlns:p14="http://schemas.microsoft.com/office/powerpoint/2010/main" val="52675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27" y="260648"/>
            <a:ext cx="9092041" cy="677108"/>
          </a:xfrm>
          <a:prstGeom prst="rect">
            <a:avLst/>
          </a:prstGeom>
        </p:spPr>
        <p:txBody>
          <a:bodyPr wrap="none">
            <a:spAutoFit/>
          </a:bodyPr>
          <a:lstStyle/>
          <a:p>
            <a:pPr fontAlgn="base"/>
            <a:r>
              <a:rPr lang="en-GB" sz="3800" b="1" dirty="0"/>
              <a:t>Find Minimum sum of product of two arrays</a:t>
            </a:r>
          </a:p>
        </p:txBody>
      </p:sp>
      <p:sp>
        <p:nvSpPr>
          <p:cNvPr id="3" name="Rectangle 1"/>
          <p:cNvSpPr>
            <a:spLocks noChangeArrowheads="1"/>
          </p:cNvSpPr>
          <p:nvPr/>
        </p:nvSpPr>
        <p:spPr bwMode="auto">
          <a:xfrm>
            <a:off x="192984" y="965621"/>
            <a:ext cx="8598508"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Given two arrays </a:t>
            </a:r>
            <a:r>
              <a:rPr kumimoji="0" lang="en-US" altLang="en-US" sz="2000" b="0" i="0" u="none" strike="noStrike" cap="none" normalizeH="0" baseline="0" dirty="0" err="1" smtClean="0">
                <a:ln>
                  <a:noFill/>
                </a:ln>
                <a:solidFill>
                  <a:srgbClr val="3C484E"/>
                </a:solidFill>
                <a:effectLst/>
                <a:cs typeface="Arial" pitchFamily="34" charset="0"/>
              </a:rPr>
              <a:t>array_One</a:t>
            </a:r>
            <a:r>
              <a:rPr kumimoji="0" lang="en-US" altLang="en-US" sz="2000" b="0" i="0" u="none" strike="noStrike" cap="none" normalizeH="0" baseline="0" dirty="0" smtClean="0">
                <a:ln>
                  <a:noFill/>
                </a:ln>
                <a:solidFill>
                  <a:srgbClr val="3C484E"/>
                </a:solidFill>
                <a:effectLst/>
                <a:cs typeface="Arial" pitchFamily="34" charset="0"/>
              </a:rPr>
              <a:t>[] and </a:t>
            </a:r>
            <a:r>
              <a:rPr kumimoji="0" lang="en-US" altLang="en-US" sz="2000" b="0" i="0" u="none" strike="noStrike" cap="none" normalizeH="0" baseline="0" dirty="0" err="1" smtClean="0">
                <a:ln>
                  <a:noFill/>
                </a:ln>
                <a:solidFill>
                  <a:srgbClr val="3C484E"/>
                </a:solidFill>
                <a:effectLst/>
                <a:cs typeface="Arial" pitchFamily="34" charset="0"/>
              </a:rPr>
              <a:t>array_Two</a:t>
            </a:r>
            <a:r>
              <a:rPr kumimoji="0" lang="en-US" altLang="en-US" sz="2000" b="0" i="0" u="none" strike="noStrike" cap="none" normalizeH="0" baseline="0" dirty="0" smtClean="0">
                <a:ln>
                  <a:noFill/>
                </a:ln>
                <a:solidFill>
                  <a:srgbClr val="3C484E"/>
                </a:solidFill>
                <a:effectLst/>
                <a:cs typeface="Arial" pitchFamily="34" charset="0"/>
              </a:rPr>
              <a:t>[] of same size 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We need to first rearrange the arrays such that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the sum of the product of pairs( 1 element from each) is minimum.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That is SUM (A[</a:t>
            </a:r>
            <a:r>
              <a:rPr kumimoji="0" lang="en-US" altLang="en-US" sz="2000" b="0" i="0" u="none" strike="noStrike" cap="none" normalizeH="0" baseline="0" dirty="0" err="1" smtClean="0">
                <a:ln>
                  <a:noFill/>
                </a:ln>
                <a:solidFill>
                  <a:srgbClr val="3C484E"/>
                </a:solidFill>
                <a:effectLst/>
                <a:cs typeface="Arial" pitchFamily="34" charset="0"/>
              </a:rPr>
              <a:t>i</a:t>
            </a:r>
            <a:r>
              <a:rPr kumimoji="0" lang="en-US" altLang="en-US" sz="2000" b="0" i="0" u="none" strike="noStrike" cap="none" normalizeH="0" baseline="0" dirty="0" smtClean="0">
                <a:ln>
                  <a:noFill/>
                </a:ln>
                <a:solidFill>
                  <a:srgbClr val="3C484E"/>
                </a:solidFill>
                <a:effectLst/>
                <a:cs typeface="Arial" pitchFamily="34" charset="0"/>
              </a:rPr>
              <a:t>] * B[</a:t>
            </a:r>
            <a:r>
              <a:rPr kumimoji="0" lang="en-US" altLang="en-US" sz="2000" b="0" i="0" u="none" strike="noStrike" cap="none" normalizeH="0" baseline="0" dirty="0" err="1" smtClean="0">
                <a:ln>
                  <a:noFill/>
                </a:ln>
                <a:solidFill>
                  <a:srgbClr val="3C484E"/>
                </a:solidFill>
                <a:effectLst/>
                <a:cs typeface="Arial" pitchFamily="34" charset="0"/>
              </a:rPr>
              <a:t>i</a:t>
            </a:r>
            <a:r>
              <a:rPr kumimoji="0" lang="en-US" altLang="en-US" sz="2000" b="0" i="0" u="none" strike="noStrike" cap="none" normalizeH="0" baseline="0" dirty="0" smtClean="0">
                <a:ln>
                  <a:noFill/>
                </a:ln>
                <a:solidFill>
                  <a:srgbClr val="3C484E"/>
                </a:solidFill>
                <a:effectLst/>
                <a:cs typeface="Arial" pitchFamily="34" charset="0"/>
              </a:rPr>
              <a:t>]) for all </a:t>
            </a:r>
            <a:r>
              <a:rPr kumimoji="0" lang="en-US" altLang="en-US" sz="2000" b="0" i="0" u="none" strike="noStrike" cap="none" normalizeH="0" baseline="0" dirty="0" err="1" smtClean="0">
                <a:ln>
                  <a:noFill/>
                </a:ln>
                <a:solidFill>
                  <a:srgbClr val="3C484E"/>
                </a:solidFill>
                <a:effectLst/>
                <a:cs typeface="Arial" pitchFamily="34" charset="0"/>
              </a:rPr>
              <a:t>i</a:t>
            </a:r>
            <a:r>
              <a:rPr kumimoji="0" lang="en-US" altLang="en-US" sz="2000" b="0" i="0" u="none" strike="noStrike" cap="none" normalizeH="0" baseline="0" dirty="0" smtClean="0">
                <a:ln>
                  <a:noFill/>
                </a:ln>
                <a:solidFill>
                  <a:srgbClr val="3C484E"/>
                </a:solidFill>
                <a:effectLst/>
                <a:cs typeface="Arial" pitchFamily="34" charset="0"/>
              </a:rPr>
              <a:t> is minimum.</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This can be solved using a greedy approach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 </a:t>
            </a:r>
            <a:r>
              <a:rPr kumimoji="0" lang="en-US" altLang="en-US" sz="2000" b="1" i="0" u="none" strike="noStrike" cap="none" normalizeH="0" baseline="0" dirty="0" smtClean="0">
                <a:ln>
                  <a:noFill/>
                </a:ln>
                <a:solidFill>
                  <a:srgbClr val="090A0B"/>
                </a:solidFill>
                <a:effectLst/>
                <a:latin typeface="inherit"/>
                <a:cs typeface="Arial" pitchFamily="34" charset="0"/>
              </a:rPr>
              <a:t>O(N log N) time complexity</a:t>
            </a:r>
            <a:r>
              <a:rPr kumimoji="0" lang="en-US" altLang="en-US" sz="2000" b="0" i="0" u="none" strike="noStrike" cap="none" normalizeH="0" baseline="0" dirty="0" smtClean="0">
                <a:ln>
                  <a:noFill/>
                </a:ln>
                <a:solidFill>
                  <a:srgbClr val="3C484E"/>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The basic idea is to sort one array in ascending order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the other array in descending order and find the sum in order wise products.</a:t>
            </a:r>
            <a:endParaRPr kumimoji="0" lang="en-US" altLang="en-US" sz="2000" b="1" i="0" u="none" strike="noStrike" cap="none" normalizeH="0" baseline="0" dirty="0" smtClean="0">
              <a:ln>
                <a:noFill/>
              </a:ln>
              <a:solidFill>
                <a:srgbClr val="090A0B"/>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90A0B"/>
                </a:solidFill>
                <a:effectLst/>
                <a:latin typeface="-apple-system"/>
                <a:cs typeface="Arial"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Consider the following two arrays:</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C484E"/>
                </a:solidFill>
                <a:effectLst/>
                <a:cs typeface="Arial" pitchFamily="34" charset="0"/>
              </a:rPr>
              <a:t>array_one</a:t>
            </a:r>
            <a:r>
              <a:rPr kumimoji="0" lang="en-US" altLang="en-US" sz="2000" b="0" i="0" u="none" strike="noStrike" cap="none" normalizeH="0" baseline="0" dirty="0" smtClean="0">
                <a:ln>
                  <a:noFill/>
                </a:ln>
                <a:solidFill>
                  <a:srgbClr val="3C484E"/>
                </a:solidFill>
                <a:effectLst/>
                <a:cs typeface="Arial" pitchFamily="34" charset="0"/>
              </a:rPr>
              <a:t>[] = {7,5,1,4};</a:t>
            </a:r>
            <a:br>
              <a:rPr kumimoji="0" lang="en-US" altLang="en-US" sz="2000" b="0" i="0" u="none" strike="noStrike" cap="none" normalizeH="0" baseline="0" dirty="0" smtClean="0">
                <a:ln>
                  <a:noFill/>
                </a:ln>
                <a:solidFill>
                  <a:srgbClr val="3C484E"/>
                </a:solidFill>
                <a:effectLst/>
                <a:cs typeface="Arial" pitchFamily="34" charset="0"/>
              </a:rPr>
            </a:br>
            <a:r>
              <a:rPr kumimoji="0" lang="en-US" altLang="en-US" sz="2000" b="0" i="0" u="none" strike="noStrike" cap="none" normalizeH="0" baseline="0" dirty="0" err="1" smtClean="0">
                <a:ln>
                  <a:noFill/>
                </a:ln>
                <a:solidFill>
                  <a:srgbClr val="3C484E"/>
                </a:solidFill>
                <a:effectLst/>
                <a:cs typeface="Arial" pitchFamily="34" charset="0"/>
              </a:rPr>
              <a:t>array_two</a:t>
            </a:r>
            <a:r>
              <a:rPr kumimoji="0" lang="en-US" altLang="en-US" sz="2000" b="0" i="0" u="none" strike="noStrike" cap="none" normalizeH="0" baseline="0" dirty="0" smtClean="0">
                <a:ln>
                  <a:noFill/>
                </a:ln>
                <a:solidFill>
                  <a:srgbClr val="3C484E"/>
                </a:solidFill>
                <a:effectLst/>
                <a:cs typeface="Arial" pitchFamily="34" charset="0"/>
              </a:rPr>
              <a:t>[] = {6,17,9,3};</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If we arrange the </a:t>
            </a:r>
            <a:r>
              <a:rPr kumimoji="0" lang="en-US" altLang="en-US" sz="2000" b="0" i="0" u="none" strike="noStrike" cap="none" normalizeH="0" baseline="0" dirty="0" err="1" smtClean="0">
                <a:ln>
                  <a:noFill/>
                </a:ln>
                <a:solidFill>
                  <a:srgbClr val="3C484E"/>
                </a:solidFill>
                <a:effectLst/>
                <a:cs typeface="Arial" pitchFamily="34" charset="0"/>
              </a:rPr>
              <a:t>array_one</a:t>
            </a:r>
            <a:r>
              <a:rPr kumimoji="0" lang="en-US" altLang="en-US" sz="2000" b="0" i="0" u="none" strike="noStrike" cap="none" normalizeH="0" baseline="0" dirty="0" smtClean="0">
                <a:ln>
                  <a:noFill/>
                </a:ln>
                <a:solidFill>
                  <a:srgbClr val="3C484E"/>
                </a:solidFill>
                <a:effectLst/>
                <a:cs typeface="Arial" pitchFamily="34" charset="0"/>
              </a:rPr>
              <a:t> like {1,4,5,7} and </a:t>
            </a:r>
            <a:r>
              <a:rPr kumimoji="0" lang="en-US" altLang="en-US" sz="2000" b="0" i="0" u="none" strike="noStrike" cap="none" normalizeH="0" baseline="0" dirty="0" err="1" smtClean="0">
                <a:ln>
                  <a:noFill/>
                </a:ln>
                <a:solidFill>
                  <a:srgbClr val="3C484E"/>
                </a:solidFill>
                <a:effectLst/>
                <a:cs typeface="Arial" pitchFamily="34" charset="0"/>
              </a:rPr>
              <a:t>array_two</a:t>
            </a:r>
            <a:r>
              <a:rPr kumimoji="0" lang="en-US" altLang="en-US" sz="2000" b="0" i="0" u="none" strike="noStrike" cap="none" normalizeH="0" baseline="0" dirty="0" smtClean="0">
                <a:ln>
                  <a:noFill/>
                </a:ln>
                <a:solidFill>
                  <a:srgbClr val="3C484E"/>
                </a:solidFill>
                <a:effectLst/>
                <a:cs typeface="Arial" pitchFamily="34" charset="0"/>
              </a:rPr>
              <a:t> like {17,9,6,3}</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Then the sum of products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(17 * 1) + (9 * 4) + (6 * 5) + (7 * 3) = 17 + 36 + 30 + 21 = 104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which is the </a:t>
            </a:r>
            <a:r>
              <a:rPr kumimoji="0" lang="en-US" altLang="en-US" sz="2000" b="0" i="0" u="none" strike="noStrike" cap="none" normalizeH="0" baseline="0" dirty="0" err="1" smtClean="0">
                <a:ln>
                  <a:noFill/>
                </a:ln>
                <a:solidFill>
                  <a:srgbClr val="3C484E"/>
                </a:solidFill>
                <a:effectLst/>
                <a:cs typeface="Arial" pitchFamily="34" charset="0"/>
              </a:rPr>
              <a:t>minimun</a:t>
            </a:r>
            <a:r>
              <a:rPr kumimoji="0" lang="en-US" altLang="en-US" sz="2000" b="0" i="0" u="none" strike="noStrike" cap="none" normalizeH="0" baseline="0" dirty="0" smtClean="0">
                <a:ln>
                  <a:noFill/>
                </a:ln>
                <a:solidFill>
                  <a:srgbClr val="3C484E"/>
                </a:solidFill>
                <a:effectLst/>
                <a:cs typeface="Arial" pitchFamily="34" charset="0"/>
              </a:rPr>
              <a:t> sum of products.</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C484E"/>
                </a:solidFill>
                <a:effectLst/>
                <a:cs typeface="Arial" pitchFamily="34" charset="0"/>
              </a:rPr>
              <a:t>The minimum sum of product is </a:t>
            </a:r>
            <a:r>
              <a:rPr kumimoji="0" lang="en-US" altLang="en-US" sz="2000" b="1" i="0" u="none" strike="noStrike" cap="none" normalizeH="0" baseline="0" dirty="0" smtClean="0">
                <a:ln>
                  <a:noFill/>
                </a:ln>
                <a:solidFill>
                  <a:srgbClr val="090A0B"/>
                </a:solidFill>
                <a:effectLst/>
                <a:latin typeface="inherit"/>
                <a:cs typeface="Arial" pitchFamily="34" charset="0"/>
              </a:rPr>
              <a:t>104</a:t>
            </a:r>
            <a:endParaRPr kumimoji="0" lang="en-US" altLang="en-US" sz="20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cs typeface="Arial" pitchFamily="34" charset="0"/>
              </a:rPr>
              <a:t/>
            </a:r>
            <a:br>
              <a:rPr kumimoji="0" lang="en-US" altLang="en-US" sz="2000" b="0" i="0" u="none" strike="noStrike" cap="none" normalizeH="0" baseline="0" dirty="0" smtClean="0">
                <a:ln>
                  <a:noFill/>
                </a:ln>
                <a:solidFill>
                  <a:schemeClr val="tx1"/>
                </a:solidFill>
                <a:effectLst/>
                <a:cs typeface="Arial" pitchFamily="34" charset="0"/>
              </a:rPr>
            </a:br>
            <a:endParaRPr kumimoji="0" lang="en-US" altLang="en-US" sz="20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48760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889844"/>
            <a:ext cx="8496944" cy="3139321"/>
          </a:xfrm>
          <a:prstGeom prst="rect">
            <a:avLst/>
          </a:prstGeom>
        </p:spPr>
        <p:txBody>
          <a:bodyPr wrap="square">
            <a:spAutoFit/>
          </a:bodyPr>
          <a:lstStyle/>
          <a:p>
            <a:pPr fontAlgn="base"/>
            <a:r>
              <a:rPr lang="en-GB" b="1" dirty="0"/>
              <a:t>Greedy </a:t>
            </a:r>
            <a:r>
              <a:rPr lang="en-GB" b="1" dirty="0" err="1"/>
              <a:t>Approch</a:t>
            </a:r>
            <a:r>
              <a:rPr lang="en-GB" b="1" dirty="0"/>
              <a:t> O(N log N)</a:t>
            </a:r>
          </a:p>
          <a:p>
            <a:pPr fontAlgn="base"/>
            <a:r>
              <a:rPr lang="en-GB" dirty="0"/>
              <a:t>To minimize the sum of the product, we need to multiple a bigger number to a smaller </a:t>
            </a:r>
            <a:r>
              <a:rPr lang="en-GB" dirty="0" err="1"/>
              <a:t>number.Suppose</a:t>
            </a:r>
            <a:r>
              <a:rPr lang="en-GB" dirty="0"/>
              <a:t> we have A = {1,2,3} and B = {4,5,6}, so here we want to multiply 6 with a smallest number which is 1 in this case.</a:t>
            </a:r>
          </a:p>
          <a:p>
            <a:pPr fontAlgn="base"/>
            <a:r>
              <a:rPr lang="en-GB" dirty="0"/>
              <a:t>So to implement above approach we need to sort the array, one in ascending and other in descending order, so this will allow us to multiply the smallest number of one array to the largest number of other arrays</a:t>
            </a:r>
            <a:r>
              <a:rPr lang="en-GB" dirty="0" smtClean="0"/>
              <a:t>.</a:t>
            </a:r>
          </a:p>
          <a:p>
            <a:pPr fontAlgn="base"/>
            <a:endParaRPr lang="en-GB" dirty="0"/>
          </a:p>
          <a:p>
            <a:pPr fontAlgn="base"/>
            <a:r>
              <a:rPr lang="en-GB" dirty="0" smtClean="0"/>
              <a:t>STEP1: Sort </a:t>
            </a:r>
            <a:r>
              <a:rPr lang="en-GB" dirty="0"/>
              <a:t>both the array one in ascending and other in descending.</a:t>
            </a:r>
          </a:p>
          <a:p>
            <a:pPr fontAlgn="base"/>
            <a:r>
              <a:rPr lang="en-GB" dirty="0" smtClean="0"/>
              <a:t>Step 2: Multiply </a:t>
            </a:r>
            <a:r>
              <a:rPr lang="en-GB" dirty="0"/>
              <a:t>each pair from both arrays (Ai * Bi) for </a:t>
            </a:r>
            <a:r>
              <a:rPr lang="en-GB" dirty="0" err="1"/>
              <a:t>i</a:t>
            </a:r>
            <a:r>
              <a:rPr lang="en-GB" dirty="0"/>
              <a:t> ranging from 0 to N</a:t>
            </a:r>
          </a:p>
          <a:p>
            <a:pPr fontAlgn="base"/>
            <a:r>
              <a:rPr lang="en-GB" dirty="0" smtClean="0"/>
              <a:t>Step 3:Print </a:t>
            </a:r>
            <a:r>
              <a:rPr lang="en-GB" dirty="0"/>
              <a:t>the sum</a:t>
            </a:r>
            <a:r>
              <a:rPr lang="en-GB" dirty="0" smtClean="0"/>
              <a:t>.</a:t>
            </a:r>
            <a:endParaRPr lang="en-GB" dirty="0"/>
          </a:p>
        </p:txBody>
      </p:sp>
    </p:spTree>
    <p:extLst>
      <p:ext uri="{BB962C8B-B14F-4D97-AF65-F5344CB8AC3E}">
        <p14:creationId xmlns:p14="http://schemas.microsoft.com/office/powerpoint/2010/main" val="379079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83568" y="369099"/>
            <a:ext cx="7776864" cy="4154984"/>
          </a:xfrm>
          <a:prstGeom prst="rect">
            <a:avLst/>
          </a:prstGeom>
        </p:spPr>
        <p:txBody>
          <a:bodyPr wrap="square">
            <a:spAutoFit/>
          </a:bodyPr>
          <a:lstStyle/>
          <a:p>
            <a:pPr lvl="0" fontAlgn="base">
              <a:spcBef>
                <a:spcPct val="0"/>
              </a:spcBef>
              <a:spcAft>
                <a:spcPct val="0"/>
              </a:spcAft>
            </a:pPr>
            <a:r>
              <a:rPr kumimoji="0" lang="en-US" altLang="en-US" sz="2400" b="0" i="0" u="none" strike="noStrike" cap="none" normalizeH="0" baseline="0" dirty="0" err="1" smtClean="0">
                <a:ln>
                  <a:noFill/>
                </a:ln>
                <a:solidFill>
                  <a:srgbClr val="002060"/>
                </a:solidFill>
                <a:effectLst/>
                <a:latin typeface="inherit"/>
                <a:cs typeface="Arial" pitchFamily="34" charset="0"/>
              </a:rPr>
              <a:t>int</a:t>
            </a:r>
            <a:r>
              <a:rPr kumimoji="0" lang="en-US" altLang="en-US" sz="2400" b="0" i="0" u="none" strike="noStrike" cap="none" normalizeH="0" baseline="0" dirty="0" smtClean="0">
                <a:ln>
                  <a:noFill/>
                </a:ln>
                <a:solidFill>
                  <a:srgbClr val="002060"/>
                </a:solidFill>
                <a:effectLst/>
                <a:latin typeface="inherit"/>
                <a:cs typeface="Arial" pitchFamily="34" charset="0"/>
              </a:rPr>
              <a:t> </a:t>
            </a:r>
            <a:r>
              <a:rPr kumimoji="0" lang="en-US" altLang="en-US" sz="2400" b="0" i="0" u="none" strike="noStrike" cap="none" normalizeH="0" baseline="0" dirty="0" err="1" smtClean="0">
                <a:ln>
                  <a:noFill/>
                </a:ln>
                <a:solidFill>
                  <a:srgbClr val="002060"/>
                </a:solidFill>
                <a:effectLst/>
                <a:latin typeface="inherit"/>
                <a:cs typeface="Arial" pitchFamily="34" charset="0"/>
              </a:rPr>
              <a:t>minSum</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err="1" smtClean="0">
                <a:ln>
                  <a:noFill/>
                </a:ln>
                <a:solidFill>
                  <a:srgbClr val="002060"/>
                </a:solidFill>
                <a:effectLst/>
                <a:latin typeface="inherit"/>
                <a:cs typeface="Arial" pitchFamily="34" charset="0"/>
              </a:rPr>
              <a:t>int</a:t>
            </a:r>
            <a:r>
              <a:rPr kumimoji="0" lang="en-US" altLang="en-US" sz="2400" b="0" i="0" u="none" strike="noStrike" cap="none" normalizeH="0" baseline="0" dirty="0" smtClean="0">
                <a:ln>
                  <a:noFill/>
                </a:ln>
                <a:solidFill>
                  <a:srgbClr val="002060"/>
                </a:solidFill>
                <a:effectLst/>
                <a:latin typeface="inherit"/>
                <a:cs typeface="Arial" pitchFamily="34" charset="0"/>
              </a:rPr>
              <a:t>  A[],</a:t>
            </a:r>
            <a:r>
              <a:rPr kumimoji="0" lang="en-US" altLang="en-US" sz="2400" b="0" i="0" u="none" strike="noStrike" cap="none" normalizeH="0" baseline="0" dirty="0" err="1" smtClean="0">
                <a:ln>
                  <a:noFill/>
                </a:ln>
                <a:solidFill>
                  <a:srgbClr val="002060"/>
                </a:solidFill>
                <a:effectLst/>
                <a:latin typeface="inherit"/>
                <a:cs typeface="Arial" pitchFamily="34" charset="0"/>
              </a:rPr>
              <a:t>int</a:t>
            </a:r>
            <a:r>
              <a:rPr kumimoji="0" lang="en-US" altLang="en-US" sz="2400" b="0" i="0" u="none" strike="noStrike" cap="none" normalizeH="0" baseline="0" dirty="0" smtClean="0">
                <a:ln>
                  <a:noFill/>
                </a:ln>
                <a:solidFill>
                  <a:srgbClr val="002060"/>
                </a:solidFill>
                <a:effectLst/>
                <a:latin typeface="inherit"/>
                <a:cs typeface="Arial" pitchFamily="34" charset="0"/>
              </a:rPr>
              <a:t> B[])</a:t>
            </a:r>
          </a:p>
          <a:p>
            <a:pPr lvl="0" fontAlgn="base">
              <a:spcBef>
                <a:spcPct val="0"/>
              </a:spcBef>
              <a:spcAft>
                <a:spcPct val="0"/>
              </a:spcAft>
            </a:pPr>
            <a:r>
              <a:rPr lang="en-US" altLang="en-US" sz="2400" dirty="0" smtClean="0">
                <a:solidFill>
                  <a:srgbClr val="002060"/>
                </a:solidFill>
                <a:latin typeface="inherit"/>
                <a:cs typeface="Arial" pitchFamily="34" charset="0"/>
              </a:rPr>
              <a:t>{</a:t>
            </a:r>
          </a:p>
          <a:p>
            <a:pPr lvl="0" fontAlgn="base">
              <a:spcBef>
                <a:spcPct val="0"/>
              </a:spcBef>
              <a:spcAft>
                <a:spcPct val="0"/>
              </a:spcAft>
            </a:pPr>
            <a:r>
              <a:rPr kumimoji="0" lang="en-US" altLang="en-US" sz="2400" b="0" i="0" u="none" strike="noStrike" cap="none" normalizeH="0" baseline="0" dirty="0" err="1" smtClean="0">
                <a:ln>
                  <a:noFill/>
                </a:ln>
                <a:solidFill>
                  <a:srgbClr val="002060"/>
                </a:solidFill>
                <a:effectLst/>
                <a:latin typeface="inherit"/>
                <a:cs typeface="Arial" pitchFamily="34" charset="0"/>
              </a:rPr>
              <a:t>Arrays.sort</a:t>
            </a:r>
            <a:r>
              <a:rPr kumimoji="0" lang="en-US" altLang="en-US" sz="2400" b="0" i="0" u="none" strike="noStrike" cap="none" normalizeH="0" baseline="0" dirty="0" smtClean="0">
                <a:ln>
                  <a:noFill/>
                </a:ln>
                <a:solidFill>
                  <a:srgbClr val="002060"/>
                </a:solidFill>
                <a:effectLst/>
                <a:latin typeface="inherit"/>
                <a:cs typeface="Arial" pitchFamily="34" charset="0"/>
              </a:rPr>
              <a:t>(A);</a:t>
            </a:r>
          </a:p>
          <a:p>
            <a:pPr lvl="0" fontAlgn="base">
              <a:spcBef>
                <a:spcPct val="0"/>
              </a:spcBef>
              <a:spcAft>
                <a:spcPct val="0"/>
              </a:spcAft>
            </a:pPr>
            <a:r>
              <a:rPr lang="en-US" altLang="en-US" sz="2400" dirty="0" err="1" smtClean="0">
                <a:solidFill>
                  <a:srgbClr val="002060"/>
                </a:solidFill>
                <a:latin typeface="inherit"/>
                <a:cs typeface="Arial" pitchFamily="34" charset="0"/>
              </a:rPr>
              <a:t>Arrays.sort</a:t>
            </a:r>
            <a:r>
              <a:rPr lang="en-US" altLang="en-US" sz="2400" dirty="0" smtClean="0">
                <a:solidFill>
                  <a:srgbClr val="002060"/>
                </a:solidFill>
                <a:latin typeface="inherit"/>
                <a:cs typeface="Arial" pitchFamily="34" charset="0"/>
              </a:rPr>
              <a:t>(B,</a:t>
            </a:r>
            <a:r>
              <a:rPr lang="en-IN" sz="2400" dirty="0" smtClean="0"/>
              <a:t>  </a:t>
            </a:r>
            <a:r>
              <a:rPr lang="en-IN" sz="2400" dirty="0" err="1" smtClean="0"/>
              <a:t>Collections.reverseOrder</a:t>
            </a:r>
            <a:r>
              <a:rPr lang="en-IN" sz="2400" dirty="0" smtClean="0"/>
              <a:t>());</a:t>
            </a:r>
            <a:r>
              <a:rPr kumimoji="0" lang="en-US" altLang="en-US" sz="2400" b="0" i="0" u="none" strike="noStrike" cap="none" normalizeH="0" baseline="0" dirty="0" smtClean="0">
                <a:ln>
                  <a:noFill/>
                </a:ln>
                <a:solidFill>
                  <a:srgbClr val="002060"/>
                </a:solidFill>
                <a:effectLst/>
                <a:latin typeface="inherit"/>
                <a:cs typeface="Arial" pitchFamily="34" charset="0"/>
              </a:rPr>
              <a:t> </a:t>
            </a:r>
          </a:p>
          <a:p>
            <a:pPr lvl="0" fontAlgn="base">
              <a:spcBef>
                <a:spcPct val="0"/>
              </a:spcBef>
              <a:spcAft>
                <a:spcPct val="0"/>
              </a:spcAft>
            </a:pPr>
            <a:r>
              <a:rPr kumimoji="0" lang="en-US" altLang="en-US" sz="2400" b="0" i="0" u="none" strike="noStrike" cap="none" normalizeH="0" baseline="0" dirty="0" err="1" smtClean="0">
                <a:ln>
                  <a:noFill/>
                </a:ln>
                <a:solidFill>
                  <a:srgbClr val="002060"/>
                </a:solidFill>
                <a:effectLst/>
                <a:latin typeface="inherit"/>
                <a:cs typeface="Arial" pitchFamily="34" charset="0"/>
              </a:rPr>
              <a:t>int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sum </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r>
              <a:rPr kumimoji="0" lang="en-US" altLang="en-US" sz="2400" b="0" i="0" u="none" strike="noStrike" cap="none" normalizeH="0" baseline="0" dirty="0" smtClean="0">
                <a:ln>
                  <a:noFill/>
                </a:ln>
                <a:solidFill>
                  <a:srgbClr val="002060"/>
                </a:solidFill>
                <a:effectLst/>
                <a:latin typeface="inherit"/>
                <a:cs typeface="Arial" pitchFamily="34" charset="0"/>
              </a:rPr>
              <a:t>0;</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p>
          <a:p>
            <a:pPr lvl="0" fontAlgn="base">
              <a:spcBef>
                <a:spcPct val="0"/>
              </a:spcBef>
              <a:spcAft>
                <a:spcPct val="0"/>
              </a:spcAft>
            </a:pPr>
            <a:r>
              <a:rPr kumimoji="0" lang="en-US" altLang="en-US" sz="2400" b="0" i="0" u="none" strike="noStrike" cap="none" normalizeH="0" baseline="0" dirty="0" smtClean="0">
                <a:ln>
                  <a:noFill/>
                </a:ln>
                <a:solidFill>
                  <a:srgbClr val="002060"/>
                </a:solidFill>
                <a:effectLst/>
                <a:latin typeface="inherit"/>
                <a:cs typeface="Arial" pitchFamily="34" charset="0"/>
              </a:rPr>
              <a:t>for(</a:t>
            </a:r>
            <a:r>
              <a:rPr kumimoji="0" lang="en-US" altLang="en-US" sz="2400" b="0" i="0" u="none" strike="noStrike" cap="none" normalizeH="0" baseline="0" dirty="0" err="1" smtClean="0">
                <a:ln>
                  <a:noFill/>
                </a:ln>
                <a:solidFill>
                  <a:srgbClr val="002060"/>
                </a:solidFill>
                <a:effectLst/>
                <a:latin typeface="inherit"/>
                <a:cs typeface="Arial" pitchFamily="34" charset="0"/>
              </a:rPr>
              <a:t>int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r>
              <a:rPr kumimoji="0" lang="en-US" altLang="en-US" sz="2400" b="0" i="0" u="none" strike="noStrike" cap="none" normalizeH="0" baseline="0" dirty="0" err="1" smtClean="0">
                <a:ln>
                  <a:noFill/>
                </a:ln>
                <a:solidFill>
                  <a:srgbClr val="002060"/>
                </a:solidFill>
                <a:effectLst/>
                <a:latin typeface="Consolas" pitchFamily="49" charset="0"/>
                <a:cs typeface="Arial" pitchFamily="34" charset="0"/>
              </a:rPr>
              <a:t>i</a:t>
            </a:r>
            <a:r>
              <a:rPr kumimoji="0" lang="en-US" altLang="en-US" sz="2400" b="0" i="0" u="none" strike="noStrike" cap="none" normalizeH="0" baseline="0" dirty="0" smtClean="0">
                <a:ln>
                  <a:noFill/>
                </a:ln>
                <a:solidFill>
                  <a:srgbClr val="002060"/>
                </a:solidFill>
                <a:effectLst/>
                <a:latin typeface="inherit"/>
                <a:cs typeface="Arial" pitchFamily="34" charset="0"/>
              </a:rPr>
              <a:t>=0;</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i</a:t>
            </a:r>
            <a:r>
              <a:rPr kumimoji="0" lang="en-US" altLang="en-US" sz="2400" b="0" i="0" u="none" strike="noStrike" cap="none" normalizeH="0" baseline="0" dirty="0" smtClean="0">
                <a:ln>
                  <a:noFill/>
                </a:ln>
                <a:solidFill>
                  <a:srgbClr val="002060"/>
                </a:solidFill>
                <a:effectLst/>
                <a:latin typeface="inherit"/>
                <a:cs typeface="Arial" pitchFamily="34" charset="0"/>
              </a:rPr>
              <a:t>&lt;</a:t>
            </a:r>
            <a:r>
              <a:rPr kumimoji="0" lang="en-US" altLang="en-US" sz="2400" b="0" i="0" u="none" strike="noStrike" cap="none" normalizeH="0" baseline="0" dirty="0" err="1" smtClean="0">
                <a:ln>
                  <a:noFill/>
                </a:ln>
                <a:solidFill>
                  <a:srgbClr val="002060"/>
                </a:solidFill>
                <a:effectLst/>
                <a:latin typeface="inherit"/>
                <a:cs typeface="Arial" pitchFamily="34" charset="0"/>
              </a:rPr>
              <a:t>A.length;</a:t>
            </a:r>
            <a:r>
              <a:rPr kumimoji="0" lang="en-US" altLang="en-US" sz="2400" b="0" i="0" u="none" strike="noStrike" cap="none" normalizeH="0" baseline="0" dirty="0" err="1" smtClean="0">
                <a:ln>
                  <a:noFill/>
                </a:ln>
                <a:solidFill>
                  <a:srgbClr val="002060"/>
                </a:solidFill>
                <a:effectLst/>
                <a:latin typeface="Consolas" pitchFamily="49" charset="0"/>
                <a:cs typeface="Arial" pitchFamily="34" charset="0"/>
              </a:rPr>
              <a:t>i</a:t>
            </a:r>
            <a:r>
              <a:rPr kumimoji="0" lang="en-US" altLang="en-US" sz="2400" b="0" i="0" u="none" strike="noStrike" cap="none" normalizeH="0" baseline="0" dirty="0" smtClean="0">
                <a:ln>
                  <a:noFill/>
                </a:ln>
                <a:solidFill>
                  <a:srgbClr val="002060"/>
                </a:solidFill>
                <a:effectLst/>
                <a:latin typeface="inherit"/>
                <a:cs typeface="Arial" pitchFamily="34" charset="0"/>
              </a:rPr>
              <a:t>++)</a:t>
            </a:r>
          </a:p>
          <a:p>
            <a:pPr lvl="0" fontAlgn="base">
              <a:spcBef>
                <a:spcPct val="0"/>
              </a:spcBef>
              <a:spcAft>
                <a:spcPct val="0"/>
              </a:spcAft>
            </a:pP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r>
              <a:rPr kumimoji="0" lang="en-US" altLang="en-US" sz="2400" b="0" i="0" u="none" strike="noStrike" cap="none" normalizeH="0" baseline="0" dirty="0" smtClean="0">
                <a:ln>
                  <a:noFill/>
                </a:ln>
                <a:solidFill>
                  <a:srgbClr val="002060"/>
                </a:solidFill>
                <a:effectLst/>
                <a:latin typeface="inherit"/>
                <a:cs typeface="Arial" pitchFamily="34" charset="0"/>
              </a:rPr>
              <a:t>{</a:t>
            </a:r>
          </a:p>
          <a:p>
            <a:pPr lvl="0" fontAlgn="base">
              <a:spcBef>
                <a:spcPct val="0"/>
              </a:spcBef>
              <a:spcAft>
                <a:spcPct val="0"/>
              </a:spcAft>
            </a:pP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sum </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err="1" smtClean="0">
                <a:ln>
                  <a:noFill/>
                </a:ln>
                <a:solidFill>
                  <a:srgbClr val="002060"/>
                </a:solidFill>
                <a:effectLst/>
                <a:latin typeface="Consolas" pitchFamily="49" charset="0"/>
                <a:cs typeface="Arial" pitchFamily="34" charset="0"/>
              </a:rPr>
              <a:t>i</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B</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err="1" smtClean="0">
                <a:ln>
                  <a:noFill/>
                </a:ln>
                <a:solidFill>
                  <a:srgbClr val="002060"/>
                </a:solidFill>
                <a:effectLst/>
                <a:latin typeface="Consolas" pitchFamily="49" charset="0"/>
                <a:cs typeface="Arial" pitchFamily="34" charset="0"/>
              </a:rPr>
              <a:t>i</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p>
          <a:p>
            <a:pPr lvl="0" fontAlgn="base">
              <a:spcBef>
                <a:spcPct val="0"/>
              </a:spcBef>
              <a:spcAft>
                <a:spcPct val="0"/>
              </a:spcAft>
            </a:pPr>
            <a:r>
              <a:rPr kumimoji="0" lang="en-US" altLang="en-US" sz="2400" b="0" i="0" u="none" strike="noStrike" cap="none" normalizeH="0" baseline="0" smtClean="0">
                <a:ln>
                  <a:noFill/>
                </a:ln>
                <a:solidFill>
                  <a:srgbClr val="002060"/>
                </a:solidFill>
                <a:effectLst/>
                <a:latin typeface="inherit"/>
                <a:cs typeface="Arial" pitchFamily="34" charset="0"/>
              </a:rPr>
              <a:t>}</a:t>
            </a:r>
            <a:r>
              <a:rPr kumimoji="0" lang="en-US" altLang="en-US" sz="2400" b="0" i="0" u="none" strike="noStrike" cap="none" normalizeH="0" baseline="0" smtClean="0">
                <a:ln>
                  <a:noFill/>
                </a:ln>
                <a:solidFill>
                  <a:srgbClr val="002060"/>
                </a:solidFill>
                <a:effectLst/>
                <a:latin typeface="Consolas" pitchFamily="49" charset="0"/>
                <a:cs typeface="Arial" pitchFamily="34" charset="0"/>
              </a:rPr>
              <a:t> </a:t>
            </a:r>
          </a:p>
          <a:p>
            <a:pPr lvl="0" fontAlgn="base">
              <a:spcBef>
                <a:spcPct val="0"/>
              </a:spcBef>
              <a:spcAft>
                <a:spcPct val="0"/>
              </a:spcAft>
            </a:pPr>
            <a:r>
              <a:rPr kumimoji="0" lang="en-US" altLang="en-US" sz="2400" b="0" i="0" u="none" strike="noStrike" cap="none" normalizeH="0" baseline="0" smtClean="0">
                <a:ln>
                  <a:noFill/>
                </a:ln>
                <a:solidFill>
                  <a:srgbClr val="002060"/>
                </a:solidFill>
                <a:effectLst/>
                <a:latin typeface="inherit"/>
                <a:cs typeface="Arial" pitchFamily="34" charset="0"/>
              </a:rPr>
              <a:t>return</a:t>
            </a:r>
            <a:r>
              <a:rPr kumimoji="0" lang="en-US" altLang="en-US" sz="2400" b="0" i="0" u="none" strike="noStrike" cap="none" normalizeH="0" baseline="0" smtClean="0">
                <a:ln>
                  <a:noFill/>
                </a:ln>
                <a:solidFill>
                  <a:srgbClr val="002060"/>
                </a:solidFill>
                <a:effectLst/>
                <a:latin typeface="Consolas" pitchFamily="49" charset="0"/>
                <a:cs typeface="Arial" pitchFamily="34" charset="0"/>
              </a:rPr>
              <a:t> </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sum</a:t>
            </a:r>
            <a:r>
              <a:rPr kumimoji="0" lang="en-US" altLang="en-US" sz="2400" b="0" i="0" u="none" strike="noStrike" cap="none" normalizeH="0" baseline="0" dirty="0" smtClean="0">
                <a:ln>
                  <a:noFill/>
                </a:ln>
                <a:solidFill>
                  <a:srgbClr val="002060"/>
                </a:solidFill>
                <a:effectLst/>
                <a:latin typeface="inherit"/>
                <a:cs typeface="Arial" pitchFamily="34" charset="0"/>
              </a:rPr>
              <a:t>;</a:t>
            </a:r>
          </a:p>
          <a:p>
            <a:pPr lvl="0" fontAlgn="base">
              <a:spcBef>
                <a:spcPct val="0"/>
              </a:spcBef>
              <a:spcAft>
                <a:spcPct val="0"/>
              </a:spcAft>
            </a:pP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r>
              <a:rPr kumimoji="0" lang="en-US" altLang="en-US" sz="2400" b="0" i="0" u="none" strike="noStrike" cap="none" normalizeH="0" baseline="0" dirty="0" smtClean="0">
                <a:ln>
                  <a:noFill/>
                </a:ln>
                <a:solidFill>
                  <a:srgbClr val="002060"/>
                </a:solidFill>
                <a:effectLst/>
                <a:latin typeface="inherit"/>
                <a:cs typeface="Arial" pitchFamily="34" charset="0"/>
              </a:rPr>
              <a:t>}</a:t>
            </a:r>
            <a:r>
              <a:rPr kumimoji="0" lang="en-US" altLang="en-US" sz="2400" b="0" i="0" u="none" strike="noStrike" cap="none" normalizeH="0" baseline="0" dirty="0" smtClean="0">
                <a:ln>
                  <a:noFill/>
                </a:ln>
                <a:solidFill>
                  <a:srgbClr val="002060"/>
                </a:solidFill>
                <a:effectLst/>
                <a:latin typeface="Consolas" pitchFamily="49" charset="0"/>
                <a:cs typeface="Arial" pitchFamily="34" charset="0"/>
              </a:rPr>
              <a:t> </a:t>
            </a:r>
            <a:endParaRPr kumimoji="0" lang="en-US" altLang="en-US" sz="2400" b="0" i="0" u="none" strike="noStrike" cap="none" normalizeH="0" baseline="0" dirty="0" smtClean="0">
              <a:ln>
                <a:noFill/>
              </a:ln>
              <a:solidFill>
                <a:srgbClr val="002060"/>
              </a:solidFill>
              <a:effectLst/>
              <a:latin typeface="Arial" pitchFamily="34" charset="0"/>
              <a:cs typeface="Arial" pitchFamily="34" charset="0"/>
            </a:endParaRPr>
          </a:p>
        </p:txBody>
      </p:sp>
    </p:spTree>
    <p:extLst>
      <p:ext uri="{BB962C8B-B14F-4D97-AF65-F5344CB8AC3E}">
        <p14:creationId xmlns:p14="http://schemas.microsoft.com/office/powerpoint/2010/main" val="126353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96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87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155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231</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Find Minimum sum of product of two arrays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Minimum sum of product of two arrays </dc:title>
  <dc:creator>ismail - [2010]</dc:creator>
  <cp:lastModifiedBy>ismail - [2010]</cp:lastModifiedBy>
  <cp:revision>5</cp:revision>
  <dcterms:created xsi:type="dcterms:W3CDTF">2022-05-09T04:50:25Z</dcterms:created>
  <dcterms:modified xsi:type="dcterms:W3CDTF">2022-05-09T04:58:06Z</dcterms:modified>
</cp:coreProperties>
</file>