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CCF78F-D515-477B-924C-38EA96B1780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95610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CCF78F-D515-477B-924C-38EA96B1780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30375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CCF78F-D515-477B-924C-38EA96B1780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67412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CCF78F-D515-477B-924C-38EA96B1780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91256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CCF78F-D515-477B-924C-38EA96B1780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83547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CCF78F-D515-477B-924C-38EA96B1780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0806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CCF78F-D515-477B-924C-38EA96B17809}"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47985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CCF78F-D515-477B-924C-38EA96B17809}"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161646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CF78F-D515-477B-924C-38EA96B17809}"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159622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CF78F-D515-477B-924C-38EA96B1780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8163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CF78F-D515-477B-924C-38EA96B1780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F82CFC-E772-46A6-9569-9C4E0CF40932}" type="slidenum">
              <a:rPr lang="en-IN" smtClean="0"/>
              <a:t>‹#›</a:t>
            </a:fld>
            <a:endParaRPr lang="en-IN"/>
          </a:p>
        </p:txBody>
      </p:sp>
    </p:spTree>
    <p:extLst>
      <p:ext uri="{BB962C8B-B14F-4D97-AF65-F5344CB8AC3E}">
        <p14:creationId xmlns:p14="http://schemas.microsoft.com/office/powerpoint/2010/main" val="332233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CF78F-D515-477B-924C-38EA96B17809}" type="datetimeFigureOut">
              <a:rPr lang="en-IN" smtClean="0"/>
              <a:t>07-05-2022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82CFC-E772-46A6-9569-9C4E0CF40932}" type="slidenum">
              <a:rPr lang="en-IN" smtClean="0"/>
              <a:t>‹#›</a:t>
            </a:fld>
            <a:endParaRPr lang="en-IN"/>
          </a:p>
        </p:txBody>
      </p:sp>
    </p:spTree>
    <p:extLst>
      <p:ext uri="{BB962C8B-B14F-4D97-AF65-F5344CB8AC3E}">
        <p14:creationId xmlns:p14="http://schemas.microsoft.com/office/powerpoint/2010/main" val="43467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greedy-algorithms-set-1-activity-selection-proble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smtClean="0">
                <a:solidFill>
                  <a:srgbClr val="002060"/>
                </a:solidFill>
              </a:rPr>
              <a:t>Job Sequencing with Deadline-</a:t>
            </a:r>
            <a:br>
              <a:rPr lang="en-IN" b="1" dirty="0" smtClean="0">
                <a:solidFill>
                  <a:srgbClr val="002060"/>
                </a:solidFill>
              </a:rPr>
            </a:br>
            <a:endParaRPr lang="en-IN" b="1" dirty="0">
              <a:solidFill>
                <a:srgbClr val="002060"/>
              </a:solidFill>
            </a:endParaRPr>
          </a:p>
        </p:txBody>
      </p:sp>
      <p:sp>
        <p:nvSpPr>
          <p:cNvPr id="3" name="Subtitle 2"/>
          <p:cNvSpPr>
            <a:spLocks noGrp="1"/>
          </p:cNvSpPr>
          <p:nvPr>
            <p:ph type="subTitle" idx="1"/>
          </p:nvPr>
        </p:nvSpPr>
        <p:spPr/>
        <p:txBody>
          <a:bodyPr/>
          <a:lstStyle/>
          <a:p>
            <a:r>
              <a:rPr lang="en-IN" b="1" dirty="0" smtClean="0">
                <a:solidFill>
                  <a:srgbClr val="FF0000"/>
                </a:solidFill>
              </a:rPr>
              <a:t>By </a:t>
            </a:r>
          </a:p>
          <a:p>
            <a:r>
              <a:rPr lang="en-IN" b="1" dirty="0" smtClean="0">
                <a:solidFill>
                  <a:srgbClr val="FF0000"/>
                </a:solidFill>
              </a:rPr>
              <a:t>Dr.V.Venkateswara Rao</a:t>
            </a:r>
            <a:endParaRPr lang="en-IN" b="1" dirty="0">
              <a:solidFill>
                <a:srgbClr val="FF0000"/>
              </a:solidFill>
            </a:endParaRPr>
          </a:p>
        </p:txBody>
      </p:sp>
    </p:spTree>
    <p:extLst>
      <p:ext uri="{BB962C8B-B14F-4D97-AF65-F5344CB8AC3E}">
        <p14:creationId xmlns:p14="http://schemas.microsoft.com/office/powerpoint/2010/main" val="159803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744" y="188640"/>
            <a:ext cx="4540025" cy="523220"/>
          </a:xfrm>
          <a:prstGeom prst="rect">
            <a:avLst/>
          </a:prstGeom>
        </p:spPr>
        <p:txBody>
          <a:bodyPr wrap="none">
            <a:spAutoFit/>
          </a:bodyPr>
          <a:lstStyle/>
          <a:p>
            <a:r>
              <a:rPr lang="en-IN" sz="2800" dirty="0" smtClean="0"/>
              <a:t>Job Sequencing with Deadline</a:t>
            </a:r>
            <a:endParaRPr lang="en-IN" sz="2800" dirty="0"/>
          </a:p>
        </p:txBody>
      </p:sp>
      <p:sp>
        <p:nvSpPr>
          <p:cNvPr id="3" name="Rectangle 2"/>
          <p:cNvSpPr/>
          <p:nvPr/>
        </p:nvSpPr>
        <p:spPr>
          <a:xfrm>
            <a:off x="107504" y="889844"/>
            <a:ext cx="8928992" cy="4524315"/>
          </a:xfrm>
          <a:prstGeom prst="rect">
            <a:avLst/>
          </a:prstGeom>
        </p:spPr>
        <p:txBody>
          <a:bodyPr wrap="square">
            <a:spAutoFit/>
          </a:bodyPr>
          <a:lstStyle/>
          <a:p>
            <a:r>
              <a:rPr lang="en-GB" sz="2400" dirty="0" smtClean="0"/>
              <a:t>Given an array of jobs where every job has a deadline and associated profit if the job is finished before the deadline. </a:t>
            </a:r>
          </a:p>
          <a:p>
            <a:r>
              <a:rPr lang="en-GB" sz="2400" dirty="0" smtClean="0"/>
              <a:t>It is also given that every job takes a single unit of time, </a:t>
            </a:r>
          </a:p>
          <a:p>
            <a:r>
              <a:rPr lang="en-GB" sz="2400" dirty="0" smtClean="0"/>
              <a:t>so the minimum possible deadline for any job is 1. </a:t>
            </a:r>
          </a:p>
          <a:p>
            <a:r>
              <a:rPr lang="en-GB" sz="2400" dirty="0" smtClean="0"/>
              <a:t>How to maximize total profit if only one job can be scheduled at a time.</a:t>
            </a:r>
          </a:p>
          <a:p>
            <a:endParaRPr lang="en-GB" sz="2400" dirty="0" smtClean="0"/>
          </a:p>
          <a:p>
            <a:r>
              <a:rPr lang="en-GB" sz="2400" dirty="0" smtClean="0"/>
              <a:t>Given a set of tasks with deadline and total profit earned on completing the task , find maximum profit earned by completing the tasks within specified deadlines. Assume that the tasks takes one unit of time to complete and it can not execute beyond its deadline. And also only single task can be executed at a time.</a:t>
            </a:r>
            <a:endParaRPr lang="en-IN" sz="2400" dirty="0"/>
          </a:p>
        </p:txBody>
      </p:sp>
    </p:spTree>
    <p:extLst>
      <p:ext uri="{BB962C8B-B14F-4D97-AF65-F5344CB8AC3E}">
        <p14:creationId xmlns:p14="http://schemas.microsoft.com/office/powerpoint/2010/main" val="204700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620688"/>
            <a:ext cx="8396529" cy="311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Input: Four Jobs with following deadlines and profits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err="1" smtClean="0">
                <a:ln>
                  <a:noFill/>
                </a:ln>
                <a:solidFill>
                  <a:srgbClr val="273239"/>
                </a:solidFill>
                <a:effectLst/>
                <a:latin typeface="Consolas" pitchFamily="49" charset="0"/>
                <a:cs typeface="Arial" pitchFamily="34" charset="0"/>
              </a:rPr>
              <a:t>JobID</a:t>
            </a: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 Deadline Profit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a       4 		20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b 	</a:t>
            </a:r>
            <a:r>
              <a:rPr kumimoji="0" lang="en-US" altLang="en-US" sz="2200" b="0" i="0" u="none" strike="noStrike" cap="none" normalizeH="0" dirty="0" smtClean="0">
                <a:ln>
                  <a:noFill/>
                </a:ln>
                <a:solidFill>
                  <a:srgbClr val="273239"/>
                </a:solidFill>
                <a:effectLst/>
                <a:latin typeface="Consolas" pitchFamily="49" charset="0"/>
                <a:cs typeface="Arial" pitchFamily="34" charset="0"/>
              </a:rPr>
              <a:t>  </a:t>
            </a: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1 		10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c 	  1 		40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d 	  1 		30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Output: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Following is maximum profit sequence of jobs c, a</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200" dirty="0" smtClean="0">
                <a:solidFill>
                  <a:srgbClr val="273239"/>
                </a:solidFill>
                <a:latin typeface="Consolas" pitchFamily="49" charset="0"/>
                <a:cs typeface="Arial" pitchFamily="34" charset="0"/>
              </a:rPr>
              <a:t>Maximum Profit=40+20=60</a:t>
            </a:r>
            <a:r>
              <a:rPr kumimoji="0" lang="en-US" altLang="en-US" sz="2200" b="0" i="0" u="none" strike="noStrike" cap="none" normalizeH="0" baseline="0" dirty="0" smtClean="0">
                <a:ln>
                  <a:noFill/>
                </a:ln>
                <a:solidFill>
                  <a:srgbClr val="273239"/>
                </a:solidFill>
                <a:effectLst/>
                <a:latin typeface="Consolas" pitchFamily="49" charset="0"/>
                <a:cs typeface="Arial" pitchFamily="34" charset="0"/>
              </a:rPr>
              <a:t> </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018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8330" y="228600"/>
            <a:ext cx="9005670" cy="412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Input: Five Jobs with following deadlines and profits</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dirty="0">
              <a:solidFill>
                <a:srgbClr val="27323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400" b="0" i="0" u="none" strike="noStrike" cap="none" normalizeH="0" baseline="0" dirty="0" err="1" smtClean="0">
                <a:ln>
                  <a:noFill/>
                </a:ln>
                <a:solidFill>
                  <a:srgbClr val="273239"/>
                </a:solidFill>
                <a:effectLst/>
                <a:latin typeface="Consolas" pitchFamily="49" charset="0"/>
                <a:cs typeface="Arial" pitchFamily="34" charset="0"/>
              </a:rPr>
              <a:t>JobID</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Deadline Profit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lang="en-US" altLang="en-US" sz="2400" dirty="0" smtClean="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a 		2 	100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lang="en-US" altLang="en-US" sz="2400" dirty="0" smtClean="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b 		1 	19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lang="en-US" altLang="en-US" sz="2400" dirty="0" smtClean="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c 		2 	27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lang="en-US" altLang="en-US" sz="2400" dirty="0" smtClean="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d 		1 	25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lang="en-US" altLang="en-US" sz="2400" dirty="0" smtClean="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e 		3 	15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Output: Following is maximum profit sequence of jobs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c, a, e</a:t>
            </a:r>
            <a:r>
              <a:rPr kumimoji="0" lang="en-US" altLang="en-US" sz="24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smtClean="0">
                <a:latin typeface="Arial" pitchFamily="34" charset="0"/>
                <a:cs typeface="Arial" pitchFamily="34" charset="0"/>
              </a:rPr>
              <a:t>Maximum Profit=27+100+15=142</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9013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382013"/>
            <a:ext cx="8712968" cy="1938992"/>
          </a:xfrm>
          <a:prstGeom prst="rect">
            <a:avLst/>
          </a:prstGeom>
        </p:spPr>
        <p:txBody>
          <a:bodyPr wrap="square">
            <a:spAutoFit/>
          </a:bodyPr>
          <a:lstStyle/>
          <a:p>
            <a:r>
              <a:rPr lang="en-GB" sz="2400" dirty="0"/>
              <a:t>A </a:t>
            </a:r>
            <a:r>
              <a:rPr lang="en-GB" sz="2400" b="1" dirty="0"/>
              <a:t>Simple Solution</a:t>
            </a:r>
            <a:r>
              <a:rPr lang="en-GB" sz="2400" dirty="0"/>
              <a:t> is to generate all subsets of a given set of jobs and check individual subsets for the feasibility of jobs in that subset. </a:t>
            </a:r>
            <a:endParaRPr lang="en-GB" sz="2400" dirty="0" smtClean="0"/>
          </a:p>
          <a:p>
            <a:r>
              <a:rPr lang="en-GB" sz="2400" dirty="0" smtClean="0"/>
              <a:t>Keep </a:t>
            </a:r>
            <a:r>
              <a:rPr lang="en-GB" sz="2400" dirty="0"/>
              <a:t>track of maximum profit among all feasible subsets. </a:t>
            </a:r>
            <a:endParaRPr lang="en-GB" sz="2400" dirty="0" smtClean="0"/>
          </a:p>
          <a:p>
            <a:r>
              <a:rPr lang="en-GB" sz="2400" dirty="0" smtClean="0"/>
              <a:t>The </a:t>
            </a:r>
            <a:r>
              <a:rPr lang="en-GB" sz="2400" dirty="0"/>
              <a:t>time complexity of this solution is exponential. </a:t>
            </a:r>
            <a:r>
              <a:rPr lang="en-GB" sz="2400" dirty="0" smtClean="0"/>
              <a:t> That is O(2^n)</a:t>
            </a:r>
            <a:r>
              <a:rPr lang="en-GB" sz="2400" dirty="0"/>
              <a:t/>
            </a:r>
            <a:br>
              <a:rPr lang="en-GB" sz="2400" dirty="0"/>
            </a:br>
            <a:r>
              <a:rPr lang="en-GB" sz="2400" dirty="0"/>
              <a:t>This is </a:t>
            </a:r>
            <a:r>
              <a:rPr lang="en-GB" sz="2400" dirty="0" smtClean="0"/>
              <a:t>solved using standard</a:t>
            </a:r>
            <a:r>
              <a:rPr lang="en-GB" sz="2400" dirty="0"/>
              <a:t> </a:t>
            </a:r>
            <a:r>
              <a:rPr lang="en-GB" sz="2400" u="sng" dirty="0">
                <a:hlinkClick r:id="rId2"/>
              </a:rPr>
              <a:t>Greedy Algorithm </a:t>
            </a:r>
            <a:r>
              <a:rPr lang="en-GB" sz="2400" dirty="0"/>
              <a:t>problem. </a:t>
            </a:r>
            <a:endParaRPr lang="en-IN" sz="2400" dirty="0"/>
          </a:p>
        </p:txBody>
      </p:sp>
    </p:spTree>
    <p:extLst>
      <p:ext uri="{BB962C8B-B14F-4D97-AF65-F5344CB8AC3E}">
        <p14:creationId xmlns:p14="http://schemas.microsoft.com/office/powerpoint/2010/main" val="271446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016" y="44624"/>
            <a:ext cx="9252520"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6699"/>
                </a:solidFill>
                <a:effectLst/>
                <a:latin typeface="Consolas" pitchFamily="49" charset="0"/>
                <a:cs typeface="Arial" pitchFamily="34" charset="0"/>
              </a:rPr>
              <a:t>struct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Job</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smtClean="0">
                <a:ln>
                  <a:noFill/>
                </a:ln>
                <a:solidFill>
                  <a:srgbClr val="808080"/>
                </a:solidFill>
                <a:effectLst/>
                <a:latin typeface="Consolas" pitchFamily="49" charset="0"/>
                <a:cs typeface="Arial" pitchFamily="34" charset="0"/>
              </a:rPr>
              <a:t>char</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id;     </a:t>
            </a:r>
            <a:r>
              <a:rPr kumimoji="0" lang="en-US" altLang="en-US" sz="1600" b="0" i="0" u="none" strike="noStrike" cap="none" normalizeH="0" baseline="0" dirty="0" smtClean="0">
                <a:ln>
                  <a:noFill/>
                </a:ln>
                <a:solidFill>
                  <a:srgbClr val="008200"/>
                </a:solidFill>
                <a:effectLst/>
                <a:latin typeface="Consolas" pitchFamily="49" charset="0"/>
                <a:cs typeface="Arial" pitchFamily="34" charset="0"/>
              </a:rPr>
              <a:t>// Job Id</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dead;    </a:t>
            </a:r>
            <a:r>
              <a:rPr kumimoji="0" lang="en-US" altLang="en-US" sz="1600" b="0" i="0" u="none" strike="noStrike" cap="none" normalizeH="0" baseline="0" dirty="0" smtClean="0">
                <a:ln>
                  <a:noFill/>
                </a:ln>
                <a:solidFill>
                  <a:srgbClr val="008200"/>
                </a:solidFill>
                <a:effectLst/>
                <a:latin typeface="Consolas" pitchFamily="49" charset="0"/>
                <a:cs typeface="Arial" pitchFamily="34" charset="0"/>
              </a:rPr>
              <a:t>// Deadline of job</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profit;  </a:t>
            </a:r>
            <a:r>
              <a:rPr kumimoji="0" lang="en-US" altLang="en-US" sz="1600" b="0" i="0" u="none" strike="noStrike" cap="none" normalizeH="0" baseline="0" dirty="0" smtClean="0">
                <a:ln>
                  <a:noFill/>
                </a:ln>
                <a:solidFill>
                  <a:srgbClr val="008200"/>
                </a:solidFill>
                <a:effectLst/>
                <a:latin typeface="Consolas" pitchFamily="49" charset="0"/>
                <a:cs typeface="Arial" pitchFamily="34" charset="0"/>
              </a:rPr>
              <a:t>// Profit if job is over before or on deadline</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smtClean="0">
                <a:ln>
                  <a:noFill/>
                </a:ln>
                <a:solidFill>
                  <a:srgbClr val="808080"/>
                </a:solidFill>
                <a:effectLst/>
                <a:latin typeface="Consolas" pitchFamily="49" charset="0"/>
                <a:cs typeface="Arial" pitchFamily="34" charset="0"/>
              </a:rPr>
              <a:t>bool</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comparison(Job a, Job b)</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smtClean="0">
                <a:ln>
                  <a:noFill/>
                </a:ln>
                <a:solidFill>
                  <a:srgbClr val="006699"/>
                </a:solidFill>
                <a:effectLst/>
                <a:latin typeface="Consolas" pitchFamily="49" charset="0"/>
                <a:cs typeface="Arial" pitchFamily="34" charset="0"/>
              </a:rPr>
              <a:t>return</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a.profit</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 &gt; </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b.profit</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smtClean="0">
                <a:ln>
                  <a:noFill/>
                </a:ln>
                <a:solidFill>
                  <a:srgbClr val="006699"/>
                </a:solidFill>
                <a:effectLst/>
                <a:latin typeface="Consolas" pitchFamily="49" charset="0"/>
                <a:cs typeface="Arial" pitchFamily="34" charset="0"/>
              </a:rPr>
              <a:t>void</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printJobScheduling</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(Job jobs[], </a:t>
            </a:r>
            <a:r>
              <a:rPr kumimoji="0" lang="en-US" altLang="en-US" sz="16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n)</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8200"/>
                </a:solidFill>
                <a:effectLst/>
                <a:latin typeface="Consolas" pitchFamily="49" charset="0"/>
                <a:cs typeface="Arial" pitchFamily="34" charset="0"/>
              </a:rPr>
              <a:t>// Sort all jobs according to decreasing order of </a:t>
            </a:r>
            <a:r>
              <a:rPr kumimoji="0" lang="en-US" altLang="en-US" sz="1600" b="0" i="0" u="none" strike="noStrike" cap="none" normalizeH="0" baseline="0" dirty="0" err="1" smtClean="0">
                <a:ln>
                  <a:noFill/>
                </a:ln>
                <a:solidFill>
                  <a:srgbClr val="008200"/>
                </a:solidFill>
                <a:effectLst/>
                <a:latin typeface="Consolas" pitchFamily="49" charset="0"/>
                <a:cs typeface="Arial" pitchFamily="34" charset="0"/>
              </a:rPr>
              <a:t>prfit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sort(</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arr</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arr+n</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 comparison);</a:t>
            </a:r>
          </a:p>
          <a:p>
            <a:pPr lvl="0" eaLnBrk="0" hangingPunct="0"/>
            <a:r>
              <a:rPr lang="en-IN" sz="1600" dirty="0" smtClean="0"/>
              <a:t>	</a:t>
            </a:r>
            <a:r>
              <a:rPr lang="en-IN" sz="1600" dirty="0" err="1" smtClean="0"/>
              <a:t>int</a:t>
            </a:r>
            <a:r>
              <a:rPr lang="en-IN" sz="1600" dirty="0" smtClean="0"/>
              <a:t> </a:t>
            </a:r>
            <a:r>
              <a:rPr lang="en-IN" sz="1600" dirty="0" err="1"/>
              <a:t>filledTimeSlot</a:t>
            </a:r>
            <a:r>
              <a:rPr lang="en-IN" sz="1600" dirty="0"/>
              <a:t> = 0; </a:t>
            </a:r>
            <a:endParaRPr lang="en-IN" sz="1600" dirty="0" smtClean="0"/>
          </a:p>
          <a:p>
            <a:pPr lvl="0" eaLnBrk="0" hangingPunct="0"/>
            <a:r>
              <a:rPr lang="en-IN" sz="1600" dirty="0" smtClean="0"/>
              <a:t>	//</a:t>
            </a:r>
            <a:r>
              <a:rPr lang="en-IN" sz="1600" dirty="0"/>
              <a:t>find max deadline </a:t>
            </a:r>
            <a:r>
              <a:rPr lang="en-IN" sz="1600" dirty="0" smtClean="0"/>
              <a:t>value</a:t>
            </a:r>
          </a:p>
          <a:p>
            <a:pPr lvl="0" eaLnBrk="0" hangingPunct="0"/>
            <a:r>
              <a:rPr lang="en-IN" sz="1600" dirty="0" smtClean="0"/>
              <a:t>	 </a:t>
            </a:r>
            <a:r>
              <a:rPr lang="en-IN" sz="1600" dirty="0" err="1"/>
              <a:t>int</a:t>
            </a:r>
            <a:r>
              <a:rPr lang="en-IN" sz="1600" dirty="0"/>
              <a:t> </a:t>
            </a:r>
            <a:r>
              <a:rPr lang="en-IN" sz="1600" dirty="0" err="1"/>
              <a:t>dmax</a:t>
            </a:r>
            <a:r>
              <a:rPr lang="en-IN" sz="1600" dirty="0"/>
              <a:t> = 0; </a:t>
            </a:r>
            <a:endParaRPr lang="en-IN" sz="1600" dirty="0" smtClean="0"/>
          </a:p>
          <a:p>
            <a:pPr lvl="0" eaLnBrk="0" hangingPunct="0"/>
            <a:r>
              <a:rPr lang="en-IN" sz="1600" dirty="0" smtClean="0"/>
              <a:t>	for(</a:t>
            </a:r>
            <a:r>
              <a:rPr lang="en-IN" sz="1600" dirty="0" err="1" smtClean="0"/>
              <a:t>i</a:t>
            </a:r>
            <a:r>
              <a:rPr lang="en-IN" sz="1600" dirty="0" smtClean="0"/>
              <a:t> </a:t>
            </a:r>
            <a:r>
              <a:rPr lang="en-IN" sz="1600" dirty="0"/>
              <a:t>= 0; </a:t>
            </a:r>
            <a:r>
              <a:rPr lang="en-IN" sz="1600" dirty="0" err="1"/>
              <a:t>i</a:t>
            </a:r>
            <a:r>
              <a:rPr lang="en-IN" sz="1600" dirty="0"/>
              <a:t> &lt; n; </a:t>
            </a:r>
            <a:r>
              <a:rPr lang="en-IN" sz="1600" dirty="0" err="1"/>
              <a:t>i</a:t>
            </a:r>
            <a:r>
              <a:rPr lang="en-IN" sz="1600" dirty="0"/>
              <a:t>++) </a:t>
            </a:r>
            <a:endParaRPr lang="en-IN" sz="1600" dirty="0" smtClean="0"/>
          </a:p>
          <a:p>
            <a:pPr lvl="0" eaLnBrk="0" hangingPunct="0"/>
            <a:r>
              <a:rPr lang="en-IN" sz="1600" dirty="0" smtClean="0"/>
              <a:t>	{ </a:t>
            </a:r>
          </a:p>
          <a:p>
            <a:pPr lvl="0" eaLnBrk="0" hangingPunct="0"/>
            <a:r>
              <a:rPr lang="en-IN" sz="1600" dirty="0" smtClean="0"/>
              <a:t>	if(jobs[</a:t>
            </a:r>
            <a:r>
              <a:rPr lang="en-IN" sz="1600" dirty="0" err="1" smtClean="0"/>
              <a:t>i</a:t>
            </a:r>
            <a:r>
              <a:rPr lang="en-IN" sz="1600" dirty="0"/>
              <a:t>].deadline &gt; </a:t>
            </a:r>
            <a:r>
              <a:rPr lang="en-IN" sz="1600" dirty="0" err="1"/>
              <a:t>dmax</a:t>
            </a:r>
            <a:r>
              <a:rPr lang="en-IN" sz="1600" dirty="0" smtClean="0"/>
              <a:t>)</a:t>
            </a:r>
          </a:p>
          <a:p>
            <a:pPr lvl="0" eaLnBrk="0" hangingPunct="0"/>
            <a:r>
              <a:rPr lang="en-IN" sz="1600" dirty="0" smtClean="0"/>
              <a:t>	 </a:t>
            </a:r>
            <a:r>
              <a:rPr lang="en-IN" sz="1600" dirty="0"/>
              <a:t>{ </a:t>
            </a:r>
            <a:r>
              <a:rPr lang="en-IN" sz="1600" dirty="0" err="1"/>
              <a:t>dmax</a:t>
            </a:r>
            <a:r>
              <a:rPr lang="en-IN" sz="1600" dirty="0"/>
              <a:t> = jobs[</a:t>
            </a:r>
            <a:r>
              <a:rPr lang="en-IN" sz="1600" dirty="0" err="1"/>
              <a:t>i</a:t>
            </a:r>
            <a:r>
              <a:rPr lang="en-IN" sz="1600" dirty="0"/>
              <a:t>].deadline; </a:t>
            </a:r>
            <a:endParaRPr lang="en-IN" sz="1600" dirty="0" smtClean="0"/>
          </a:p>
          <a:p>
            <a:pPr lvl="0" eaLnBrk="0" hangingPunct="0"/>
            <a:r>
              <a:rPr lang="en-IN" sz="1600" dirty="0" smtClean="0"/>
              <a:t>	} </a:t>
            </a:r>
          </a:p>
          <a:p>
            <a:pPr lvl="0" eaLnBrk="0" hangingPunct="0"/>
            <a:r>
              <a:rPr lang="en-IN" sz="1600" dirty="0" smtClean="0"/>
              <a:t>	}</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smtClean="0">
                <a:ln>
                  <a:noFill/>
                </a:ln>
                <a:solidFill>
                  <a:srgbClr val="808080"/>
                </a:solidFill>
                <a:effectLst/>
                <a:latin typeface="Consolas" pitchFamily="49" charset="0"/>
                <a:cs typeface="Arial" pitchFamily="34" charset="0"/>
              </a:rPr>
              <a:t>bool</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slot[dmax+1];  </a:t>
            </a:r>
            <a:r>
              <a:rPr kumimoji="0" lang="en-US" altLang="en-US" sz="1600" b="0" i="0" u="none" strike="noStrike" cap="none" normalizeH="0" baseline="0" dirty="0" smtClean="0">
                <a:ln>
                  <a:noFill/>
                </a:ln>
                <a:solidFill>
                  <a:srgbClr val="008200"/>
                </a:solidFill>
                <a:effectLst/>
                <a:latin typeface="Consolas" pitchFamily="49" charset="0"/>
                <a:cs typeface="Arial" pitchFamily="34" charset="0"/>
              </a:rPr>
              <a:t>// To keep track of free time slots</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8200"/>
                </a:solidFill>
                <a:effectLst/>
                <a:latin typeface="Consolas" pitchFamily="49" charset="0"/>
                <a:cs typeface="Arial" pitchFamily="34" charset="0"/>
              </a:rPr>
              <a:t>// Initialize all slots to be free, -1 means free  or empty</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1" i="0" u="none" strike="noStrike" cap="none" normalizeH="0" baseline="0" dirty="0" smtClean="0">
                <a:ln>
                  <a:noFill/>
                </a:ln>
                <a:solidFill>
                  <a:srgbClr val="006699"/>
                </a:solidFill>
                <a:effectLst/>
                <a:latin typeface="Consolas" pitchFamily="49" charset="0"/>
                <a:cs typeface="Arial" pitchFamily="34" charset="0"/>
              </a:rPr>
              <a:t>for</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16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i</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=1; </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i</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&lt;=</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dmax</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i</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slot[</a:t>
            </a:r>
            <a:r>
              <a:rPr kumimoji="0" lang="en-US" altLang="en-US" sz="1600" b="0" i="0" u="none" strike="noStrike" cap="none" normalizeH="0" baseline="0" dirty="0" err="1" smtClean="0">
                <a:ln>
                  <a:noFill/>
                </a:ln>
                <a:solidFill>
                  <a:srgbClr val="000000"/>
                </a:solidFill>
                <a:effectLst/>
                <a:latin typeface="Consolas" pitchFamily="49" charset="0"/>
                <a:cs typeface="Arial" pitchFamily="34" charset="0"/>
              </a:rPr>
              <a:t>i</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 = </a:t>
            </a:r>
            <a:r>
              <a:rPr kumimoji="0" lang="en-US" altLang="en-US" sz="1600" b="1" i="0" u="none" strike="noStrike" cap="none" normalizeH="0" baseline="0" dirty="0" smtClean="0">
                <a:ln>
                  <a:noFill/>
                </a:ln>
                <a:solidFill>
                  <a:srgbClr val="006699"/>
                </a:solidFill>
                <a:effectLst/>
                <a:latin typeface="Consolas" pitchFamily="49" charset="0"/>
                <a:cs typeface="Arial" pitchFamily="34" charset="0"/>
              </a:rPr>
              <a:t>-1</a:t>
            </a:r>
            <a:r>
              <a:rPr kumimoji="0" lang="en-US" altLang="en-US" sz="16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   </a:t>
            </a:r>
            <a:endParaRPr kumimoji="0" lang="en-US" alt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327441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73069"/>
            <a:ext cx="8532440" cy="6524863"/>
          </a:xfrm>
          <a:prstGeom prst="rect">
            <a:avLst/>
          </a:prstGeom>
        </p:spPr>
        <p:txBody>
          <a:bodyPr wrap="square">
            <a:spAutoFit/>
          </a:bodyPr>
          <a:lstStyle/>
          <a:p>
            <a:pPr lvl="0" eaLnBrk="0" fontAlgn="base" hangingPunct="0">
              <a:spcBef>
                <a:spcPct val="0"/>
              </a:spcBef>
              <a:spcAft>
                <a:spcPct val="0"/>
              </a:spcAft>
            </a:pPr>
            <a:r>
              <a:rPr lang="en-US" altLang="en-US" sz="2200" dirty="0">
                <a:solidFill>
                  <a:srgbClr val="273239"/>
                </a:solidFill>
                <a:latin typeface="Consolas" pitchFamily="49" charset="0"/>
                <a:cs typeface="Arial" pitchFamily="34" charset="0"/>
              </a:rPr>
              <a:t> </a:t>
            </a:r>
            <a:r>
              <a:rPr lang="en-IN" sz="2200" dirty="0"/>
              <a:t> for(</a:t>
            </a:r>
            <a:r>
              <a:rPr lang="en-IN" sz="2200" dirty="0" err="1"/>
              <a:t>i</a:t>
            </a:r>
            <a:r>
              <a:rPr lang="en-IN" sz="2200" dirty="0"/>
              <a:t> = </a:t>
            </a:r>
            <a:r>
              <a:rPr lang="en-IN" sz="2200" dirty="0" smtClean="0"/>
              <a:t>0; </a:t>
            </a:r>
            <a:r>
              <a:rPr lang="en-IN" sz="2200" dirty="0" err="1"/>
              <a:t>i</a:t>
            </a:r>
            <a:r>
              <a:rPr lang="en-IN" sz="2200" dirty="0"/>
              <a:t> </a:t>
            </a:r>
            <a:r>
              <a:rPr lang="en-IN" sz="2200" dirty="0" smtClean="0"/>
              <a:t>&lt;n</a:t>
            </a:r>
            <a:r>
              <a:rPr lang="en-IN" sz="2200" dirty="0"/>
              <a:t>; </a:t>
            </a:r>
            <a:r>
              <a:rPr lang="en-IN" sz="2200" dirty="0" err="1"/>
              <a:t>i</a:t>
            </a:r>
            <a:r>
              <a:rPr lang="en-IN" sz="2200" dirty="0"/>
              <a:t>++) </a:t>
            </a:r>
            <a:endParaRPr lang="en-IN" sz="2200" dirty="0" smtClean="0"/>
          </a:p>
          <a:p>
            <a:pPr lvl="0" eaLnBrk="0" fontAlgn="base" hangingPunct="0">
              <a:spcBef>
                <a:spcPct val="0"/>
              </a:spcBef>
              <a:spcAft>
                <a:spcPct val="0"/>
              </a:spcAft>
            </a:pPr>
            <a:r>
              <a:rPr lang="en-IN" sz="2200" dirty="0" smtClean="0"/>
              <a:t>{ </a:t>
            </a:r>
          </a:p>
          <a:p>
            <a:pPr lvl="0" eaLnBrk="0" fontAlgn="base" hangingPunct="0">
              <a:spcBef>
                <a:spcPct val="0"/>
              </a:spcBef>
              <a:spcAft>
                <a:spcPct val="0"/>
              </a:spcAft>
            </a:pPr>
            <a:r>
              <a:rPr lang="en-IN" sz="2200" dirty="0" smtClean="0"/>
              <a:t>k </a:t>
            </a:r>
            <a:r>
              <a:rPr lang="en-IN" sz="2200" dirty="0"/>
              <a:t>= </a:t>
            </a:r>
            <a:r>
              <a:rPr lang="en-IN" sz="2200" dirty="0" err="1"/>
              <a:t>minValue</a:t>
            </a:r>
            <a:r>
              <a:rPr lang="en-IN" sz="2200" dirty="0"/>
              <a:t>(</a:t>
            </a:r>
            <a:r>
              <a:rPr lang="en-IN" sz="2200" dirty="0" err="1"/>
              <a:t>dmax</a:t>
            </a:r>
            <a:r>
              <a:rPr lang="en-IN" sz="2200" dirty="0"/>
              <a:t>, jobs[</a:t>
            </a:r>
            <a:r>
              <a:rPr lang="en-IN" sz="2200" dirty="0" err="1"/>
              <a:t>i</a:t>
            </a:r>
            <a:r>
              <a:rPr lang="en-IN" sz="2200" dirty="0"/>
              <a:t> </a:t>
            </a:r>
            <a:r>
              <a:rPr lang="en-IN" sz="2200" dirty="0" smtClean="0"/>
              <a:t>].</a:t>
            </a:r>
            <a:r>
              <a:rPr lang="en-IN" sz="2200" dirty="0"/>
              <a:t>deadline); </a:t>
            </a:r>
            <a:endParaRPr lang="en-IN" sz="2200" dirty="0" smtClean="0"/>
          </a:p>
          <a:p>
            <a:pPr lvl="0" eaLnBrk="0" fontAlgn="base" hangingPunct="0">
              <a:spcBef>
                <a:spcPct val="0"/>
              </a:spcBef>
              <a:spcAft>
                <a:spcPct val="0"/>
              </a:spcAft>
            </a:pPr>
            <a:r>
              <a:rPr lang="en-IN" sz="2200" dirty="0" smtClean="0"/>
              <a:t>while(k </a:t>
            </a:r>
            <a:r>
              <a:rPr lang="en-IN" sz="2200" dirty="0"/>
              <a:t>&gt;= 1</a:t>
            </a:r>
            <a:r>
              <a:rPr lang="en-IN" sz="2200" dirty="0" smtClean="0"/>
              <a:t>)</a:t>
            </a:r>
          </a:p>
          <a:p>
            <a:pPr lvl="0" eaLnBrk="0" fontAlgn="base" hangingPunct="0">
              <a:spcBef>
                <a:spcPct val="0"/>
              </a:spcBef>
              <a:spcAft>
                <a:spcPct val="0"/>
              </a:spcAft>
            </a:pPr>
            <a:r>
              <a:rPr lang="en-IN" sz="2200" dirty="0" smtClean="0"/>
              <a:t> </a:t>
            </a:r>
            <a:r>
              <a:rPr lang="en-IN" sz="2200" dirty="0"/>
              <a:t>{ </a:t>
            </a:r>
            <a:endParaRPr lang="en-IN" sz="2200" dirty="0" smtClean="0"/>
          </a:p>
          <a:p>
            <a:pPr lvl="0" eaLnBrk="0" fontAlgn="base" hangingPunct="0">
              <a:spcBef>
                <a:spcPct val="0"/>
              </a:spcBef>
              <a:spcAft>
                <a:spcPct val="0"/>
              </a:spcAft>
            </a:pPr>
            <a:r>
              <a:rPr lang="en-IN" sz="2200" dirty="0" smtClean="0"/>
              <a:t>if(slot[k</a:t>
            </a:r>
            <a:r>
              <a:rPr lang="en-IN" sz="2200" dirty="0"/>
              <a:t>] == -1</a:t>
            </a:r>
            <a:r>
              <a:rPr lang="en-IN" sz="2200" dirty="0" smtClean="0"/>
              <a:t>)</a:t>
            </a:r>
          </a:p>
          <a:p>
            <a:pPr lvl="0" eaLnBrk="0" fontAlgn="base" hangingPunct="0">
              <a:spcBef>
                <a:spcPct val="0"/>
              </a:spcBef>
              <a:spcAft>
                <a:spcPct val="0"/>
              </a:spcAft>
            </a:pPr>
            <a:r>
              <a:rPr lang="en-IN" sz="2200" dirty="0" smtClean="0"/>
              <a:t> </a:t>
            </a:r>
            <a:r>
              <a:rPr lang="en-IN" sz="2200" dirty="0"/>
              <a:t>{ </a:t>
            </a:r>
            <a:endParaRPr lang="en-IN" sz="2200" dirty="0" smtClean="0"/>
          </a:p>
          <a:p>
            <a:pPr lvl="0" eaLnBrk="0" fontAlgn="base" hangingPunct="0">
              <a:spcBef>
                <a:spcPct val="0"/>
              </a:spcBef>
              <a:spcAft>
                <a:spcPct val="0"/>
              </a:spcAft>
            </a:pPr>
            <a:r>
              <a:rPr lang="en-IN" sz="2200" dirty="0" smtClean="0"/>
              <a:t>slot[k</a:t>
            </a:r>
            <a:r>
              <a:rPr lang="en-IN" sz="2200" dirty="0"/>
              <a:t>] = </a:t>
            </a:r>
            <a:r>
              <a:rPr lang="en-IN" sz="2200" dirty="0" err="1" smtClean="0"/>
              <a:t>i</a:t>
            </a:r>
            <a:r>
              <a:rPr lang="en-IN" sz="2200" dirty="0" smtClean="0"/>
              <a:t>; </a:t>
            </a:r>
            <a:endParaRPr lang="en-IN" sz="2200" dirty="0" smtClean="0"/>
          </a:p>
          <a:p>
            <a:pPr lvl="0" eaLnBrk="0" fontAlgn="base" hangingPunct="0">
              <a:spcBef>
                <a:spcPct val="0"/>
              </a:spcBef>
              <a:spcAft>
                <a:spcPct val="0"/>
              </a:spcAft>
            </a:pPr>
            <a:r>
              <a:rPr lang="en-IN" sz="2200" dirty="0" err="1" smtClean="0"/>
              <a:t>filledTimeSlot</a:t>
            </a:r>
            <a:r>
              <a:rPr lang="en-IN" sz="2200" dirty="0" smtClean="0"/>
              <a:t>++; </a:t>
            </a:r>
            <a:endParaRPr lang="en-IN" sz="2200" dirty="0" smtClean="0"/>
          </a:p>
          <a:p>
            <a:pPr lvl="0" eaLnBrk="0" fontAlgn="base" hangingPunct="0">
              <a:spcBef>
                <a:spcPct val="0"/>
              </a:spcBef>
              <a:spcAft>
                <a:spcPct val="0"/>
              </a:spcAft>
            </a:pPr>
            <a:r>
              <a:rPr lang="en-IN" sz="2200" dirty="0" smtClean="0"/>
              <a:t>break</a:t>
            </a:r>
            <a:r>
              <a:rPr lang="en-IN" sz="2200" dirty="0"/>
              <a:t>; </a:t>
            </a:r>
            <a:endParaRPr lang="en-IN" sz="2200" dirty="0" smtClean="0"/>
          </a:p>
          <a:p>
            <a:pPr lvl="0" eaLnBrk="0" fontAlgn="base" hangingPunct="0">
              <a:spcBef>
                <a:spcPct val="0"/>
              </a:spcBef>
              <a:spcAft>
                <a:spcPct val="0"/>
              </a:spcAft>
            </a:pPr>
            <a:r>
              <a:rPr lang="en-IN" sz="2200" dirty="0" smtClean="0"/>
              <a:t>}</a:t>
            </a:r>
          </a:p>
          <a:p>
            <a:pPr lvl="0" eaLnBrk="0" fontAlgn="base" hangingPunct="0">
              <a:spcBef>
                <a:spcPct val="0"/>
              </a:spcBef>
              <a:spcAft>
                <a:spcPct val="0"/>
              </a:spcAft>
            </a:pPr>
            <a:r>
              <a:rPr lang="en-IN" sz="2200" dirty="0" smtClean="0"/>
              <a:t> </a:t>
            </a:r>
            <a:r>
              <a:rPr lang="en-IN" sz="2200" dirty="0"/>
              <a:t>k-</a:t>
            </a:r>
            <a:r>
              <a:rPr lang="en-IN" sz="2200" dirty="0" smtClean="0"/>
              <a:t>-;</a:t>
            </a:r>
          </a:p>
          <a:p>
            <a:pPr lvl="0" eaLnBrk="0" fontAlgn="base" hangingPunct="0">
              <a:spcBef>
                <a:spcPct val="0"/>
              </a:spcBef>
              <a:spcAft>
                <a:spcPct val="0"/>
              </a:spcAft>
            </a:pPr>
            <a:r>
              <a:rPr lang="en-IN" sz="2200" dirty="0" smtClean="0"/>
              <a:t> }</a:t>
            </a:r>
          </a:p>
          <a:p>
            <a:pPr lvl="0" eaLnBrk="0" fontAlgn="base" hangingPunct="0">
              <a:spcBef>
                <a:spcPct val="0"/>
              </a:spcBef>
              <a:spcAft>
                <a:spcPct val="0"/>
              </a:spcAft>
            </a:pPr>
            <a:r>
              <a:rPr lang="en-IN" sz="2200" dirty="0" smtClean="0"/>
              <a:t> </a:t>
            </a:r>
            <a:r>
              <a:rPr lang="en-IN" sz="2200" dirty="0"/>
              <a:t>//if all time slots are filled then stop </a:t>
            </a:r>
            <a:endParaRPr lang="en-IN" sz="2200" dirty="0" smtClean="0"/>
          </a:p>
          <a:p>
            <a:pPr lvl="0" eaLnBrk="0" fontAlgn="base" hangingPunct="0">
              <a:spcBef>
                <a:spcPct val="0"/>
              </a:spcBef>
              <a:spcAft>
                <a:spcPct val="0"/>
              </a:spcAft>
            </a:pPr>
            <a:r>
              <a:rPr lang="en-IN" sz="2200" dirty="0" smtClean="0"/>
              <a:t>if(</a:t>
            </a:r>
            <a:r>
              <a:rPr lang="en-IN" sz="2200" dirty="0" err="1" smtClean="0"/>
              <a:t>filledTimeSlot</a:t>
            </a:r>
            <a:r>
              <a:rPr lang="en-IN" sz="2200" dirty="0" smtClean="0"/>
              <a:t> </a:t>
            </a:r>
            <a:r>
              <a:rPr lang="en-IN" sz="2200" dirty="0"/>
              <a:t>== </a:t>
            </a:r>
            <a:r>
              <a:rPr lang="en-IN" sz="2200" dirty="0" err="1"/>
              <a:t>dmax</a:t>
            </a:r>
            <a:r>
              <a:rPr lang="en-IN" sz="2200" dirty="0"/>
              <a:t>) </a:t>
            </a:r>
            <a:endParaRPr lang="en-IN" sz="2200" dirty="0" smtClean="0"/>
          </a:p>
          <a:p>
            <a:pPr lvl="0" eaLnBrk="0" fontAlgn="base" hangingPunct="0">
              <a:spcBef>
                <a:spcPct val="0"/>
              </a:spcBef>
              <a:spcAft>
                <a:spcPct val="0"/>
              </a:spcAft>
            </a:pPr>
            <a:r>
              <a:rPr lang="en-IN" sz="2200" dirty="0" smtClean="0"/>
              <a:t>{ </a:t>
            </a:r>
            <a:r>
              <a:rPr lang="en-IN" sz="2200" dirty="0"/>
              <a:t>break</a:t>
            </a:r>
            <a:r>
              <a:rPr lang="en-IN" sz="2200" dirty="0" smtClean="0"/>
              <a:t>;</a:t>
            </a:r>
          </a:p>
          <a:p>
            <a:pPr lvl="0" eaLnBrk="0" fontAlgn="base" hangingPunct="0">
              <a:spcBef>
                <a:spcPct val="0"/>
              </a:spcBef>
              <a:spcAft>
                <a:spcPct val="0"/>
              </a:spcAft>
            </a:pPr>
            <a:r>
              <a:rPr lang="en-IN" sz="2200" dirty="0" smtClean="0"/>
              <a:t> </a:t>
            </a:r>
            <a:r>
              <a:rPr lang="en-IN" sz="2200" dirty="0"/>
              <a:t>} </a:t>
            </a:r>
            <a:endParaRPr lang="en-IN" sz="2200" dirty="0" smtClean="0"/>
          </a:p>
          <a:p>
            <a:pPr lvl="0" eaLnBrk="0" fontAlgn="base" hangingPunct="0">
              <a:spcBef>
                <a:spcPct val="0"/>
              </a:spcBef>
              <a:spcAft>
                <a:spcPct val="0"/>
              </a:spcAft>
            </a:pPr>
            <a:r>
              <a:rPr lang="en-IN" sz="2200" dirty="0" smtClean="0"/>
              <a:t>} </a:t>
            </a:r>
          </a:p>
          <a:p>
            <a:pPr lvl="0" eaLnBrk="0" fontAlgn="base" hangingPunct="0">
              <a:spcBef>
                <a:spcPct val="0"/>
              </a:spcBef>
              <a:spcAft>
                <a:spcPct val="0"/>
              </a:spcAft>
            </a:pPr>
            <a:r>
              <a:rPr lang="en-US" altLang="en-US" sz="2200" dirty="0">
                <a:solidFill>
                  <a:srgbClr val="273239"/>
                </a:solidFill>
                <a:latin typeface="Consolas" pitchFamily="49" charset="0"/>
                <a:cs typeface="Arial" pitchFamily="34" charset="0"/>
              </a:rPr>
              <a:t>  </a:t>
            </a:r>
            <a:endParaRPr lang="en-US" altLang="en-US" sz="2200" dirty="0">
              <a:cs typeface="Arial" pitchFamily="34" charset="0"/>
            </a:endParaRPr>
          </a:p>
        </p:txBody>
      </p:sp>
    </p:spTree>
    <p:extLst>
      <p:ext uri="{BB962C8B-B14F-4D97-AF65-F5344CB8AC3E}">
        <p14:creationId xmlns:p14="http://schemas.microsoft.com/office/powerpoint/2010/main" val="400703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6672"/>
            <a:ext cx="7848872" cy="3416320"/>
          </a:xfrm>
          <a:prstGeom prst="rect">
            <a:avLst/>
          </a:prstGeom>
        </p:spPr>
        <p:txBody>
          <a:bodyPr wrap="square">
            <a:spAutoFit/>
          </a:bodyPr>
          <a:lstStyle/>
          <a:p>
            <a:pPr lvl="0" eaLnBrk="0" fontAlgn="base" hangingPunct="0">
              <a:spcBef>
                <a:spcPct val="0"/>
              </a:spcBef>
              <a:spcAft>
                <a:spcPct val="0"/>
              </a:spcAft>
            </a:pPr>
            <a:r>
              <a:rPr lang="en-US" altLang="en-US" dirty="0">
                <a:solidFill>
                  <a:srgbClr val="008200"/>
                </a:solidFill>
                <a:latin typeface="Consolas" pitchFamily="49" charset="0"/>
                <a:cs typeface="Arial" pitchFamily="34" charset="0"/>
              </a:rPr>
              <a:t>// Print the result</a:t>
            </a:r>
            <a:endParaRPr lang="en-US" altLang="en-US" dirty="0">
              <a:cs typeface="Arial" pitchFamily="34" charset="0"/>
            </a:endParaRPr>
          </a:p>
          <a:p>
            <a:pPr lvl="0" eaLnBrk="0" fontAlgn="base" hangingPunct="0">
              <a:spcBef>
                <a:spcPct val="0"/>
              </a:spcBef>
              <a:spcAft>
                <a:spcPct val="0"/>
              </a:spcAft>
            </a:pPr>
            <a:r>
              <a:rPr lang="en-US" altLang="en-US" dirty="0">
                <a:solidFill>
                  <a:srgbClr val="273239"/>
                </a:solidFill>
                <a:latin typeface="Consolas" pitchFamily="49" charset="0"/>
                <a:cs typeface="Arial" pitchFamily="34" charset="0"/>
              </a:rPr>
              <a:t>    </a:t>
            </a:r>
            <a:r>
              <a:rPr lang="en-US" altLang="en-US" b="1" dirty="0">
                <a:solidFill>
                  <a:srgbClr val="006699"/>
                </a:solidFill>
                <a:latin typeface="Consolas" pitchFamily="49" charset="0"/>
                <a:cs typeface="Arial" pitchFamily="34" charset="0"/>
              </a:rPr>
              <a:t>for</a:t>
            </a:r>
            <a:r>
              <a:rPr lang="en-US" altLang="en-US" dirty="0">
                <a:solidFill>
                  <a:srgbClr val="273239"/>
                </a:solidFill>
                <a:latin typeface="Consolas" pitchFamily="49" charset="0"/>
                <a:cs typeface="Arial" pitchFamily="34" charset="0"/>
              </a:rPr>
              <a:t> </a:t>
            </a:r>
            <a:r>
              <a:rPr lang="en-US" altLang="en-US" dirty="0">
                <a:solidFill>
                  <a:srgbClr val="000000"/>
                </a:solidFill>
                <a:latin typeface="Consolas" pitchFamily="49" charset="0"/>
                <a:cs typeface="Arial" pitchFamily="34" charset="0"/>
              </a:rPr>
              <a:t>(</a:t>
            </a:r>
            <a:r>
              <a:rPr lang="en-US" altLang="en-US" b="1" dirty="0" err="1">
                <a:solidFill>
                  <a:srgbClr val="808080"/>
                </a:solidFill>
                <a:latin typeface="Consolas" pitchFamily="49" charset="0"/>
                <a:cs typeface="Arial" pitchFamily="34" charset="0"/>
              </a:rPr>
              <a:t>int</a:t>
            </a:r>
            <a:r>
              <a:rPr lang="en-US" altLang="en-US" dirty="0">
                <a:solidFill>
                  <a:srgbClr val="273239"/>
                </a:solidFill>
                <a:latin typeface="Consolas" pitchFamily="49" charset="0"/>
                <a:cs typeface="Arial" pitchFamily="34" charset="0"/>
              </a:rPr>
              <a:t> </a:t>
            </a:r>
            <a:r>
              <a:rPr lang="en-US" altLang="en-US" dirty="0" err="1">
                <a:solidFill>
                  <a:srgbClr val="000000"/>
                </a:solidFill>
                <a:latin typeface="Consolas" pitchFamily="49" charset="0"/>
                <a:cs typeface="Arial" pitchFamily="34" charset="0"/>
              </a:rPr>
              <a:t>i</a:t>
            </a:r>
            <a:r>
              <a:rPr lang="en-US" altLang="en-US" dirty="0">
                <a:solidFill>
                  <a:srgbClr val="000000"/>
                </a:solidFill>
                <a:latin typeface="Consolas" pitchFamily="49" charset="0"/>
                <a:cs typeface="Arial" pitchFamily="34" charset="0"/>
              </a:rPr>
              <a:t>=0; </a:t>
            </a:r>
            <a:r>
              <a:rPr lang="en-US" altLang="en-US" dirty="0" err="1">
                <a:solidFill>
                  <a:srgbClr val="000000"/>
                </a:solidFill>
                <a:latin typeface="Consolas" pitchFamily="49" charset="0"/>
                <a:cs typeface="Arial" pitchFamily="34" charset="0"/>
              </a:rPr>
              <a:t>i</a:t>
            </a:r>
            <a:r>
              <a:rPr lang="en-US" altLang="en-US" dirty="0">
                <a:solidFill>
                  <a:srgbClr val="000000"/>
                </a:solidFill>
                <a:latin typeface="Consolas" pitchFamily="49" charset="0"/>
                <a:cs typeface="Arial" pitchFamily="34" charset="0"/>
              </a:rPr>
              <a:t>&lt;n; </a:t>
            </a:r>
            <a:r>
              <a:rPr lang="en-US" altLang="en-US" dirty="0" err="1">
                <a:solidFill>
                  <a:srgbClr val="000000"/>
                </a:solidFill>
                <a:latin typeface="Consolas" pitchFamily="49" charset="0"/>
                <a:cs typeface="Arial" pitchFamily="34" charset="0"/>
              </a:rPr>
              <a:t>i</a:t>
            </a:r>
            <a:r>
              <a:rPr lang="en-US" altLang="en-US" dirty="0">
                <a:solidFill>
                  <a:srgbClr val="000000"/>
                </a:solidFill>
                <a:latin typeface="Consolas" pitchFamily="49" charset="0"/>
                <a:cs typeface="Arial" pitchFamily="34" charset="0"/>
              </a:rPr>
              <a:t>++)</a:t>
            </a:r>
            <a:endParaRPr lang="en-US" altLang="en-US" dirty="0">
              <a:cs typeface="Arial" pitchFamily="34" charset="0"/>
            </a:endParaRPr>
          </a:p>
          <a:p>
            <a:pPr lvl="0" eaLnBrk="0" fontAlgn="base" hangingPunct="0">
              <a:spcBef>
                <a:spcPct val="0"/>
              </a:spcBef>
              <a:spcAft>
                <a:spcPct val="0"/>
              </a:spcAft>
            </a:pPr>
            <a:r>
              <a:rPr lang="en-US" altLang="en-US" dirty="0">
                <a:solidFill>
                  <a:srgbClr val="273239"/>
                </a:solidFill>
                <a:latin typeface="Consolas" pitchFamily="49" charset="0"/>
                <a:cs typeface="Arial" pitchFamily="34" charset="0"/>
              </a:rPr>
              <a:t>      { </a:t>
            </a:r>
            <a:r>
              <a:rPr lang="en-US" altLang="en-US" b="1" dirty="0">
                <a:solidFill>
                  <a:srgbClr val="006699"/>
                </a:solidFill>
                <a:latin typeface="Consolas" pitchFamily="49" charset="0"/>
                <a:cs typeface="Arial" pitchFamily="34" charset="0"/>
              </a:rPr>
              <a:t>if</a:t>
            </a:r>
            <a:r>
              <a:rPr lang="en-US" altLang="en-US" dirty="0">
                <a:solidFill>
                  <a:srgbClr val="273239"/>
                </a:solidFill>
                <a:latin typeface="Consolas" pitchFamily="49" charset="0"/>
                <a:cs typeface="Arial" pitchFamily="34" charset="0"/>
              </a:rPr>
              <a:t> </a:t>
            </a:r>
            <a:r>
              <a:rPr lang="en-US" altLang="en-US" dirty="0">
                <a:solidFill>
                  <a:srgbClr val="000000"/>
                </a:solidFill>
                <a:latin typeface="Consolas" pitchFamily="49" charset="0"/>
                <a:cs typeface="Arial" pitchFamily="34" charset="0"/>
              </a:rPr>
              <a:t>(slot[</a:t>
            </a:r>
            <a:r>
              <a:rPr lang="en-US" altLang="en-US" dirty="0" err="1">
                <a:solidFill>
                  <a:srgbClr val="000000"/>
                </a:solidFill>
                <a:latin typeface="Consolas" pitchFamily="49" charset="0"/>
                <a:cs typeface="Arial" pitchFamily="34" charset="0"/>
              </a:rPr>
              <a:t>i</a:t>
            </a:r>
            <a:r>
              <a:rPr lang="en-US" altLang="en-US" dirty="0">
                <a:solidFill>
                  <a:srgbClr val="000000"/>
                </a:solidFill>
                <a:latin typeface="Consolas" pitchFamily="49" charset="0"/>
                <a:cs typeface="Arial" pitchFamily="34" charset="0"/>
              </a:rPr>
              <a:t>])</a:t>
            </a:r>
            <a:endParaRPr lang="en-US" altLang="en-US" dirty="0">
              <a:cs typeface="Arial" pitchFamily="34" charset="0"/>
            </a:endParaRPr>
          </a:p>
          <a:p>
            <a:pPr lvl="0" eaLnBrk="0" fontAlgn="base" hangingPunct="0">
              <a:spcBef>
                <a:spcPct val="0"/>
              </a:spcBef>
              <a:spcAft>
                <a:spcPct val="0"/>
              </a:spcAft>
            </a:pPr>
            <a:r>
              <a:rPr lang="en-US" altLang="en-US" dirty="0">
                <a:solidFill>
                  <a:srgbClr val="273239"/>
                </a:solidFill>
                <a:latin typeface="Consolas" pitchFamily="49" charset="0"/>
                <a:cs typeface="Arial" pitchFamily="34" charset="0"/>
              </a:rPr>
              <a:t>         </a:t>
            </a:r>
            <a:r>
              <a:rPr lang="en-US" altLang="en-US" dirty="0" err="1">
                <a:solidFill>
                  <a:srgbClr val="000000"/>
                </a:solidFill>
                <a:latin typeface="Consolas" pitchFamily="49" charset="0"/>
                <a:cs typeface="Arial" pitchFamily="34" charset="0"/>
              </a:rPr>
              <a:t>cout</a:t>
            </a:r>
            <a:r>
              <a:rPr lang="en-US" altLang="en-US" dirty="0">
                <a:solidFill>
                  <a:srgbClr val="000000"/>
                </a:solidFill>
                <a:latin typeface="Consolas" pitchFamily="49" charset="0"/>
                <a:cs typeface="Arial" pitchFamily="34" charset="0"/>
              </a:rPr>
              <a:t> &lt;&lt; jobs[slot[</a:t>
            </a:r>
            <a:r>
              <a:rPr lang="en-US" altLang="en-US" dirty="0" err="1">
                <a:solidFill>
                  <a:srgbClr val="000000"/>
                </a:solidFill>
                <a:latin typeface="Consolas" pitchFamily="49" charset="0"/>
                <a:cs typeface="Arial" pitchFamily="34" charset="0"/>
              </a:rPr>
              <a:t>i</a:t>
            </a:r>
            <a:r>
              <a:rPr lang="en-US" altLang="en-US" dirty="0">
                <a:solidFill>
                  <a:srgbClr val="000000"/>
                </a:solidFill>
                <a:latin typeface="Consolas" pitchFamily="49" charset="0"/>
                <a:cs typeface="Arial" pitchFamily="34" charset="0"/>
              </a:rPr>
              <a:t>]].id &lt;&lt; </a:t>
            </a:r>
            <a:r>
              <a:rPr lang="en-US" altLang="en-US" dirty="0">
                <a:solidFill>
                  <a:srgbClr val="0000FF"/>
                </a:solidFill>
                <a:latin typeface="Consolas" pitchFamily="49" charset="0"/>
                <a:cs typeface="Arial" pitchFamily="34" charset="0"/>
              </a:rPr>
              <a:t>" "</a:t>
            </a:r>
            <a:r>
              <a:rPr lang="en-US" altLang="en-US" dirty="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a:solidFill>
                  <a:srgbClr val="000000"/>
                </a:solidFill>
                <a:latin typeface="Consolas" pitchFamily="49" charset="0"/>
              </a:rPr>
              <a:t>      </a:t>
            </a:r>
            <a:r>
              <a:rPr lang="en-US" altLang="en-US" dirty="0" smtClean="0">
                <a:solidFill>
                  <a:srgbClr val="000000"/>
                </a:solidFill>
                <a:latin typeface="Consolas" pitchFamily="49" charset="0"/>
              </a:rPr>
              <a:t>}</a:t>
            </a:r>
          </a:p>
          <a:p>
            <a:pPr lvl="0" eaLnBrk="0" fontAlgn="base" hangingPunct="0">
              <a:spcBef>
                <a:spcPct val="0"/>
              </a:spcBef>
              <a:spcAft>
                <a:spcPct val="0"/>
              </a:spcAft>
            </a:pPr>
            <a:r>
              <a:rPr lang="en-IN" dirty="0" err="1"/>
              <a:t>maxprofit</a:t>
            </a:r>
            <a:r>
              <a:rPr lang="en-IN" dirty="0"/>
              <a:t> = 0; </a:t>
            </a:r>
            <a:endParaRPr lang="en-IN" dirty="0" smtClean="0"/>
          </a:p>
          <a:p>
            <a:pPr lvl="0" eaLnBrk="0" fontAlgn="base" hangingPunct="0">
              <a:spcBef>
                <a:spcPct val="0"/>
              </a:spcBef>
              <a:spcAft>
                <a:spcPct val="0"/>
              </a:spcAft>
            </a:pPr>
            <a:r>
              <a:rPr lang="en-IN" dirty="0" smtClean="0"/>
              <a:t>for(</a:t>
            </a:r>
            <a:r>
              <a:rPr lang="en-IN" dirty="0" err="1" smtClean="0"/>
              <a:t>i</a:t>
            </a:r>
            <a:r>
              <a:rPr lang="en-IN" dirty="0" smtClean="0"/>
              <a:t> </a:t>
            </a:r>
            <a:r>
              <a:rPr lang="en-IN" dirty="0"/>
              <a:t>= 1; </a:t>
            </a:r>
            <a:r>
              <a:rPr lang="en-IN" dirty="0" err="1"/>
              <a:t>i</a:t>
            </a:r>
            <a:r>
              <a:rPr lang="en-IN" dirty="0"/>
              <a:t> &lt;= </a:t>
            </a:r>
            <a:r>
              <a:rPr lang="en-IN" dirty="0" err="1"/>
              <a:t>dmax</a:t>
            </a:r>
            <a:r>
              <a:rPr lang="en-IN" dirty="0"/>
              <a:t>; </a:t>
            </a:r>
            <a:r>
              <a:rPr lang="en-IN" dirty="0" err="1"/>
              <a:t>i</a:t>
            </a:r>
            <a:r>
              <a:rPr lang="en-IN" dirty="0" smtClean="0"/>
              <a:t>++)</a:t>
            </a:r>
          </a:p>
          <a:p>
            <a:pPr lvl="0" eaLnBrk="0" fontAlgn="base" hangingPunct="0">
              <a:spcBef>
                <a:spcPct val="0"/>
              </a:spcBef>
              <a:spcAft>
                <a:spcPct val="0"/>
              </a:spcAft>
            </a:pPr>
            <a:r>
              <a:rPr lang="en-IN" dirty="0" smtClean="0"/>
              <a:t> </a:t>
            </a:r>
            <a:r>
              <a:rPr lang="en-IN" dirty="0"/>
              <a:t>{ </a:t>
            </a:r>
            <a:endParaRPr lang="en-IN" dirty="0" smtClean="0"/>
          </a:p>
          <a:p>
            <a:pPr lvl="0" eaLnBrk="0" fontAlgn="base" hangingPunct="0">
              <a:spcBef>
                <a:spcPct val="0"/>
              </a:spcBef>
              <a:spcAft>
                <a:spcPct val="0"/>
              </a:spcAft>
            </a:pPr>
            <a:r>
              <a:rPr lang="en-IN" dirty="0" err="1" smtClean="0"/>
              <a:t>maxprofit</a:t>
            </a:r>
            <a:r>
              <a:rPr lang="en-IN" dirty="0" smtClean="0"/>
              <a:t> </a:t>
            </a:r>
            <a:r>
              <a:rPr lang="en-IN" dirty="0"/>
              <a:t>+= </a:t>
            </a:r>
            <a:r>
              <a:rPr lang="en-IN" dirty="0" smtClean="0"/>
              <a:t>jobs[slot[</a:t>
            </a:r>
            <a:r>
              <a:rPr lang="en-IN" dirty="0" err="1" smtClean="0"/>
              <a:t>i</a:t>
            </a:r>
            <a:r>
              <a:rPr lang="en-IN" dirty="0"/>
              <a:t>]].profit</a:t>
            </a:r>
            <a:r>
              <a:rPr lang="en-IN" dirty="0" smtClean="0"/>
              <a:t>;</a:t>
            </a:r>
          </a:p>
          <a:p>
            <a:pPr lvl="0" eaLnBrk="0" fontAlgn="base" hangingPunct="0">
              <a:spcBef>
                <a:spcPct val="0"/>
              </a:spcBef>
              <a:spcAft>
                <a:spcPct val="0"/>
              </a:spcAft>
            </a:pPr>
            <a:r>
              <a:rPr lang="en-IN" dirty="0" smtClean="0"/>
              <a:t> </a:t>
            </a:r>
            <a:r>
              <a:rPr lang="en-IN" dirty="0"/>
              <a:t>} </a:t>
            </a:r>
            <a:endParaRPr lang="en-IN" dirty="0" smtClean="0"/>
          </a:p>
          <a:p>
            <a:pPr lvl="0" eaLnBrk="0" fontAlgn="base" hangingPunct="0">
              <a:spcBef>
                <a:spcPct val="0"/>
              </a:spcBef>
              <a:spcAft>
                <a:spcPct val="0"/>
              </a:spcAft>
            </a:pPr>
            <a:r>
              <a:rPr lang="en-IN" dirty="0" err="1" smtClean="0"/>
              <a:t>printf</a:t>
            </a:r>
            <a:r>
              <a:rPr lang="en-IN" dirty="0"/>
              <a:t>("\</a:t>
            </a:r>
            <a:r>
              <a:rPr lang="en-IN" dirty="0" err="1"/>
              <a:t>nMax</a:t>
            </a:r>
            <a:r>
              <a:rPr lang="en-IN" dirty="0"/>
              <a:t> Profit: %d\n", </a:t>
            </a:r>
            <a:r>
              <a:rPr lang="en-IN" dirty="0" err="1"/>
              <a:t>maxprofit</a:t>
            </a:r>
            <a:r>
              <a:rPr lang="en-IN" dirty="0"/>
              <a:t>);</a:t>
            </a:r>
            <a:endParaRPr lang="en-US" altLang="en-US" dirty="0">
              <a:cs typeface="Arial" pitchFamily="34" charset="0"/>
            </a:endParaRPr>
          </a:p>
          <a:p>
            <a:pPr lvl="0" eaLnBrk="0" fontAlgn="base" hangingPunct="0">
              <a:spcBef>
                <a:spcPct val="0"/>
              </a:spcBef>
              <a:spcAft>
                <a:spcPct val="0"/>
              </a:spcAft>
            </a:pPr>
            <a:r>
              <a:rPr lang="en-US" altLang="en-US" dirty="0">
                <a:solidFill>
                  <a:srgbClr val="000000"/>
                </a:solidFill>
                <a:latin typeface="Consolas" pitchFamily="49" charset="0"/>
                <a:cs typeface="Arial" pitchFamily="34" charset="0"/>
              </a:rPr>
              <a:t>}</a:t>
            </a:r>
            <a:endParaRPr lang="en-US" altLang="en-US" dirty="0">
              <a:cs typeface="Arial" pitchFamily="34" charset="0"/>
            </a:endParaRPr>
          </a:p>
        </p:txBody>
      </p:sp>
    </p:spTree>
    <p:extLst>
      <p:ext uri="{BB962C8B-B14F-4D97-AF65-F5344CB8AC3E}">
        <p14:creationId xmlns:p14="http://schemas.microsoft.com/office/powerpoint/2010/main" val="187577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3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172</Words>
  <Application>Microsoft Office PowerPoint</Application>
  <PresentationFormat>On-screen Show (4:3)</PresentationFormat>
  <Paragraphs>91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Job Sequencing with Deadline-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Sequencing with Deadline- </dc:title>
  <dc:creator>ismail - [2010]</dc:creator>
  <cp:lastModifiedBy>ismail - [2010]</cp:lastModifiedBy>
  <cp:revision>4</cp:revision>
  <dcterms:created xsi:type="dcterms:W3CDTF">2022-05-07T07:39:29Z</dcterms:created>
  <dcterms:modified xsi:type="dcterms:W3CDTF">2022-05-07T08:02:04Z</dcterms:modified>
</cp:coreProperties>
</file>