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D084-E133-462E-9E5C-8BC75EF275A2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ED89-B12A-4FA7-9076-B5F172375C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3893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D084-E133-462E-9E5C-8BC75EF275A2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ED89-B12A-4FA7-9076-B5F172375C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434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D084-E133-462E-9E5C-8BC75EF275A2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ED89-B12A-4FA7-9076-B5F172375C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5841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D084-E133-462E-9E5C-8BC75EF275A2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ED89-B12A-4FA7-9076-B5F172375C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0853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D084-E133-462E-9E5C-8BC75EF275A2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ED89-B12A-4FA7-9076-B5F172375C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1543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D084-E133-462E-9E5C-8BC75EF275A2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ED89-B12A-4FA7-9076-B5F172375C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7140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D084-E133-462E-9E5C-8BC75EF275A2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ED89-B12A-4FA7-9076-B5F172375C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305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D084-E133-462E-9E5C-8BC75EF275A2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ED89-B12A-4FA7-9076-B5F172375C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3425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D084-E133-462E-9E5C-8BC75EF275A2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ED89-B12A-4FA7-9076-B5F172375C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9939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D084-E133-462E-9E5C-8BC75EF275A2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ED89-B12A-4FA7-9076-B5F172375C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527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D084-E133-462E-9E5C-8BC75EF275A2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ED89-B12A-4FA7-9076-B5F172375C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987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D084-E133-462E-9E5C-8BC75EF275A2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BED89-B12A-4FA7-9076-B5F172375C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5261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java-lang-string-compareto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java-touppercase-examples/" TargetMode="External"/><Relationship Id="rId2" Type="http://schemas.openxmlformats.org/officeDocument/2006/relationships/hyperlink" Target="https://www.geeksforgeeks.org/java-string-tolowercase-examples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java-string-trim-method-example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java-lang-string-lastindexof-method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equalsignorecase-in-java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b="1" dirty="0" smtClean="0">
                <a:solidFill>
                  <a:srgbClr val="7030A0"/>
                </a:solidFill>
              </a:rPr>
              <a:t>String in Java</a:t>
            </a:r>
            <a:endParaRPr lang="en-IN" sz="5400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387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88640"/>
            <a:ext cx="864096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u="sng" dirty="0">
                <a:hlinkClick r:id="rId2"/>
              </a:rPr>
              <a:t> </a:t>
            </a:r>
            <a:r>
              <a:rPr lang="en-GB" sz="2800" u="sng" dirty="0" err="1">
                <a:hlinkClick r:id="rId2"/>
              </a:rPr>
              <a:t>int</a:t>
            </a:r>
            <a:r>
              <a:rPr lang="en-GB" sz="2800" u="sng" dirty="0">
                <a:hlinkClick r:id="rId2"/>
              </a:rPr>
              <a:t> </a:t>
            </a:r>
            <a:r>
              <a:rPr lang="en-GB" sz="2800" u="sng" dirty="0" err="1">
                <a:hlinkClick r:id="rId2"/>
              </a:rPr>
              <a:t>compareTo</a:t>
            </a:r>
            <a:r>
              <a:rPr lang="en-GB" sz="2800" u="sng" dirty="0">
                <a:hlinkClick r:id="rId2"/>
              </a:rPr>
              <a:t>( String </a:t>
            </a:r>
            <a:r>
              <a:rPr lang="en-GB" sz="2800" u="sng" dirty="0" err="1">
                <a:hlinkClick r:id="rId2"/>
              </a:rPr>
              <a:t>anotherString</a:t>
            </a:r>
            <a:r>
              <a:rPr lang="en-GB" sz="2800" u="sng" dirty="0">
                <a:hlinkClick r:id="rId2"/>
              </a:rPr>
              <a:t>)</a:t>
            </a:r>
            <a:r>
              <a:rPr lang="en-GB" sz="2800" b="1" dirty="0"/>
              <a:t>: </a:t>
            </a:r>
            <a:endParaRPr lang="en-GB" sz="2800" b="1" dirty="0" smtClean="0"/>
          </a:p>
          <a:p>
            <a:r>
              <a:rPr lang="en-GB" dirty="0" smtClean="0"/>
              <a:t>Compares </a:t>
            </a:r>
            <a:r>
              <a:rPr lang="en-GB" dirty="0"/>
              <a:t>two string </a:t>
            </a:r>
            <a:r>
              <a:rPr lang="en-GB" dirty="0" smtClean="0"/>
              <a:t>lexicographically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err="1" smtClean="0"/>
              <a:t>int</a:t>
            </a:r>
            <a:r>
              <a:rPr lang="en-GB" dirty="0" smtClean="0"/>
              <a:t>  variable=String1.compareTo(String2);</a:t>
            </a:r>
          </a:p>
          <a:p>
            <a:endParaRPr lang="en-GB" dirty="0"/>
          </a:p>
          <a:p>
            <a:r>
              <a:rPr lang="en-GB" dirty="0" smtClean="0"/>
              <a:t>If 2 strings equal  return -  0</a:t>
            </a:r>
          </a:p>
          <a:p>
            <a:r>
              <a:rPr lang="en-GB" dirty="0" smtClean="0"/>
              <a:t>If string1 is smaller than string2 </a:t>
            </a:r>
            <a:r>
              <a:rPr lang="en-IN" dirty="0" smtClean="0"/>
              <a:t>&lt; 0 </a:t>
            </a:r>
          </a:p>
          <a:p>
            <a:r>
              <a:rPr lang="en-GB" dirty="0" smtClean="0"/>
              <a:t>If string1 is larger than string2 </a:t>
            </a:r>
            <a:r>
              <a:rPr lang="en-IN" dirty="0"/>
              <a:t>&gt;</a:t>
            </a:r>
            <a:r>
              <a:rPr lang="en-IN" dirty="0" smtClean="0"/>
              <a:t> 0 </a:t>
            </a:r>
          </a:p>
          <a:p>
            <a:endParaRPr lang="en-IN" dirty="0"/>
          </a:p>
          <a:p>
            <a:endParaRPr lang="en-IN" sz="3200" dirty="0" smtClean="0">
              <a:solidFill>
                <a:srgbClr val="FF0000"/>
              </a:solidFill>
            </a:endParaRPr>
          </a:p>
          <a:p>
            <a:r>
              <a:rPr lang="en-GB" sz="3200" b="1" dirty="0" err="1">
                <a:solidFill>
                  <a:srgbClr val="FF0000"/>
                </a:solidFill>
              </a:rPr>
              <a:t>int</a:t>
            </a:r>
            <a:r>
              <a:rPr lang="en-GB" sz="3200" b="1" dirty="0">
                <a:solidFill>
                  <a:srgbClr val="FF0000"/>
                </a:solidFill>
              </a:rPr>
              <a:t> </a:t>
            </a:r>
            <a:r>
              <a:rPr lang="en-GB" sz="3200" b="1" dirty="0" err="1">
                <a:solidFill>
                  <a:srgbClr val="FF0000"/>
                </a:solidFill>
              </a:rPr>
              <a:t>compareToIgnoreCase</a:t>
            </a:r>
            <a:r>
              <a:rPr lang="en-GB" sz="3200" b="1" dirty="0">
                <a:solidFill>
                  <a:srgbClr val="FF0000"/>
                </a:solidFill>
              </a:rPr>
              <a:t>( String </a:t>
            </a:r>
            <a:r>
              <a:rPr lang="en-GB" sz="3200" b="1" dirty="0" err="1">
                <a:solidFill>
                  <a:srgbClr val="FF0000"/>
                </a:solidFill>
              </a:rPr>
              <a:t>anotherString</a:t>
            </a:r>
            <a:r>
              <a:rPr lang="en-GB" sz="3200" b="1" dirty="0">
                <a:solidFill>
                  <a:srgbClr val="FF0000"/>
                </a:solidFill>
              </a:rPr>
              <a:t>): </a:t>
            </a:r>
            <a:endParaRPr lang="en-GB" sz="3200" b="1" dirty="0" smtClean="0">
              <a:solidFill>
                <a:srgbClr val="FF0000"/>
              </a:solidFill>
            </a:endParaRPr>
          </a:p>
          <a:p>
            <a:endParaRPr lang="en-GB" b="1" dirty="0"/>
          </a:p>
          <a:p>
            <a:r>
              <a:rPr lang="en-GB" dirty="0" smtClean="0"/>
              <a:t>Compares </a:t>
            </a:r>
            <a:r>
              <a:rPr lang="en-GB" dirty="0"/>
              <a:t>two string lexicographically, ignoring case considerations.</a:t>
            </a:r>
            <a:endParaRPr lang="en-IN" dirty="0" smtClean="0"/>
          </a:p>
          <a:p>
            <a:endParaRPr lang="en-IN" dirty="0" smtClean="0"/>
          </a:p>
          <a:p>
            <a:r>
              <a:rPr lang="en-GB" dirty="0" err="1" smtClean="0"/>
              <a:t>int</a:t>
            </a:r>
            <a:r>
              <a:rPr lang="en-GB" dirty="0" smtClean="0"/>
              <a:t>  variable=String1.compareToIgnoreCase(String2);</a:t>
            </a:r>
          </a:p>
          <a:p>
            <a:endParaRPr lang="en-GB" dirty="0" smtClean="0"/>
          </a:p>
          <a:p>
            <a:r>
              <a:rPr lang="en-GB" dirty="0" smtClean="0"/>
              <a:t>If 2 strings equal  return -  0</a:t>
            </a:r>
          </a:p>
          <a:p>
            <a:r>
              <a:rPr lang="en-GB" dirty="0" smtClean="0"/>
              <a:t>If string1 is smaller than string2 </a:t>
            </a:r>
            <a:r>
              <a:rPr lang="en-IN" dirty="0" smtClean="0"/>
              <a:t>&lt; 0 </a:t>
            </a:r>
          </a:p>
          <a:p>
            <a:r>
              <a:rPr lang="en-GB" dirty="0" smtClean="0"/>
              <a:t>If string1 is larger than string2 </a:t>
            </a:r>
            <a:r>
              <a:rPr lang="en-IN" dirty="0" smtClean="0"/>
              <a:t>&gt; 0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4396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332656"/>
            <a:ext cx="756084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u="sng" dirty="0">
                <a:solidFill>
                  <a:srgbClr val="FF0000"/>
                </a:solidFill>
                <a:hlinkClick r:id="rId2"/>
              </a:rPr>
              <a:t>String </a:t>
            </a:r>
            <a:r>
              <a:rPr lang="en-GB" sz="2800" u="sng" dirty="0" err="1">
                <a:solidFill>
                  <a:srgbClr val="FF0000"/>
                </a:solidFill>
                <a:hlinkClick r:id="rId2"/>
              </a:rPr>
              <a:t>toLowerCase</a:t>
            </a:r>
            <a:r>
              <a:rPr lang="en-GB" sz="2800" u="sng" dirty="0">
                <a:solidFill>
                  <a:srgbClr val="FF0000"/>
                </a:solidFill>
                <a:hlinkClick r:id="rId2"/>
              </a:rPr>
              <a:t>()</a:t>
            </a:r>
            <a:r>
              <a:rPr lang="en-GB" sz="2800" b="1" dirty="0">
                <a:solidFill>
                  <a:srgbClr val="FF0000"/>
                </a:solidFill>
              </a:rPr>
              <a:t>:</a:t>
            </a:r>
            <a:r>
              <a:rPr lang="en-GB" b="1" dirty="0"/>
              <a:t> </a:t>
            </a:r>
            <a:endParaRPr lang="en-GB" b="1" dirty="0" smtClean="0"/>
          </a:p>
          <a:p>
            <a:endParaRPr lang="en-GB" b="1" dirty="0"/>
          </a:p>
          <a:p>
            <a:r>
              <a:rPr lang="en-GB" dirty="0" smtClean="0"/>
              <a:t>Converts </a:t>
            </a:r>
            <a:r>
              <a:rPr lang="en-GB" dirty="0"/>
              <a:t>all the characters in the String to lower </a:t>
            </a:r>
            <a:r>
              <a:rPr lang="en-GB" dirty="0" smtClean="0"/>
              <a:t>case</a:t>
            </a:r>
          </a:p>
          <a:p>
            <a:endParaRPr lang="en-GB" dirty="0"/>
          </a:p>
          <a:p>
            <a:r>
              <a:rPr lang="en-GB" dirty="0" smtClean="0"/>
              <a:t>String2=String1.toLowerCase();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GB" sz="3200" u="sng" dirty="0">
                <a:hlinkClick r:id="rId3"/>
              </a:rPr>
              <a:t>String </a:t>
            </a:r>
            <a:r>
              <a:rPr lang="en-GB" sz="3200" u="sng" dirty="0" err="1">
                <a:hlinkClick r:id="rId3"/>
              </a:rPr>
              <a:t>toUpperCase</a:t>
            </a:r>
            <a:r>
              <a:rPr lang="en-GB" sz="3200" u="sng" dirty="0">
                <a:hlinkClick r:id="rId3"/>
              </a:rPr>
              <a:t>()</a:t>
            </a:r>
            <a:r>
              <a:rPr lang="en-GB" sz="3200" b="1" dirty="0"/>
              <a:t>: </a:t>
            </a:r>
            <a:endParaRPr lang="en-GB" sz="3200" b="1" dirty="0" smtClean="0"/>
          </a:p>
          <a:p>
            <a:endParaRPr lang="en-GB" b="1" dirty="0"/>
          </a:p>
          <a:p>
            <a:r>
              <a:rPr lang="en-GB" dirty="0" smtClean="0"/>
              <a:t>Converts </a:t>
            </a:r>
            <a:r>
              <a:rPr lang="en-GB" dirty="0"/>
              <a:t>all the characters in the String to upper </a:t>
            </a:r>
            <a:r>
              <a:rPr lang="en-GB" dirty="0" smtClean="0"/>
              <a:t>case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String2=String1.toUpperCase();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5933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404664"/>
            <a:ext cx="8208912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u="sng" dirty="0">
                <a:hlinkClick r:id="rId2"/>
              </a:rPr>
              <a:t>String trim()</a:t>
            </a:r>
            <a:r>
              <a:rPr lang="en-GB" sz="3200" b="1" dirty="0"/>
              <a:t>: </a:t>
            </a:r>
            <a:endParaRPr lang="en-GB" sz="3200" b="1" dirty="0" smtClean="0"/>
          </a:p>
          <a:p>
            <a:endParaRPr lang="en-GB" b="1" dirty="0"/>
          </a:p>
          <a:p>
            <a:r>
              <a:rPr lang="en-GB" dirty="0" smtClean="0"/>
              <a:t>Returns </a:t>
            </a:r>
            <a:r>
              <a:rPr lang="en-GB" dirty="0"/>
              <a:t>the copy of the String, by removing whitespaces at both ends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String2=String1.trim();</a:t>
            </a:r>
            <a:r>
              <a:rPr lang="en-GB" dirty="0"/>
              <a:t> </a:t>
            </a:r>
            <a:endParaRPr lang="en-GB" dirty="0" smtClean="0"/>
          </a:p>
          <a:p>
            <a:endParaRPr lang="en-GB" dirty="0"/>
          </a:p>
          <a:p>
            <a:r>
              <a:rPr lang="en-IN" sz="3200" dirty="0" smtClean="0">
                <a:solidFill>
                  <a:srgbClr val="FF0000"/>
                </a:solidFill>
              </a:rPr>
              <a:t>String[] split():</a:t>
            </a:r>
          </a:p>
          <a:p>
            <a:r>
              <a:rPr lang="en-IN" dirty="0" smtClean="0"/>
              <a:t>Splits the line of String into array of strings separated by delimiter</a:t>
            </a:r>
          </a:p>
          <a:p>
            <a:endParaRPr lang="en-IN" dirty="0"/>
          </a:p>
          <a:p>
            <a:r>
              <a:rPr lang="en-IN" dirty="0" smtClean="0"/>
              <a:t>String object[]=String1.split(); </a:t>
            </a:r>
          </a:p>
          <a:p>
            <a:r>
              <a:rPr lang="en-IN" dirty="0"/>
              <a:t> </a:t>
            </a:r>
            <a:r>
              <a:rPr lang="en-IN" dirty="0" smtClean="0"/>
              <a:t>default delimiter is space</a:t>
            </a:r>
          </a:p>
          <a:p>
            <a:endParaRPr lang="en-IN" dirty="0"/>
          </a:p>
          <a:p>
            <a:r>
              <a:rPr lang="en-IN" dirty="0" smtClean="0"/>
              <a:t>String object[]=String1.split(“delimiter”);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0911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188640"/>
            <a:ext cx="7806432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err="1">
                <a:solidFill>
                  <a:srgbClr val="FF0000"/>
                </a:solidFill>
              </a:rPr>
              <a:t>valueOf</a:t>
            </a:r>
            <a:r>
              <a:rPr lang="en-IN" sz="3200" dirty="0" smtClean="0">
                <a:solidFill>
                  <a:srgbClr val="FF0000"/>
                </a:solidFill>
              </a:rPr>
              <a:t>()</a:t>
            </a:r>
          </a:p>
          <a:p>
            <a:endParaRPr lang="en-IN" dirty="0"/>
          </a:p>
          <a:p>
            <a:r>
              <a:rPr lang="en-GB" dirty="0"/>
              <a:t>method converts different types of values into string. </a:t>
            </a:r>
            <a:endParaRPr lang="en-GB" dirty="0" smtClean="0"/>
          </a:p>
          <a:p>
            <a:r>
              <a:rPr lang="en-GB" dirty="0" smtClean="0"/>
              <a:t>By </a:t>
            </a:r>
            <a:r>
              <a:rPr lang="en-GB" dirty="0"/>
              <a:t>the help of string </a:t>
            </a:r>
            <a:r>
              <a:rPr lang="en-GB" dirty="0" err="1"/>
              <a:t>valueOf</a:t>
            </a:r>
            <a:r>
              <a:rPr lang="en-GB" dirty="0"/>
              <a:t>() method, </a:t>
            </a:r>
            <a:endParaRPr lang="en-GB" dirty="0" smtClean="0"/>
          </a:p>
          <a:p>
            <a:r>
              <a:rPr lang="en-GB" dirty="0" smtClean="0"/>
              <a:t>you </a:t>
            </a:r>
            <a:r>
              <a:rPr lang="en-GB" dirty="0"/>
              <a:t>can convert </a:t>
            </a:r>
            <a:r>
              <a:rPr lang="en-GB" dirty="0" err="1"/>
              <a:t>int</a:t>
            </a:r>
            <a:r>
              <a:rPr lang="en-GB" dirty="0"/>
              <a:t> to string, long to string, </a:t>
            </a:r>
            <a:r>
              <a:rPr lang="en-GB" dirty="0" err="1"/>
              <a:t>boolean</a:t>
            </a:r>
            <a:r>
              <a:rPr lang="en-GB" dirty="0"/>
              <a:t> to string, character to string, </a:t>
            </a:r>
            <a:endParaRPr lang="en-GB" dirty="0" smtClean="0"/>
          </a:p>
          <a:p>
            <a:r>
              <a:rPr lang="en-GB" dirty="0" smtClean="0"/>
              <a:t>float </a:t>
            </a:r>
            <a:r>
              <a:rPr lang="en-GB" dirty="0"/>
              <a:t>to string, double to string, object to string and char array to string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String object=</a:t>
            </a:r>
            <a:r>
              <a:rPr lang="en-GB" dirty="0" err="1" smtClean="0"/>
              <a:t>String.valueOf</a:t>
            </a:r>
            <a:r>
              <a:rPr lang="en-GB" dirty="0" smtClean="0"/>
              <a:t>(</a:t>
            </a:r>
            <a:r>
              <a:rPr lang="en-GB" dirty="0" err="1" smtClean="0"/>
              <a:t>int</a:t>
            </a:r>
            <a:r>
              <a:rPr lang="en-GB" dirty="0" smtClean="0"/>
              <a:t>/long/float/double/</a:t>
            </a:r>
            <a:r>
              <a:rPr lang="en-GB" dirty="0" err="1" smtClean="0"/>
              <a:t>boolean</a:t>
            </a:r>
            <a:r>
              <a:rPr lang="en-GB" dirty="0" smtClean="0"/>
              <a:t>/char array)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2564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260648"/>
            <a:ext cx="903649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What is String in Java?</a:t>
            </a:r>
          </a:p>
          <a:p>
            <a:r>
              <a:rPr lang="en-GB" sz="2400" dirty="0"/>
              <a:t>Generally, String is a sequence of characters. </a:t>
            </a:r>
            <a:endParaRPr lang="en-GB" sz="2400" dirty="0" smtClean="0"/>
          </a:p>
          <a:p>
            <a:r>
              <a:rPr lang="en-GB" sz="2400" dirty="0" smtClean="0"/>
              <a:t>But </a:t>
            </a:r>
            <a:r>
              <a:rPr lang="en-GB" sz="2400" dirty="0"/>
              <a:t>in Java, string is an object that represents a sequence of characters. </a:t>
            </a:r>
            <a:endParaRPr lang="en-GB" sz="2400" dirty="0" smtClean="0"/>
          </a:p>
          <a:p>
            <a:r>
              <a:rPr lang="en-GB" sz="2400" dirty="0" smtClean="0"/>
              <a:t>The </a:t>
            </a:r>
            <a:r>
              <a:rPr lang="en-GB" sz="2400" dirty="0" err="1"/>
              <a:t>java.lang.String</a:t>
            </a:r>
            <a:r>
              <a:rPr lang="en-GB" sz="2400" dirty="0"/>
              <a:t> class is used to create a string object.</a:t>
            </a:r>
          </a:p>
        </p:txBody>
      </p:sp>
    </p:spTree>
    <p:extLst>
      <p:ext uri="{BB962C8B-B14F-4D97-AF65-F5344CB8AC3E}">
        <p14:creationId xmlns:p14="http://schemas.microsoft.com/office/powerpoint/2010/main" xmlns="" val="331192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7544" y="940079"/>
            <a:ext cx="5953553" cy="44960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>There are two ways to create string in Java: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>1. String literal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i="1" dirty="0" smtClean="0">
                <a:solidFill>
                  <a:srgbClr val="273239"/>
                </a:solidFill>
                <a:latin typeface="urw-din"/>
              </a:rPr>
              <a:t>2. String object;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b="1" i="1" dirty="0">
              <a:solidFill>
                <a:srgbClr val="273239"/>
              </a:solidFill>
              <a:latin typeface="urw-din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altLang="en-US" sz="2400" b="1" i="1" dirty="0" smtClean="0">
                <a:solidFill>
                  <a:srgbClr val="273239"/>
                </a:solidFill>
                <a:latin typeface="urw-din"/>
              </a:rPr>
              <a:t>String literal: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i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altLang="en-US" sz="2400" b="1" i="1" dirty="0" smtClean="0">
                <a:solidFill>
                  <a:srgbClr val="273239"/>
                </a:solidFill>
                <a:latin typeface="urw-din"/>
              </a:rPr>
              <a:t> String object;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i="1" dirty="0" smtClean="0">
                <a:solidFill>
                  <a:srgbClr val="273239"/>
                </a:solidFill>
                <a:latin typeface="urw-din"/>
              </a:rPr>
              <a:t>Ex: String 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i="1" dirty="0" smtClean="0">
                <a:solidFill>
                  <a:srgbClr val="273239"/>
                </a:solidFill>
                <a:latin typeface="urw-din"/>
              </a:rPr>
              <a:t>  String object=“value”;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i="1" dirty="0" smtClean="0">
                <a:solidFill>
                  <a:srgbClr val="273239"/>
                </a:solidFill>
                <a:latin typeface="urw-din"/>
              </a:rPr>
              <a:t>Ex:</a:t>
            </a:r>
            <a:endParaRPr lang="en-US" altLang="en-US" sz="2400" b="1" i="1" dirty="0">
              <a:solidFill>
                <a:srgbClr val="273239"/>
              </a:solidFill>
              <a:latin typeface="urw-di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String s = “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GeeksforGeeks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”;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urw-din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026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188640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>Using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>new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> keyword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273239"/>
                </a:solidFill>
                <a:latin typeface="urw-din"/>
              </a:rPr>
              <a:t>String object=new String();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273239"/>
                </a:solidFill>
                <a:latin typeface="urw-din"/>
              </a:rPr>
              <a:t>Ex: String s=new String();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rgbClr val="273239"/>
              </a:solidFill>
              <a:latin typeface="urw-din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273239"/>
                </a:solidFill>
                <a:latin typeface="urw-din"/>
              </a:rPr>
              <a:t>String object=new String(“value”);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rgbClr val="273239"/>
              </a:solidFill>
              <a:latin typeface="urw-din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273239"/>
                </a:solidFill>
                <a:latin typeface="urw-din"/>
              </a:rPr>
              <a:t>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tring s = new String (“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GeeksforGeeks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”);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urw-din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085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404664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String s="welcome";  </a:t>
            </a:r>
          </a:p>
          <a:p>
            <a:r>
              <a:rPr lang="en-GB" dirty="0"/>
              <a:t>Each time you create a string literal, the JVM checks the "string constant pool" first. </a:t>
            </a:r>
            <a:endParaRPr lang="en-GB" dirty="0" smtClean="0"/>
          </a:p>
          <a:p>
            <a:r>
              <a:rPr lang="en-GB" dirty="0" smtClean="0"/>
              <a:t>If </a:t>
            </a:r>
            <a:r>
              <a:rPr lang="en-GB" dirty="0"/>
              <a:t>the string already exists in the pool, a reference to the pooled instance is returned. </a:t>
            </a:r>
            <a:endParaRPr lang="en-GB" dirty="0" smtClean="0"/>
          </a:p>
          <a:p>
            <a:r>
              <a:rPr lang="en-GB" dirty="0" smtClean="0"/>
              <a:t>If </a:t>
            </a:r>
            <a:r>
              <a:rPr lang="en-GB" dirty="0"/>
              <a:t>the string doesn't exist in the pool, a new string instance is created and placed in the pool. </a:t>
            </a:r>
            <a:endParaRPr lang="en-GB" dirty="0" smtClean="0"/>
          </a:p>
          <a:p>
            <a:r>
              <a:rPr lang="en-GB" dirty="0" smtClean="0"/>
              <a:t>For </a:t>
            </a:r>
            <a:r>
              <a:rPr lang="en-GB" dirty="0"/>
              <a:t>example:</a:t>
            </a:r>
          </a:p>
          <a:p>
            <a:r>
              <a:rPr lang="en-GB" dirty="0"/>
              <a:t>String s1</a:t>
            </a:r>
            <a:r>
              <a:rPr lang="en-GB" dirty="0" smtClean="0"/>
              <a:t>=“welcome</a:t>
            </a:r>
            <a:r>
              <a:rPr lang="en-GB" dirty="0"/>
              <a:t>";  </a:t>
            </a:r>
          </a:p>
          <a:p>
            <a:r>
              <a:rPr lang="en-GB" dirty="0"/>
              <a:t>String s2</a:t>
            </a:r>
            <a:r>
              <a:rPr lang="en-GB" dirty="0" smtClean="0"/>
              <a:t>=“welcome</a:t>
            </a:r>
            <a:r>
              <a:rPr lang="en-GB" dirty="0"/>
              <a:t>";</a:t>
            </a:r>
          </a:p>
        </p:txBody>
      </p:sp>
      <p:pic>
        <p:nvPicPr>
          <p:cNvPr id="2050" name="Picture 2" descr="Java St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8328" y="3068960"/>
            <a:ext cx="4638675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6199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332656"/>
            <a:ext cx="820891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/>
              <a:t>Methods:</a:t>
            </a:r>
          </a:p>
          <a:p>
            <a:r>
              <a:rPr lang="en-GB" sz="2600" b="1" dirty="0" err="1" smtClean="0">
                <a:solidFill>
                  <a:srgbClr val="FF0000"/>
                </a:solidFill>
              </a:rPr>
              <a:t>int</a:t>
            </a:r>
            <a:r>
              <a:rPr lang="en-GB" sz="2600" b="1" dirty="0" smtClean="0">
                <a:solidFill>
                  <a:srgbClr val="FF0000"/>
                </a:solidFill>
              </a:rPr>
              <a:t> </a:t>
            </a:r>
            <a:r>
              <a:rPr lang="en-GB" sz="2600" b="1" dirty="0">
                <a:solidFill>
                  <a:srgbClr val="FF0000"/>
                </a:solidFill>
              </a:rPr>
              <a:t>length(): </a:t>
            </a:r>
            <a:endParaRPr lang="en-GB" sz="2600" b="1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Returns </a:t>
            </a:r>
            <a:r>
              <a:rPr lang="en-GB" dirty="0"/>
              <a:t>the number of characters in the String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err="1" smtClean="0"/>
              <a:t>int</a:t>
            </a:r>
            <a:r>
              <a:rPr lang="en-GB" dirty="0" smtClean="0"/>
              <a:t> variable=</a:t>
            </a:r>
            <a:r>
              <a:rPr lang="en-GB" dirty="0" err="1" smtClean="0"/>
              <a:t>Stringobject.length</a:t>
            </a:r>
            <a:r>
              <a:rPr lang="en-GB" dirty="0" smtClean="0"/>
              <a:t>();</a:t>
            </a:r>
          </a:p>
          <a:p>
            <a:endParaRPr lang="en-GB" dirty="0"/>
          </a:p>
          <a:p>
            <a:r>
              <a:rPr lang="en-IN" sz="2600" dirty="0" err="1">
                <a:solidFill>
                  <a:srgbClr val="FF0000"/>
                </a:solidFill>
              </a:rPr>
              <a:t>charAt</a:t>
            </a:r>
            <a:r>
              <a:rPr lang="en-IN" sz="2600" dirty="0">
                <a:solidFill>
                  <a:srgbClr val="FF0000"/>
                </a:solidFill>
              </a:rPr>
              <a:t>()</a:t>
            </a:r>
          </a:p>
          <a:p>
            <a:r>
              <a:rPr lang="en-GB" dirty="0"/>
              <a:t>returns </a:t>
            </a:r>
            <a:r>
              <a:rPr lang="en-GB" i="1" dirty="0"/>
              <a:t>a char value at the given index number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char variable=</a:t>
            </a:r>
            <a:r>
              <a:rPr lang="en-GB" dirty="0" err="1" smtClean="0"/>
              <a:t>Stringobject.charAt</a:t>
            </a:r>
            <a:r>
              <a:rPr lang="en-GB" dirty="0" smtClean="0"/>
              <a:t>(index no);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1465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332656"/>
            <a:ext cx="820891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 String substring(): </a:t>
            </a:r>
            <a:endParaRPr lang="en-GB" sz="3200" b="1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This </a:t>
            </a:r>
            <a:r>
              <a:rPr lang="en-GB" dirty="0"/>
              <a:t>method has two variants and</a:t>
            </a:r>
            <a:r>
              <a:rPr lang="en-GB" b="1" dirty="0"/>
              <a:t> returns</a:t>
            </a:r>
            <a:r>
              <a:rPr lang="en-GB" dirty="0"/>
              <a:t> </a:t>
            </a:r>
            <a:r>
              <a:rPr lang="en-GB" b="1" dirty="0"/>
              <a:t>a new string</a:t>
            </a:r>
            <a:r>
              <a:rPr lang="en-GB" dirty="0"/>
              <a:t> that is a substring of this string. 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String object2=Stringobject1.substring(</a:t>
            </a:r>
            <a:r>
              <a:rPr lang="en-GB" dirty="0" err="1" smtClean="0"/>
              <a:t>indexno</a:t>
            </a:r>
            <a:r>
              <a:rPr lang="en-GB" dirty="0" smtClean="0"/>
              <a:t>);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String object2=Stringobject1.substring(</a:t>
            </a:r>
            <a:r>
              <a:rPr lang="en-GB" dirty="0" err="1" smtClean="0"/>
              <a:t>startindex</a:t>
            </a:r>
            <a:r>
              <a:rPr lang="en-GB" dirty="0" smtClean="0"/>
              <a:t>, </a:t>
            </a:r>
            <a:r>
              <a:rPr lang="en-GB" dirty="0" err="1" smtClean="0"/>
              <a:t>endindex</a:t>
            </a:r>
            <a:r>
              <a:rPr lang="en-GB" dirty="0" smtClean="0"/>
              <a:t>);</a:t>
            </a:r>
          </a:p>
          <a:p>
            <a:endParaRPr lang="en-GB" dirty="0"/>
          </a:p>
          <a:p>
            <a:r>
              <a:rPr lang="en-IN" sz="3200" b="1" dirty="0" err="1">
                <a:solidFill>
                  <a:srgbClr val="FF0000"/>
                </a:solidFill>
              </a:rPr>
              <a:t>concat</a:t>
            </a:r>
            <a:r>
              <a:rPr lang="en-IN" sz="3200" b="1" dirty="0">
                <a:solidFill>
                  <a:srgbClr val="FF0000"/>
                </a:solidFill>
              </a:rPr>
              <a:t>() </a:t>
            </a:r>
          </a:p>
          <a:p>
            <a:r>
              <a:rPr lang="en-GB" i="1" dirty="0"/>
              <a:t>method </a:t>
            </a:r>
            <a:r>
              <a:rPr lang="en-GB" dirty="0"/>
              <a:t>concatenates one string to the end of another string. This method returns a string with the value of the string passed into the method, appended to the end of the </a:t>
            </a:r>
            <a:r>
              <a:rPr lang="en-GB" dirty="0" smtClean="0"/>
              <a:t>string</a:t>
            </a:r>
          </a:p>
          <a:p>
            <a:endParaRPr lang="en-GB" dirty="0" smtClean="0"/>
          </a:p>
          <a:p>
            <a:r>
              <a:rPr lang="en-GB" dirty="0" smtClean="0"/>
              <a:t>String object3=Stringobject1.concat(Stringobject2);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5668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188640"/>
            <a:ext cx="849694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3600" b="1" dirty="0" err="1">
                <a:solidFill>
                  <a:srgbClr val="FF0000"/>
                </a:solidFill>
              </a:rPr>
              <a:t>indexOf</a:t>
            </a:r>
            <a:r>
              <a:rPr lang="en-IN" sz="3600" b="1" dirty="0" smtClean="0">
                <a:solidFill>
                  <a:srgbClr val="FF0000"/>
                </a:solidFill>
              </a:rPr>
              <a:t>()</a:t>
            </a:r>
          </a:p>
          <a:p>
            <a:pPr fontAlgn="base"/>
            <a:r>
              <a:rPr lang="en-GB" sz="2400" dirty="0"/>
              <a:t>This method </a:t>
            </a:r>
            <a:r>
              <a:rPr lang="en-GB" sz="2400" b="1" dirty="0"/>
              <a:t>returns </a:t>
            </a:r>
            <a:r>
              <a:rPr lang="en-GB" sz="2400" dirty="0"/>
              <a:t>the </a:t>
            </a:r>
            <a:r>
              <a:rPr lang="en-GB" sz="2400" b="1" dirty="0"/>
              <a:t>index</a:t>
            </a:r>
            <a:r>
              <a:rPr lang="en-GB" sz="2400" dirty="0"/>
              <a:t> within this string of the </a:t>
            </a:r>
            <a:endParaRPr lang="en-GB" sz="2400" dirty="0" smtClean="0"/>
          </a:p>
          <a:p>
            <a:pPr fontAlgn="base"/>
            <a:r>
              <a:rPr lang="en-GB" sz="2400" b="1" dirty="0" smtClean="0"/>
              <a:t>first</a:t>
            </a:r>
            <a:r>
              <a:rPr lang="en-GB" sz="2400" dirty="0"/>
              <a:t> occurrence of the specified character </a:t>
            </a:r>
            <a:r>
              <a:rPr lang="en-GB" sz="2400" dirty="0" smtClean="0"/>
              <a:t>or string</a:t>
            </a:r>
          </a:p>
          <a:p>
            <a:pPr fontAlgn="base"/>
            <a:r>
              <a:rPr lang="en-GB" sz="2400" dirty="0" smtClean="0"/>
              <a:t> </a:t>
            </a:r>
            <a:r>
              <a:rPr lang="en-GB" sz="2400" dirty="0"/>
              <a:t>if the character </a:t>
            </a:r>
            <a:r>
              <a:rPr lang="en-GB" sz="2400" dirty="0" smtClean="0"/>
              <a:t>or string does </a:t>
            </a:r>
            <a:r>
              <a:rPr lang="en-GB" sz="2400" dirty="0"/>
              <a:t>not </a:t>
            </a:r>
            <a:r>
              <a:rPr lang="en-GB" sz="2400" dirty="0" smtClean="0"/>
              <a:t>occur, returns -1</a:t>
            </a:r>
          </a:p>
          <a:p>
            <a:pPr fontAlgn="base"/>
            <a:endParaRPr lang="en-GB" sz="2400" dirty="0"/>
          </a:p>
          <a:p>
            <a:pPr fontAlgn="base"/>
            <a:r>
              <a:rPr lang="en-GB" sz="2400" dirty="0" err="1" smtClean="0"/>
              <a:t>int</a:t>
            </a:r>
            <a:r>
              <a:rPr lang="en-GB" sz="2400" dirty="0" smtClean="0"/>
              <a:t> variable=</a:t>
            </a:r>
            <a:r>
              <a:rPr lang="en-GB" sz="2400" dirty="0" err="1" smtClean="0"/>
              <a:t>Stringobject.indexOf</a:t>
            </a:r>
            <a:r>
              <a:rPr lang="en-GB" sz="2400" dirty="0" smtClean="0"/>
              <a:t>(char variable/String1);</a:t>
            </a:r>
            <a:br>
              <a:rPr lang="en-GB" sz="2400" dirty="0" smtClean="0"/>
            </a:br>
            <a:r>
              <a:rPr lang="en-GB" sz="2400" dirty="0"/>
              <a:t> </a:t>
            </a:r>
            <a:endParaRPr lang="en-GB" sz="2400" dirty="0" smtClean="0"/>
          </a:p>
          <a:p>
            <a:pPr fontAlgn="base"/>
            <a:r>
              <a:rPr lang="en-GB" sz="2400" u="sng" dirty="0" err="1">
                <a:hlinkClick r:id="rId2"/>
              </a:rPr>
              <a:t>Int</a:t>
            </a:r>
            <a:r>
              <a:rPr lang="en-GB" sz="2400" u="sng" dirty="0">
                <a:hlinkClick r:id="rId2"/>
              </a:rPr>
              <a:t> </a:t>
            </a:r>
            <a:r>
              <a:rPr lang="en-GB" sz="2400" u="sng" dirty="0" err="1">
                <a:hlinkClick r:id="rId2"/>
              </a:rPr>
              <a:t>lastIndexOf</a:t>
            </a:r>
            <a:r>
              <a:rPr lang="en-GB" sz="2400" u="sng" dirty="0">
                <a:hlinkClick r:id="rId2"/>
              </a:rPr>
              <a:t>( String s)</a:t>
            </a:r>
            <a:r>
              <a:rPr lang="en-GB" sz="2400" b="1" dirty="0"/>
              <a:t>: </a:t>
            </a:r>
            <a:endParaRPr lang="en-GB" sz="2400" b="1" dirty="0" smtClean="0"/>
          </a:p>
          <a:p>
            <a:pPr fontAlgn="base"/>
            <a:r>
              <a:rPr lang="en-GB" sz="2400" dirty="0" smtClean="0"/>
              <a:t>Returns </a:t>
            </a:r>
            <a:r>
              <a:rPr lang="en-GB" sz="2400" dirty="0"/>
              <a:t>the index within the string of the last occurrence of the specified string</a:t>
            </a:r>
            <a:r>
              <a:rPr lang="en-GB" sz="2400" dirty="0" smtClean="0"/>
              <a:t>.</a:t>
            </a:r>
          </a:p>
          <a:p>
            <a:pPr fontAlgn="base"/>
            <a:endParaRPr lang="en-GB" sz="2400" b="1" dirty="0"/>
          </a:p>
          <a:p>
            <a:pPr fontAlgn="base"/>
            <a:r>
              <a:rPr lang="en-GB" sz="2000" dirty="0" err="1" smtClean="0"/>
              <a:t>int</a:t>
            </a:r>
            <a:r>
              <a:rPr lang="en-GB" sz="2000" dirty="0" smtClean="0"/>
              <a:t> variable=</a:t>
            </a:r>
            <a:r>
              <a:rPr lang="en-GB" sz="2000" dirty="0" err="1" smtClean="0"/>
              <a:t>Stringobject.lastIndexOf</a:t>
            </a:r>
            <a:r>
              <a:rPr lang="en-GB" sz="2000" dirty="0" smtClean="0"/>
              <a:t>(char variable/String1);</a:t>
            </a:r>
            <a:br>
              <a:rPr lang="en-GB" sz="2000" dirty="0" smtClean="0"/>
            </a:b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xmlns="" val="582551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404664"/>
            <a:ext cx="856895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err="1">
                <a:solidFill>
                  <a:srgbClr val="C00000"/>
                </a:solidFill>
              </a:rPr>
              <a:t>boolean</a:t>
            </a:r>
            <a:r>
              <a:rPr lang="en-IN" sz="3200" b="1" dirty="0">
                <a:solidFill>
                  <a:srgbClr val="C00000"/>
                </a:solidFill>
              </a:rPr>
              <a:t> equals( </a:t>
            </a:r>
            <a:r>
              <a:rPr lang="en-IN" sz="3200" b="1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GB" dirty="0"/>
              <a:t>Compares string to another </a:t>
            </a:r>
            <a:r>
              <a:rPr lang="en-GB" dirty="0" smtClean="0"/>
              <a:t>string</a:t>
            </a:r>
          </a:p>
          <a:p>
            <a:endParaRPr lang="en-GB" dirty="0"/>
          </a:p>
          <a:p>
            <a:r>
              <a:rPr lang="en-GB" dirty="0" err="1" smtClean="0"/>
              <a:t>boolean</a:t>
            </a:r>
            <a:r>
              <a:rPr lang="en-GB" dirty="0" smtClean="0"/>
              <a:t> variable=Stringobject1.equals(StringObject2)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IN" u="sng" dirty="0" err="1">
                <a:hlinkClick r:id="rId2"/>
              </a:rPr>
              <a:t>boolean</a:t>
            </a:r>
            <a:r>
              <a:rPr lang="en-IN" u="sng" dirty="0">
                <a:hlinkClick r:id="rId2"/>
              </a:rPr>
              <a:t>  </a:t>
            </a:r>
            <a:r>
              <a:rPr lang="en-IN" u="sng" dirty="0" err="1">
                <a:hlinkClick r:id="rId2"/>
              </a:rPr>
              <a:t>equalsIgnoreCase</a:t>
            </a:r>
            <a:r>
              <a:rPr lang="en-IN" u="sng" dirty="0">
                <a:hlinkClick r:id="rId2"/>
              </a:rPr>
              <a:t> (String </a:t>
            </a:r>
            <a:r>
              <a:rPr lang="en-IN" u="sng" dirty="0" err="1">
                <a:hlinkClick r:id="rId2"/>
              </a:rPr>
              <a:t>anotherString</a:t>
            </a:r>
            <a:r>
              <a:rPr lang="en-IN" u="sng" dirty="0" smtClean="0">
                <a:hlinkClick r:id="rId2"/>
              </a:rPr>
              <a:t>)</a:t>
            </a:r>
            <a:endParaRPr lang="en-IN" u="sng" dirty="0" smtClean="0"/>
          </a:p>
          <a:p>
            <a:endParaRPr lang="en-IN" u="sng" dirty="0"/>
          </a:p>
          <a:p>
            <a:r>
              <a:rPr lang="en-GB" dirty="0"/>
              <a:t>Compares string to another string, ignoring case considerations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err="1" smtClean="0"/>
              <a:t>boolean</a:t>
            </a:r>
            <a:r>
              <a:rPr lang="en-GB" dirty="0" smtClean="0"/>
              <a:t> variable=Stringobject1.equalsIgnoreCase(StringObject2)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0398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169</Words>
  <Application>Microsoft Office PowerPoint</Application>
  <PresentationFormat>On-screen Show (4:3)</PresentationFormat>
  <Paragraphs>128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String in Java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in Java</dc:title>
  <dc:creator>ismail - [2010]</dc:creator>
  <cp:lastModifiedBy>abc</cp:lastModifiedBy>
  <cp:revision>22</cp:revision>
  <dcterms:created xsi:type="dcterms:W3CDTF">2021-12-20T15:27:49Z</dcterms:created>
  <dcterms:modified xsi:type="dcterms:W3CDTF">2023-07-11T15:28:37Z</dcterms:modified>
</cp:coreProperties>
</file>