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8764-E48B-43FE-B8F6-F306048A6028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9EA-9D88-4E66-8C77-7D05B0E157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4775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8764-E48B-43FE-B8F6-F306048A6028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9EA-9D88-4E66-8C77-7D05B0E157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2567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8764-E48B-43FE-B8F6-F306048A6028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9EA-9D88-4E66-8C77-7D05B0E157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6110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8764-E48B-43FE-B8F6-F306048A6028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9EA-9D88-4E66-8C77-7D05B0E157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3921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8764-E48B-43FE-B8F6-F306048A6028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9EA-9D88-4E66-8C77-7D05B0E157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528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8764-E48B-43FE-B8F6-F306048A6028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9EA-9D88-4E66-8C77-7D05B0E157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8423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8764-E48B-43FE-B8F6-F306048A6028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9EA-9D88-4E66-8C77-7D05B0E157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1842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8764-E48B-43FE-B8F6-F306048A6028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9EA-9D88-4E66-8C77-7D05B0E157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955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8764-E48B-43FE-B8F6-F306048A6028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9EA-9D88-4E66-8C77-7D05B0E157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7394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8764-E48B-43FE-B8F6-F306048A6028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9EA-9D88-4E66-8C77-7D05B0E157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51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8764-E48B-43FE-B8F6-F306048A6028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29EA-9D88-4E66-8C77-7D05B0E157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1207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88764-E48B-43FE-B8F6-F306048A6028}" type="datetimeFigureOut">
              <a:rPr lang="en-IN" smtClean="0"/>
              <a:pPr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929EA-9D88-4E66-8C77-7D05B0E157D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600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eksforgeeks.org/stringbuffer-class-in-java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tringbuffer-reverse-method-in-java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tringbuffer-deletecharat-method-in-java/" TargetMode="External"/><Relationship Id="rId2" Type="http://schemas.openxmlformats.org/officeDocument/2006/relationships/hyperlink" Target="https://www.geeksforgeeks.org/stringbuffer-delete-method-in-java-with-examples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tringbuffer-replace-method-in-java-with-examples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tringbuffer-indexof-method-in-java-with-examples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tringbuffer-lastindexof-method-in-java-with-examples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 smtClean="0">
                <a:solidFill>
                  <a:srgbClr val="7030A0"/>
                </a:solidFill>
              </a:rPr>
              <a:t>StringBuilder</a:t>
            </a:r>
            <a:r>
              <a:rPr lang="en-IN" b="1" dirty="0" smtClean="0">
                <a:solidFill>
                  <a:srgbClr val="7030A0"/>
                </a:solidFill>
              </a:rPr>
              <a:t> and </a:t>
            </a:r>
            <a:r>
              <a:rPr lang="en-IN" b="1" dirty="0" err="1" smtClean="0">
                <a:solidFill>
                  <a:srgbClr val="7030A0"/>
                </a:solidFill>
              </a:rPr>
              <a:t>StringBuffer</a:t>
            </a:r>
            <a:r>
              <a:rPr lang="en-IN" b="1" dirty="0" smtClean="0">
                <a:solidFill>
                  <a:srgbClr val="7030A0"/>
                </a:solidFill>
              </a:rPr>
              <a:t> in Java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136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8648" y="1052736"/>
            <a:ext cx="8444812" cy="34496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The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StringBuffer.insert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() method inserts the string representation of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given data type at given position in a </a:t>
            </a:r>
            <a:r>
              <a:rPr kumimoji="0" lang="en-US" altLang="en-US" sz="2200" b="0" i="0" u="sng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  <a:hlinkClick r:id="rId2"/>
              </a:rPr>
              <a:t>StringBuffer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.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Syntax: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str.insert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position, char x);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str.insert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position,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boolean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x);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str.insert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position, char[] x);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str.insert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position, float x);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str.insert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position, double x);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str.insert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position, long x);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str.insert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position,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x);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11707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7627"/>
            <a:ext cx="882047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import java.io.*;</a:t>
            </a:r>
          </a:p>
          <a:p>
            <a:r>
              <a:rPr lang="en-IN" dirty="0" smtClean="0"/>
              <a:t>class GFG {</a:t>
            </a:r>
          </a:p>
          <a:p>
            <a:r>
              <a:rPr lang="en-IN" dirty="0" smtClean="0"/>
              <a:t>	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</a:t>
            </a:r>
          </a:p>
          <a:p>
            <a:r>
              <a:rPr lang="en-IN" dirty="0" smtClean="0"/>
              <a:t>	{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StringBuffer</a:t>
            </a:r>
            <a:r>
              <a:rPr lang="en-IN" dirty="0" smtClean="0"/>
              <a:t> s = new </a:t>
            </a:r>
            <a:r>
              <a:rPr lang="en-IN" dirty="0" err="1" smtClean="0"/>
              <a:t>StringBuffer</a:t>
            </a:r>
            <a:r>
              <a:rPr lang="en-IN" dirty="0" smtClean="0"/>
              <a:t>("</a:t>
            </a:r>
            <a:r>
              <a:rPr lang="en-IN" dirty="0" err="1" smtClean="0"/>
              <a:t>GeeksGeeks</a:t>
            </a:r>
            <a:r>
              <a:rPr lang="en-IN" dirty="0" smtClean="0"/>
              <a:t>");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s.insert</a:t>
            </a:r>
            <a:r>
              <a:rPr lang="en-IN" dirty="0" smtClean="0"/>
              <a:t>(5, "for");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(s); // returns </a:t>
            </a:r>
            <a:r>
              <a:rPr lang="en-IN" dirty="0" err="1" smtClean="0"/>
              <a:t>GeeksforGeeks</a:t>
            </a:r>
            <a:endParaRPr lang="en-IN" dirty="0" smtClean="0"/>
          </a:p>
          <a:p>
            <a:r>
              <a:rPr lang="en-IN" dirty="0" smtClean="0"/>
              <a:t>		</a:t>
            </a:r>
            <a:r>
              <a:rPr lang="en-IN" dirty="0" err="1" smtClean="0"/>
              <a:t>s.insert</a:t>
            </a:r>
            <a:r>
              <a:rPr lang="en-IN" dirty="0" smtClean="0"/>
              <a:t>(0, 5);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(s); // returns 5GeeksforGeeks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s.insert</a:t>
            </a:r>
            <a:r>
              <a:rPr lang="en-IN" dirty="0" smtClean="0"/>
              <a:t>(3, true);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(s); // returns 5GetrueeksforGeeks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s.insert</a:t>
            </a:r>
            <a:r>
              <a:rPr lang="en-IN" dirty="0" smtClean="0"/>
              <a:t>(5, 41.35d);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(s); // returns 5Getr41.35ueeksforGeeks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s.insert</a:t>
            </a:r>
            <a:r>
              <a:rPr lang="en-IN" dirty="0" smtClean="0"/>
              <a:t>(8, 41.35f);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(s); // returns 5Getr41.41.3535ueeksforGeeks</a:t>
            </a:r>
          </a:p>
          <a:p>
            <a:r>
              <a:rPr lang="en-IN" dirty="0" smtClean="0"/>
              <a:t>		char </a:t>
            </a:r>
            <a:r>
              <a:rPr lang="en-IN" dirty="0" err="1" smtClean="0"/>
              <a:t>geeks_arr</a:t>
            </a:r>
            <a:r>
              <a:rPr lang="en-IN" dirty="0" smtClean="0"/>
              <a:t>[] = { 'p', 'a', 'w', 'a', 'n' };</a:t>
            </a:r>
          </a:p>
          <a:p>
            <a:r>
              <a:rPr lang="en-IN" dirty="0" smtClean="0"/>
              <a:t>		// insert character array at offset 9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s.insert</a:t>
            </a:r>
            <a:r>
              <a:rPr lang="en-IN" dirty="0" smtClean="0"/>
              <a:t>(2, </a:t>
            </a:r>
            <a:r>
              <a:rPr lang="en-IN" dirty="0" err="1" smtClean="0"/>
              <a:t>geeks_arr</a:t>
            </a:r>
            <a:r>
              <a:rPr lang="en-IN" dirty="0" smtClean="0"/>
              <a:t>);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(s); // returns 5Gpawanetr41.41.3535ueeksforGeeks</a:t>
            </a:r>
          </a:p>
          <a:p>
            <a:r>
              <a:rPr lang="en-IN" dirty="0" smtClean="0"/>
              <a:t>	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5511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418313"/>
            <a:ext cx="88204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sng" dirty="0">
                <a:hlinkClick r:id="rId2"/>
              </a:rPr>
              <a:t>reverse( )</a:t>
            </a:r>
            <a:r>
              <a:rPr lang="en-GB" b="1" dirty="0"/>
              <a:t>: </a:t>
            </a:r>
            <a:r>
              <a:rPr lang="en-GB" dirty="0"/>
              <a:t>It can reverse the characters within a </a:t>
            </a:r>
            <a:r>
              <a:rPr lang="en-GB" dirty="0" err="1"/>
              <a:t>StringBuffer</a:t>
            </a:r>
            <a:r>
              <a:rPr lang="en-GB" dirty="0"/>
              <a:t> object using </a:t>
            </a:r>
            <a:r>
              <a:rPr lang="en-GB" b="1" dirty="0"/>
              <a:t>reverse( ).</a:t>
            </a:r>
            <a:r>
              <a:rPr lang="en-GB" dirty="0"/>
              <a:t>This method returns the reversed object on which it was called.</a:t>
            </a:r>
            <a:r>
              <a:rPr lang="en-GB" b="1" dirty="0"/>
              <a:t> </a:t>
            </a:r>
            <a:endParaRPr lang="en-GB" b="1" dirty="0" smtClean="0"/>
          </a:p>
          <a:p>
            <a:r>
              <a:rPr lang="en-IN" dirty="0" smtClean="0"/>
              <a:t>Syntax: </a:t>
            </a:r>
          </a:p>
          <a:p>
            <a:endParaRPr lang="en-IN" dirty="0"/>
          </a:p>
          <a:p>
            <a:r>
              <a:rPr lang="en-IN" dirty="0" err="1" smtClean="0"/>
              <a:t>StringBufferObject.reverse</a:t>
            </a:r>
            <a:r>
              <a:rPr lang="en-IN" dirty="0" smtClean="0"/>
              <a:t>();</a:t>
            </a:r>
          </a:p>
          <a:p>
            <a:endParaRPr lang="en-IN" dirty="0"/>
          </a:p>
          <a:p>
            <a:r>
              <a:rPr lang="en-IN" dirty="0" smtClean="0"/>
              <a:t>import java.io.*;</a:t>
            </a:r>
          </a:p>
          <a:p>
            <a:r>
              <a:rPr lang="en-IN" dirty="0" smtClean="0"/>
              <a:t>class GFG {</a:t>
            </a:r>
          </a:p>
          <a:p>
            <a:r>
              <a:rPr lang="en-IN" dirty="0" smtClean="0"/>
              <a:t>	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</a:t>
            </a:r>
          </a:p>
          <a:p>
            <a:r>
              <a:rPr lang="en-IN" dirty="0" smtClean="0"/>
              <a:t>	{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StringBuffer</a:t>
            </a:r>
            <a:r>
              <a:rPr lang="en-IN" dirty="0" smtClean="0"/>
              <a:t> s = new </a:t>
            </a:r>
            <a:r>
              <a:rPr lang="en-IN" dirty="0" err="1" smtClean="0"/>
              <a:t>StringBuffer</a:t>
            </a:r>
            <a:r>
              <a:rPr lang="en-IN" dirty="0" smtClean="0"/>
              <a:t>("</a:t>
            </a:r>
            <a:r>
              <a:rPr lang="en-IN" dirty="0" err="1" smtClean="0"/>
              <a:t>GeeksGeeks</a:t>
            </a:r>
            <a:r>
              <a:rPr lang="en-IN" dirty="0" smtClean="0"/>
              <a:t>");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s.reverse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(s); // returns </a:t>
            </a:r>
            <a:r>
              <a:rPr lang="en-IN" dirty="0" err="1" smtClean="0"/>
              <a:t>skeeGrofskeeG</a:t>
            </a:r>
            <a:endParaRPr lang="en-IN" dirty="0" smtClean="0"/>
          </a:p>
          <a:p>
            <a:r>
              <a:rPr lang="en-IN" dirty="0" smtClean="0"/>
              <a:t>	}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5470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66108"/>
            <a:ext cx="10427535" cy="51424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sng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  <a:hlinkClick r:id="rId2"/>
              </a:rPr>
              <a:t>delete( )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 and </a:t>
            </a:r>
            <a:r>
              <a:rPr kumimoji="0" lang="en-US" altLang="en-US" sz="2200" b="0" i="0" u="sng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  <a:hlinkClick r:id="rId3"/>
              </a:rPr>
              <a:t>deleteCharAt</a:t>
            </a:r>
            <a:r>
              <a:rPr kumimoji="0" lang="en-US" altLang="en-US" sz="2200" b="0" i="0" u="sng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  <a:hlinkClick r:id="rId3"/>
              </a:rPr>
              <a:t>( )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: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It can delete characters within a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StringBuffer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 by using the methods 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delete( )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and 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deleteCharAt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( )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rgbClr val="40424E"/>
              </a:solidFill>
              <a:effectLst/>
              <a:latin typeface="urw-din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The 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delete( )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method deletes a sequence of characters from the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invoking object. Here, start Index specifies the index of the first character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to remove, and end Index specifies an index one past the last character to remove.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Thus, the substring deleted runs from start Index to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endIndex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–1.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The resulting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StringBuffer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 object is returned.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dirty="0">
              <a:solidFill>
                <a:srgbClr val="40424E"/>
              </a:solidFill>
              <a:latin typeface="urw-din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The   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deleteCharAt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( )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method deletes the character at the index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 specified by </a:t>
            </a:r>
            <a:r>
              <a:rPr kumimoji="0" lang="en-US" altLang="en-US" sz="2200" b="0" i="1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loc.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It returns the resulting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StringBuffer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 object.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These methods are shown here: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rgbClr val="40424E"/>
              </a:solidFill>
              <a:effectLst/>
              <a:latin typeface="urw-din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StringBuffer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 delete(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startIndex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endIndex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nsolas" pitchFamily="49" charset="0"/>
                <a:cs typeface="Arial" pitchFamily="34" charset="0"/>
              </a:rPr>
              <a:t>StringBuffer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nsolas" pitchFamily="49" charset="0"/>
                <a:cs typeface="Arial" pitchFamily="34" charset="0"/>
              </a:rPr>
              <a:t>deleteCharAt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nsolas" pitchFamily="49" charset="0"/>
                <a:cs typeface="Arial" pitchFamily="34" charset="0"/>
              </a:rPr>
              <a:t>loc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65454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1443841"/>
            <a:ext cx="61744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import java.io.*;</a:t>
            </a:r>
          </a:p>
          <a:p>
            <a:r>
              <a:rPr lang="en-IN" dirty="0" smtClean="0"/>
              <a:t>class GFG {</a:t>
            </a:r>
          </a:p>
          <a:p>
            <a:r>
              <a:rPr lang="en-IN" dirty="0" smtClean="0"/>
              <a:t>	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</a:t>
            </a:r>
          </a:p>
          <a:p>
            <a:r>
              <a:rPr lang="en-IN" dirty="0" smtClean="0"/>
              <a:t>	{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StringBuffer</a:t>
            </a:r>
            <a:r>
              <a:rPr lang="en-IN" dirty="0" smtClean="0"/>
              <a:t> s = new </a:t>
            </a:r>
            <a:r>
              <a:rPr lang="en-IN" dirty="0" err="1" smtClean="0"/>
              <a:t>StringBuffer</a:t>
            </a:r>
            <a:r>
              <a:rPr lang="en-IN" dirty="0" smtClean="0"/>
              <a:t>("</a:t>
            </a:r>
            <a:r>
              <a:rPr lang="en-IN" dirty="0" err="1" smtClean="0"/>
              <a:t>GeeksforGeeks</a:t>
            </a:r>
            <a:r>
              <a:rPr lang="en-IN" dirty="0" smtClean="0"/>
              <a:t>");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s.delete</a:t>
            </a:r>
            <a:r>
              <a:rPr lang="en-IN" dirty="0" smtClean="0"/>
              <a:t>(0, 5);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(s); // returns </a:t>
            </a:r>
            <a:r>
              <a:rPr lang="en-IN" dirty="0" err="1" smtClean="0"/>
              <a:t>forGeeks</a:t>
            </a:r>
            <a:endParaRPr lang="en-IN" dirty="0" smtClean="0"/>
          </a:p>
          <a:p>
            <a:r>
              <a:rPr lang="en-IN" dirty="0" smtClean="0"/>
              <a:t>		</a:t>
            </a:r>
            <a:r>
              <a:rPr lang="en-IN" dirty="0" err="1" smtClean="0"/>
              <a:t>s.deleteCharAt</a:t>
            </a:r>
            <a:r>
              <a:rPr lang="en-IN" dirty="0" smtClean="0"/>
              <a:t>(7);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(s); // returns </a:t>
            </a:r>
            <a:r>
              <a:rPr lang="en-IN" dirty="0" err="1" smtClean="0"/>
              <a:t>forGeek</a:t>
            </a:r>
            <a:endParaRPr lang="en-IN" dirty="0" smtClean="0"/>
          </a:p>
          <a:p>
            <a:r>
              <a:rPr lang="en-IN" dirty="0" smtClean="0"/>
              <a:t>	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58667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19" y="91371"/>
            <a:ext cx="9719007" cy="3111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sng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  <a:hlinkClick r:id="rId2"/>
              </a:rPr>
              <a:t>replace( )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: 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It can replace one set of characters with another set inside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a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StringBuffer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 object by calling replace( ).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The substring being replaced is specified by the indexes start Index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 and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endIndex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Thus, the substring at start Index through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endIndex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–1 is replaced.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The replacement string is passed in str.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The resulting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StringBuffer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 object is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returned.Its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 signature is shown here: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rgbClr val="40424E"/>
              </a:solidFill>
              <a:effectLst/>
              <a:latin typeface="urw-din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StringBuffer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replace(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startIndex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endIndex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, String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str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974935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16632"/>
            <a:ext cx="7992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import java.io.*;</a:t>
            </a:r>
          </a:p>
          <a:p>
            <a:r>
              <a:rPr lang="en-IN" dirty="0" smtClean="0"/>
              <a:t>class GFG {</a:t>
            </a:r>
          </a:p>
          <a:p>
            <a:r>
              <a:rPr lang="en-IN" dirty="0" smtClean="0"/>
              <a:t>	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</a:t>
            </a:r>
          </a:p>
          <a:p>
            <a:r>
              <a:rPr lang="en-IN" dirty="0" smtClean="0"/>
              <a:t>	{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StringBuffer</a:t>
            </a:r>
            <a:r>
              <a:rPr lang="en-IN" dirty="0" smtClean="0"/>
              <a:t> s = new </a:t>
            </a:r>
            <a:r>
              <a:rPr lang="en-IN" dirty="0" err="1" smtClean="0"/>
              <a:t>StringBuffer</a:t>
            </a:r>
            <a:r>
              <a:rPr lang="en-IN" dirty="0" smtClean="0"/>
              <a:t>("</a:t>
            </a:r>
            <a:r>
              <a:rPr lang="en-IN" dirty="0" err="1" smtClean="0"/>
              <a:t>GeeksforGeeks</a:t>
            </a:r>
            <a:r>
              <a:rPr lang="en-IN" dirty="0" smtClean="0"/>
              <a:t>");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s.replace</a:t>
            </a:r>
            <a:r>
              <a:rPr lang="en-IN" dirty="0" smtClean="0"/>
              <a:t>(5, 8, "are");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(s); // returns </a:t>
            </a:r>
            <a:r>
              <a:rPr lang="en-IN" dirty="0" err="1" smtClean="0"/>
              <a:t>GeeksareGeeks</a:t>
            </a:r>
            <a:endParaRPr lang="en-IN" dirty="0" smtClean="0"/>
          </a:p>
          <a:p>
            <a:r>
              <a:rPr lang="en-IN" dirty="0" smtClean="0"/>
              <a:t>	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82204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240798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 </a:t>
            </a:r>
            <a:r>
              <a:rPr lang="en-GB" b="1" dirty="0" err="1"/>
              <a:t>toString</a:t>
            </a:r>
            <a:r>
              <a:rPr lang="en-GB" b="1" dirty="0"/>
              <a:t>()</a:t>
            </a:r>
            <a:r>
              <a:rPr lang="en-GB" dirty="0"/>
              <a:t> method of </a:t>
            </a:r>
            <a:r>
              <a:rPr lang="en-GB" b="1" dirty="0" err="1"/>
              <a:t>StringBuffer</a:t>
            </a:r>
            <a:r>
              <a:rPr lang="en-GB" b="1" dirty="0"/>
              <a:t> class</a:t>
            </a:r>
            <a:r>
              <a:rPr lang="en-GB" dirty="0"/>
              <a:t> is the inbuilt method used to returns a string representing the data contained by </a:t>
            </a:r>
            <a:r>
              <a:rPr lang="en-GB" dirty="0" err="1"/>
              <a:t>StringBuffer</a:t>
            </a:r>
            <a:r>
              <a:rPr lang="en-GB" dirty="0"/>
              <a:t> Object. A new String object is created and initialized to get the character sequence from this </a:t>
            </a:r>
            <a:r>
              <a:rPr lang="en-GB" dirty="0" err="1"/>
              <a:t>StringBuffer</a:t>
            </a:r>
            <a:r>
              <a:rPr lang="en-GB" dirty="0"/>
              <a:t> object and then String is returned by </a:t>
            </a:r>
            <a:r>
              <a:rPr lang="en-GB" dirty="0" err="1"/>
              <a:t>toString</a:t>
            </a:r>
            <a:r>
              <a:rPr lang="en-GB" dirty="0" smtClean="0"/>
              <a:t>().</a:t>
            </a:r>
          </a:p>
          <a:p>
            <a:endParaRPr lang="en-GB" dirty="0"/>
          </a:p>
          <a:p>
            <a:r>
              <a:rPr lang="en-GB" dirty="0" smtClean="0"/>
              <a:t>Syntax: String Object=</a:t>
            </a:r>
            <a:r>
              <a:rPr lang="en-GB" dirty="0" err="1" smtClean="0"/>
              <a:t>StringBufferObject.toString</a:t>
            </a:r>
            <a:r>
              <a:rPr lang="en-GB" dirty="0" smtClean="0"/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72102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335846"/>
            <a:ext cx="79928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// Java program to demonstrate</a:t>
            </a:r>
          </a:p>
          <a:p>
            <a:r>
              <a:rPr lang="en-IN" dirty="0" smtClean="0"/>
              <a:t>// the </a:t>
            </a:r>
            <a:r>
              <a:rPr lang="en-IN" dirty="0" err="1" smtClean="0"/>
              <a:t>toString</a:t>
            </a:r>
            <a:r>
              <a:rPr lang="en-IN" dirty="0" smtClean="0"/>
              <a:t>() Method.</a:t>
            </a:r>
          </a:p>
          <a:p>
            <a:endParaRPr lang="en-IN" dirty="0" smtClean="0"/>
          </a:p>
          <a:p>
            <a:r>
              <a:rPr lang="en-IN" dirty="0" smtClean="0"/>
              <a:t>class GFG {</a:t>
            </a:r>
          </a:p>
          <a:p>
            <a:r>
              <a:rPr lang="en-IN" dirty="0" smtClean="0"/>
              <a:t>	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</a:t>
            </a:r>
          </a:p>
          <a:p>
            <a:r>
              <a:rPr lang="en-IN" dirty="0" smtClean="0"/>
              <a:t>	{</a:t>
            </a:r>
          </a:p>
          <a:p>
            <a:r>
              <a:rPr lang="en-IN" dirty="0" smtClean="0"/>
              <a:t>		// create a </a:t>
            </a:r>
            <a:r>
              <a:rPr lang="en-IN" dirty="0" err="1" smtClean="0"/>
              <a:t>StringBuffer</a:t>
            </a:r>
            <a:r>
              <a:rPr lang="en-IN" dirty="0" smtClean="0"/>
              <a:t> object</a:t>
            </a:r>
          </a:p>
          <a:p>
            <a:r>
              <a:rPr lang="en-IN" dirty="0" smtClean="0"/>
              <a:t>		// with a String pass as parameter</a:t>
            </a:r>
          </a:p>
          <a:p>
            <a:r>
              <a:rPr lang="en-IN" dirty="0" err="1" smtClean="0"/>
              <a:t>StringBuffer</a:t>
            </a:r>
            <a:r>
              <a:rPr lang="en-IN" dirty="0" smtClean="0"/>
              <a:t> </a:t>
            </a:r>
            <a:r>
              <a:rPr lang="en-IN" dirty="0" err="1" smtClean="0"/>
              <a:t>str</a:t>
            </a:r>
            <a:r>
              <a:rPr lang="en-IN" dirty="0" smtClean="0"/>
              <a:t>= new </a:t>
            </a:r>
            <a:r>
              <a:rPr lang="en-IN" dirty="0" err="1" smtClean="0"/>
              <a:t>StringBuffer</a:t>
            </a:r>
            <a:r>
              <a:rPr lang="en-IN" dirty="0" smtClean="0"/>
              <a:t>("</a:t>
            </a:r>
            <a:r>
              <a:rPr lang="en-IN" dirty="0" err="1" smtClean="0"/>
              <a:t>GeeksForGeeks</a:t>
            </a:r>
            <a:r>
              <a:rPr lang="en-IN" dirty="0" smtClean="0"/>
              <a:t>");</a:t>
            </a:r>
          </a:p>
          <a:p>
            <a:r>
              <a:rPr lang="en-IN" dirty="0" smtClean="0"/>
              <a:t>String s=</a:t>
            </a:r>
            <a:r>
              <a:rPr lang="en-IN" dirty="0" err="1" smtClean="0"/>
              <a:t>str.toString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		// print string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(s);</a:t>
            </a:r>
          </a:p>
          <a:p>
            <a:r>
              <a:rPr lang="en-IN" dirty="0" smtClean="0"/>
              <a:t>	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94020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2" y="476672"/>
            <a:ext cx="7537063" cy="2095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sng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  <a:hlinkClick r:id="rId2"/>
              </a:rPr>
              <a:t>int</a:t>
            </a:r>
            <a:r>
              <a:rPr kumimoji="0" lang="en-US" altLang="en-US" sz="2200" b="0" i="0" u="sng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  <a:hlinkClick r:id="rId2"/>
              </a:rPr>
              <a:t> </a:t>
            </a:r>
            <a:r>
              <a:rPr kumimoji="0" lang="en-US" altLang="en-US" sz="2200" b="0" i="0" u="sng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  <a:hlinkClick r:id="rId2"/>
              </a:rPr>
              <a:t>indexOf</a:t>
            </a:r>
            <a:r>
              <a:rPr kumimoji="0" lang="en-US" altLang="en-US" sz="2200" b="0" i="0" u="sng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  <a:hlinkClick r:id="rId2"/>
              </a:rPr>
              <a:t>(String </a:t>
            </a:r>
            <a:r>
              <a:rPr kumimoji="0" lang="en-US" altLang="en-US" sz="2200" b="0" i="0" u="sng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  <a:hlinkClick r:id="rId2"/>
              </a:rPr>
              <a:t>str</a:t>
            </a:r>
            <a:r>
              <a:rPr kumimoji="0" lang="en-US" altLang="en-US" sz="2200" b="0" i="0" u="sng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  <a:hlinkClick r:id="rId2"/>
              </a:rPr>
              <a:t>)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: This method returns the index within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this string of the first occurrence of the specified substring.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</a:b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Syntax: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public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indexOf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(String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str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 public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indexOf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(String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str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fromIndex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rgbClr val="40424E"/>
              </a:solidFill>
              <a:effectLst/>
              <a:latin typeface="urw-din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357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StringBuffer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Java </a:t>
            </a:r>
            <a:r>
              <a:rPr lang="en-GB" dirty="0"/>
              <a:t>provides three classes to represent a sequence of </a:t>
            </a:r>
            <a:r>
              <a:rPr lang="en-GB" dirty="0" smtClean="0"/>
              <a:t>characters (String Value):</a:t>
            </a:r>
          </a:p>
          <a:p>
            <a:r>
              <a:rPr lang="en-GB" dirty="0" smtClean="0"/>
              <a:t> </a:t>
            </a:r>
            <a:r>
              <a:rPr lang="en-GB" dirty="0"/>
              <a:t>String, </a:t>
            </a:r>
            <a:endParaRPr lang="en-GB" dirty="0" smtClean="0"/>
          </a:p>
          <a:p>
            <a:r>
              <a:rPr lang="en-GB" dirty="0" err="1" smtClean="0"/>
              <a:t>StringBuffer</a:t>
            </a:r>
            <a:r>
              <a:rPr lang="en-GB" dirty="0"/>
              <a:t>, </a:t>
            </a:r>
            <a:endParaRPr lang="en-GB" dirty="0" smtClean="0"/>
          </a:p>
          <a:p>
            <a:r>
              <a:rPr lang="en-GB" dirty="0" smtClean="0"/>
              <a:t>and </a:t>
            </a:r>
            <a:r>
              <a:rPr lang="en-GB" dirty="0" err="1"/>
              <a:t>StringBuilder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String class is an immutable class whereas </a:t>
            </a:r>
            <a:r>
              <a:rPr lang="en-GB" dirty="0" err="1"/>
              <a:t>StringBuffer</a:t>
            </a:r>
            <a:r>
              <a:rPr lang="en-GB" dirty="0"/>
              <a:t> and </a:t>
            </a:r>
            <a:r>
              <a:rPr lang="en-GB" dirty="0" err="1"/>
              <a:t>StringBuilder</a:t>
            </a:r>
            <a:r>
              <a:rPr lang="en-GB" dirty="0"/>
              <a:t> classes are mutable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25166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0922" y="188640"/>
            <a:ext cx="8903078" cy="3388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sng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  <a:hlinkClick r:id="rId2"/>
              </a:rPr>
              <a:t>int</a:t>
            </a:r>
            <a:r>
              <a:rPr kumimoji="0" lang="en-US" altLang="en-US" sz="2400" b="0" i="0" u="sng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  <a:hlinkClick r:id="rId2"/>
              </a:rPr>
              <a:t> </a:t>
            </a:r>
            <a:r>
              <a:rPr kumimoji="0" lang="en-US" altLang="en-US" sz="2400" b="0" i="0" u="sng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  <a:hlinkClick r:id="rId2"/>
              </a:rPr>
              <a:t>lastIndexOf</a:t>
            </a:r>
            <a:r>
              <a:rPr kumimoji="0" lang="en-US" altLang="en-US" sz="2400" b="0" i="0" u="sng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  <a:hlinkClick r:id="rId2"/>
              </a:rPr>
              <a:t>(String </a:t>
            </a:r>
            <a:r>
              <a:rPr kumimoji="0" lang="en-US" altLang="en-US" sz="2400" b="0" i="0" u="sng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  <a:hlinkClick r:id="rId2"/>
              </a:rPr>
              <a:t>str</a:t>
            </a:r>
            <a:r>
              <a:rPr kumimoji="0" lang="en-US" altLang="en-US" sz="2400" b="0" i="0" u="sng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  <a:hlinkClick r:id="rId2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: This method returns the index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within this string of the last occurrence of the specified substring.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</a:b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urw-din"/>
                <a:cs typeface="Arial" pitchFamily="34" charset="0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public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lastIndexOf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(String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str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public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lastIndexOf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(String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str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fromIndex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solidFill>
                <a:srgbClr val="40424E"/>
              </a:solidFill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lastIndexOf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0424E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40424E"/>
              </a:solidFill>
              <a:effectLst/>
              <a:latin typeface="urw-din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624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404664"/>
            <a:ext cx="87129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 </a:t>
            </a:r>
            <a:r>
              <a:rPr lang="en-GB" b="1" dirty="0" err="1"/>
              <a:t>StringBuilder</a:t>
            </a:r>
            <a:r>
              <a:rPr lang="en-GB" dirty="0"/>
              <a:t> in Java represents a mutable sequence of characters. Since the String Class in Java creates an immutable sequence of characters, the </a:t>
            </a:r>
            <a:r>
              <a:rPr lang="en-GB" dirty="0" err="1"/>
              <a:t>StringBuilder</a:t>
            </a:r>
            <a:r>
              <a:rPr lang="en-GB" dirty="0"/>
              <a:t> class provides an alternative to String Class, as it creates a mutable sequence of characters.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function of </a:t>
            </a:r>
            <a:r>
              <a:rPr lang="en-GB" dirty="0" err="1"/>
              <a:t>StringBuilder</a:t>
            </a:r>
            <a:r>
              <a:rPr lang="en-GB" dirty="0"/>
              <a:t> is very much similar to the </a:t>
            </a:r>
            <a:r>
              <a:rPr lang="en-GB" dirty="0" err="1"/>
              <a:t>StringBuffer</a:t>
            </a:r>
            <a:r>
              <a:rPr lang="en-GB" dirty="0"/>
              <a:t> class, as both of them provide an alternative to String Class by making a mutable sequence of characters. However the </a:t>
            </a:r>
            <a:r>
              <a:rPr lang="en-GB" dirty="0" err="1"/>
              <a:t>StringBuilder</a:t>
            </a:r>
            <a:r>
              <a:rPr lang="en-GB" dirty="0"/>
              <a:t> class differs from the </a:t>
            </a:r>
            <a:r>
              <a:rPr lang="en-GB" dirty="0" err="1"/>
              <a:t>StringBuffer</a:t>
            </a:r>
            <a:r>
              <a:rPr lang="en-GB" dirty="0"/>
              <a:t> class on the basis of synchronization. The </a:t>
            </a:r>
            <a:r>
              <a:rPr lang="en-GB" dirty="0" err="1"/>
              <a:t>StringBuilder</a:t>
            </a:r>
            <a:r>
              <a:rPr lang="en-GB" dirty="0"/>
              <a:t> class provides no guarantee of synchronization whereas the </a:t>
            </a:r>
            <a:r>
              <a:rPr lang="en-GB" dirty="0" err="1"/>
              <a:t>StringBuffer</a:t>
            </a:r>
            <a:r>
              <a:rPr lang="en-GB" dirty="0"/>
              <a:t> class does. Therefore this class is designed for use as a drop-in replacement for </a:t>
            </a:r>
            <a:r>
              <a:rPr lang="en-GB" dirty="0" err="1"/>
              <a:t>StringBuffer</a:t>
            </a:r>
            <a:r>
              <a:rPr lang="en-GB" dirty="0"/>
              <a:t> in places where the </a:t>
            </a:r>
            <a:r>
              <a:rPr lang="en-GB" dirty="0" err="1"/>
              <a:t>StringBuffer</a:t>
            </a:r>
            <a:r>
              <a:rPr lang="en-GB" dirty="0"/>
              <a:t> was being used by a single thread (as is generally the case). Where possible, it is recommended that this class be used in preference to </a:t>
            </a:r>
            <a:r>
              <a:rPr lang="en-GB" dirty="0" err="1"/>
              <a:t>StringBuffer</a:t>
            </a:r>
            <a:r>
              <a:rPr lang="en-GB" dirty="0"/>
              <a:t> as it will be faster under most implementations. Instances of </a:t>
            </a:r>
            <a:r>
              <a:rPr lang="en-GB" dirty="0" err="1"/>
              <a:t>StringBuilder</a:t>
            </a:r>
            <a:r>
              <a:rPr lang="en-GB" dirty="0"/>
              <a:t> are not safe for use by multiple threads. If such synchronization is required then it is recommended that </a:t>
            </a:r>
            <a:r>
              <a:rPr lang="en-GB" dirty="0" err="1"/>
              <a:t>StringBuffer</a:t>
            </a:r>
            <a:r>
              <a:rPr lang="en-GB" dirty="0"/>
              <a:t> be 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3909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028343"/>
            <a:ext cx="84249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b="1" dirty="0"/>
              <a:t>Constructors in Java </a:t>
            </a:r>
            <a:r>
              <a:rPr lang="en-GB" b="1" dirty="0" err="1"/>
              <a:t>StringBuilder</a:t>
            </a:r>
            <a:r>
              <a:rPr lang="en-GB" b="1" dirty="0"/>
              <a:t>:</a:t>
            </a:r>
            <a:r>
              <a:rPr lang="en-GB" dirty="0"/>
              <a:t> </a:t>
            </a:r>
            <a:br>
              <a:rPr lang="en-GB" dirty="0"/>
            </a:br>
            <a:r>
              <a:rPr lang="en-GB" dirty="0"/>
              <a:t> </a:t>
            </a:r>
          </a:p>
          <a:p>
            <a:pPr fontAlgn="base"/>
            <a:r>
              <a:rPr lang="en-GB" b="1" dirty="0" err="1"/>
              <a:t>StringBuilder</a:t>
            </a:r>
            <a:r>
              <a:rPr lang="en-GB" b="1" dirty="0"/>
              <a:t>():</a:t>
            </a:r>
            <a:r>
              <a:rPr lang="en-GB" dirty="0"/>
              <a:t> Constructs a string builder with no characters in it and an initial capacity of 16 characters.</a:t>
            </a:r>
            <a:br>
              <a:rPr lang="en-GB" dirty="0"/>
            </a:br>
            <a:r>
              <a:rPr lang="en-GB" dirty="0"/>
              <a:t> </a:t>
            </a:r>
          </a:p>
          <a:p>
            <a:pPr fontAlgn="base"/>
            <a:r>
              <a:rPr lang="en-GB" b="1" dirty="0" err="1"/>
              <a:t>StringBuilder</a:t>
            </a:r>
            <a:r>
              <a:rPr lang="en-GB" b="1" dirty="0"/>
              <a:t>(</a:t>
            </a:r>
            <a:r>
              <a:rPr lang="en-GB" b="1" dirty="0" err="1"/>
              <a:t>int</a:t>
            </a:r>
            <a:r>
              <a:rPr lang="en-GB" b="1" dirty="0"/>
              <a:t> capacity):</a:t>
            </a:r>
            <a:r>
              <a:rPr lang="en-GB" dirty="0"/>
              <a:t> Constructs a string builder with no characters in it and an initial capacity specified by the capacity argument.</a:t>
            </a:r>
            <a:br>
              <a:rPr lang="en-GB" dirty="0"/>
            </a:br>
            <a:r>
              <a:rPr lang="en-GB" dirty="0"/>
              <a:t> </a:t>
            </a:r>
          </a:p>
          <a:p>
            <a:pPr fontAlgn="base"/>
            <a:r>
              <a:rPr lang="en-GB" b="1" dirty="0" err="1" smtClean="0"/>
              <a:t>StringBuilder</a:t>
            </a:r>
            <a:r>
              <a:rPr lang="en-GB" b="1" dirty="0" smtClean="0"/>
              <a:t>(String </a:t>
            </a:r>
            <a:r>
              <a:rPr lang="en-GB" b="1" dirty="0" err="1"/>
              <a:t>str</a:t>
            </a:r>
            <a:r>
              <a:rPr lang="en-GB" b="1" dirty="0"/>
              <a:t>):</a:t>
            </a:r>
            <a:r>
              <a:rPr lang="en-GB" dirty="0"/>
              <a:t> Constructs a string builder initialized to the contents of the specified string. </a:t>
            </a:r>
          </a:p>
        </p:txBody>
      </p:sp>
    </p:spTree>
    <p:extLst>
      <p:ext uri="{BB962C8B-B14F-4D97-AF65-F5344CB8AC3E}">
        <p14:creationId xmlns:p14="http://schemas.microsoft.com/office/powerpoint/2010/main" xmlns="" val="2357001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568" y="188640"/>
            <a:ext cx="914501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// Java code to illustrate </a:t>
            </a:r>
            <a:r>
              <a:rPr lang="en-IN" dirty="0" err="1" smtClean="0"/>
              <a:t>StringBuilder</a:t>
            </a:r>
            <a:endParaRPr lang="en-IN" dirty="0" smtClean="0"/>
          </a:p>
          <a:p>
            <a:r>
              <a:rPr lang="en-IN" dirty="0" smtClean="0"/>
              <a:t>import </a:t>
            </a:r>
            <a:r>
              <a:rPr lang="en-IN" dirty="0" err="1" smtClean="0"/>
              <a:t>java.util</a:t>
            </a:r>
            <a:r>
              <a:rPr lang="en-IN" dirty="0" smtClean="0"/>
              <a:t>.*;</a:t>
            </a:r>
          </a:p>
          <a:p>
            <a:r>
              <a:rPr lang="en-IN" dirty="0" smtClean="0"/>
              <a:t>public class GFG1 {</a:t>
            </a:r>
          </a:p>
          <a:p>
            <a:r>
              <a:rPr lang="en-IN" dirty="0" smtClean="0"/>
              <a:t>	public static void main(String[] </a:t>
            </a:r>
            <a:r>
              <a:rPr lang="en-IN" dirty="0" err="1" smtClean="0"/>
              <a:t>argv</a:t>
            </a:r>
            <a:r>
              <a:rPr lang="en-IN" dirty="0" smtClean="0"/>
              <a:t>)</a:t>
            </a:r>
          </a:p>
          <a:p>
            <a:r>
              <a:rPr lang="en-IN" dirty="0" smtClean="0"/>
              <a:t>		throws Exception</a:t>
            </a:r>
          </a:p>
          <a:p>
            <a:r>
              <a:rPr lang="en-IN" dirty="0" smtClean="0"/>
              <a:t>	{</a:t>
            </a:r>
          </a:p>
          <a:p>
            <a:r>
              <a:rPr lang="en-IN" dirty="0" smtClean="0"/>
              <a:t>	// create a </a:t>
            </a:r>
            <a:r>
              <a:rPr lang="en-IN" dirty="0" err="1" smtClean="0"/>
              <a:t>StringBuilder</a:t>
            </a:r>
            <a:r>
              <a:rPr lang="en-IN" dirty="0" smtClean="0"/>
              <a:t> object using </a:t>
            </a:r>
            <a:r>
              <a:rPr lang="en-IN" dirty="0" err="1" smtClean="0"/>
              <a:t>StringBuilder</a:t>
            </a:r>
            <a:r>
              <a:rPr lang="en-IN" dirty="0" smtClean="0"/>
              <a:t>() constructor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StringBuilder</a:t>
            </a:r>
            <a:r>
              <a:rPr lang="en-IN" dirty="0" smtClean="0"/>
              <a:t> </a:t>
            </a:r>
            <a:r>
              <a:rPr lang="en-IN" dirty="0" err="1" smtClean="0"/>
              <a:t>str</a:t>
            </a:r>
            <a:r>
              <a:rPr lang="en-IN" dirty="0" smtClean="0"/>
              <a:t>= new </a:t>
            </a:r>
            <a:r>
              <a:rPr lang="en-IN" dirty="0" err="1" smtClean="0"/>
              <a:t>StringBuilder</a:t>
            </a:r>
            <a:r>
              <a:rPr lang="en-IN" dirty="0" smtClean="0"/>
              <a:t>();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str.append</a:t>
            </a:r>
            <a:r>
              <a:rPr lang="en-IN" dirty="0" smtClean="0"/>
              <a:t>("GFG");</a:t>
            </a:r>
          </a:p>
          <a:p>
            <a:r>
              <a:rPr lang="en-IN" dirty="0" smtClean="0"/>
              <a:t>		// print string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("String = "	+ </a:t>
            </a:r>
            <a:r>
              <a:rPr lang="en-IN" dirty="0" err="1" smtClean="0"/>
              <a:t>str.toString</a:t>
            </a:r>
            <a:r>
              <a:rPr lang="en-IN" dirty="0" smtClean="0"/>
              <a:t>());</a:t>
            </a:r>
          </a:p>
          <a:p>
            <a:r>
              <a:rPr lang="en-IN" dirty="0" smtClean="0"/>
              <a:t>	// create a </a:t>
            </a:r>
            <a:r>
              <a:rPr lang="en-IN" dirty="0" err="1" smtClean="0"/>
              <a:t>StringBuilder</a:t>
            </a:r>
            <a:r>
              <a:rPr lang="en-IN" dirty="0" smtClean="0"/>
              <a:t> object using </a:t>
            </a:r>
            <a:r>
              <a:rPr lang="en-IN" dirty="0" err="1" smtClean="0"/>
              <a:t>StringBuilder</a:t>
            </a:r>
            <a:r>
              <a:rPr lang="en-IN" dirty="0" smtClean="0"/>
              <a:t>(capacity) constructor</a:t>
            </a:r>
          </a:p>
          <a:p>
            <a:r>
              <a:rPr lang="en-IN" dirty="0" err="1" smtClean="0"/>
              <a:t>StringBuilder</a:t>
            </a:r>
            <a:r>
              <a:rPr lang="en-IN" dirty="0" smtClean="0"/>
              <a:t> str2= new </a:t>
            </a:r>
            <a:r>
              <a:rPr lang="en-IN" dirty="0" err="1" smtClean="0"/>
              <a:t>StringBuilder</a:t>
            </a:r>
            <a:r>
              <a:rPr lang="en-IN" dirty="0" smtClean="0"/>
              <a:t>(10);</a:t>
            </a:r>
          </a:p>
          <a:p>
            <a:r>
              <a:rPr lang="en-IN" dirty="0" smtClean="0"/>
              <a:t>		// print string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("String2 capacity = "+ str2.capacity());</a:t>
            </a:r>
          </a:p>
          <a:p>
            <a:r>
              <a:rPr lang="en-IN" dirty="0" smtClean="0"/>
              <a:t>// create a </a:t>
            </a:r>
            <a:r>
              <a:rPr lang="en-IN" dirty="0" err="1" smtClean="0"/>
              <a:t>StringBuilder</a:t>
            </a:r>
            <a:r>
              <a:rPr lang="en-IN" dirty="0" smtClean="0"/>
              <a:t> object using </a:t>
            </a:r>
            <a:r>
              <a:rPr lang="en-IN" dirty="0" err="1" smtClean="0"/>
              <a:t>StringBuilder</a:t>
            </a:r>
            <a:r>
              <a:rPr lang="en-IN" dirty="0" smtClean="0"/>
              <a:t>(String) constructor</a:t>
            </a:r>
          </a:p>
          <a:p>
            <a:r>
              <a:rPr lang="en-IN" dirty="0" err="1" smtClean="0"/>
              <a:t>StringBuilder</a:t>
            </a:r>
            <a:r>
              <a:rPr lang="en-IN" dirty="0" smtClean="0"/>
              <a:t> str3= new </a:t>
            </a:r>
            <a:r>
              <a:rPr lang="en-IN" dirty="0" err="1" smtClean="0"/>
              <a:t>StringBuilder</a:t>
            </a:r>
            <a:r>
              <a:rPr lang="en-IN" dirty="0" smtClean="0"/>
              <a:t>(str1.toString());</a:t>
            </a:r>
          </a:p>
          <a:p>
            <a:r>
              <a:rPr lang="en-IN" dirty="0" smtClean="0"/>
              <a:t>		// print string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System.out.println</a:t>
            </a:r>
            <a:r>
              <a:rPr lang="en-IN" dirty="0" smtClean="0"/>
              <a:t>("String3 = "+ str3.toString());</a:t>
            </a:r>
          </a:p>
          <a:p>
            <a:r>
              <a:rPr lang="en-IN" dirty="0" smtClean="0"/>
              <a:t>	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49073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3560208"/>
              </p:ext>
            </p:extLst>
          </p:nvPr>
        </p:nvGraphicFramePr>
        <p:xfrm>
          <a:off x="314344" y="721296"/>
          <a:ext cx="8650144" cy="4579912"/>
        </p:xfrm>
        <a:graphic>
          <a:graphicData uri="http://schemas.openxmlformats.org/drawingml/2006/table">
            <a:tbl>
              <a:tblPr/>
              <a:tblGrid>
                <a:gridCol w="1429703"/>
                <a:gridCol w="4337060"/>
                <a:gridCol w="2883381"/>
              </a:tblGrid>
              <a:tr h="35920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No.</a:t>
                      </a:r>
                    </a:p>
                  </a:txBody>
                  <a:tcPr marL="71841" marR="71841" marT="71841" marB="71841">
                    <a:lnL w="7620" cap="flat" cmpd="sng" algn="ctr">
                      <a:solidFill>
                        <a:srgbClr val="3047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47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47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String</a:t>
                      </a:r>
                    </a:p>
                  </a:txBody>
                  <a:tcPr marL="71841" marR="71841" marT="71841" marB="71841">
                    <a:lnL w="7620" cap="flat" cmpd="sng" algn="ctr">
                      <a:solidFill>
                        <a:srgbClr val="3047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47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47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StringBuffer</a:t>
                      </a:r>
                    </a:p>
                  </a:txBody>
                  <a:tcPr marL="71841" marR="71841" marT="71841" marB="71841">
                    <a:lnL w="7620" cap="flat" cmpd="sng" algn="ctr">
                      <a:solidFill>
                        <a:srgbClr val="3047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47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47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52683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1)</a:t>
                      </a:r>
                    </a:p>
                  </a:txBody>
                  <a:tcPr marL="47894" marR="47894" marT="47894" marB="4789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String class is immutable.</a:t>
                      </a:r>
                    </a:p>
                  </a:txBody>
                  <a:tcPr marL="47894" marR="47894" marT="47894" marB="4789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StringBuffer class is mutable.</a:t>
                      </a:r>
                    </a:p>
                  </a:txBody>
                  <a:tcPr marL="47894" marR="47894" marT="47894" marB="4789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19964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2)</a:t>
                      </a:r>
                    </a:p>
                  </a:txBody>
                  <a:tcPr marL="47894" marR="47894" marT="47894" marB="4789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String is slow and consumes more memory when you </a:t>
                      </a:r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concat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too many strings because every time it creates new instance.</a:t>
                      </a:r>
                    </a:p>
                  </a:txBody>
                  <a:tcPr marL="47894" marR="47894" marT="47894" marB="4789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StringBuffer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is fast and consumes less memory when you </a:t>
                      </a:r>
                      <a:r>
                        <a:rPr lang="en-GB" sz="140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concat</a:t>
                      </a:r>
                      <a:r>
                        <a:rPr lang="en-GB" sz="140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strings.</a:t>
                      </a:r>
                    </a:p>
                  </a:txBody>
                  <a:tcPr marL="47894" marR="47894" marT="47894" marB="4789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1873913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3)</a:t>
                      </a:r>
                    </a:p>
                  </a:txBody>
                  <a:tcPr marL="47894" marR="47894" marT="47894" marB="4789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String class overrides the equals() method of Object class. So you can compare the contents of two strings by equals() method.</a:t>
                      </a:r>
                    </a:p>
                  </a:txBody>
                  <a:tcPr marL="47894" marR="47894" marT="47894" marB="4789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StringBuffer</a:t>
                      </a:r>
                      <a:r>
                        <a:rPr lang="en-GB" sz="14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class doesn't override the equals() method of Object class.</a:t>
                      </a:r>
                    </a:p>
                  </a:txBody>
                  <a:tcPr marL="47894" marR="47894" marT="47894" marB="4789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28" y="26064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There are many differences between String and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StringBuffer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 A list of differences between String and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StringBuffer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are given below: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6616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String vs StringBuff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7704856" cy="529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51514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42030855"/>
              </p:ext>
            </p:extLst>
          </p:nvPr>
        </p:nvGraphicFramePr>
        <p:xfrm>
          <a:off x="179512" y="260648"/>
          <a:ext cx="8856984" cy="2895600"/>
        </p:xfrm>
        <a:graphic>
          <a:graphicData uri="http://schemas.openxmlformats.org/drawingml/2006/table">
            <a:tbl>
              <a:tblPr/>
              <a:tblGrid>
                <a:gridCol w="1188375"/>
                <a:gridCol w="4284233"/>
                <a:gridCol w="338437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No.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C098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98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98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StringBuffer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C098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98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98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StringBuilder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C098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98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98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StringBuffer is </a:t>
                      </a:r>
                      <a:r>
                        <a:rPr lang="en-GB" i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synchronized</a:t>
                      </a:r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i.e. thread safe. It means two threads can't call the methods of StringBuffer simultaneously.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StringBuilder is </a:t>
                      </a:r>
                      <a:r>
                        <a:rPr lang="en-GB" i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non-synchronized</a:t>
                      </a:r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i.e. not thread safe. It means two threads can call the methods of StringBuilder simultaneously.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StringBuffer is </a:t>
                      </a:r>
                      <a:r>
                        <a:rPr lang="en-GB" i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less efficient</a:t>
                      </a:r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than StringBuilder.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StringBuilder</a:t>
                      </a: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is </a:t>
                      </a:r>
                      <a:r>
                        <a:rPr lang="en-GB" i="1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more efficient</a:t>
                      </a: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than </a:t>
                      </a:r>
                      <a:r>
                        <a:rPr lang="en-GB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StringBuffer</a:t>
                      </a: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68364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StringBuffer vs. StringBuilder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703897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4135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404664"/>
            <a:ext cx="87484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sz="2600" dirty="0"/>
              <a:t>Java </a:t>
            </a:r>
            <a:r>
              <a:rPr lang="en-GB" sz="2600" dirty="0" err="1"/>
              <a:t>StringBuffer</a:t>
            </a:r>
            <a:r>
              <a:rPr lang="en-GB" sz="2600" dirty="0"/>
              <a:t> class is used to create mutable (modifiable) string. The </a:t>
            </a:r>
            <a:r>
              <a:rPr lang="en-GB" sz="2600" dirty="0" err="1"/>
              <a:t>StringBuffer</a:t>
            </a:r>
            <a:r>
              <a:rPr lang="en-GB" sz="2600" dirty="0"/>
              <a:t> class in java is same as String class except it is mutable i.e. it can be </a:t>
            </a:r>
            <a:r>
              <a:rPr lang="en-GB" sz="2600" dirty="0" smtClean="0"/>
              <a:t>changed</a:t>
            </a:r>
          </a:p>
          <a:p>
            <a:pPr fontAlgn="base"/>
            <a:endParaRPr lang="en-GB" sz="2600" b="1" dirty="0" smtClean="0"/>
          </a:p>
          <a:p>
            <a:pPr fontAlgn="base"/>
            <a:r>
              <a:rPr lang="en-GB" sz="2600" b="1" dirty="0" err="1" smtClean="0"/>
              <a:t>StringBuffer</a:t>
            </a:r>
            <a:r>
              <a:rPr lang="en-GB" sz="2600" b="1" dirty="0"/>
              <a:t> </a:t>
            </a:r>
            <a:r>
              <a:rPr lang="en-GB" sz="2600" dirty="0"/>
              <a:t>is a peer class of </a:t>
            </a:r>
            <a:r>
              <a:rPr lang="en-GB" sz="2600" b="1" dirty="0"/>
              <a:t>String </a:t>
            </a:r>
            <a:r>
              <a:rPr lang="en-GB" sz="2600" dirty="0"/>
              <a:t>that provides much of the functionality of strings. String represents fixed-length, immutable character sequences while </a:t>
            </a:r>
            <a:r>
              <a:rPr lang="en-GB" sz="2600" dirty="0" err="1"/>
              <a:t>StringBuffer</a:t>
            </a:r>
            <a:r>
              <a:rPr lang="en-GB" sz="2600" dirty="0"/>
              <a:t> represents </a:t>
            </a:r>
            <a:r>
              <a:rPr lang="en-GB" sz="2600" dirty="0" smtClean="0"/>
              <a:t>mutable strings that means </a:t>
            </a:r>
            <a:r>
              <a:rPr lang="en-GB" sz="2600" dirty="0" err="1" smtClean="0"/>
              <a:t>growable</a:t>
            </a:r>
            <a:r>
              <a:rPr lang="en-GB" sz="2600" dirty="0" smtClean="0"/>
              <a:t> </a:t>
            </a:r>
            <a:r>
              <a:rPr lang="en-GB" sz="2600" dirty="0"/>
              <a:t>and writable character sequences</a:t>
            </a:r>
            <a:r>
              <a:rPr lang="en-GB" sz="2600" dirty="0" smtClean="0"/>
              <a:t>.</a:t>
            </a:r>
          </a:p>
          <a:p>
            <a:pPr fontAlgn="base"/>
            <a:endParaRPr lang="en-GB" sz="2600" dirty="0"/>
          </a:p>
          <a:p>
            <a:pPr fontAlgn="base"/>
            <a:r>
              <a:rPr lang="en-GB" sz="2600" b="1" dirty="0" err="1"/>
              <a:t>StringBuffer</a:t>
            </a:r>
            <a:r>
              <a:rPr lang="en-GB" sz="2600" b="1" dirty="0"/>
              <a:t> </a:t>
            </a:r>
            <a:r>
              <a:rPr lang="en-GB" sz="2600" dirty="0"/>
              <a:t>may have characters and substrings inserted in the middle or appended to the end</a:t>
            </a:r>
          </a:p>
        </p:txBody>
      </p:sp>
    </p:spTree>
    <p:extLst>
      <p:ext uri="{BB962C8B-B14F-4D97-AF65-F5344CB8AC3E}">
        <p14:creationId xmlns:p14="http://schemas.microsoft.com/office/powerpoint/2010/main" xmlns="" val="44047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332656"/>
            <a:ext cx="87849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 Following are the important points about </a:t>
            </a:r>
            <a:r>
              <a:rPr lang="en-GB" sz="2800" dirty="0" err="1"/>
              <a:t>StringBuffer</a:t>
            </a:r>
            <a:r>
              <a:rPr lang="en-GB" sz="2800" dirty="0"/>
              <a:t> −</a:t>
            </a:r>
          </a:p>
          <a:p>
            <a:r>
              <a:rPr lang="en-GB" sz="2800" dirty="0"/>
              <a:t>A string buffer is like a String, but can be modified</a:t>
            </a:r>
            <a:r>
              <a:rPr lang="en-GB" sz="2800" dirty="0" smtClean="0"/>
              <a:t>.</a:t>
            </a:r>
          </a:p>
          <a:p>
            <a:endParaRPr lang="en-GB" sz="2800" dirty="0"/>
          </a:p>
          <a:p>
            <a:r>
              <a:rPr lang="en-GB" sz="2800" dirty="0"/>
              <a:t>It contains some particular sequence of characters, but the length and content of the sequence can be changed through certain method calls</a:t>
            </a:r>
            <a:r>
              <a:rPr lang="en-GB" sz="2800" dirty="0" smtClean="0"/>
              <a:t>.</a:t>
            </a:r>
          </a:p>
          <a:p>
            <a:endParaRPr lang="en-GB" sz="2800" dirty="0"/>
          </a:p>
          <a:p>
            <a:r>
              <a:rPr lang="en-GB" sz="2800" dirty="0"/>
              <a:t>They are safe for use by multiple threads</a:t>
            </a:r>
            <a:r>
              <a:rPr lang="en-GB" sz="2800" dirty="0" smtClean="0"/>
              <a:t>.</a:t>
            </a:r>
          </a:p>
          <a:p>
            <a:endParaRPr lang="en-GB" sz="2800" dirty="0"/>
          </a:p>
          <a:p>
            <a:r>
              <a:rPr lang="en-GB" sz="2800" dirty="0"/>
              <a:t>Every string buffer has a capacity.</a:t>
            </a:r>
          </a:p>
        </p:txBody>
      </p:sp>
    </p:spTree>
    <p:extLst>
      <p:ext uri="{BB962C8B-B14F-4D97-AF65-F5344CB8AC3E}">
        <p14:creationId xmlns:p14="http://schemas.microsoft.com/office/powerpoint/2010/main" xmlns="" val="319482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1365" y="-97648"/>
            <a:ext cx="8393083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Syntax to create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StringBuffer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Object: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514350" marR="0" lvl="0" indent="-5143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StringBuffer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object=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new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StringBuffer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dirty="0"/>
              <a:t> </a:t>
            </a:r>
            <a:endParaRPr lang="en-GB" sz="2800" b="1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dirty="0" smtClean="0"/>
              <a:t>Ex: </a:t>
            </a:r>
            <a:r>
              <a:rPr lang="en-US" altLang="en-US" sz="2800" dirty="0" err="1">
                <a:latin typeface="Consolas" pitchFamily="49" charset="0"/>
                <a:cs typeface="Arial" pitchFamily="34" charset="0"/>
              </a:rPr>
              <a:t>StringBuffer</a:t>
            </a:r>
            <a:r>
              <a:rPr lang="en-US" altLang="en-US" sz="2800" dirty="0">
                <a:latin typeface="Consolas" pitchFamily="49" charset="0"/>
                <a:cs typeface="Arial" pitchFamily="34" charset="0"/>
              </a:rPr>
              <a:t> </a:t>
            </a:r>
            <a:r>
              <a:rPr lang="en-US" altLang="en-US" sz="2800" dirty="0" smtClean="0">
                <a:latin typeface="Consolas" pitchFamily="49" charset="0"/>
                <a:cs typeface="Arial" pitchFamily="34" charset="0"/>
              </a:rPr>
              <a:t>s=</a:t>
            </a:r>
            <a:r>
              <a:rPr lang="en-US" altLang="en-US" sz="2800" b="1" dirty="0" smtClean="0">
                <a:latin typeface="Consolas" pitchFamily="49" charset="0"/>
                <a:cs typeface="Arial" pitchFamily="34" charset="0"/>
              </a:rPr>
              <a:t>new </a:t>
            </a:r>
            <a:r>
              <a:rPr lang="en-US" altLang="en-US" sz="2800" dirty="0" err="1">
                <a:latin typeface="Consolas" pitchFamily="49" charset="0"/>
                <a:cs typeface="Arial" pitchFamily="34" charset="0"/>
              </a:rPr>
              <a:t>StringBuffer</a:t>
            </a:r>
            <a:r>
              <a:rPr lang="en-US" altLang="en-US" sz="2800" dirty="0">
                <a:latin typeface="Consolas" pitchFamily="49" charset="0"/>
                <a:cs typeface="Arial" pitchFamily="34" charset="0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GB" sz="28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dirty="0" smtClean="0"/>
              <a:t>2. </a:t>
            </a:r>
            <a:r>
              <a:rPr lang="en-GB" sz="2800" b="1" dirty="0" err="1" smtClean="0"/>
              <a:t>StringBuffer</a:t>
            </a:r>
            <a:r>
              <a:rPr lang="en-GB" sz="2800" b="1" dirty="0" smtClean="0"/>
              <a:t>(String </a:t>
            </a:r>
            <a:r>
              <a:rPr lang="en-GB" sz="2800" b="1" dirty="0" err="1"/>
              <a:t>str</a:t>
            </a:r>
            <a:r>
              <a:rPr lang="en-GB" sz="2800" b="1" dirty="0"/>
              <a:t>): </a:t>
            </a:r>
            <a:endParaRPr lang="en-GB" sz="28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2800" dirty="0" smtClean="0"/>
              <a:t>It </a:t>
            </a:r>
            <a:r>
              <a:rPr lang="en-GB" sz="2800" dirty="0"/>
              <a:t>accepts a </a:t>
            </a:r>
            <a:r>
              <a:rPr lang="en-GB" sz="2800" b="1" dirty="0"/>
              <a:t>String </a:t>
            </a:r>
            <a:r>
              <a:rPr lang="en-GB" sz="2800" dirty="0"/>
              <a:t>argument that sets the initial contents of the </a:t>
            </a:r>
            <a:r>
              <a:rPr lang="en-GB" sz="2800" dirty="0" err="1"/>
              <a:t>StringBuffer</a:t>
            </a:r>
            <a:r>
              <a:rPr lang="en-GB" sz="2800" dirty="0"/>
              <a:t> object and reserves room for 16 more characters without reallocation</a:t>
            </a:r>
            <a:r>
              <a:rPr lang="en-GB" sz="2800" dirty="0" smtClean="0"/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GB" sz="28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dirty="0" err="1"/>
              <a:t>StringBuffer</a:t>
            </a:r>
            <a:r>
              <a:rPr lang="en-GB" sz="2800" dirty="0"/>
              <a:t> </a:t>
            </a:r>
            <a:r>
              <a:rPr lang="en-GB" sz="2800" dirty="0" smtClean="0"/>
              <a:t>object=</a:t>
            </a:r>
            <a:r>
              <a:rPr lang="en-GB" sz="2800" b="1" dirty="0" smtClean="0"/>
              <a:t>new </a:t>
            </a:r>
            <a:r>
              <a:rPr lang="en-GB" sz="2800" dirty="0" err="1"/>
              <a:t>StringBuffer</a:t>
            </a:r>
            <a:r>
              <a:rPr lang="en-GB" sz="2800" dirty="0" smtClean="0"/>
              <a:t>(“value");</a:t>
            </a:r>
            <a:r>
              <a:rPr lang="en-US" altLang="en-US" sz="2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en-US" sz="2800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GB" sz="2800" dirty="0"/>
          </a:p>
          <a:p>
            <a:r>
              <a:rPr lang="en-GB" sz="2800" dirty="0" smtClean="0"/>
              <a:t>Ex: </a:t>
            </a:r>
            <a:r>
              <a:rPr lang="en-GB" sz="2800" dirty="0" err="1" smtClean="0"/>
              <a:t>StringBuffer</a:t>
            </a:r>
            <a:r>
              <a:rPr lang="en-GB" sz="2800" dirty="0" smtClean="0"/>
              <a:t> s=</a:t>
            </a:r>
            <a:r>
              <a:rPr lang="en-GB" sz="2800" b="1" dirty="0" smtClean="0">
                <a:effectLst/>
              </a:rPr>
              <a:t>new </a:t>
            </a:r>
            <a:r>
              <a:rPr lang="en-GB" sz="2800" dirty="0" err="1" smtClean="0"/>
              <a:t>StringBuffer</a:t>
            </a:r>
            <a:r>
              <a:rPr lang="en-GB" sz="2800" dirty="0" smtClean="0"/>
              <a:t>("</a:t>
            </a:r>
            <a:r>
              <a:rPr lang="en-GB" sz="2800" dirty="0" err="1" smtClean="0"/>
              <a:t>GeeksforGeeks</a:t>
            </a:r>
            <a:r>
              <a:rPr lang="en-GB" sz="2800" dirty="0" smtClean="0"/>
              <a:t>");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953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332656"/>
            <a:ext cx="864096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/>
              <a:t> Input can not be read into or placed into </a:t>
            </a:r>
            <a:r>
              <a:rPr lang="en-GB" sz="2800" dirty="0" err="1" smtClean="0"/>
              <a:t>StringBuffer</a:t>
            </a:r>
            <a:r>
              <a:rPr lang="en-GB" sz="2800" dirty="0" smtClean="0"/>
              <a:t> Directly.</a:t>
            </a:r>
          </a:p>
          <a:p>
            <a:endParaRPr lang="en-GB" sz="2800" dirty="0"/>
          </a:p>
          <a:p>
            <a:r>
              <a:rPr lang="en-GB" sz="2800" dirty="0" smtClean="0"/>
              <a:t>To read  input, First Read String into String variable or Object</a:t>
            </a:r>
          </a:p>
          <a:p>
            <a:endParaRPr lang="en-GB" sz="2800" dirty="0"/>
          </a:p>
          <a:p>
            <a:r>
              <a:rPr lang="en-GB" sz="2800" dirty="0" smtClean="0"/>
              <a:t>Then create </a:t>
            </a:r>
            <a:r>
              <a:rPr lang="en-GB" sz="2800" dirty="0" err="1" smtClean="0"/>
              <a:t>StringBuffer</a:t>
            </a:r>
            <a:r>
              <a:rPr lang="en-GB" sz="2800" dirty="0" smtClean="0"/>
              <a:t> object=new </a:t>
            </a:r>
            <a:r>
              <a:rPr lang="en-GB" sz="2800" dirty="0" err="1" smtClean="0"/>
              <a:t>StringBuffer</a:t>
            </a:r>
            <a:r>
              <a:rPr lang="en-GB" sz="2800" dirty="0" smtClean="0"/>
              <a:t>(String);</a:t>
            </a:r>
          </a:p>
          <a:p>
            <a:endParaRPr lang="en-GB" sz="2800" dirty="0"/>
          </a:p>
          <a:p>
            <a:r>
              <a:rPr lang="en-GB" sz="2800" dirty="0" smtClean="0"/>
              <a:t>Ex:</a:t>
            </a:r>
          </a:p>
          <a:p>
            <a:r>
              <a:rPr lang="en-GB" sz="2800" dirty="0" smtClean="0"/>
              <a:t>String s;</a:t>
            </a:r>
          </a:p>
          <a:p>
            <a:r>
              <a:rPr lang="en-GB" sz="2800" dirty="0" smtClean="0"/>
              <a:t>Scanner </a:t>
            </a:r>
            <a:r>
              <a:rPr lang="en-GB" sz="2800" dirty="0" err="1" smtClean="0"/>
              <a:t>sc</a:t>
            </a:r>
            <a:r>
              <a:rPr lang="en-GB" sz="2800" dirty="0" smtClean="0"/>
              <a:t>=new Scanner(System.in);</a:t>
            </a:r>
          </a:p>
          <a:p>
            <a:r>
              <a:rPr lang="en-GB" sz="2800" dirty="0" smtClean="0"/>
              <a:t>s=</a:t>
            </a:r>
            <a:r>
              <a:rPr lang="en-GB" sz="2800" dirty="0" err="1" smtClean="0"/>
              <a:t>sc.next</a:t>
            </a:r>
            <a:r>
              <a:rPr lang="en-GB" sz="2800" dirty="0" smtClean="0"/>
              <a:t>();</a:t>
            </a:r>
          </a:p>
          <a:p>
            <a:r>
              <a:rPr lang="en-GB" sz="2800" dirty="0" smtClean="0"/>
              <a:t> </a:t>
            </a:r>
            <a:r>
              <a:rPr lang="en-GB" sz="2800" dirty="0" err="1" smtClean="0"/>
              <a:t>StringBuffer</a:t>
            </a:r>
            <a:r>
              <a:rPr lang="en-GB" sz="2800" dirty="0" smtClean="0"/>
              <a:t> </a:t>
            </a:r>
            <a:r>
              <a:rPr lang="en-GB" sz="2800" dirty="0" err="1" smtClean="0"/>
              <a:t>sb</a:t>
            </a:r>
            <a:r>
              <a:rPr lang="en-GB" sz="2800" dirty="0" smtClean="0"/>
              <a:t>=new </a:t>
            </a:r>
            <a:r>
              <a:rPr lang="en-GB" sz="2800" dirty="0" err="1" smtClean="0"/>
              <a:t>StringBuffer</a:t>
            </a:r>
            <a:r>
              <a:rPr lang="en-GB" sz="2800" dirty="0" smtClean="0"/>
              <a:t>(s);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78352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147990"/>
            <a:ext cx="8352928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I-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StringBuffer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append(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String 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str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Syntax: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StringBufferobject.append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(String Variable);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II-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StringBuffer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append(char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altLang="en-US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ch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StringBufferobject.append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(char variable);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altLang="en-US" sz="2400" baseline="0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III- </a:t>
            </a:r>
            <a:r>
              <a:rPr kumimoji="0" lang="en-US" altLang="en-US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StringBufferobject.append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(char[]);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IV-  </a:t>
            </a:r>
            <a:r>
              <a:rPr kumimoji="0" lang="en-US" altLang="en-US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StringBufferobject.append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en-US" altLang="en-US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int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variable);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aseline="0" dirty="0" smtClean="0">
                <a:latin typeface="Arial" pitchFamily="34" charset="0"/>
                <a:cs typeface="Arial" pitchFamily="34" charset="0"/>
              </a:rPr>
              <a:t>V-  </a:t>
            </a:r>
            <a:r>
              <a:rPr kumimoji="0" lang="en-US" altLang="en-US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StringBufferobject.append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(long variable);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aseline="0" dirty="0" smtClean="0">
                <a:latin typeface="Arial" pitchFamily="34" charset="0"/>
                <a:cs typeface="Arial" pitchFamily="34" charset="0"/>
              </a:rPr>
              <a:t>VI- </a:t>
            </a:r>
            <a:r>
              <a:rPr kumimoji="0" lang="en-US" altLang="en-US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StringBufferobject.append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(float variable);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aseline="0" dirty="0" smtClean="0">
                <a:latin typeface="Arial" pitchFamily="34" charset="0"/>
                <a:cs typeface="Arial" pitchFamily="34" charset="0"/>
              </a:rPr>
              <a:t>VII- </a:t>
            </a:r>
            <a:r>
              <a:rPr kumimoji="0" lang="en-US" altLang="en-US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StringBufferobject.append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(double variable)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aseline="0" dirty="0" smtClean="0">
                <a:latin typeface="Arial" pitchFamily="34" charset="0"/>
                <a:cs typeface="Arial" pitchFamily="34" charset="0"/>
              </a:rPr>
              <a:t>VIII-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StringBufferobject.append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en-US" altLang="en-US" sz="2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boolean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variable)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846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548680"/>
            <a:ext cx="770485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import java.io.*;</a:t>
            </a:r>
          </a:p>
          <a:p>
            <a:r>
              <a:rPr lang="en-IN" sz="2800" dirty="0" smtClean="0"/>
              <a:t>class GFG {</a:t>
            </a:r>
          </a:p>
          <a:p>
            <a:r>
              <a:rPr lang="en-IN" sz="2800" dirty="0" smtClean="0"/>
              <a:t>	public static void main(String[] </a:t>
            </a:r>
            <a:r>
              <a:rPr lang="en-IN" sz="2800" dirty="0" err="1" smtClean="0"/>
              <a:t>args</a:t>
            </a:r>
            <a:r>
              <a:rPr lang="en-IN" sz="2800" dirty="0" smtClean="0"/>
              <a:t>)</a:t>
            </a:r>
          </a:p>
          <a:p>
            <a:r>
              <a:rPr lang="en-IN" sz="2800" dirty="0" smtClean="0"/>
              <a:t>	{</a:t>
            </a:r>
          </a:p>
          <a:p>
            <a:r>
              <a:rPr lang="en-IN" sz="2800" dirty="0" err="1" smtClean="0"/>
              <a:t>StringBuffer</a:t>
            </a:r>
            <a:r>
              <a:rPr lang="en-IN" sz="2800" dirty="0" smtClean="0"/>
              <a:t> s = new </a:t>
            </a:r>
            <a:r>
              <a:rPr lang="en-IN" sz="2800" dirty="0" err="1" smtClean="0"/>
              <a:t>StringBuffer</a:t>
            </a:r>
            <a:r>
              <a:rPr lang="en-IN" sz="2800" dirty="0" smtClean="0"/>
              <a:t>("</a:t>
            </a:r>
            <a:r>
              <a:rPr lang="en-IN" sz="2800" dirty="0" err="1" smtClean="0"/>
              <a:t>Geeksfor</a:t>
            </a:r>
            <a:r>
              <a:rPr lang="en-IN" sz="2800" dirty="0" smtClean="0"/>
              <a:t>");</a:t>
            </a:r>
          </a:p>
          <a:p>
            <a:r>
              <a:rPr lang="en-IN" sz="2800" dirty="0" smtClean="0"/>
              <a:t>		</a:t>
            </a:r>
            <a:r>
              <a:rPr lang="en-IN" sz="2800" dirty="0" err="1" smtClean="0"/>
              <a:t>s.append</a:t>
            </a:r>
            <a:r>
              <a:rPr lang="en-IN" sz="2800" dirty="0" smtClean="0"/>
              <a:t>("Geeks");</a:t>
            </a:r>
          </a:p>
          <a:p>
            <a:r>
              <a:rPr lang="en-IN" sz="2800" dirty="0" err="1" smtClean="0"/>
              <a:t>System.out.println</a:t>
            </a:r>
            <a:r>
              <a:rPr lang="en-IN" sz="2800" dirty="0" smtClean="0"/>
              <a:t>(s); // prints </a:t>
            </a:r>
            <a:r>
              <a:rPr lang="en-IN" sz="2800" dirty="0" err="1" smtClean="0"/>
              <a:t>GeeksforGeeks</a:t>
            </a:r>
            <a:endParaRPr lang="en-IN" sz="2800" dirty="0" smtClean="0"/>
          </a:p>
          <a:p>
            <a:r>
              <a:rPr lang="en-IN" sz="2800" dirty="0" smtClean="0"/>
              <a:t>	</a:t>
            </a:r>
            <a:r>
              <a:rPr lang="en-IN" sz="2800" dirty="0" err="1" smtClean="0"/>
              <a:t>s.append</a:t>
            </a:r>
            <a:r>
              <a:rPr lang="en-IN" sz="2800" dirty="0" smtClean="0"/>
              <a:t>(1);</a:t>
            </a:r>
          </a:p>
          <a:p>
            <a:r>
              <a:rPr lang="en-IN" sz="2800" dirty="0" err="1" smtClean="0"/>
              <a:t>System.out.println</a:t>
            </a:r>
            <a:r>
              <a:rPr lang="en-IN" sz="2800" dirty="0" smtClean="0"/>
              <a:t>(s); // prints GeeksforGeeks1</a:t>
            </a:r>
          </a:p>
          <a:p>
            <a:r>
              <a:rPr lang="en-IN" sz="2800" dirty="0" smtClean="0"/>
              <a:t>	}</a:t>
            </a:r>
          </a:p>
          <a:p>
            <a:r>
              <a:rPr lang="en-IN" sz="2800" dirty="0" smtClean="0"/>
              <a:t>}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4017513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548680"/>
            <a:ext cx="799288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The </a:t>
            </a:r>
            <a:r>
              <a:rPr lang="en-GB" sz="2800" b="1" dirty="0"/>
              <a:t>length</a:t>
            </a:r>
            <a:r>
              <a:rPr lang="en-GB" sz="2800" dirty="0"/>
              <a:t> of a </a:t>
            </a:r>
            <a:r>
              <a:rPr lang="en-GB" sz="2800" dirty="0" err="1"/>
              <a:t>StringBuffer</a:t>
            </a:r>
            <a:r>
              <a:rPr lang="en-GB" sz="2800" dirty="0"/>
              <a:t> can be found by the length( ) </a:t>
            </a:r>
            <a:r>
              <a:rPr lang="en-GB" sz="2800" dirty="0" smtClean="0"/>
              <a:t>method</a:t>
            </a:r>
          </a:p>
          <a:p>
            <a:endParaRPr lang="en-GB" sz="2800" dirty="0" smtClean="0"/>
          </a:p>
          <a:p>
            <a:r>
              <a:rPr lang="en-IN" sz="2800" dirty="0" smtClean="0"/>
              <a:t>import java.io.*;</a:t>
            </a:r>
          </a:p>
          <a:p>
            <a:r>
              <a:rPr lang="en-IN" sz="2800" dirty="0" smtClean="0"/>
              <a:t>class GFG {</a:t>
            </a:r>
          </a:p>
          <a:p>
            <a:r>
              <a:rPr lang="en-IN" sz="2800" dirty="0" smtClean="0"/>
              <a:t>	public static void main(String[] </a:t>
            </a:r>
            <a:r>
              <a:rPr lang="en-IN" sz="2800" dirty="0" err="1" smtClean="0"/>
              <a:t>args</a:t>
            </a:r>
            <a:r>
              <a:rPr lang="en-IN" sz="2800" dirty="0" smtClean="0"/>
              <a:t>)</a:t>
            </a:r>
          </a:p>
          <a:p>
            <a:r>
              <a:rPr lang="en-IN" sz="2800" dirty="0" smtClean="0"/>
              <a:t>	{</a:t>
            </a:r>
          </a:p>
          <a:p>
            <a:r>
              <a:rPr lang="en-IN" sz="2800" dirty="0" err="1" smtClean="0"/>
              <a:t>StringBuffer</a:t>
            </a:r>
            <a:r>
              <a:rPr lang="en-IN" sz="2800" dirty="0" smtClean="0"/>
              <a:t> s = new </a:t>
            </a:r>
            <a:r>
              <a:rPr lang="en-IN" sz="2800" dirty="0" err="1" smtClean="0"/>
              <a:t>StringBuffer</a:t>
            </a:r>
            <a:r>
              <a:rPr lang="en-IN" sz="2800" dirty="0" smtClean="0"/>
              <a:t>("</a:t>
            </a:r>
            <a:r>
              <a:rPr lang="en-IN" sz="2800" dirty="0" err="1" smtClean="0"/>
              <a:t>GeeksforGeeks</a:t>
            </a:r>
            <a:r>
              <a:rPr lang="en-IN" sz="2800" dirty="0" smtClean="0"/>
              <a:t>");</a:t>
            </a:r>
          </a:p>
          <a:p>
            <a:r>
              <a:rPr lang="en-IN" sz="2800" dirty="0" smtClean="0"/>
              <a:t>		</a:t>
            </a:r>
            <a:r>
              <a:rPr lang="en-IN" sz="2800" dirty="0" err="1" smtClean="0"/>
              <a:t>int</a:t>
            </a:r>
            <a:r>
              <a:rPr lang="en-IN" sz="2800" dirty="0" smtClean="0"/>
              <a:t> p = </a:t>
            </a:r>
            <a:r>
              <a:rPr lang="en-IN" sz="2800" dirty="0" err="1" smtClean="0"/>
              <a:t>s.length</a:t>
            </a:r>
            <a:r>
              <a:rPr lang="en-IN" sz="2800" dirty="0" smtClean="0"/>
              <a:t>();</a:t>
            </a:r>
          </a:p>
          <a:p>
            <a:r>
              <a:rPr lang="en-IN" sz="2800" dirty="0" err="1" smtClean="0"/>
              <a:t>System.out.println</a:t>
            </a:r>
            <a:r>
              <a:rPr lang="en-IN" sz="2800" dirty="0" smtClean="0"/>
              <a:t>("Length of string =" + p);</a:t>
            </a:r>
          </a:p>
          <a:p>
            <a:r>
              <a:rPr lang="en-IN" sz="2800" dirty="0" smtClean="0"/>
              <a:t>	}</a:t>
            </a:r>
          </a:p>
          <a:p>
            <a:r>
              <a:rPr lang="en-IN" sz="2800" dirty="0" smtClean="0"/>
              <a:t>}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231624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399</Words>
  <Application>Microsoft Office PowerPoint</Application>
  <PresentationFormat>On-screen Show (4:3)</PresentationFormat>
  <Paragraphs>247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StringBuilder and StringBuffer in Java</vt:lpstr>
      <vt:lpstr>StringBuffer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StringBuilder and StringBuffer in Java</dc:title>
  <dc:creator>ismail - [2010]</dc:creator>
  <cp:lastModifiedBy>abc</cp:lastModifiedBy>
  <cp:revision>32</cp:revision>
  <dcterms:created xsi:type="dcterms:W3CDTF">2021-05-10T04:48:50Z</dcterms:created>
  <dcterms:modified xsi:type="dcterms:W3CDTF">2023-07-11T15:28:45Z</dcterms:modified>
</cp:coreProperties>
</file>