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086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1A5F2-21DE-4E85-A164-4B8A2038762F}" type="datetimeFigureOut">
              <a:rPr lang="en-IN" smtClean="0"/>
              <a:pPr/>
              <a:t>04-07-2023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60452-C3EB-46B6-B23C-FE53267D4AA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258708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1A5F2-21DE-4E85-A164-4B8A2038762F}" type="datetimeFigureOut">
              <a:rPr lang="en-IN" smtClean="0"/>
              <a:pPr/>
              <a:t>04-07-2023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60452-C3EB-46B6-B23C-FE53267D4AA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93833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1A5F2-21DE-4E85-A164-4B8A2038762F}" type="datetimeFigureOut">
              <a:rPr lang="en-IN" smtClean="0"/>
              <a:pPr/>
              <a:t>04-07-2023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60452-C3EB-46B6-B23C-FE53267D4AA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794392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1A5F2-21DE-4E85-A164-4B8A2038762F}" type="datetimeFigureOut">
              <a:rPr lang="en-IN" smtClean="0"/>
              <a:pPr/>
              <a:t>04-07-2023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60452-C3EB-46B6-B23C-FE53267D4AA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796877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1A5F2-21DE-4E85-A164-4B8A2038762F}" type="datetimeFigureOut">
              <a:rPr lang="en-IN" smtClean="0"/>
              <a:pPr/>
              <a:t>04-07-2023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60452-C3EB-46B6-B23C-FE53267D4AA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031477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1A5F2-21DE-4E85-A164-4B8A2038762F}" type="datetimeFigureOut">
              <a:rPr lang="en-IN" smtClean="0"/>
              <a:pPr/>
              <a:t>04-07-2023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60452-C3EB-46B6-B23C-FE53267D4AA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020436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1A5F2-21DE-4E85-A164-4B8A2038762F}" type="datetimeFigureOut">
              <a:rPr lang="en-IN" smtClean="0"/>
              <a:pPr/>
              <a:t>04-07-2023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60452-C3EB-46B6-B23C-FE53267D4AA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790550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1A5F2-21DE-4E85-A164-4B8A2038762F}" type="datetimeFigureOut">
              <a:rPr lang="en-IN" smtClean="0"/>
              <a:pPr/>
              <a:t>04-07-2023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60452-C3EB-46B6-B23C-FE53267D4AA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524921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1A5F2-21DE-4E85-A164-4B8A2038762F}" type="datetimeFigureOut">
              <a:rPr lang="en-IN" smtClean="0"/>
              <a:pPr/>
              <a:t>04-07-2023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60452-C3EB-46B6-B23C-FE53267D4AA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883537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1A5F2-21DE-4E85-A164-4B8A2038762F}" type="datetimeFigureOut">
              <a:rPr lang="en-IN" smtClean="0"/>
              <a:pPr/>
              <a:t>04-07-2023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60452-C3EB-46B6-B23C-FE53267D4AA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127678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1A5F2-21DE-4E85-A164-4B8A2038762F}" type="datetimeFigureOut">
              <a:rPr lang="en-IN" smtClean="0"/>
              <a:pPr/>
              <a:t>04-07-2023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60452-C3EB-46B6-B23C-FE53267D4AA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109465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01A5F2-21DE-4E85-A164-4B8A2038762F}" type="datetimeFigureOut">
              <a:rPr lang="en-IN" smtClean="0"/>
              <a:pPr/>
              <a:t>04-07-2023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260452-C3EB-46B6-B23C-FE53267D4AA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043138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interfaces-in-java/" TargetMode="External"/><Relationship Id="rId2" Type="http://schemas.openxmlformats.org/officeDocument/2006/relationships/hyperlink" Target="https://www.geeksforgeeks.org/classes-objects-java/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avatpoint.com/interface-in-java" TargetMode="External"/><Relationship Id="rId2" Type="http://schemas.openxmlformats.org/officeDocument/2006/relationships/hyperlink" Target="https://www.javatpoint.com/object-and-class-in-java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 smtClean="0">
                <a:solidFill>
                  <a:srgbClr val="002060"/>
                </a:solidFill>
              </a:rPr>
              <a:t>Java Collections - Introduction</a:t>
            </a: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1538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3528" y="260648"/>
            <a:ext cx="53032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b="1" dirty="0" smtClean="0">
                <a:solidFill>
                  <a:srgbClr val="002060"/>
                </a:solidFill>
              </a:rPr>
              <a:t>Java Collections - Introduction</a:t>
            </a:r>
            <a:endParaRPr lang="en-IN" sz="3200" dirty="0"/>
          </a:p>
        </p:txBody>
      </p:sp>
      <p:sp>
        <p:nvSpPr>
          <p:cNvPr id="3" name="Rectangle 2"/>
          <p:cNvSpPr/>
          <p:nvPr/>
        </p:nvSpPr>
        <p:spPr>
          <a:xfrm>
            <a:off x="395536" y="1124744"/>
            <a:ext cx="8496944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i="1" dirty="0"/>
              <a:t>A Collection represents group of Objects</a:t>
            </a:r>
            <a:r>
              <a:rPr lang="en-GB" dirty="0"/>
              <a:t>. </a:t>
            </a:r>
            <a:endParaRPr lang="en-GB" dirty="0" smtClean="0"/>
          </a:p>
          <a:p>
            <a:r>
              <a:rPr lang="en-GB" dirty="0" smtClean="0"/>
              <a:t>We </a:t>
            </a:r>
            <a:r>
              <a:rPr lang="en-GB" dirty="0"/>
              <a:t>can use collections to store datasets in the form of objects. </a:t>
            </a:r>
            <a:endParaRPr lang="en-GB" dirty="0" smtClean="0"/>
          </a:p>
          <a:p>
            <a:r>
              <a:rPr lang="en-GB" dirty="0" smtClean="0"/>
              <a:t>Collections </a:t>
            </a:r>
            <a:r>
              <a:rPr lang="en-GB" dirty="0"/>
              <a:t>stores objects of similar types</a:t>
            </a:r>
            <a:r>
              <a:rPr lang="en-GB" dirty="0" smtClean="0"/>
              <a:t>.</a:t>
            </a:r>
          </a:p>
          <a:p>
            <a:r>
              <a:rPr lang="en-GB" dirty="0"/>
              <a:t>Java collections refer to a collection of individual objects that are represented as a single unit. </a:t>
            </a:r>
            <a:endParaRPr lang="en-GB" dirty="0" smtClean="0"/>
          </a:p>
          <a:p>
            <a:r>
              <a:rPr lang="en-GB" dirty="0" smtClean="0"/>
              <a:t>We </a:t>
            </a:r>
            <a:r>
              <a:rPr lang="en-GB" dirty="0"/>
              <a:t>can perform all operations such as searching, sorting, insertion, manipulation, deletion, etc., on Java collections just like you do it on data</a:t>
            </a:r>
            <a:r>
              <a:rPr lang="en-GB" dirty="0" smtClean="0"/>
              <a:t>.</a:t>
            </a:r>
          </a:p>
          <a:p>
            <a:r>
              <a:rPr lang="en-GB" dirty="0"/>
              <a:t>The </a:t>
            </a:r>
            <a:r>
              <a:rPr lang="en-GB" b="1" dirty="0"/>
              <a:t>Collection in Java</a:t>
            </a:r>
            <a:r>
              <a:rPr lang="en-GB" dirty="0"/>
              <a:t> is a framework that provides an architecture to store and manipulate the group of objects.</a:t>
            </a:r>
          </a:p>
          <a:p>
            <a:r>
              <a:rPr lang="en-GB" dirty="0"/>
              <a:t>Java Collections can achieve all the operations that you perform on a data such as searching, sorting, insertion, manipulation, and deletion.</a:t>
            </a:r>
          </a:p>
          <a:p>
            <a:r>
              <a:rPr lang="en-GB" dirty="0"/>
              <a:t>Java Collection means a single unit of objects.</a:t>
            </a:r>
          </a:p>
          <a:p>
            <a:endParaRPr lang="en-IN" dirty="0" smtClean="0"/>
          </a:p>
          <a:p>
            <a:r>
              <a:rPr lang="en-IN" dirty="0" smtClean="0"/>
              <a:t>Thus Collection in Java represents Data structures for storing, manipulating and retrieving data.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570080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1520" y="188640"/>
            <a:ext cx="8784976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GB" sz="3200" b="1" dirty="0"/>
              <a:t>What is a Framework?</a:t>
            </a:r>
            <a:endParaRPr lang="en-GB" sz="3200" dirty="0"/>
          </a:p>
          <a:p>
            <a:pPr fontAlgn="base"/>
            <a:endParaRPr lang="en-GB" sz="2400" dirty="0" smtClean="0"/>
          </a:p>
          <a:p>
            <a:pPr fontAlgn="base"/>
            <a:r>
              <a:rPr lang="en-GB" sz="2400" dirty="0" smtClean="0"/>
              <a:t>A </a:t>
            </a:r>
            <a:r>
              <a:rPr lang="en-GB" sz="2400" dirty="0"/>
              <a:t>framework is a set of </a:t>
            </a:r>
            <a:r>
              <a:rPr lang="en-GB" sz="2400" u="sng" dirty="0">
                <a:hlinkClick r:id="rId2"/>
              </a:rPr>
              <a:t>classes</a:t>
            </a:r>
            <a:r>
              <a:rPr lang="en-GB" sz="2400" dirty="0"/>
              <a:t> and </a:t>
            </a:r>
            <a:r>
              <a:rPr lang="en-GB" sz="2400" u="sng" dirty="0">
                <a:hlinkClick r:id="rId3"/>
              </a:rPr>
              <a:t>interfaces</a:t>
            </a:r>
            <a:r>
              <a:rPr lang="en-GB" sz="2400" dirty="0"/>
              <a:t> which provide a ready-made architecture. In order to implement a new feature or a class, there is no need to define a framework. </a:t>
            </a:r>
            <a:endParaRPr lang="en-GB" sz="2400" dirty="0" smtClean="0"/>
          </a:p>
          <a:p>
            <a:pPr fontAlgn="base"/>
            <a:r>
              <a:rPr lang="en-GB" sz="2400" dirty="0" smtClean="0"/>
              <a:t>However</a:t>
            </a:r>
            <a:r>
              <a:rPr lang="en-GB" sz="2400" dirty="0"/>
              <a:t>, an optimal object-oriented design always includes a framework with a collection of classes such that all the classes perform the same kind of task. </a:t>
            </a:r>
          </a:p>
          <a:p>
            <a:endParaRPr lang="en-GB" sz="2400" dirty="0" smtClean="0"/>
          </a:p>
          <a:p>
            <a:r>
              <a:rPr lang="en-GB" sz="2400" dirty="0" smtClean="0"/>
              <a:t/>
            </a:r>
            <a:br>
              <a:rPr lang="en-GB" sz="2400" dirty="0" smtClean="0"/>
            </a:b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xmlns="" val="4229561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1520" y="332656"/>
            <a:ext cx="7920880" cy="3077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200" dirty="0" smtClean="0"/>
              <a:t>What is Collection framework</a:t>
            </a:r>
          </a:p>
          <a:p>
            <a:r>
              <a:rPr lang="en-GB" dirty="0" smtClean="0"/>
              <a:t>The Collection framework represents a unified architecture for storing and manipulating a group of objects. </a:t>
            </a:r>
          </a:p>
          <a:p>
            <a:r>
              <a:rPr lang="en-GB" dirty="0" smtClean="0"/>
              <a:t>It has:</a:t>
            </a:r>
          </a:p>
          <a:p>
            <a:r>
              <a:rPr lang="en-GB" dirty="0" smtClean="0"/>
              <a:t>Interfaces and </a:t>
            </a:r>
          </a:p>
          <a:p>
            <a:r>
              <a:rPr lang="en-GB" dirty="0" smtClean="0"/>
              <a:t>its implementations, i.e., classes</a:t>
            </a:r>
          </a:p>
          <a:p>
            <a:r>
              <a:rPr lang="en-GB" dirty="0" smtClean="0"/>
              <a:t>Algorithm</a:t>
            </a:r>
          </a:p>
          <a:p>
            <a:endParaRPr lang="en-GB" dirty="0"/>
          </a:p>
          <a:p>
            <a:r>
              <a:rPr lang="en-GB" dirty="0" smtClean="0"/>
              <a:t>These are Generic classes and interfaces and we could use data types at the time of using them in program.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24530836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9512" y="404664"/>
            <a:ext cx="7741735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4200" dirty="0">
                <a:solidFill>
                  <a:srgbClr val="0070C0"/>
                </a:solidFill>
              </a:rPr>
              <a:t>Hierarchy of Collection Framework</a:t>
            </a:r>
          </a:p>
        </p:txBody>
      </p:sp>
      <p:sp>
        <p:nvSpPr>
          <p:cNvPr id="3" name="Rectangle 2"/>
          <p:cNvSpPr/>
          <p:nvPr/>
        </p:nvSpPr>
        <p:spPr>
          <a:xfrm>
            <a:off x="323528" y="1268760"/>
            <a:ext cx="85689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The </a:t>
            </a:r>
            <a:r>
              <a:rPr lang="en-GB" b="1" dirty="0" err="1"/>
              <a:t>java.util</a:t>
            </a:r>
            <a:r>
              <a:rPr lang="en-GB" dirty="0"/>
              <a:t> package contains all the </a:t>
            </a:r>
            <a:r>
              <a:rPr lang="en-GB" dirty="0">
                <a:hlinkClick r:id="rId2"/>
              </a:rPr>
              <a:t>classes</a:t>
            </a:r>
            <a:r>
              <a:rPr lang="en-GB" dirty="0"/>
              <a:t> and </a:t>
            </a:r>
            <a:r>
              <a:rPr lang="en-GB" dirty="0">
                <a:hlinkClick r:id="rId3"/>
              </a:rPr>
              <a:t>interfaces</a:t>
            </a:r>
            <a:r>
              <a:rPr lang="en-GB" dirty="0"/>
              <a:t> for the Collection framework.</a:t>
            </a:r>
            <a:endParaRPr lang="en-IN" dirty="0"/>
          </a:p>
        </p:txBody>
      </p:sp>
      <p:pic>
        <p:nvPicPr>
          <p:cNvPr id="1026" name="Picture 2" descr="Hierarchy of Java Collection framework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03548" y="1700808"/>
            <a:ext cx="8208912" cy="4752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017439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83568" y="476672"/>
            <a:ext cx="792088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4200" dirty="0"/>
              <a:t>Is Map a collection framework</a:t>
            </a:r>
            <a:r>
              <a:rPr lang="en-GB" sz="4200" dirty="0" smtClean="0"/>
              <a:t>?</a:t>
            </a:r>
          </a:p>
          <a:p>
            <a:endParaRPr lang="en-GB" dirty="0"/>
          </a:p>
          <a:p>
            <a:r>
              <a:rPr lang="en-GB" sz="2400" dirty="0"/>
              <a:t>Although </a:t>
            </a:r>
            <a:r>
              <a:rPr lang="en-GB" sz="2400" b="1" dirty="0"/>
              <a:t>Maps are a part of Collection Framework</a:t>
            </a:r>
            <a:r>
              <a:rPr lang="en-GB" sz="2400" dirty="0"/>
              <a:t>, they can not actually be called as collections because of some properties that they posses. However we can obtain a collection-view of maps. It provides various classes: </a:t>
            </a:r>
            <a:r>
              <a:rPr lang="en-GB" sz="2400" dirty="0" err="1"/>
              <a:t>HashMap</a:t>
            </a:r>
            <a:r>
              <a:rPr lang="en-GB" sz="2400" dirty="0"/>
              <a:t>, </a:t>
            </a:r>
            <a:r>
              <a:rPr lang="en-GB" sz="2400" dirty="0" err="1"/>
              <a:t>TreeMap</a:t>
            </a:r>
            <a:r>
              <a:rPr lang="en-GB" sz="2400" dirty="0"/>
              <a:t>, </a:t>
            </a:r>
            <a:r>
              <a:rPr lang="en-GB" sz="2400" dirty="0" err="1"/>
              <a:t>LinkedHashMap</a:t>
            </a:r>
            <a:r>
              <a:rPr lang="en-GB" sz="2400" dirty="0"/>
              <a:t> for map implementation.</a:t>
            </a:r>
          </a:p>
        </p:txBody>
      </p:sp>
    </p:spTree>
    <p:extLst>
      <p:ext uri="{BB962C8B-B14F-4D97-AF65-F5344CB8AC3E}">
        <p14:creationId xmlns:p14="http://schemas.microsoft.com/office/powerpoint/2010/main" xmlns="" val="6437673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135</Words>
  <Application>Microsoft Office PowerPoint</Application>
  <PresentationFormat>On-screen Show (4:3)</PresentationFormat>
  <Paragraphs>31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Java Collections - Introduction</vt:lpstr>
      <vt:lpstr>Slide 2</vt:lpstr>
      <vt:lpstr>Slide 3</vt:lpstr>
      <vt:lpstr>Slide 4</vt:lpstr>
      <vt:lpstr>Slide 5</vt:lpstr>
      <vt:lpstr>Slide 6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Collections - Introduction</dc:title>
  <dc:creator>ismail - [2010]</dc:creator>
  <cp:lastModifiedBy>abc</cp:lastModifiedBy>
  <cp:revision>6</cp:revision>
  <dcterms:created xsi:type="dcterms:W3CDTF">2021-11-26T05:14:24Z</dcterms:created>
  <dcterms:modified xsi:type="dcterms:W3CDTF">2023-07-04T01:29:30Z</dcterms:modified>
</cp:coreProperties>
</file>