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69" r:id="rId17"/>
    <p:sldId id="270" r:id="rId18"/>
    <p:sldId id="271" r:id="rId19"/>
    <p:sldId id="272" r:id="rId20"/>
    <p:sldId id="273" r:id="rId21"/>
    <p:sldId id="277" r:id="rId22"/>
    <p:sldId id="274" r:id="rId23"/>
    <p:sldId id="275" r:id="rId24"/>
    <p:sldId id="27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72C-6294-44FF-94AB-A8CF6F70CF36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2C9-A5F7-4EC3-9728-A82CF3866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217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72C-6294-44FF-94AB-A8CF6F70CF36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2C9-A5F7-4EC3-9728-A82CF3866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9646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72C-6294-44FF-94AB-A8CF6F70CF36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2C9-A5F7-4EC3-9728-A82CF3866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6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72C-6294-44FF-94AB-A8CF6F70CF36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2C9-A5F7-4EC3-9728-A82CF3866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280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72C-6294-44FF-94AB-A8CF6F70CF36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2C9-A5F7-4EC3-9728-A82CF3866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989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72C-6294-44FF-94AB-A8CF6F70CF36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2C9-A5F7-4EC3-9728-A82CF3866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70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72C-6294-44FF-94AB-A8CF6F70CF36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2C9-A5F7-4EC3-9728-A82CF3866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796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72C-6294-44FF-94AB-A8CF6F70CF36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2C9-A5F7-4EC3-9728-A82CF3866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844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72C-6294-44FF-94AB-A8CF6F70CF36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2C9-A5F7-4EC3-9728-A82CF3866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40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72C-6294-44FF-94AB-A8CF6F70CF36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2C9-A5F7-4EC3-9728-A82CF3866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900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372C-6294-44FF-94AB-A8CF6F70CF36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2C9-A5F7-4EC3-9728-A82CF3866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115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D372C-6294-44FF-94AB-A8CF6F70CF36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B92C9-A5F7-4EC3-9728-A82CF3866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057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/" TargetMode="External"/><Relationship Id="rId2" Type="http://schemas.openxmlformats.org/officeDocument/2006/relationships/hyperlink" Target="https://www.geeksforgeeks.org/arraylist-in-java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raylist-in-java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raylist-in-java/" TargetMode="External"/><Relationship Id="rId2" Type="http://schemas.openxmlformats.org/officeDocument/2006/relationships/hyperlink" Target="https://www.geeksforgeeks.org/arraylist-lastindexof-java-example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raylist-in-java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raylist-in-java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raylist-in-java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rray-in-java" TargetMode="External"/><Relationship Id="rId2" Type="http://schemas.openxmlformats.org/officeDocument/2006/relationships/hyperlink" Target="https://www.geeksforgeeks.org/collections-in-java-2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lis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javatpoint.com/collections-in-jav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synchronization-in-java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2060"/>
                </a:solidFill>
              </a:rPr>
              <a:t>ArrayList</a:t>
            </a:r>
            <a:r>
              <a:rPr lang="en-IN" b="1" dirty="0">
                <a:solidFill>
                  <a:srgbClr val="002060"/>
                </a:solidFill>
              </a:rPr>
              <a:t> in </a:t>
            </a:r>
            <a:r>
              <a:rPr lang="en-IN" b="1" dirty="0" smtClean="0">
                <a:solidFill>
                  <a:srgbClr val="002060"/>
                </a:solidFill>
              </a:rPr>
              <a:t>Java Collections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993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133722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400" b="1" dirty="0">
                <a:solidFill>
                  <a:srgbClr val="7030A0"/>
                </a:solidFill>
              </a:rPr>
              <a:t>clear()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8696" y="1124744"/>
            <a:ext cx="8399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 </a:t>
            </a:r>
            <a:r>
              <a:rPr lang="en-GB" b="1" dirty="0"/>
              <a:t>clear()</a:t>
            </a:r>
            <a:r>
              <a:rPr lang="en-GB" dirty="0"/>
              <a:t> method of </a:t>
            </a:r>
            <a:r>
              <a:rPr lang="en-GB" b="1" u="sng" dirty="0" err="1">
                <a:hlinkClick r:id="rId2"/>
              </a:rPr>
              <a:t>ArrayList</a:t>
            </a:r>
            <a:r>
              <a:rPr lang="en-GB" dirty="0"/>
              <a:t> in Java is used to remove all the elements from a list. The list will be empty </a:t>
            </a:r>
            <a:endParaRPr lang="en-GB" dirty="0" smtClean="0"/>
          </a:p>
          <a:p>
            <a:endParaRPr lang="en-GB" dirty="0"/>
          </a:p>
          <a:p>
            <a:pPr fontAlgn="base"/>
            <a:r>
              <a:rPr lang="en-IN" dirty="0" err="1" smtClean="0"/>
              <a:t>Arraylistobject.clear</a:t>
            </a:r>
            <a:r>
              <a:rPr lang="en-IN" dirty="0"/>
              <a:t>();</a:t>
            </a:r>
          </a:p>
          <a:p>
            <a:pPr fontAlgn="base"/>
            <a:r>
              <a:rPr lang="en-IN" dirty="0"/>
              <a:t>  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29419" y="2900648"/>
            <a:ext cx="1872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200" b="1" dirty="0">
                <a:solidFill>
                  <a:srgbClr val="7030A0"/>
                </a:solidFill>
              </a:rPr>
              <a:t>contains()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2290" y="3573016"/>
            <a:ext cx="8268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contains() method in </a:t>
            </a:r>
            <a:r>
              <a:rPr lang="en-GB" u="sng" dirty="0">
                <a:hlinkClick r:id="rId3"/>
              </a:rPr>
              <a:t>Java</a:t>
            </a:r>
            <a:r>
              <a:rPr lang="en-GB" dirty="0"/>
              <a:t> is used for checking if the specified element exists in the given list or not.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4640451"/>
            <a:ext cx="86305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</a:rPr>
              <a:t>boolean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</a:rPr>
              <a:t> variable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</a:rPr>
              <a:t> =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</a:rPr>
              <a:t>arraylistobject.contains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</a:rPr>
              <a:t>(</a:t>
            </a:r>
            <a:r>
              <a:rPr lang="en-US" altLang="en-US" sz="2200" dirty="0" smtClean="0">
                <a:solidFill>
                  <a:srgbClr val="009900"/>
                </a:solidFill>
                <a:latin typeface="Consolas" pitchFamily="49" charset="0"/>
              </a:rPr>
              <a:t>E Element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</a:rPr>
              <a:t>);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2020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211307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400" b="1" dirty="0">
                <a:solidFill>
                  <a:srgbClr val="7030A0"/>
                </a:solidFill>
              </a:rPr>
              <a:t>get(index) 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980728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 </a:t>
            </a:r>
            <a:r>
              <a:rPr lang="en-GB" b="1" dirty="0"/>
              <a:t>get()</a:t>
            </a:r>
            <a:r>
              <a:rPr lang="en-GB" dirty="0"/>
              <a:t> method of </a:t>
            </a:r>
            <a:r>
              <a:rPr lang="en-GB" b="1" u="sng" dirty="0" err="1">
                <a:hlinkClick r:id="rId2"/>
              </a:rPr>
              <a:t>ArrayList</a:t>
            </a:r>
            <a:r>
              <a:rPr lang="en-GB" dirty="0"/>
              <a:t> in Java is used to get the element of a specified index within the list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IN" dirty="0" smtClean="0"/>
              <a:t>variable = </a:t>
            </a:r>
            <a:r>
              <a:rPr lang="en-IN" dirty="0" err="1" smtClean="0"/>
              <a:t>arraylistobject.get</a:t>
            </a:r>
            <a:r>
              <a:rPr lang="en-IN" dirty="0" smtClean="0"/>
              <a:t>(index no);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0419" y="2636912"/>
            <a:ext cx="197643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400" b="1" dirty="0" err="1">
                <a:solidFill>
                  <a:srgbClr val="7030A0"/>
                </a:solidFill>
              </a:rPr>
              <a:t>indexOf</a:t>
            </a:r>
            <a:r>
              <a:rPr lang="en-IN" sz="3400" b="1" dirty="0">
                <a:solidFill>
                  <a:srgbClr val="7030A0"/>
                </a:solidFill>
              </a:rPr>
              <a:t>() 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3429000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 </a:t>
            </a:r>
            <a:r>
              <a:rPr lang="en-GB" b="1" dirty="0" err="1"/>
              <a:t>indexOf</a:t>
            </a:r>
            <a:r>
              <a:rPr lang="en-GB" b="1" dirty="0"/>
              <a:t>()</a:t>
            </a:r>
            <a:r>
              <a:rPr lang="en-GB" dirty="0"/>
              <a:t> method of </a:t>
            </a:r>
            <a:r>
              <a:rPr lang="en-GB" b="1" u="sng" dirty="0" err="1">
                <a:hlinkClick r:id="rId2"/>
              </a:rPr>
              <a:t>ArrayList</a:t>
            </a:r>
            <a:r>
              <a:rPr lang="en-GB" dirty="0"/>
              <a:t> returns the index of the </a:t>
            </a:r>
            <a:r>
              <a:rPr lang="en-GB" b="1" dirty="0"/>
              <a:t>first occurrence</a:t>
            </a:r>
            <a:r>
              <a:rPr lang="en-GB" dirty="0"/>
              <a:t> of the specified element in this list, or </a:t>
            </a:r>
            <a:r>
              <a:rPr lang="en-GB" b="1" dirty="0"/>
              <a:t>-1</a:t>
            </a:r>
            <a:r>
              <a:rPr lang="en-GB" dirty="0"/>
              <a:t> if this list does not contain the element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fontAlgn="base"/>
            <a:r>
              <a:rPr lang="en-IN" dirty="0"/>
              <a:t> 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variable </a:t>
            </a:r>
            <a:r>
              <a:rPr lang="en-IN" dirty="0"/>
              <a:t>=</a:t>
            </a:r>
            <a:r>
              <a:rPr lang="en-IN" dirty="0" err="1" smtClean="0"/>
              <a:t>arraylistobject.indexOf</a:t>
            </a:r>
            <a:r>
              <a:rPr lang="en-IN" dirty="0" smtClean="0"/>
              <a:t>(E Element);</a:t>
            </a:r>
            <a:endParaRPr lang="en-IN" dirty="0"/>
          </a:p>
          <a:p>
            <a:pPr fontAlgn="base"/>
            <a:r>
              <a:rPr lang="en-IN" dirty="0"/>
              <a:t>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1071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401077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400" u="sng" dirty="0" err="1">
                <a:hlinkClick r:id="rId2"/>
              </a:rPr>
              <a:t>lastIndexOf</a:t>
            </a:r>
            <a:r>
              <a:rPr lang="en-IN" sz="3400" u="sng" dirty="0">
                <a:hlinkClick r:id="rId2"/>
              </a:rPr>
              <a:t>(Object O)</a:t>
            </a:r>
            <a:endParaRPr lang="en-IN" sz="3400" dirty="0"/>
          </a:p>
        </p:txBody>
      </p:sp>
      <p:sp>
        <p:nvSpPr>
          <p:cNvPr id="4" name="Rectangle 3"/>
          <p:cNvSpPr/>
          <p:nvPr/>
        </p:nvSpPr>
        <p:spPr>
          <a:xfrm>
            <a:off x="148664" y="980728"/>
            <a:ext cx="8743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index of the last occurrence of a specific element is either returned or -1 in case the element is not in the list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err="1" smtClean="0"/>
              <a:t>int</a:t>
            </a:r>
            <a:r>
              <a:rPr lang="en-GB" dirty="0" smtClean="0"/>
              <a:t> variable=</a:t>
            </a:r>
            <a:r>
              <a:rPr lang="en-GB" dirty="0" err="1" smtClean="0"/>
              <a:t>Arraylistobject.lastIndexOf</a:t>
            </a:r>
            <a:r>
              <a:rPr lang="en-GB" dirty="0" smtClean="0"/>
              <a:t>(Element E)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51520" y="2780928"/>
            <a:ext cx="189654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400" b="1" dirty="0">
                <a:solidFill>
                  <a:srgbClr val="7030A0"/>
                </a:solidFill>
              </a:rPr>
              <a:t>isEmpty()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3717032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 </a:t>
            </a:r>
            <a:r>
              <a:rPr lang="en-GB" b="1" dirty="0"/>
              <a:t>isEmpty() </a:t>
            </a:r>
            <a:r>
              <a:rPr lang="en-GB" dirty="0"/>
              <a:t>method of </a:t>
            </a:r>
            <a:r>
              <a:rPr lang="en-GB" b="1" u="sng" dirty="0" err="1">
                <a:hlinkClick r:id="rId3"/>
              </a:rPr>
              <a:t>ArrayList</a:t>
            </a:r>
            <a:r>
              <a:rPr lang="en-GB" dirty="0"/>
              <a:t> in java is used to check if a list is empty or not. It returns true if the list contains no elements otherwise it returns false if the list contains any element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Boolean variable=</a:t>
            </a:r>
            <a:r>
              <a:rPr lang="en-GB" dirty="0" err="1" smtClean="0"/>
              <a:t>Arraylistobject.isEmpty</a:t>
            </a:r>
            <a:r>
              <a:rPr lang="en-GB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9624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1932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600" b="1" dirty="0">
                <a:solidFill>
                  <a:srgbClr val="7030A0"/>
                </a:solidFill>
              </a:rPr>
              <a:t>remove()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124744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It removes the element at given index. It returns the object that is removed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E variable=</a:t>
            </a:r>
            <a:r>
              <a:rPr lang="en-GB" dirty="0" err="1" smtClean="0"/>
              <a:t>Arraylistobject</a:t>
            </a:r>
            <a:r>
              <a:rPr lang="en-GB" dirty="0" smtClean="0"/>
              <a:t>.</a:t>
            </a:r>
            <a:r>
              <a:rPr lang="en-IN" b="1" dirty="0" smtClean="0"/>
              <a:t>remove(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index) : </a:t>
            </a:r>
            <a:r>
              <a:rPr lang="en-GB" dirty="0"/>
              <a:t> 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9512" y="2348880"/>
            <a:ext cx="5597430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400" b="1" dirty="0" err="1">
                <a:solidFill>
                  <a:srgbClr val="7030A0"/>
                </a:solidFill>
              </a:rPr>
              <a:t>boolean</a:t>
            </a:r>
            <a:r>
              <a:rPr lang="en-IN" sz="3400" b="1" dirty="0">
                <a:solidFill>
                  <a:srgbClr val="7030A0"/>
                </a:solidFill>
              </a:rPr>
              <a:t> remove(Object </a:t>
            </a:r>
            <a:r>
              <a:rPr lang="en-IN" sz="3400" b="1" dirty="0" err="1">
                <a:solidFill>
                  <a:srgbClr val="7030A0"/>
                </a:solidFill>
              </a:rPr>
              <a:t>obj</a:t>
            </a:r>
            <a:r>
              <a:rPr lang="en-IN" sz="3400" b="1" dirty="0">
                <a:solidFill>
                  <a:srgbClr val="7030A0"/>
                </a:solidFill>
              </a:rPr>
              <a:t>) : </a:t>
            </a:r>
            <a:endParaRPr lang="en-IN" sz="3400" b="1" dirty="0" smtClean="0">
              <a:solidFill>
                <a:srgbClr val="7030A0"/>
              </a:solidFill>
            </a:endParaRPr>
          </a:p>
          <a:p>
            <a:endParaRPr lang="en-IN" sz="3400" b="1" dirty="0">
              <a:solidFill>
                <a:srgbClr val="7030A0"/>
              </a:solidFill>
            </a:endParaRPr>
          </a:p>
          <a:p>
            <a:endParaRPr lang="en-IN" sz="34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088" y="3210648"/>
            <a:ext cx="8860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It accepts </a:t>
            </a:r>
            <a:r>
              <a:rPr lang="en-GB" dirty="0" smtClean="0"/>
              <a:t>Element </a:t>
            </a:r>
            <a:r>
              <a:rPr lang="en-GB" dirty="0"/>
              <a:t>to be removed. It returns true if it finds and removes the element. It returns false if the element to be removed is not present. 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Boolean variable=</a:t>
            </a:r>
            <a:r>
              <a:rPr lang="en-GB" dirty="0" err="1" smtClean="0"/>
              <a:t>ArraylistObject.remove</a:t>
            </a:r>
            <a:r>
              <a:rPr lang="en-GB" dirty="0" smtClean="0"/>
              <a:t>(E Element);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42955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6"/>
            <a:ext cx="231608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400" b="1" dirty="0" err="1">
                <a:solidFill>
                  <a:srgbClr val="7030A0"/>
                </a:solidFill>
              </a:rPr>
              <a:t>removeAll</a:t>
            </a:r>
            <a:r>
              <a:rPr lang="en-IN" sz="3400" b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602" y="1268760"/>
            <a:ext cx="8610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 </a:t>
            </a:r>
            <a:r>
              <a:rPr lang="en-GB" b="1" dirty="0" err="1"/>
              <a:t>removeAll</a:t>
            </a:r>
            <a:r>
              <a:rPr lang="en-GB" b="1" dirty="0"/>
              <a:t>()</a:t>
            </a:r>
            <a:r>
              <a:rPr lang="en-GB" dirty="0"/>
              <a:t> method of </a:t>
            </a:r>
            <a:r>
              <a:rPr lang="en-GB" u="sng" dirty="0" err="1">
                <a:hlinkClick r:id="rId2"/>
              </a:rPr>
              <a:t>java.util.ArrayList</a:t>
            </a:r>
            <a:r>
              <a:rPr lang="en-GB" dirty="0"/>
              <a:t> class is used to remove from this list all of its elements that are contained in the specified collection.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1602" y="2406930"/>
            <a:ext cx="7155805" cy="34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boolean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variable=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Arraylistobject.removeAll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(Collection c)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1816" y="3140968"/>
            <a:ext cx="768550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400" b="1" dirty="0" err="1">
                <a:solidFill>
                  <a:srgbClr val="7030A0"/>
                </a:solidFill>
              </a:rPr>
              <a:t>removeRange</a:t>
            </a:r>
            <a:r>
              <a:rPr lang="en-IN" sz="3400" b="1" dirty="0">
                <a:solidFill>
                  <a:srgbClr val="7030A0"/>
                </a:solidFill>
              </a:rPr>
              <a:t>(</a:t>
            </a:r>
            <a:r>
              <a:rPr lang="en-IN" sz="3400" b="1" dirty="0" err="1">
                <a:solidFill>
                  <a:srgbClr val="7030A0"/>
                </a:solidFill>
              </a:rPr>
              <a:t>int</a:t>
            </a:r>
            <a:r>
              <a:rPr lang="en-IN" sz="3400" b="1" dirty="0">
                <a:solidFill>
                  <a:srgbClr val="7030A0"/>
                </a:solidFill>
              </a:rPr>
              <a:t> </a:t>
            </a:r>
            <a:r>
              <a:rPr lang="en-IN" sz="3400" b="1" dirty="0" err="1">
                <a:solidFill>
                  <a:srgbClr val="7030A0"/>
                </a:solidFill>
              </a:rPr>
              <a:t>fromIndex</a:t>
            </a:r>
            <a:r>
              <a:rPr lang="en-IN" sz="3400" b="1" dirty="0">
                <a:solidFill>
                  <a:srgbClr val="7030A0"/>
                </a:solidFill>
              </a:rPr>
              <a:t>, </a:t>
            </a:r>
            <a:r>
              <a:rPr lang="en-IN" sz="3400" b="1" dirty="0" err="1">
                <a:solidFill>
                  <a:srgbClr val="7030A0"/>
                </a:solidFill>
              </a:rPr>
              <a:t>int</a:t>
            </a:r>
            <a:r>
              <a:rPr lang="en-IN" sz="3400" b="1" dirty="0">
                <a:solidFill>
                  <a:srgbClr val="7030A0"/>
                </a:solidFill>
              </a:rPr>
              <a:t> </a:t>
            </a:r>
            <a:r>
              <a:rPr lang="en-IN" sz="3400" b="1" dirty="0" err="1">
                <a:solidFill>
                  <a:srgbClr val="7030A0"/>
                </a:solidFill>
              </a:rPr>
              <a:t>toIndex</a:t>
            </a:r>
            <a:r>
              <a:rPr lang="en-IN" sz="3400" b="1" dirty="0">
                <a:solidFill>
                  <a:srgbClr val="7030A0"/>
                </a:solidFill>
              </a:rPr>
              <a:t>)</a:t>
            </a:r>
            <a:r>
              <a:rPr lang="en-IN" sz="3400" dirty="0">
                <a:solidFill>
                  <a:srgbClr val="7030A0"/>
                </a:solidFill>
              </a:rPr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4005064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method removes from this list all of the elements whose index is between </a:t>
            </a:r>
            <a:r>
              <a:rPr lang="en-GB" dirty="0" err="1"/>
              <a:t>fromIndex</a:t>
            </a:r>
            <a:r>
              <a:rPr lang="en-GB" dirty="0"/>
              <a:t>, inclusive, and </a:t>
            </a:r>
            <a:r>
              <a:rPr lang="en-GB" dirty="0" err="1"/>
              <a:t>toIndex</a:t>
            </a:r>
            <a:r>
              <a:rPr lang="en-GB" dirty="0"/>
              <a:t>, exclusive</a:t>
            </a:r>
            <a:endParaRPr lang="en-I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5057110"/>
            <a:ext cx="7830990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Arraylistobject.removeRange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fromIndex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toIndex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59639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476672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 </a:t>
            </a:r>
            <a:r>
              <a:rPr lang="en-GB" b="1" dirty="0" err="1"/>
              <a:t>removeIf</a:t>
            </a:r>
            <a:r>
              <a:rPr lang="en-GB" b="1" dirty="0"/>
              <a:t>()</a:t>
            </a:r>
            <a:r>
              <a:rPr lang="en-GB" dirty="0"/>
              <a:t> method of </a:t>
            </a:r>
            <a:r>
              <a:rPr lang="en-GB" b="1" u="sng" dirty="0" err="1">
                <a:hlinkClick r:id="rId2"/>
              </a:rPr>
              <a:t>ArrayList</a:t>
            </a:r>
            <a:r>
              <a:rPr lang="en-GB" dirty="0"/>
              <a:t> is used to remove all of the elements of this </a:t>
            </a:r>
            <a:r>
              <a:rPr lang="en-GB" dirty="0" err="1"/>
              <a:t>ArrayList</a:t>
            </a:r>
            <a:r>
              <a:rPr lang="en-GB" dirty="0"/>
              <a:t> that satisfies a given predicate filter </a:t>
            </a:r>
            <a:r>
              <a:rPr lang="en-GB" dirty="0" smtClean="0"/>
              <a:t>/ Condition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6678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r>
              <a:rPr lang="en-IN" dirty="0" smtClean="0"/>
              <a:t> 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r>
              <a:rPr lang="en-IN" dirty="0" smtClean="0"/>
              <a:t> {       </a:t>
            </a:r>
            <a:r>
              <a:rPr lang="en-IN" dirty="0" err="1" smtClean="0"/>
              <a:t>ArrayList</a:t>
            </a:r>
            <a:r>
              <a:rPr lang="en-IN" dirty="0" smtClean="0"/>
              <a:t>&lt;Integer&gt; Numbers = new </a:t>
            </a:r>
            <a:r>
              <a:rPr lang="en-IN" dirty="0" err="1" smtClean="0"/>
              <a:t>ArrayList</a:t>
            </a:r>
            <a:r>
              <a:rPr lang="en-IN" dirty="0" smtClean="0"/>
              <a:t>&lt;Integer&gt;();          </a:t>
            </a:r>
            <a:r>
              <a:rPr lang="en-IN" dirty="0" err="1" smtClean="0"/>
              <a:t>Numbers.add</a:t>
            </a:r>
            <a:r>
              <a:rPr lang="en-IN" dirty="0" smtClean="0"/>
              <a:t>(23);     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Numbers.add</a:t>
            </a:r>
            <a:r>
              <a:rPr lang="en-IN" dirty="0" smtClean="0"/>
              <a:t>(32);     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Numbers.add</a:t>
            </a:r>
            <a:r>
              <a:rPr lang="en-IN" dirty="0" smtClean="0"/>
              <a:t>(45);     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Numbers.add</a:t>
            </a:r>
            <a:r>
              <a:rPr lang="en-IN" dirty="0" smtClean="0"/>
              <a:t>(63);       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Numbers.removeIf</a:t>
            </a:r>
            <a:r>
              <a:rPr lang="en-IN" dirty="0" smtClean="0"/>
              <a:t>(n -&gt; (n % 3 == 0));        </a:t>
            </a:r>
          </a:p>
          <a:p>
            <a:r>
              <a:rPr lang="en-IN" dirty="0" smtClean="0"/>
              <a:t>  for (</a:t>
            </a:r>
            <a:r>
              <a:rPr lang="en-IN" dirty="0" err="1" smtClean="0"/>
              <a:t>int</a:t>
            </a:r>
            <a:r>
              <a:rPr lang="en-IN" dirty="0" smtClean="0"/>
              <a:t> x : Numbers)       </a:t>
            </a:r>
          </a:p>
          <a:p>
            <a:r>
              <a:rPr lang="en-IN" dirty="0" smtClean="0"/>
              <a:t>  {  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System.out.println</a:t>
            </a:r>
            <a:r>
              <a:rPr lang="en-IN" dirty="0" smtClean="0"/>
              <a:t>(x);    </a:t>
            </a:r>
          </a:p>
          <a:p>
            <a:r>
              <a:rPr lang="en-IN" dirty="0" smtClean="0"/>
              <a:t>    }  </a:t>
            </a:r>
          </a:p>
          <a:p>
            <a:r>
              <a:rPr lang="en-IN" dirty="0" smtClean="0"/>
              <a:t>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9880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11239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400" b="1" dirty="0">
                <a:solidFill>
                  <a:srgbClr val="7030A0"/>
                </a:solidFill>
              </a:rPr>
              <a:t>size</a:t>
            </a:r>
            <a:r>
              <a:rPr lang="en-IN" sz="3400" b="1" dirty="0"/>
              <a:t>()</a:t>
            </a:r>
            <a:endParaRPr lang="en-IN" sz="3400" dirty="0"/>
          </a:p>
        </p:txBody>
      </p:sp>
      <p:sp>
        <p:nvSpPr>
          <p:cNvPr id="3" name="Rectangle 2"/>
          <p:cNvSpPr/>
          <p:nvPr/>
        </p:nvSpPr>
        <p:spPr>
          <a:xfrm>
            <a:off x="458416" y="1124744"/>
            <a:ext cx="8578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This method </a:t>
            </a:r>
            <a:r>
              <a:rPr lang="en-GB" dirty="0"/>
              <a:t>returns the number of elements in this list </a:t>
            </a:r>
            <a:r>
              <a:rPr lang="en-GB" dirty="0" err="1"/>
              <a:t>i.e</a:t>
            </a:r>
            <a:r>
              <a:rPr lang="en-GB" dirty="0"/>
              <a:t> the size of the list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IN" dirty="0" err="1" smtClean="0"/>
              <a:t>int</a:t>
            </a:r>
            <a:r>
              <a:rPr lang="en-IN" dirty="0" smtClean="0"/>
              <a:t> variable=</a:t>
            </a:r>
            <a:r>
              <a:rPr lang="en-IN" dirty="0" err="1" smtClean="0"/>
              <a:t>Arraylistobject.size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5254" y="2492896"/>
            <a:ext cx="951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200" b="1" dirty="0">
                <a:solidFill>
                  <a:srgbClr val="7030A0"/>
                </a:solidFill>
              </a:rPr>
              <a:t>set()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3212976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 </a:t>
            </a:r>
            <a:r>
              <a:rPr lang="en-GB" b="1" dirty="0"/>
              <a:t>set()</a:t>
            </a:r>
            <a:r>
              <a:rPr lang="en-GB" dirty="0"/>
              <a:t> method of </a:t>
            </a:r>
            <a:r>
              <a:rPr lang="en-GB" u="sng" dirty="0" err="1">
                <a:hlinkClick r:id="rId2"/>
              </a:rPr>
              <a:t>java.util.ArrayLis</a:t>
            </a:r>
            <a:r>
              <a:rPr lang="en-GB" b="1" dirty="0" err="1"/>
              <a:t>t</a:t>
            </a:r>
            <a:r>
              <a:rPr lang="en-GB" dirty="0"/>
              <a:t> class is used to replace the element at the specified position in this list with the specified element.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528" y="4176353"/>
            <a:ext cx="6453690" cy="40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ArrayListObject.set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index, E element)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44533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04663"/>
            <a:ext cx="82545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GB" sz="3200" b="1" dirty="0" err="1">
                <a:solidFill>
                  <a:srgbClr val="7030A0"/>
                </a:solidFill>
              </a:rPr>
              <a:t>ArrayList</a:t>
            </a:r>
            <a:r>
              <a:rPr lang="en-GB" sz="3200" b="1" dirty="0">
                <a:solidFill>
                  <a:srgbClr val="7030A0"/>
                </a:solidFill>
              </a:rPr>
              <a:t> </a:t>
            </a:r>
            <a:r>
              <a:rPr lang="en-GB" sz="3200" b="1" dirty="0" err="1">
                <a:solidFill>
                  <a:srgbClr val="7030A0"/>
                </a:solidFill>
              </a:rPr>
              <a:t>forEach</a:t>
            </a:r>
            <a:r>
              <a:rPr lang="en-GB" sz="3200" b="1" dirty="0">
                <a:solidFill>
                  <a:srgbClr val="7030A0"/>
                </a:solidFill>
              </a:rPr>
              <a:t>() method </a:t>
            </a:r>
            <a:r>
              <a:rPr lang="en-GB" sz="3200" b="1" dirty="0" smtClean="0">
                <a:solidFill>
                  <a:srgbClr val="7030A0"/>
                </a:solidFill>
              </a:rPr>
              <a:t>:  </a:t>
            </a:r>
          </a:p>
          <a:p>
            <a:pPr fontAlgn="base"/>
            <a:r>
              <a:rPr lang="en-GB" sz="3200" b="1" dirty="0">
                <a:solidFill>
                  <a:srgbClr val="7030A0"/>
                </a:solidFill>
              </a:rPr>
              <a:t> </a:t>
            </a:r>
            <a:r>
              <a:rPr lang="en-GB" sz="3200" b="1" dirty="0" smtClean="0">
                <a:solidFill>
                  <a:srgbClr val="7030A0"/>
                </a:solidFill>
              </a:rPr>
              <a:t> </a:t>
            </a:r>
            <a:r>
              <a:rPr lang="en-GB" sz="3200" b="1" dirty="0" err="1" smtClean="0">
                <a:solidFill>
                  <a:srgbClr val="7030A0"/>
                </a:solidFill>
              </a:rPr>
              <a:t>Accesing</a:t>
            </a:r>
            <a:r>
              <a:rPr lang="en-GB" sz="3200" b="1" dirty="0" smtClean="0">
                <a:solidFill>
                  <a:srgbClr val="7030A0"/>
                </a:solidFill>
              </a:rPr>
              <a:t> Elements of </a:t>
            </a:r>
            <a:r>
              <a:rPr lang="en-GB" sz="3200" b="1" dirty="0" err="1" smtClean="0">
                <a:solidFill>
                  <a:srgbClr val="7030A0"/>
                </a:solidFill>
              </a:rPr>
              <a:t>ArrayList</a:t>
            </a:r>
            <a:r>
              <a:rPr lang="en-GB" sz="3200" b="1" dirty="0" smtClean="0">
                <a:solidFill>
                  <a:srgbClr val="7030A0"/>
                </a:solidFill>
              </a:rPr>
              <a:t>  using </a:t>
            </a:r>
            <a:r>
              <a:rPr lang="en-GB" sz="3200" b="1" dirty="0" err="1" smtClean="0">
                <a:solidFill>
                  <a:srgbClr val="7030A0"/>
                </a:solidFill>
              </a:rPr>
              <a:t>forEach</a:t>
            </a:r>
            <a:r>
              <a:rPr lang="en-GB" sz="3200" b="1" dirty="0" smtClean="0">
                <a:solidFill>
                  <a:srgbClr val="7030A0"/>
                </a:solidFill>
              </a:rPr>
              <a:t>()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916832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method traverses each element of the </a:t>
            </a:r>
            <a:r>
              <a:rPr lang="en-GB" dirty="0" err="1" smtClean="0"/>
              <a:t>ArrayList</a:t>
            </a:r>
            <a:r>
              <a:rPr lang="en-GB" dirty="0" smtClean="0"/>
              <a:t> </a:t>
            </a:r>
            <a:r>
              <a:rPr lang="en-GB" dirty="0"/>
              <a:t>until all elements have been Processed </a:t>
            </a:r>
            <a:endParaRPr lang="en-GB" dirty="0" smtClean="0"/>
          </a:p>
          <a:p>
            <a:endParaRPr lang="en-GB" dirty="0"/>
          </a:p>
          <a:p>
            <a:r>
              <a:rPr lang="en-IN" dirty="0" err="1" smtClean="0"/>
              <a:t>ArraylistObject.forEach</a:t>
            </a:r>
            <a:r>
              <a:rPr lang="en-IN" dirty="0"/>
              <a:t>((n) -&gt; </a:t>
            </a:r>
            <a:r>
              <a:rPr lang="en-IN" dirty="0" err="1"/>
              <a:t>System.out.println</a:t>
            </a:r>
            <a:r>
              <a:rPr lang="en-IN" dirty="0"/>
              <a:t>(n));</a:t>
            </a:r>
          </a:p>
        </p:txBody>
      </p:sp>
    </p:spTree>
    <p:extLst>
      <p:ext uri="{BB962C8B-B14F-4D97-AF65-F5344CB8AC3E}">
        <p14:creationId xmlns:p14="http://schemas.microsoft.com/office/powerpoint/2010/main" xmlns="" val="103591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88640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400" b="1" dirty="0" smtClean="0">
                <a:solidFill>
                  <a:srgbClr val="7030A0"/>
                </a:solidFill>
              </a:rPr>
              <a:t>Accessing Elements of </a:t>
            </a:r>
            <a:r>
              <a:rPr lang="en-GB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GB" sz="2400" b="1" dirty="0" smtClean="0">
                <a:solidFill>
                  <a:srgbClr val="7030A0"/>
                </a:solidFill>
              </a:rPr>
              <a:t>  using for loop</a:t>
            </a:r>
            <a:endParaRPr lang="en-GB" sz="2400" b="1" dirty="0">
              <a:solidFill>
                <a:srgbClr val="7030A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1560" y="2912259"/>
            <a:ext cx="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920" y="986191"/>
            <a:ext cx="79665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r>
              <a:rPr lang="en-IN" dirty="0" smtClean="0"/>
              <a:t> {    </a:t>
            </a:r>
          </a:p>
          <a:p>
            <a:r>
              <a:rPr lang="en-IN" dirty="0" smtClean="0"/>
              <a:t>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 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  List&lt;Integer&gt; l=new </a:t>
            </a:r>
            <a:r>
              <a:rPr lang="en-IN" dirty="0" err="1" smtClean="0"/>
              <a:t>ArrayList</a:t>
            </a:r>
            <a:r>
              <a:rPr lang="en-IN" dirty="0" smtClean="0"/>
              <a:t>&lt;&gt;();      </a:t>
            </a:r>
          </a:p>
          <a:p>
            <a:r>
              <a:rPr lang="en-IN" dirty="0" smtClean="0"/>
              <a:t>Scanner </a:t>
            </a:r>
            <a:r>
              <a:rPr lang="en-IN" dirty="0" err="1" smtClean="0"/>
              <a:t>sc</a:t>
            </a:r>
            <a:r>
              <a:rPr lang="en-IN" dirty="0" smtClean="0"/>
              <a:t>=new Scanner(System.in);   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n=</a:t>
            </a:r>
            <a:r>
              <a:rPr lang="en-IN" dirty="0" err="1" smtClean="0"/>
              <a:t>sc.nextInt</a:t>
            </a:r>
            <a:r>
              <a:rPr lang="en-IN" dirty="0" smtClean="0"/>
              <a:t>();   </a:t>
            </a:r>
          </a:p>
          <a:p>
            <a:r>
              <a:rPr lang="en-IN" dirty="0" smtClean="0"/>
              <a:t>   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=1;i&lt;=</a:t>
            </a:r>
            <a:r>
              <a:rPr lang="en-IN" dirty="0" err="1" smtClean="0"/>
              <a:t>n;i</a:t>
            </a:r>
            <a:r>
              <a:rPr lang="en-IN" dirty="0" smtClean="0"/>
              <a:t>++)     </a:t>
            </a:r>
          </a:p>
          <a:p>
            <a:r>
              <a:rPr lang="en-IN" dirty="0" smtClean="0"/>
              <a:t> {       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x=</a:t>
            </a:r>
            <a:r>
              <a:rPr lang="en-IN" dirty="0" err="1" smtClean="0"/>
              <a:t>sc.nextInt</a:t>
            </a:r>
            <a:r>
              <a:rPr lang="en-IN" dirty="0" smtClean="0"/>
              <a:t>();       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l.add</a:t>
            </a:r>
            <a:r>
              <a:rPr lang="en-IN" dirty="0" smtClean="0"/>
              <a:t>(x);    </a:t>
            </a:r>
          </a:p>
          <a:p>
            <a:r>
              <a:rPr lang="en-IN" dirty="0" smtClean="0"/>
              <a:t>  }    </a:t>
            </a:r>
          </a:p>
          <a:p>
            <a:r>
              <a:rPr lang="en-IN" dirty="0" smtClean="0"/>
              <a:t>  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l.size</a:t>
            </a:r>
            <a:r>
              <a:rPr lang="en-IN" dirty="0" smtClean="0"/>
              <a:t>();</a:t>
            </a:r>
            <a:r>
              <a:rPr lang="en-IN" dirty="0" err="1" smtClean="0"/>
              <a:t>i</a:t>
            </a:r>
            <a:r>
              <a:rPr lang="en-IN" dirty="0" smtClean="0"/>
              <a:t>++)     </a:t>
            </a:r>
          </a:p>
          <a:p>
            <a:r>
              <a:rPr lang="en-IN" dirty="0" smtClean="0"/>
              <a:t> {       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l.get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));    </a:t>
            </a:r>
          </a:p>
          <a:p>
            <a:r>
              <a:rPr lang="en-IN" dirty="0" smtClean="0"/>
              <a:t>  }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3998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88640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400" b="1" dirty="0" smtClean="0">
                <a:solidFill>
                  <a:srgbClr val="7030A0"/>
                </a:solidFill>
              </a:rPr>
              <a:t>Accessing Elements of </a:t>
            </a:r>
            <a:r>
              <a:rPr lang="en-GB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GB" sz="2400" b="1" dirty="0" smtClean="0">
                <a:solidFill>
                  <a:srgbClr val="7030A0"/>
                </a:solidFill>
              </a:rPr>
              <a:t>  using </a:t>
            </a:r>
            <a:r>
              <a:rPr lang="en-GB" sz="2400" b="1" dirty="0" err="1" smtClean="0">
                <a:solidFill>
                  <a:srgbClr val="7030A0"/>
                </a:solidFill>
              </a:rPr>
              <a:t>forEach</a:t>
            </a:r>
            <a:r>
              <a:rPr lang="en-GB" sz="2400" b="1" dirty="0" smtClean="0">
                <a:solidFill>
                  <a:srgbClr val="7030A0"/>
                </a:solidFill>
              </a:rPr>
              <a:t> loop</a:t>
            </a:r>
            <a:endParaRPr lang="en-GB" sz="2400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76470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r>
              <a:rPr lang="en-IN" dirty="0" smtClean="0"/>
              <a:t> </a:t>
            </a:r>
          </a:p>
          <a:p>
            <a:r>
              <a:rPr lang="en-IN" dirty="0" smtClean="0"/>
              <a:t>{    </a:t>
            </a:r>
          </a:p>
          <a:p>
            <a:r>
              <a:rPr lang="en-IN" dirty="0" smtClean="0"/>
              <a:t>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r>
              <a:rPr lang="en-IN" dirty="0" smtClean="0"/>
              <a:t> {      List&lt;Integer&gt; l=new </a:t>
            </a:r>
            <a:r>
              <a:rPr lang="en-IN" dirty="0" err="1" smtClean="0"/>
              <a:t>ArrayList</a:t>
            </a:r>
            <a:r>
              <a:rPr lang="en-IN" dirty="0" smtClean="0"/>
              <a:t>&lt;&gt;();      Scanner </a:t>
            </a:r>
            <a:r>
              <a:rPr lang="en-IN" dirty="0" err="1" smtClean="0"/>
              <a:t>sc</a:t>
            </a:r>
            <a:r>
              <a:rPr lang="en-IN" dirty="0" smtClean="0"/>
              <a:t>=new Scanner(System.in);   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n=</a:t>
            </a:r>
            <a:r>
              <a:rPr lang="en-IN" dirty="0" err="1" smtClean="0"/>
              <a:t>sc.nextInt</a:t>
            </a:r>
            <a:r>
              <a:rPr lang="en-IN" dirty="0" smtClean="0"/>
              <a:t>();    </a:t>
            </a:r>
          </a:p>
          <a:p>
            <a:r>
              <a:rPr lang="en-IN" dirty="0" smtClean="0"/>
              <a:t>  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=1;i&lt;=</a:t>
            </a:r>
            <a:r>
              <a:rPr lang="en-IN" dirty="0" err="1" smtClean="0"/>
              <a:t>n;i</a:t>
            </a:r>
            <a:r>
              <a:rPr lang="en-IN" dirty="0" smtClean="0"/>
              <a:t>++)     </a:t>
            </a:r>
          </a:p>
          <a:p>
            <a:r>
              <a:rPr lang="en-IN" dirty="0" smtClean="0"/>
              <a:t> {      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x=</a:t>
            </a:r>
            <a:r>
              <a:rPr lang="en-IN" dirty="0" err="1" smtClean="0"/>
              <a:t>sc.nextInt</a:t>
            </a:r>
            <a:r>
              <a:rPr lang="en-IN" dirty="0" smtClean="0"/>
              <a:t>();       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l.add</a:t>
            </a:r>
            <a:r>
              <a:rPr lang="en-IN" dirty="0" smtClean="0"/>
              <a:t>(x);      </a:t>
            </a:r>
          </a:p>
          <a:p>
            <a:r>
              <a:rPr lang="en-IN" dirty="0" smtClean="0"/>
              <a:t>}  </a:t>
            </a:r>
          </a:p>
          <a:p>
            <a:r>
              <a:rPr lang="en-IN" dirty="0" smtClean="0"/>
              <a:t>   for (Integer x : l)</a:t>
            </a:r>
          </a:p>
          <a:p>
            <a:r>
              <a:rPr lang="en-IN" dirty="0" smtClean="0"/>
              <a:t> {         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System.out.print</a:t>
            </a:r>
            <a:r>
              <a:rPr lang="en-IN" dirty="0" smtClean="0"/>
              <a:t>(x + " ");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4996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32656"/>
            <a:ext cx="39353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4400" b="1" dirty="0" err="1">
                <a:solidFill>
                  <a:srgbClr val="7030A0"/>
                </a:solidFill>
              </a:rPr>
              <a:t>ArrayList</a:t>
            </a:r>
            <a:r>
              <a:rPr lang="en-IN" sz="4400" b="1" dirty="0">
                <a:solidFill>
                  <a:srgbClr val="7030A0"/>
                </a:solidFill>
              </a:rPr>
              <a:t> in Java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268760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/>
              <a:t>ArrayList</a:t>
            </a:r>
            <a:r>
              <a:rPr lang="en-GB" sz="2400" dirty="0"/>
              <a:t> is a part of </a:t>
            </a:r>
            <a:r>
              <a:rPr lang="en-GB" sz="2400" b="1" u="sng" dirty="0">
                <a:hlinkClick r:id="rId2"/>
              </a:rPr>
              <a:t>collection framework</a:t>
            </a:r>
            <a:r>
              <a:rPr lang="en-GB" sz="2400" dirty="0"/>
              <a:t> and is present in </a:t>
            </a:r>
            <a:r>
              <a:rPr lang="en-GB" sz="2400" dirty="0" err="1"/>
              <a:t>java.util</a:t>
            </a:r>
            <a:r>
              <a:rPr lang="en-GB" sz="2400" dirty="0"/>
              <a:t> package. </a:t>
            </a:r>
            <a:endParaRPr lang="en-GB" sz="2400" dirty="0" smtClean="0"/>
          </a:p>
          <a:p>
            <a:r>
              <a:rPr lang="en-GB" sz="2400" dirty="0" smtClean="0"/>
              <a:t>It </a:t>
            </a:r>
            <a:r>
              <a:rPr lang="en-GB" sz="2400" dirty="0"/>
              <a:t>provides us with dynamic arrays in Java</a:t>
            </a:r>
            <a:r>
              <a:rPr lang="en-GB" sz="2400" dirty="0" smtClean="0"/>
              <a:t>.</a:t>
            </a:r>
          </a:p>
          <a:p>
            <a:r>
              <a:rPr lang="en-GB" sz="2400" dirty="0"/>
              <a:t>Java </a:t>
            </a:r>
            <a:r>
              <a:rPr lang="en-GB" sz="2400" b="1" dirty="0" err="1"/>
              <a:t>ArrayList</a:t>
            </a:r>
            <a:r>
              <a:rPr lang="en-GB" sz="2400" dirty="0"/>
              <a:t> class uses a </a:t>
            </a:r>
            <a:r>
              <a:rPr lang="en-GB" sz="2400" i="1" dirty="0"/>
              <a:t>dynamic </a:t>
            </a:r>
            <a:r>
              <a:rPr lang="en-GB" sz="2400" i="1" dirty="0">
                <a:hlinkClick r:id="rId3"/>
              </a:rPr>
              <a:t>array</a:t>
            </a:r>
          </a:p>
          <a:p>
            <a:r>
              <a:rPr lang="en-GB" sz="2400" dirty="0"/>
              <a:t>for storing the elements. It is like an array, but there is </a:t>
            </a:r>
            <a:r>
              <a:rPr lang="en-GB" sz="2400" i="1" dirty="0"/>
              <a:t>no size limit</a:t>
            </a:r>
            <a:r>
              <a:rPr lang="en-GB" sz="2400" dirty="0"/>
              <a:t>. We can add or remove elements anytime. </a:t>
            </a:r>
            <a:endParaRPr lang="en-GB" sz="2400" dirty="0" smtClean="0"/>
          </a:p>
          <a:p>
            <a:r>
              <a:rPr lang="en-GB" sz="2400" dirty="0" smtClean="0"/>
              <a:t>So</a:t>
            </a:r>
            <a:r>
              <a:rPr lang="en-GB" sz="2400" dirty="0"/>
              <a:t>, it is much more flexible than the traditional array. It is found in the </a:t>
            </a:r>
            <a:r>
              <a:rPr lang="en-GB" sz="2400" i="1" dirty="0" err="1"/>
              <a:t>java.util</a:t>
            </a:r>
            <a:r>
              <a:rPr lang="en-GB" sz="2400" dirty="0"/>
              <a:t> package. It is like the Vector in C</a:t>
            </a:r>
            <a:r>
              <a:rPr lang="en-GB" sz="2400" dirty="0" smtClean="0"/>
              <a:t>++.</a:t>
            </a:r>
          </a:p>
          <a:p>
            <a:endParaRPr lang="en-GB" sz="2400" dirty="0"/>
          </a:p>
          <a:p>
            <a:r>
              <a:rPr lang="en-GB" sz="2400" dirty="0"/>
              <a:t>The </a:t>
            </a:r>
            <a:r>
              <a:rPr lang="en-GB" sz="2400" dirty="0" err="1"/>
              <a:t>ArrayList</a:t>
            </a:r>
            <a:r>
              <a:rPr lang="en-GB" sz="2400" dirty="0"/>
              <a:t> in Java can have the duplicate elements also. </a:t>
            </a:r>
            <a:endParaRPr lang="en-GB" sz="2400" dirty="0" smtClean="0"/>
          </a:p>
          <a:p>
            <a:r>
              <a:rPr lang="en-GB" sz="2400" dirty="0" smtClean="0"/>
              <a:t>It </a:t>
            </a:r>
            <a:r>
              <a:rPr lang="en-GB" sz="2400" dirty="0"/>
              <a:t>implements the List interface so we can use all the methods of List interface here. </a:t>
            </a:r>
            <a:endParaRPr lang="en-GB" sz="2400" dirty="0" smtClean="0"/>
          </a:p>
          <a:p>
            <a:r>
              <a:rPr lang="en-GB" sz="2400" dirty="0" smtClean="0"/>
              <a:t>The </a:t>
            </a:r>
            <a:r>
              <a:rPr lang="en-GB" sz="2400" dirty="0" err="1"/>
              <a:t>ArrayList</a:t>
            </a:r>
            <a:r>
              <a:rPr lang="en-GB" sz="2400" dirty="0"/>
              <a:t> maintains the insertion order internally.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689861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332656"/>
            <a:ext cx="4473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>
                <a:solidFill>
                  <a:srgbClr val="7030A0"/>
                </a:solidFill>
              </a:rPr>
              <a:t>Accesing</a:t>
            </a:r>
            <a:r>
              <a:rPr lang="en-GB" b="1" dirty="0" smtClean="0">
                <a:solidFill>
                  <a:srgbClr val="7030A0"/>
                </a:solidFill>
              </a:rPr>
              <a:t> Elements of </a:t>
            </a:r>
            <a:r>
              <a:rPr lang="en-GB" b="1" dirty="0" err="1" smtClean="0">
                <a:solidFill>
                  <a:srgbClr val="7030A0"/>
                </a:solidFill>
              </a:rPr>
              <a:t>ArrayList</a:t>
            </a:r>
            <a:r>
              <a:rPr lang="en-GB" b="1" dirty="0" smtClean="0">
                <a:solidFill>
                  <a:srgbClr val="7030A0"/>
                </a:solidFill>
              </a:rPr>
              <a:t>  using Iterator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3528" y="90872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r>
              <a:rPr lang="en-IN" dirty="0" smtClean="0"/>
              <a:t> </a:t>
            </a:r>
          </a:p>
          <a:p>
            <a:r>
              <a:rPr lang="en-IN" dirty="0" smtClean="0"/>
              <a:t>{   </a:t>
            </a:r>
          </a:p>
          <a:p>
            <a:r>
              <a:rPr lang="en-IN" dirty="0" smtClean="0"/>
              <a:t>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 </a:t>
            </a:r>
          </a:p>
          <a:p>
            <a:r>
              <a:rPr lang="en-IN" dirty="0" smtClean="0"/>
              <a:t>{      List&lt;Integer&gt; l=new </a:t>
            </a:r>
            <a:r>
              <a:rPr lang="en-IN" dirty="0" err="1" smtClean="0"/>
              <a:t>ArrayList</a:t>
            </a:r>
            <a:r>
              <a:rPr lang="en-IN" dirty="0" smtClean="0"/>
              <a:t>&lt;&gt;();      Scanner </a:t>
            </a:r>
            <a:r>
              <a:rPr lang="en-IN" dirty="0" err="1" smtClean="0"/>
              <a:t>sc</a:t>
            </a:r>
            <a:r>
              <a:rPr lang="en-IN" dirty="0" smtClean="0"/>
              <a:t>=new Scanner(System.in);  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n=</a:t>
            </a:r>
            <a:r>
              <a:rPr lang="en-IN" dirty="0" err="1" smtClean="0"/>
              <a:t>sc.nextInt</a:t>
            </a:r>
            <a:r>
              <a:rPr lang="en-IN" dirty="0" smtClean="0"/>
              <a:t>(); </a:t>
            </a:r>
          </a:p>
          <a:p>
            <a:r>
              <a:rPr lang="en-IN" dirty="0" smtClean="0"/>
              <a:t>     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=1;i&lt;=</a:t>
            </a:r>
            <a:r>
              <a:rPr lang="en-IN" dirty="0" err="1" smtClean="0"/>
              <a:t>n;i</a:t>
            </a:r>
            <a:r>
              <a:rPr lang="en-IN" dirty="0" smtClean="0"/>
              <a:t>++)      </a:t>
            </a:r>
          </a:p>
          <a:p>
            <a:r>
              <a:rPr lang="en-IN" dirty="0" smtClean="0"/>
              <a:t>{       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x=</a:t>
            </a:r>
            <a:r>
              <a:rPr lang="en-IN" dirty="0" err="1" smtClean="0"/>
              <a:t>sc.nextInt</a:t>
            </a:r>
            <a:r>
              <a:rPr lang="en-IN" dirty="0" smtClean="0"/>
              <a:t>();       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l.add</a:t>
            </a:r>
            <a:r>
              <a:rPr lang="en-IN" dirty="0" smtClean="0"/>
              <a:t>(x);    </a:t>
            </a:r>
          </a:p>
          <a:p>
            <a:r>
              <a:rPr lang="en-IN" dirty="0" smtClean="0"/>
              <a:t>  }    </a:t>
            </a:r>
          </a:p>
          <a:p>
            <a:r>
              <a:rPr lang="en-IN" dirty="0" smtClean="0"/>
              <a:t> Iterator it = </a:t>
            </a:r>
            <a:r>
              <a:rPr lang="en-IN" dirty="0" err="1" smtClean="0"/>
              <a:t>l.iterator</a:t>
            </a:r>
            <a:r>
              <a:rPr lang="en-IN" dirty="0" smtClean="0"/>
              <a:t>();         </a:t>
            </a:r>
          </a:p>
          <a:p>
            <a:r>
              <a:rPr lang="en-IN" dirty="0" smtClean="0"/>
              <a:t>while (</a:t>
            </a:r>
            <a:r>
              <a:rPr lang="en-IN" dirty="0" err="1" smtClean="0"/>
              <a:t>it.hasNext</a:t>
            </a:r>
            <a:r>
              <a:rPr lang="en-IN" dirty="0" smtClean="0"/>
              <a:t>())  </a:t>
            </a:r>
          </a:p>
          <a:p>
            <a:r>
              <a:rPr lang="en-IN" dirty="0" smtClean="0"/>
              <a:t>      {            </a:t>
            </a:r>
            <a:r>
              <a:rPr lang="en-IN" dirty="0" err="1" smtClean="0"/>
              <a:t>System.out.print</a:t>
            </a:r>
            <a:r>
              <a:rPr lang="en-IN" dirty="0" smtClean="0"/>
              <a:t>(</a:t>
            </a:r>
            <a:r>
              <a:rPr lang="en-IN" dirty="0" err="1" smtClean="0"/>
              <a:t>it.next</a:t>
            </a:r>
            <a:r>
              <a:rPr lang="en-IN" dirty="0" smtClean="0"/>
              <a:t>() + " ");        }   </a:t>
            </a:r>
          </a:p>
          <a:p>
            <a:r>
              <a:rPr lang="en-IN" dirty="0" smtClean="0"/>
              <a:t>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9572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268760"/>
            <a:ext cx="65344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r>
              <a:rPr lang="en-IN" dirty="0" smtClean="0"/>
              <a:t> </a:t>
            </a:r>
          </a:p>
          <a:p>
            <a:r>
              <a:rPr lang="en-IN" dirty="0" smtClean="0"/>
              <a:t>{    </a:t>
            </a:r>
          </a:p>
          <a:p>
            <a:r>
              <a:rPr lang="en-IN" dirty="0" smtClean="0"/>
              <a:t>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 </a:t>
            </a:r>
          </a:p>
          <a:p>
            <a:r>
              <a:rPr lang="en-IN" dirty="0" smtClean="0"/>
              <a:t>{       </a:t>
            </a:r>
          </a:p>
          <a:p>
            <a:r>
              <a:rPr lang="en-IN" dirty="0" smtClean="0"/>
              <a:t>List&lt;Integer&gt; l = </a:t>
            </a:r>
            <a:r>
              <a:rPr lang="en-IN" dirty="0" err="1" smtClean="0"/>
              <a:t>Arrays.asList</a:t>
            </a:r>
            <a:r>
              <a:rPr lang="en-IN" dirty="0" smtClean="0"/>
              <a:t>(1, 2, 3,4, 5, 6, 7, 8); </a:t>
            </a:r>
            <a:r>
              <a:rPr lang="en-IN" dirty="0" err="1" smtClean="0"/>
              <a:t>ListIterator</a:t>
            </a:r>
            <a:r>
              <a:rPr lang="en-IN" dirty="0" smtClean="0"/>
              <a:t>&lt;Integer&gt;iterator = </a:t>
            </a:r>
            <a:r>
              <a:rPr lang="en-IN" dirty="0" err="1" smtClean="0"/>
              <a:t>l.listIterator</a:t>
            </a:r>
            <a:r>
              <a:rPr lang="en-IN" dirty="0" smtClean="0"/>
              <a:t>();      </a:t>
            </a:r>
          </a:p>
          <a:p>
            <a:r>
              <a:rPr lang="en-IN" dirty="0" smtClean="0"/>
              <a:t>      while (</a:t>
            </a:r>
            <a:r>
              <a:rPr lang="en-IN" dirty="0" err="1" smtClean="0"/>
              <a:t>iterator.hasNext</a:t>
            </a:r>
            <a:r>
              <a:rPr lang="en-IN" dirty="0" smtClean="0"/>
              <a:t>())   </a:t>
            </a:r>
          </a:p>
          <a:p>
            <a:r>
              <a:rPr lang="en-IN" dirty="0" smtClean="0"/>
              <a:t> {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iterator.next</a:t>
            </a:r>
            <a:r>
              <a:rPr lang="en-IN" dirty="0" smtClean="0"/>
              <a:t>()); </a:t>
            </a:r>
          </a:p>
          <a:p>
            <a:r>
              <a:rPr lang="en-IN" dirty="0" smtClean="0"/>
              <a:t>   }</a:t>
            </a:r>
          </a:p>
          <a:p>
            <a:r>
              <a:rPr lang="en-IN" dirty="0" smtClean="0"/>
              <a:t>   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3528" y="332656"/>
            <a:ext cx="4796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>
                <a:solidFill>
                  <a:srgbClr val="7030A0"/>
                </a:solidFill>
              </a:rPr>
              <a:t>Accesing</a:t>
            </a:r>
            <a:r>
              <a:rPr lang="en-GB" b="1" dirty="0" smtClean="0">
                <a:solidFill>
                  <a:srgbClr val="7030A0"/>
                </a:solidFill>
              </a:rPr>
              <a:t> Elements of </a:t>
            </a:r>
            <a:r>
              <a:rPr lang="en-GB" b="1" dirty="0" err="1" smtClean="0">
                <a:solidFill>
                  <a:srgbClr val="7030A0"/>
                </a:solidFill>
              </a:rPr>
              <a:t>ArrayList</a:t>
            </a:r>
            <a:r>
              <a:rPr lang="en-GB" b="1" dirty="0" smtClean="0">
                <a:solidFill>
                  <a:srgbClr val="7030A0"/>
                </a:solidFill>
              </a:rPr>
              <a:t>  using </a:t>
            </a:r>
            <a:r>
              <a:rPr lang="en-GB" b="1" dirty="0" err="1" smtClean="0">
                <a:solidFill>
                  <a:srgbClr val="7030A0"/>
                </a:solidFill>
              </a:rPr>
              <a:t>ListIterator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7202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5674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Accessing Elements of </a:t>
            </a:r>
            <a:r>
              <a:rPr lang="en-GB" b="1" dirty="0" err="1" smtClean="0">
                <a:solidFill>
                  <a:srgbClr val="7030A0"/>
                </a:solidFill>
              </a:rPr>
              <a:t>ArrayList</a:t>
            </a:r>
            <a:r>
              <a:rPr lang="en-GB" b="1" dirty="0" smtClean="0">
                <a:solidFill>
                  <a:srgbClr val="7030A0"/>
                </a:solidFill>
              </a:rPr>
              <a:t>  using Lambda Expression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95536" y="58472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r>
              <a:rPr lang="en-IN" dirty="0" smtClean="0"/>
              <a:t> </a:t>
            </a:r>
          </a:p>
          <a:p>
            <a:r>
              <a:rPr lang="en-IN" dirty="0" smtClean="0"/>
              <a:t>{    </a:t>
            </a:r>
          </a:p>
          <a:p>
            <a:r>
              <a:rPr lang="en-IN" dirty="0" smtClean="0"/>
              <a:t>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 </a:t>
            </a:r>
          </a:p>
          <a:p>
            <a:r>
              <a:rPr lang="en-IN" dirty="0" smtClean="0"/>
              <a:t>{      List&lt;Integer&gt; l=new </a:t>
            </a:r>
            <a:r>
              <a:rPr lang="en-IN" dirty="0" err="1" smtClean="0"/>
              <a:t>ArrayList</a:t>
            </a:r>
            <a:r>
              <a:rPr lang="en-IN" dirty="0" smtClean="0"/>
              <a:t>&lt;&gt;();      Scanner </a:t>
            </a:r>
            <a:r>
              <a:rPr lang="en-IN" dirty="0" err="1" smtClean="0"/>
              <a:t>sc</a:t>
            </a:r>
            <a:r>
              <a:rPr lang="en-IN" dirty="0" smtClean="0"/>
              <a:t>=new Scanner(System.in);  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n=</a:t>
            </a:r>
            <a:r>
              <a:rPr lang="en-IN" dirty="0" err="1" smtClean="0"/>
              <a:t>sc.nextInt</a:t>
            </a:r>
            <a:r>
              <a:rPr lang="en-IN" dirty="0" smtClean="0"/>
              <a:t>();      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=1;i&lt;=</a:t>
            </a:r>
            <a:r>
              <a:rPr lang="en-IN" dirty="0" err="1" smtClean="0"/>
              <a:t>n;i</a:t>
            </a:r>
            <a:r>
              <a:rPr lang="en-IN" dirty="0" smtClean="0"/>
              <a:t>++)  </a:t>
            </a:r>
          </a:p>
          <a:p>
            <a:r>
              <a:rPr lang="en-IN" dirty="0" smtClean="0"/>
              <a:t>    {      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x=</a:t>
            </a:r>
            <a:r>
              <a:rPr lang="en-IN" dirty="0" err="1" smtClean="0"/>
              <a:t>sc.nextInt</a:t>
            </a:r>
            <a:r>
              <a:rPr lang="en-IN" dirty="0" smtClean="0"/>
              <a:t>();   </a:t>
            </a:r>
          </a:p>
          <a:p>
            <a:r>
              <a:rPr lang="en-IN" dirty="0" smtClean="0"/>
              <a:t>       </a:t>
            </a:r>
            <a:r>
              <a:rPr lang="en-IN" dirty="0" err="1" smtClean="0"/>
              <a:t>l.add</a:t>
            </a:r>
            <a:r>
              <a:rPr lang="en-IN" dirty="0" smtClean="0"/>
              <a:t>(x); </a:t>
            </a:r>
          </a:p>
          <a:p>
            <a:r>
              <a:rPr lang="en-IN" dirty="0" smtClean="0"/>
              <a:t>     }  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l.forEach</a:t>
            </a:r>
            <a:r>
              <a:rPr lang="en-IN" dirty="0" smtClean="0"/>
              <a:t>(x-&gt;</a:t>
            </a:r>
            <a:r>
              <a:rPr lang="en-IN" dirty="0" err="1" smtClean="0"/>
              <a:t>System.out.println</a:t>
            </a:r>
            <a:r>
              <a:rPr lang="en-IN" dirty="0" smtClean="0"/>
              <a:t>(x)); 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011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332656"/>
            <a:ext cx="5978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Accessing Elements of </a:t>
            </a:r>
            <a:r>
              <a:rPr lang="en-GB" b="1" dirty="0" err="1" smtClean="0">
                <a:solidFill>
                  <a:srgbClr val="7030A0"/>
                </a:solidFill>
              </a:rPr>
              <a:t>ArrayList</a:t>
            </a:r>
            <a:r>
              <a:rPr lang="en-GB" b="1" dirty="0" smtClean="0">
                <a:solidFill>
                  <a:srgbClr val="7030A0"/>
                </a:solidFill>
              </a:rPr>
              <a:t>  using Enumeration Interface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42824" y="752155"/>
            <a:ext cx="80176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endParaRPr lang="en-IN" dirty="0" smtClean="0"/>
          </a:p>
          <a:p>
            <a:r>
              <a:rPr lang="en-IN" dirty="0" smtClean="0"/>
              <a:t> {   </a:t>
            </a:r>
          </a:p>
          <a:p>
            <a:r>
              <a:rPr lang="en-IN" dirty="0" smtClean="0"/>
              <a:t>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 </a:t>
            </a:r>
          </a:p>
          <a:p>
            <a:r>
              <a:rPr lang="en-IN" dirty="0" smtClean="0"/>
              <a:t>{     </a:t>
            </a:r>
          </a:p>
          <a:p>
            <a:r>
              <a:rPr lang="en-IN" dirty="0" smtClean="0"/>
              <a:t> List&lt;Integer&gt; l=new </a:t>
            </a:r>
            <a:r>
              <a:rPr lang="en-IN" dirty="0" err="1" smtClean="0"/>
              <a:t>ArrayList</a:t>
            </a:r>
            <a:r>
              <a:rPr lang="en-IN" dirty="0" smtClean="0"/>
              <a:t>&lt;&gt;();    </a:t>
            </a:r>
          </a:p>
          <a:p>
            <a:r>
              <a:rPr lang="en-IN" dirty="0" smtClean="0"/>
              <a:t>  Scanner </a:t>
            </a:r>
            <a:r>
              <a:rPr lang="en-IN" dirty="0" err="1" smtClean="0"/>
              <a:t>sc</a:t>
            </a:r>
            <a:r>
              <a:rPr lang="en-IN" dirty="0" smtClean="0"/>
              <a:t>=new Scanner(System.in);   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n=</a:t>
            </a:r>
            <a:r>
              <a:rPr lang="en-IN" dirty="0" err="1" smtClean="0"/>
              <a:t>sc.nextInt</a:t>
            </a:r>
            <a:r>
              <a:rPr lang="en-IN" dirty="0" smtClean="0"/>
              <a:t>();     </a:t>
            </a:r>
          </a:p>
          <a:p>
            <a:r>
              <a:rPr lang="en-IN" dirty="0" smtClean="0"/>
              <a:t> 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=1;i&lt;=</a:t>
            </a:r>
            <a:r>
              <a:rPr lang="en-IN" dirty="0" err="1" smtClean="0"/>
              <a:t>n;i</a:t>
            </a:r>
            <a:r>
              <a:rPr lang="en-IN" dirty="0" smtClean="0"/>
              <a:t>++)  </a:t>
            </a:r>
          </a:p>
          <a:p>
            <a:r>
              <a:rPr lang="en-IN" dirty="0" smtClean="0"/>
              <a:t>    {     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int</a:t>
            </a:r>
            <a:r>
              <a:rPr lang="en-IN" dirty="0" smtClean="0"/>
              <a:t> x=</a:t>
            </a:r>
            <a:r>
              <a:rPr lang="en-IN" dirty="0" err="1" smtClean="0"/>
              <a:t>sc.nextInt</a:t>
            </a:r>
            <a:r>
              <a:rPr lang="en-IN" dirty="0" smtClean="0"/>
              <a:t>();       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l.add</a:t>
            </a:r>
            <a:r>
              <a:rPr lang="en-IN" dirty="0" smtClean="0"/>
              <a:t>(x);     </a:t>
            </a:r>
          </a:p>
          <a:p>
            <a:r>
              <a:rPr lang="en-IN" dirty="0" smtClean="0"/>
              <a:t> }   </a:t>
            </a:r>
          </a:p>
          <a:p>
            <a:r>
              <a:rPr lang="en-IN" dirty="0" smtClean="0"/>
              <a:t>Enumeration&lt;Integer&gt; e= </a:t>
            </a:r>
            <a:r>
              <a:rPr lang="en-IN" dirty="0" err="1" smtClean="0"/>
              <a:t>Collections.enumeration</a:t>
            </a:r>
            <a:r>
              <a:rPr lang="en-IN" dirty="0" smtClean="0"/>
              <a:t>(l);      </a:t>
            </a:r>
          </a:p>
          <a:p>
            <a:r>
              <a:rPr lang="en-IN" dirty="0" smtClean="0"/>
              <a:t>   while (</a:t>
            </a:r>
            <a:r>
              <a:rPr lang="en-IN" dirty="0" err="1" smtClean="0"/>
              <a:t>e.hasMoreElements</a:t>
            </a:r>
            <a:r>
              <a:rPr lang="en-IN" dirty="0" smtClean="0"/>
              <a:t>())   </a:t>
            </a:r>
          </a:p>
          <a:p>
            <a:r>
              <a:rPr lang="en-IN" dirty="0" smtClean="0"/>
              <a:t> {         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e.nextElement</a:t>
            </a:r>
            <a:r>
              <a:rPr lang="en-IN" dirty="0" smtClean="0"/>
              <a:t>());    </a:t>
            </a:r>
          </a:p>
          <a:p>
            <a:r>
              <a:rPr lang="en-IN" dirty="0" smtClean="0"/>
              <a:t>}  </a:t>
            </a:r>
          </a:p>
          <a:p>
            <a:r>
              <a:rPr lang="en-IN" dirty="0" smtClean="0"/>
              <a:t> 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36778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3265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b="1" dirty="0" err="1"/>
              <a:t>ArrayList</a:t>
            </a:r>
            <a:r>
              <a:rPr lang="en-GB" b="1" dirty="0"/>
              <a:t> to Array Conversion in Java : </a:t>
            </a:r>
            <a:r>
              <a:rPr lang="en-GB" b="1" dirty="0" err="1"/>
              <a:t>toArray</a:t>
            </a:r>
            <a:r>
              <a:rPr lang="en-GB" b="1" dirty="0" smtClean="0"/>
              <a:t>() Method</a:t>
            </a:r>
            <a:endParaRPr lang="en-GB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7327" y="620688"/>
            <a:ext cx="6997108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Object[] objects =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arraylistObject.toArray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();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1124744"/>
            <a:ext cx="843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toArray</a:t>
            </a:r>
            <a:r>
              <a:rPr lang="en-GB" dirty="0"/>
              <a:t>() method returns an array of type Object(Object[]). We need to typecast it to </a:t>
            </a:r>
            <a:r>
              <a:rPr lang="en-GB" dirty="0" smtClean="0"/>
              <a:t>Integer or required Data type </a:t>
            </a:r>
            <a:r>
              <a:rPr lang="en-GB" dirty="0"/>
              <a:t>before using as Integer objects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88454" y="2139567"/>
            <a:ext cx="78630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r>
              <a:rPr lang="en-IN" dirty="0" smtClean="0"/>
              <a:t> </a:t>
            </a:r>
          </a:p>
          <a:p>
            <a:r>
              <a:rPr lang="en-IN" dirty="0" smtClean="0"/>
              <a:t>{   </a:t>
            </a:r>
          </a:p>
          <a:p>
            <a:r>
              <a:rPr lang="en-IN" dirty="0" smtClean="0"/>
              <a:t>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 </a:t>
            </a:r>
          </a:p>
          <a:p>
            <a:r>
              <a:rPr lang="en-IN" dirty="0" smtClean="0"/>
              <a:t>{       List&lt;Integer&gt; l = </a:t>
            </a:r>
            <a:r>
              <a:rPr lang="en-IN" dirty="0" err="1" smtClean="0"/>
              <a:t>Arrays.asList</a:t>
            </a:r>
            <a:r>
              <a:rPr lang="en-IN" dirty="0" smtClean="0"/>
              <a:t>(1, 2, 3,4, 5, 6, 7, 8); </a:t>
            </a:r>
          </a:p>
          <a:p>
            <a:r>
              <a:rPr lang="en-IN" dirty="0" smtClean="0"/>
              <a:t>Object[] l1 = </a:t>
            </a:r>
            <a:r>
              <a:rPr lang="en-IN" dirty="0" err="1" smtClean="0"/>
              <a:t>l.toArray</a:t>
            </a:r>
            <a:r>
              <a:rPr lang="en-IN" dirty="0" smtClean="0"/>
              <a:t>();       </a:t>
            </a:r>
          </a:p>
          <a:p>
            <a:r>
              <a:rPr lang="en-IN" dirty="0" smtClean="0"/>
              <a:t>   for (Object x : l1)   </a:t>
            </a:r>
          </a:p>
          <a:p>
            <a:r>
              <a:rPr lang="en-IN" dirty="0" smtClean="0"/>
              <a:t>         </a:t>
            </a:r>
            <a:r>
              <a:rPr lang="en-IN" dirty="0" err="1" smtClean="0"/>
              <a:t>System.out.print</a:t>
            </a:r>
            <a:r>
              <a:rPr lang="en-IN" dirty="0" smtClean="0"/>
              <a:t>(x + " ");   </a:t>
            </a:r>
          </a:p>
          <a:p>
            <a:r>
              <a:rPr lang="en-IN" dirty="0" smtClean="0"/>
              <a:t>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6086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805759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Sorting </a:t>
            </a:r>
            <a:r>
              <a:rPr lang="en-IN" dirty="0" err="1" smtClean="0"/>
              <a:t>ArrayList</a:t>
            </a:r>
            <a:r>
              <a:rPr lang="en-IN" dirty="0" smtClean="0"/>
              <a:t> using  </a:t>
            </a:r>
            <a:r>
              <a:rPr lang="en-IN" dirty="0" err="1" smtClean="0"/>
              <a:t>Collections.sort</a:t>
            </a:r>
            <a:r>
              <a:rPr lang="en-IN" dirty="0"/>
              <a:t>() </a:t>
            </a:r>
            <a:r>
              <a:rPr lang="en-IN" dirty="0" smtClean="0"/>
              <a:t>Method</a:t>
            </a:r>
          </a:p>
          <a:p>
            <a:endParaRPr lang="en-IN" dirty="0"/>
          </a:p>
          <a:p>
            <a:r>
              <a:rPr lang="en-IN" dirty="0" err="1" smtClean="0"/>
              <a:t>Collections.sort</a:t>
            </a:r>
            <a:r>
              <a:rPr lang="en-IN" dirty="0" smtClean="0"/>
              <a:t>(</a:t>
            </a:r>
            <a:r>
              <a:rPr lang="en-IN" dirty="0" err="1" smtClean="0"/>
              <a:t>ArrayListObject</a:t>
            </a:r>
            <a:r>
              <a:rPr lang="en-IN" dirty="0" smtClean="0"/>
              <a:t>);</a:t>
            </a:r>
            <a:r>
              <a:rPr lang="en-IN" dirty="0"/>
              <a:t>   </a:t>
            </a:r>
            <a:r>
              <a:rPr lang="en-IN" dirty="0" smtClean="0"/>
              <a:t>  -&gt; Ascending Order</a:t>
            </a:r>
          </a:p>
          <a:p>
            <a:endParaRPr lang="en-IN" dirty="0"/>
          </a:p>
          <a:p>
            <a:r>
              <a:rPr lang="en-IN" dirty="0" err="1" smtClean="0"/>
              <a:t>Collections.sort</a:t>
            </a:r>
            <a:r>
              <a:rPr lang="en-IN" dirty="0" smtClean="0"/>
              <a:t>(</a:t>
            </a:r>
            <a:r>
              <a:rPr lang="en-IN" dirty="0" err="1" smtClean="0"/>
              <a:t>ArrayListObject</a:t>
            </a:r>
            <a:r>
              <a:rPr lang="en-IN" dirty="0" smtClean="0"/>
              <a:t>),</a:t>
            </a:r>
            <a:r>
              <a:rPr lang="en-IN" dirty="0" err="1" smtClean="0"/>
              <a:t>Collections.reverseOrder</a:t>
            </a:r>
            <a:r>
              <a:rPr lang="en-IN" dirty="0" smtClean="0"/>
              <a:t>());   -&gt; </a:t>
            </a:r>
            <a:r>
              <a:rPr lang="en-IN" smtClean="0"/>
              <a:t>Descending Order  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6104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ArrayList clas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664"/>
            <a:ext cx="3096344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11960" y="260648"/>
            <a:ext cx="4824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It inherits the </a:t>
            </a:r>
            <a:r>
              <a:rPr lang="en-GB" dirty="0" err="1"/>
              <a:t>AbstractList</a:t>
            </a:r>
            <a:r>
              <a:rPr lang="en-GB" dirty="0"/>
              <a:t> class and implements </a:t>
            </a:r>
            <a:r>
              <a:rPr lang="en-GB" dirty="0">
                <a:hlinkClick r:id="rId3"/>
              </a:rPr>
              <a:t>List interface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223368" y="105273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Hierarchy of </a:t>
            </a:r>
            <a:r>
              <a:rPr lang="en-GB" dirty="0" err="1"/>
              <a:t>ArrayList</a:t>
            </a:r>
            <a:r>
              <a:rPr lang="en-GB" dirty="0"/>
              <a:t> class</a:t>
            </a:r>
          </a:p>
          <a:p>
            <a:r>
              <a:rPr lang="en-GB" dirty="0"/>
              <a:t>As shown in the above diagram, Java </a:t>
            </a:r>
            <a:r>
              <a:rPr lang="en-GB" dirty="0" err="1"/>
              <a:t>ArrayList</a:t>
            </a:r>
            <a:r>
              <a:rPr lang="en-GB" dirty="0"/>
              <a:t> class extends </a:t>
            </a:r>
            <a:r>
              <a:rPr lang="en-GB" dirty="0" err="1"/>
              <a:t>AbstractList</a:t>
            </a:r>
            <a:r>
              <a:rPr lang="en-GB" dirty="0"/>
              <a:t> class which implements List interface. The List interface extends the </a:t>
            </a:r>
            <a:r>
              <a:rPr lang="en-GB" dirty="0">
                <a:hlinkClick r:id="rId4"/>
              </a:rPr>
              <a:t>Collection</a:t>
            </a:r>
          </a:p>
          <a:p>
            <a:r>
              <a:rPr lang="en-GB" dirty="0"/>
              <a:t>and </a:t>
            </a:r>
            <a:r>
              <a:rPr lang="en-GB" dirty="0" err="1"/>
              <a:t>Iterable</a:t>
            </a:r>
            <a:r>
              <a:rPr lang="en-GB" dirty="0"/>
              <a:t> interfaces in hierarchical order.</a:t>
            </a:r>
          </a:p>
        </p:txBody>
      </p:sp>
    </p:spTree>
    <p:extLst>
      <p:ext uri="{BB962C8B-B14F-4D97-AF65-F5344CB8AC3E}">
        <p14:creationId xmlns:p14="http://schemas.microsoft.com/office/powerpoint/2010/main" xmlns="" val="224379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496" y="455181"/>
            <a:ext cx="8856983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The important points about Java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ArrayList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 class are: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  <a:cs typeface="Times New Roman" pitchFamily="18" charset="0"/>
              </a:rPr>
              <a:t>181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herit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  <a:cs typeface="Times New Roman" pitchFamily="18" charset="0"/>
              </a:rPr>
              <a:t>Triggers in SQL (Hindi)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herit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class can contain duplicate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class maintains insertion 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class is non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inter-regular"/>
                <a:hlinkClick r:id="rId2"/>
              </a:rPr>
              <a:t>synchronized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allows random access because array works at the index basis.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30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32656"/>
            <a:ext cx="84087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4400" b="1" dirty="0" smtClean="0">
                <a:solidFill>
                  <a:srgbClr val="7030A0"/>
                </a:solidFill>
              </a:rPr>
              <a:t>Syntax for creating </a:t>
            </a:r>
            <a:r>
              <a:rPr lang="en-IN" sz="4400" b="1" dirty="0" err="1" smtClean="0">
                <a:solidFill>
                  <a:srgbClr val="7030A0"/>
                </a:solidFill>
              </a:rPr>
              <a:t>ArrayList</a:t>
            </a:r>
            <a:r>
              <a:rPr lang="en-IN" sz="4400" b="1" dirty="0" smtClean="0">
                <a:solidFill>
                  <a:srgbClr val="7030A0"/>
                </a:solidFill>
              </a:rPr>
              <a:t> Object</a:t>
            </a:r>
            <a:endParaRPr lang="en-IN" sz="4400" b="1" dirty="0">
              <a:solidFill>
                <a:srgbClr val="7030A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7856" y="1084575"/>
            <a:ext cx="8424936" cy="193899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&lt;E&gt; Object = new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&lt;E&gt;();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&lt;E&gt; Object = new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&lt;&gt;();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832" y="3573016"/>
            <a:ext cx="90146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 above syntax E represents Data Type and it should be represented by Wrapper class in Java not Primitive Data type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They are Byte, Short, Integer, Long, Float, Double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String, Boolean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816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7856" y="1084575"/>
            <a:ext cx="8424936" cy="193899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List&lt;E&gt; Object = new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&lt;E&gt;();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List&lt;E&gt; Object = new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&lt;&gt;();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167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836712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List&lt;Integer&gt; l = </a:t>
            </a:r>
            <a:r>
              <a:rPr lang="en-IN" dirty="0" err="1" smtClean="0"/>
              <a:t>Arrays.asList</a:t>
            </a:r>
            <a:r>
              <a:rPr lang="en-IN" dirty="0" smtClean="0"/>
              <a:t>(1, 2, 3,4, 5, 6, 7, 8);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3528" y="260648"/>
            <a:ext cx="253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dirty="0" smtClean="0">
                <a:solidFill>
                  <a:srgbClr val="7030A0"/>
                </a:solidFill>
              </a:rPr>
              <a:t>creating </a:t>
            </a:r>
            <a:r>
              <a:rPr lang="en-IN" b="1" dirty="0" err="1" smtClean="0">
                <a:solidFill>
                  <a:srgbClr val="7030A0"/>
                </a:solidFill>
              </a:rPr>
              <a:t>ArrayList</a:t>
            </a:r>
            <a:r>
              <a:rPr lang="en-IN" b="1" dirty="0" smtClean="0">
                <a:solidFill>
                  <a:srgbClr val="7030A0"/>
                </a:solidFill>
              </a:rPr>
              <a:t> Object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518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32656"/>
            <a:ext cx="2287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4400" b="1" dirty="0" smtClean="0">
                <a:solidFill>
                  <a:srgbClr val="7030A0"/>
                </a:solidFill>
              </a:rPr>
              <a:t>Methods</a:t>
            </a:r>
            <a:endParaRPr lang="en-IN" sz="4400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692" y="1102097"/>
            <a:ext cx="85677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add:</a:t>
            </a:r>
          </a:p>
          <a:p>
            <a:r>
              <a:rPr lang="en-GB" dirty="0" smtClean="0"/>
              <a:t>This </a:t>
            </a:r>
            <a:r>
              <a:rPr lang="en-GB" dirty="0"/>
              <a:t>method appends the specified element to the end of this </a:t>
            </a:r>
            <a:r>
              <a:rPr lang="en-GB" dirty="0" smtClean="0"/>
              <a:t>list</a:t>
            </a:r>
          </a:p>
          <a:p>
            <a:endParaRPr lang="en-GB" dirty="0" smtClean="0"/>
          </a:p>
          <a:p>
            <a:r>
              <a:rPr lang="en-IN" dirty="0" err="1" smtClean="0"/>
              <a:t>arraylistobject.add</a:t>
            </a:r>
            <a:r>
              <a:rPr lang="en-IN" dirty="0" smtClean="0"/>
              <a:t> (E element) </a:t>
            </a:r>
          </a:p>
          <a:p>
            <a:endParaRPr lang="en-GB" dirty="0" smtClean="0"/>
          </a:p>
          <a:p>
            <a:r>
              <a:rPr lang="en-IN" b="1" dirty="0" err="1"/>
              <a:t>boolean</a:t>
            </a:r>
            <a:r>
              <a:rPr lang="en-IN" dirty="0"/>
              <a:t> </a:t>
            </a:r>
            <a:r>
              <a:rPr lang="en-IN" dirty="0" smtClean="0"/>
              <a:t>variable=</a:t>
            </a:r>
            <a:r>
              <a:rPr lang="en-IN" dirty="0" err="1" smtClean="0"/>
              <a:t>arraylistobject.add</a:t>
            </a:r>
            <a:r>
              <a:rPr lang="en-IN" dirty="0"/>
              <a:t> (E element)  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2. </a:t>
            </a:r>
            <a:r>
              <a:rPr lang="en-IN" b="1" dirty="0"/>
              <a:t>add(</a:t>
            </a:r>
            <a:r>
              <a:rPr lang="en-IN" b="1" dirty="0" err="1"/>
              <a:t>int</a:t>
            </a:r>
            <a:r>
              <a:rPr lang="en-IN" b="1" dirty="0"/>
              <a:t> index, Object element</a:t>
            </a:r>
            <a:r>
              <a:rPr lang="en-IN" b="1" dirty="0" smtClean="0"/>
              <a:t>)</a:t>
            </a:r>
          </a:p>
          <a:p>
            <a:endParaRPr lang="en-IN" b="1" dirty="0"/>
          </a:p>
          <a:p>
            <a:r>
              <a:rPr lang="en-GB" dirty="0"/>
              <a:t>This method inserts the specified element E at the specified position in this </a:t>
            </a:r>
            <a:r>
              <a:rPr lang="en-GB" dirty="0" err="1"/>
              <a:t>list.It</a:t>
            </a:r>
            <a:r>
              <a:rPr lang="en-GB" dirty="0"/>
              <a:t> shifts the element currently at that position (if any) and any subsequent elements to the right </a:t>
            </a:r>
            <a:endParaRPr lang="en-GB" dirty="0" smtClean="0"/>
          </a:p>
          <a:p>
            <a:endParaRPr lang="en-IN" dirty="0" smtClean="0"/>
          </a:p>
          <a:p>
            <a:r>
              <a:rPr lang="en-IN" dirty="0" err="1" smtClean="0"/>
              <a:t>arraylistobject.add</a:t>
            </a:r>
            <a:r>
              <a:rPr lang="en-IN" dirty="0" smtClean="0"/>
              <a:t> (</a:t>
            </a:r>
            <a:r>
              <a:rPr lang="en-IN" dirty="0" err="1" smtClean="0"/>
              <a:t>indexno</a:t>
            </a:r>
            <a:r>
              <a:rPr lang="en-IN" dirty="0" smtClean="0"/>
              <a:t>, E Element)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0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16632"/>
            <a:ext cx="3477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err="1">
                <a:solidFill>
                  <a:srgbClr val="7030A0"/>
                </a:solidFill>
              </a:rPr>
              <a:t>addAll</a:t>
            </a:r>
            <a:r>
              <a:rPr lang="en-IN" sz="3200" dirty="0">
                <a:solidFill>
                  <a:srgbClr val="7030A0"/>
                </a:solidFill>
              </a:rPr>
              <a:t>(Collection c)</a:t>
            </a:r>
            <a:r>
              <a:rPr lang="en-IN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30984" y="836712"/>
            <a:ext cx="8605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method appends all of the elements in the specified collection to the end of this </a:t>
            </a:r>
            <a:r>
              <a:rPr lang="en-GB" dirty="0" smtClean="0"/>
              <a:t>list.</a:t>
            </a:r>
          </a:p>
          <a:p>
            <a:endParaRPr lang="en-GB" dirty="0"/>
          </a:p>
          <a:p>
            <a:r>
              <a:rPr lang="en-IN" dirty="0" err="1" smtClean="0"/>
              <a:t>Arraylistobject.addAll</a:t>
            </a:r>
            <a:r>
              <a:rPr lang="en-IN" dirty="0" smtClean="0"/>
              <a:t>(Collection</a:t>
            </a:r>
            <a:r>
              <a:rPr lang="en-IN" dirty="0"/>
              <a:t> c)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984" y="2132856"/>
            <a:ext cx="5060616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err="1">
                <a:solidFill>
                  <a:srgbClr val="7030A0"/>
                </a:solidFill>
              </a:rPr>
              <a:t>addAll</a:t>
            </a:r>
            <a:r>
              <a:rPr lang="en-IN" sz="3200" dirty="0">
                <a:solidFill>
                  <a:srgbClr val="7030A0"/>
                </a:solidFill>
              </a:rPr>
              <a:t>(</a:t>
            </a:r>
            <a:r>
              <a:rPr lang="en-IN" sz="3200" dirty="0" err="1">
                <a:solidFill>
                  <a:srgbClr val="7030A0"/>
                </a:solidFill>
              </a:rPr>
              <a:t>int</a:t>
            </a:r>
            <a:r>
              <a:rPr lang="en-IN" sz="3200" dirty="0">
                <a:solidFill>
                  <a:srgbClr val="7030A0"/>
                </a:solidFill>
              </a:rPr>
              <a:t> index, Collection c</a:t>
            </a:r>
            <a:r>
              <a:rPr lang="en-IN" sz="3200" dirty="0" smtClean="0">
                <a:solidFill>
                  <a:srgbClr val="7030A0"/>
                </a:solidFill>
              </a:rPr>
              <a:t>)</a:t>
            </a:r>
          </a:p>
          <a:p>
            <a:endParaRPr lang="en-IN" dirty="0"/>
          </a:p>
          <a:p>
            <a:r>
              <a:rPr lang="en-IN" dirty="0"/>
              <a:t> </a:t>
            </a:r>
            <a:r>
              <a:rPr lang="en-IN" dirty="0" err="1" smtClean="0"/>
              <a:t>Arraylistobject.addAll</a:t>
            </a:r>
            <a:r>
              <a:rPr lang="en-IN" dirty="0" smtClean="0"/>
              <a:t>(index, Collection c)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1843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1000</Words>
  <Application>Microsoft Office PowerPoint</Application>
  <PresentationFormat>On-screen Show (4:3)</PresentationFormat>
  <Paragraphs>245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ArrayList in Java Collections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 in Java Collections</dc:title>
  <dc:creator>ismail - [2010]</dc:creator>
  <cp:lastModifiedBy>abc</cp:lastModifiedBy>
  <cp:revision>41</cp:revision>
  <dcterms:created xsi:type="dcterms:W3CDTF">2021-11-26T05:36:43Z</dcterms:created>
  <dcterms:modified xsi:type="dcterms:W3CDTF">2023-07-04T01:29:58Z</dcterms:modified>
</cp:coreProperties>
</file>