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086"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214922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250847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356551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79877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274521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129759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218057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396215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357228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173785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E79F-EB3F-4775-8EF7-07967C8FADD6}"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27124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E79F-EB3F-4775-8EF7-07967C8FADD6}" type="datetimeFigureOut">
              <a:rPr lang="en-IN" smtClean="0"/>
              <a:pPr/>
              <a:t>11-07-2023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913E1-DBF2-43B4-9713-8ECD1E285956}" type="slidenum">
              <a:rPr lang="en-IN" smtClean="0"/>
              <a:pPr/>
              <a:t>‹#›</a:t>
            </a:fld>
            <a:endParaRPr lang="en-IN"/>
          </a:p>
        </p:txBody>
      </p:sp>
    </p:spTree>
    <p:extLst>
      <p:ext uri="{BB962C8B-B14F-4D97-AF65-F5344CB8AC3E}">
        <p14:creationId xmlns:p14="http://schemas.microsoft.com/office/powerpoint/2010/main" xmlns="" val="355759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linkedlist-remove-method-in-java/"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java-util-package-java/" TargetMode="External"/><Relationship Id="rId2" Type="http://schemas.openxmlformats.org/officeDocument/2006/relationships/hyperlink" Target="https://www.geeksforgeeks.org/collections-in-java-2/" TargetMode="External"/><Relationship Id="rId1" Type="http://schemas.openxmlformats.org/officeDocument/2006/relationships/slideLayout" Target="../slideLayouts/slideLayout7.xml"/><Relationship Id="rId4" Type="http://schemas.openxmlformats.org/officeDocument/2006/relationships/hyperlink" Target="https://www.geeksforgeeks.org/data-structures/linked-list/"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doubly-linked-lis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a:solidFill>
                  <a:srgbClr val="FF0000"/>
                </a:solidFill>
              </a:rPr>
              <a:t>LinkedList</a:t>
            </a:r>
            <a:r>
              <a:rPr lang="en-IN" b="1" dirty="0">
                <a:solidFill>
                  <a:srgbClr val="FF0000"/>
                </a:solidFill>
              </a:rPr>
              <a:t> in Java</a:t>
            </a:r>
            <a:br>
              <a:rPr lang="en-IN" b="1" dirty="0">
                <a:solidFill>
                  <a:srgbClr val="FF0000"/>
                </a:solidFill>
              </a:rPr>
            </a:br>
            <a:endParaRPr lang="en-IN" dirty="0">
              <a:solidFill>
                <a:srgbClr val="FF0000"/>
              </a:solidFill>
            </a:endParaRPr>
          </a:p>
        </p:txBody>
      </p:sp>
      <p:sp>
        <p:nvSpPr>
          <p:cNvPr id="3" name="Subtitle 2"/>
          <p:cNvSpPr>
            <a:spLocks noGrp="1"/>
          </p:cNvSpPr>
          <p:nvPr>
            <p:ph type="subTitle" idx="1"/>
          </p:nvPr>
        </p:nvSpPr>
        <p:spPr/>
        <p:txBody>
          <a:bodyPr/>
          <a:lstStyle/>
          <a:p>
            <a:endParaRPr lang="en-IN" b="1" dirty="0">
              <a:solidFill>
                <a:srgbClr val="00B050"/>
              </a:solidFill>
            </a:endParaRPr>
          </a:p>
        </p:txBody>
      </p:sp>
    </p:spTree>
    <p:extLst>
      <p:ext uri="{BB962C8B-B14F-4D97-AF65-F5344CB8AC3E}">
        <p14:creationId xmlns:p14="http://schemas.microsoft.com/office/powerpoint/2010/main" xmlns="" val="89161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6796348" cy="6463308"/>
          </a:xfrm>
          <a:prstGeom prst="rect">
            <a:avLst/>
          </a:prstGeom>
        </p:spPr>
        <p:txBody>
          <a:bodyPr wrap="none">
            <a:spAutoFit/>
          </a:bodyPr>
          <a:lstStyle/>
          <a:p>
            <a:pPr fontAlgn="base"/>
            <a:r>
              <a:rPr lang="en-IN" sz="3600" b="1" dirty="0" err="1">
                <a:solidFill>
                  <a:srgbClr val="C00000"/>
                </a:solidFill>
              </a:rPr>
              <a:t>removeFirst</a:t>
            </a:r>
            <a:r>
              <a:rPr lang="en-IN" sz="3600" b="1" dirty="0" smtClean="0">
                <a:solidFill>
                  <a:srgbClr val="C00000"/>
                </a:solidFill>
              </a:rPr>
              <a:t>()</a:t>
            </a:r>
          </a:p>
          <a:p>
            <a:pPr fontAlgn="base"/>
            <a:r>
              <a:rPr lang="en-IN" b="1" dirty="0" smtClean="0"/>
              <a:t>This </a:t>
            </a:r>
            <a:r>
              <a:rPr lang="en-GB" dirty="0"/>
              <a:t>method is used to remove the first element from a linked list</a:t>
            </a:r>
            <a:r>
              <a:rPr lang="en-GB" dirty="0" smtClean="0"/>
              <a:t>.</a:t>
            </a:r>
          </a:p>
          <a:p>
            <a:pPr fontAlgn="base"/>
            <a:endParaRPr lang="en-GB" b="1" dirty="0"/>
          </a:p>
          <a:p>
            <a:pPr fontAlgn="base"/>
            <a:r>
              <a:rPr lang="en-IN" dirty="0" err="1" smtClean="0"/>
              <a:t>LinkedListobject.removeFirst</a:t>
            </a:r>
            <a:r>
              <a:rPr lang="en-IN" dirty="0" smtClean="0"/>
              <a:t>();</a:t>
            </a:r>
          </a:p>
          <a:p>
            <a:pPr fontAlgn="base"/>
            <a:endParaRPr lang="en-IN" b="1" dirty="0"/>
          </a:p>
          <a:p>
            <a:pPr fontAlgn="base"/>
            <a:r>
              <a:rPr lang="en-IN" sz="3600" b="1" dirty="0" err="1">
                <a:solidFill>
                  <a:srgbClr val="C00000"/>
                </a:solidFill>
              </a:rPr>
              <a:t>removeLast</a:t>
            </a:r>
            <a:r>
              <a:rPr lang="en-IN" sz="3600" b="1" dirty="0">
                <a:solidFill>
                  <a:srgbClr val="C00000"/>
                </a:solidFill>
              </a:rPr>
              <a:t>() </a:t>
            </a:r>
          </a:p>
          <a:p>
            <a:pPr fontAlgn="base"/>
            <a:endParaRPr lang="en-IN" b="1" dirty="0" smtClean="0"/>
          </a:p>
          <a:p>
            <a:pPr fontAlgn="base"/>
            <a:r>
              <a:rPr lang="en-IN" b="1" dirty="0" smtClean="0"/>
              <a:t>This </a:t>
            </a:r>
            <a:r>
              <a:rPr lang="en-GB" dirty="0"/>
              <a:t>method is used to remove the last element from the </a:t>
            </a:r>
            <a:r>
              <a:rPr lang="en-GB" dirty="0" err="1"/>
              <a:t>LinkedList</a:t>
            </a:r>
            <a:r>
              <a:rPr lang="en-GB" dirty="0" smtClean="0"/>
              <a:t>.</a:t>
            </a:r>
          </a:p>
          <a:p>
            <a:pPr fontAlgn="base"/>
            <a:endParaRPr lang="en-GB" b="1" dirty="0"/>
          </a:p>
          <a:p>
            <a:pPr fontAlgn="base"/>
            <a:r>
              <a:rPr lang="en-IN" dirty="0" err="1" smtClean="0"/>
              <a:t>LinkedListobject.removeLast</a:t>
            </a:r>
            <a:r>
              <a:rPr lang="en-IN" dirty="0" smtClean="0"/>
              <a:t>()</a:t>
            </a:r>
          </a:p>
          <a:p>
            <a:pPr fontAlgn="base"/>
            <a:r>
              <a:rPr lang="en-IN" sz="3600" u="sng" dirty="0" smtClean="0">
                <a:solidFill>
                  <a:srgbClr val="C00000"/>
                </a:solidFill>
                <a:hlinkClick r:id="rId2"/>
              </a:rPr>
              <a:t>remove(</a:t>
            </a:r>
            <a:r>
              <a:rPr lang="en-IN" sz="3600" u="sng" dirty="0" err="1" smtClean="0">
                <a:solidFill>
                  <a:srgbClr val="C00000"/>
                </a:solidFill>
                <a:hlinkClick r:id="rId2"/>
              </a:rPr>
              <a:t>int</a:t>
            </a:r>
            <a:r>
              <a:rPr lang="en-IN" sz="3600" u="sng" dirty="0" smtClean="0">
                <a:solidFill>
                  <a:srgbClr val="C00000"/>
                </a:solidFill>
                <a:hlinkClick r:id="rId2"/>
              </a:rPr>
              <a:t> </a:t>
            </a:r>
            <a:r>
              <a:rPr lang="en-IN" sz="3600" u="sng" dirty="0">
                <a:solidFill>
                  <a:srgbClr val="C00000"/>
                </a:solidFill>
                <a:hlinkClick r:id="rId2"/>
              </a:rPr>
              <a:t>index</a:t>
            </a:r>
            <a:r>
              <a:rPr lang="en-IN" sz="3600" u="sng" dirty="0" smtClean="0">
                <a:solidFill>
                  <a:srgbClr val="C00000"/>
                </a:solidFill>
                <a:hlinkClick r:id="rId2"/>
              </a:rPr>
              <a:t>)</a:t>
            </a:r>
            <a:endParaRPr lang="en-IN" sz="3600" u="sng" dirty="0" smtClean="0">
              <a:solidFill>
                <a:srgbClr val="C00000"/>
              </a:solidFill>
            </a:endParaRPr>
          </a:p>
          <a:p>
            <a:pPr fontAlgn="base"/>
            <a:r>
              <a:rPr lang="en-GB" dirty="0"/>
              <a:t>This method removes the element at the specified position in this list</a:t>
            </a:r>
            <a:r>
              <a:rPr lang="en-GB" dirty="0" smtClean="0"/>
              <a:t>.</a:t>
            </a:r>
          </a:p>
          <a:p>
            <a:pPr fontAlgn="base"/>
            <a:endParaRPr lang="en-GB" b="1" dirty="0"/>
          </a:p>
          <a:p>
            <a:pPr fontAlgn="base"/>
            <a:r>
              <a:rPr lang="en-IN" dirty="0" err="1" smtClean="0"/>
              <a:t>LinkedListobject.remove</a:t>
            </a:r>
            <a:r>
              <a:rPr lang="en-IN" dirty="0" smtClean="0"/>
              <a:t>(</a:t>
            </a:r>
            <a:r>
              <a:rPr lang="en-IN" dirty="0" err="1" smtClean="0"/>
              <a:t>int</a:t>
            </a:r>
            <a:r>
              <a:rPr lang="en-IN" dirty="0" smtClean="0"/>
              <a:t> index)</a:t>
            </a:r>
          </a:p>
          <a:p>
            <a:pPr fontAlgn="base"/>
            <a:endParaRPr lang="en-IN" b="1" dirty="0"/>
          </a:p>
          <a:p>
            <a:pPr fontAlgn="base"/>
            <a:r>
              <a:rPr lang="en-IN" sz="3600" b="1" dirty="0">
                <a:solidFill>
                  <a:srgbClr val="C00000"/>
                </a:solidFill>
              </a:rPr>
              <a:t>remove()</a:t>
            </a:r>
          </a:p>
          <a:p>
            <a:pPr fontAlgn="base"/>
            <a:r>
              <a:rPr lang="en-GB" dirty="0"/>
              <a:t>This method retrieves and removes the head (first element) of this list</a:t>
            </a:r>
            <a:r>
              <a:rPr lang="en-GB" dirty="0" smtClean="0"/>
              <a:t>.</a:t>
            </a:r>
          </a:p>
          <a:p>
            <a:pPr fontAlgn="base"/>
            <a:r>
              <a:rPr lang="en-IN" dirty="0" err="1" smtClean="0"/>
              <a:t>LinkedListobject.remove</a:t>
            </a:r>
            <a:r>
              <a:rPr lang="en-IN" dirty="0" smtClean="0"/>
              <a:t>()</a:t>
            </a:r>
          </a:p>
          <a:p>
            <a:pPr fontAlgn="base"/>
            <a:endParaRPr lang="en-IN" b="1" dirty="0"/>
          </a:p>
        </p:txBody>
      </p:sp>
    </p:spTree>
    <p:extLst>
      <p:ext uri="{BB962C8B-B14F-4D97-AF65-F5344CB8AC3E}">
        <p14:creationId xmlns:p14="http://schemas.microsoft.com/office/powerpoint/2010/main" xmlns="" val="612961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775544" cy="4524315"/>
          </a:xfrm>
          <a:prstGeom prst="rect">
            <a:avLst/>
          </a:prstGeom>
        </p:spPr>
        <p:txBody>
          <a:bodyPr wrap="none">
            <a:spAutoFit/>
          </a:bodyPr>
          <a:lstStyle/>
          <a:p>
            <a:pPr fontAlgn="base"/>
            <a:r>
              <a:rPr lang="en-IN" sz="3600" b="1" dirty="0">
                <a:solidFill>
                  <a:srgbClr val="C00000"/>
                </a:solidFill>
              </a:rPr>
              <a:t>size() </a:t>
            </a:r>
            <a:endParaRPr lang="en-IN" sz="3600" b="1" dirty="0" smtClean="0">
              <a:solidFill>
                <a:srgbClr val="C00000"/>
              </a:solidFill>
            </a:endParaRPr>
          </a:p>
          <a:p>
            <a:pPr fontAlgn="base"/>
            <a:r>
              <a:rPr lang="en-IN" b="1" dirty="0" smtClean="0"/>
              <a:t>This </a:t>
            </a:r>
            <a:r>
              <a:rPr lang="en-GB" dirty="0"/>
              <a:t>method is used to get the size of the Linked list or the number of </a:t>
            </a:r>
            <a:r>
              <a:rPr lang="en-GB" dirty="0" smtClean="0"/>
              <a:t>elements</a:t>
            </a:r>
          </a:p>
          <a:p>
            <a:pPr fontAlgn="base"/>
            <a:r>
              <a:rPr lang="en-GB" dirty="0" smtClean="0"/>
              <a:t> </a:t>
            </a:r>
            <a:r>
              <a:rPr lang="en-GB" dirty="0"/>
              <a:t>present in the linked list</a:t>
            </a:r>
            <a:r>
              <a:rPr lang="en-GB" dirty="0" smtClean="0"/>
              <a:t>.</a:t>
            </a:r>
          </a:p>
          <a:p>
            <a:pPr fontAlgn="base"/>
            <a:endParaRPr lang="en-GB" b="1" dirty="0"/>
          </a:p>
          <a:p>
            <a:pPr fontAlgn="base"/>
            <a:r>
              <a:rPr lang="en-GB" b="1" dirty="0" err="1" smtClean="0"/>
              <a:t>int</a:t>
            </a:r>
            <a:r>
              <a:rPr lang="en-GB" b="1" dirty="0" smtClean="0"/>
              <a:t> variable=</a:t>
            </a:r>
            <a:r>
              <a:rPr lang="en-IN" dirty="0" err="1" smtClean="0"/>
              <a:t>LinkedListobject.size</a:t>
            </a:r>
            <a:r>
              <a:rPr lang="en-IN" dirty="0" smtClean="0"/>
              <a:t>()</a:t>
            </a:r>
          </a:p>
          <a:p>
            <a:pPr fontAlgn="base"/>
            <a:endParaRPr lang="en-IN" b="1" dirty="0"/>
          </a:p>
          <a:p>
            <a:pPr fontAlgn="base"/>
            <a:r>
              <a:rPr lang="en-IN" sz="3600" b="1" dirty="0" err="1">
                <a:solidFill>
                  <a:srgbClr val="C00000"/>
                </a:solidFill>
              </a:rPr>
              <a:t>toArray</a:t>
            </a:r>
            <a:r>
              <a:rPr lang="en-IN" sz="3600" b="1" dirty="0">
                <a:solidFill>
                  <a:srgbClr val="C00000"/>
                </a:solidFill>
              </a:rPr>
              <a:t>() </a:t>
            </a:r>
          </a:p>
          <a:p>
            <a:pPr fontAlgn="base"/>
            <a:endParaRPr lang="en-IN" b="1" dirty="0" smtClean="0"/>
          </a:p>
          <a:p>
            <a:pPr fontAlgn="base"/>
            <a:r>
              <a:rPr lang="en-IN" b="1" dirty="0" smtClean="0"/>
              <a:t>This </a:t>
            </a:r>
            <a:r>
              <a:rPr lang="en-GB" dirty="0"/>
              <a:t>method returns an array containing all the elements in the list in proper sequence </a:t>
            </a:r>
            <a:endParaRPr lang="en-GB" dirty="0" smtClean="0"/>
          </a:p>
          <a:p>
            <a:pPr fontAlgn="base"/>
            <a:r>
              <a:rPr lang="en-GB" dirty="0" smtClean="0"/>
              <a:t>i.e</a:t>
            </a:r>
            <a:r>
              <a:rPr lang="en-GB" dirty="0"/>
              <a:t>. from first to last. </a:t>
            </a:r>
            <a:endParaRPr lang="en-GB" dirty="0" smtClean="0"/>
          </a:p>
          <a:p>
            <a:pPr fontAlgn="base"/>
            <a:endParaRPr lang="en-GB" b="1" dirty="0"/>
          </a:p>
          <a:p>
            <a:pPr fontAlgn="base"/>
            <a:r>
              <a:rPr lang="en-IN" dirty="0"/>
              <a:t>Object[] a = </a:t>
            </a:r>
            <a:r>
              <a:rPr lang="en-IN" dirty="0" err="1" smtClean="0"/>
              <a:t>linkedlistobject.toArray</a:t>
            </a:r>
            <a:r>
              <a:rPr lang="en-IN" dirty="0" smtClean="0"/>
              <a:t>();</a:t>
            </a:r>
          </a:p>
          <a:p>
            <a:pPr fontAlgn="base"/>
            <a:endParaRPr lang="en-IN" b="1" dirty="0"/>
          </a:p>
          <a:p>
            <a:pPr fontAlgn="base"/>
            <a:r>
              <a:rPr lang="en-IN" b="1" dirty="0" smtClean="0"/>
              <a:t>We have to convert into array of objects , later we need to convert into required data type</a:t>
            </a:r>
            <a:endParaRPr lang="en-IN" b="1" dirty="0"/>
          </a:p>
        </p:txBody>
      </p:sp>
    </p:spTree>
    <p:extLst>
      <p:ext uri="{BB962C8B-B14F-4D97-AF65-F5344CB8AC3E}">
        <p14:creationId xmlns:p14="http://schemas.microsoft.com/office/powerpoint/2010/main" xmlns="" val="791761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88640"/>
            <a:ext cx="8096960" cy="923330"/>
          </a:xfrm>
          <a:prstGeom prst="rect">
            <a:avLst/>
          </a:prstGeom>
        </p:spPr>
        <p:txBody>
          <a:bodyPr wrap="none">
            <a:spAutoFit/>
          </a:bodyPr>
          <a:lstStyle/>
          <a:p>
            <a:pPr fontAlgn="base"/>
            <a:r>
              <a:rPr lang="en-IN" sz="3200" dirty="0" smtClean="0">
                <a:solidFill>
                  <a:srgbClr val="C00000"/>
                </a:solidFill>
              </a:rPr>
              <a:t>Traversing Elements of </a:t>
            </a:r>
            <a:r>
              <a:rPr lang="en-IN" sz="3200" dirty="0" err="1" smtClean="0">
                <a:solidFill>
                  <a:srgbClr val="C00000"/>
                </a:solidFill>
              </a:rPr>
              <a:t>LinkedList</a:t>
            </a:r>
            <a:r>
              <a:rPr lang="en-IN" sz="3200" dirty="0" smtClean="0">
                <a:solidFill>
                  <a:srgbClr val="C00000"/>
                </a:solidFill>
              </a:rPr>
              <a:t> Using </a:t>
            </a:r>
            <a:r>
              <a:rPr lang="en-IN" sz="3200" dirty="0">
                <a:solidFill>
                  <a:srgbClr val="C00000"/>
                </a:solidFill>
              </a:rPr>
              <a:t>for </a:t>
            </a:r>
            <a:r>
              <a:rPr lang="en-IN" sz="3200" dirty="0" smtClean="0">
                <a:solidFill>
                  <a:srgbClr val="C00000"/>
                </a:solidFill>
              </a:rPr>
              <a:t>loop</a:t>
            </a:r>
          </a:p>
          <a:p>
            <a:pPr fontAlgn="base"/>
            <a:endParaRPr lang="en-IN" sz="2200" dirty="0"/>
          </a:p>
        </p:txBody>
      </p:sp>
      <p:sp>
        <p:nvSpPr>
          <p:cNvPr id="3" name="Rectangle 2"/>
          <p:cNvSpPr/>
          <p:nvPr/>
        </p:nvSpPr>
        <p:spPr>
          <a:xfrm>
            <a:off x="251520" y="1117757"/>
            <a:ext cx="6462464" cy="4247317"/>
          </a:xfrm>
          <a:prstGeom prst="rect">
            <a:avLst/>
          </a:prstGeom>
        </p:spPr>
        <p:txBody>
          <a:bodyPr wrap="square">
            <a:spAutoFit/>
          </a:bodyPr>
          <a:lstStyle/>
          <a:p>
            <a:r>
              <a:rPr lang="en-IN" dirty="0" smtClean="0"/>
              <a:t>import </a:t>
            </a:r>
            <a:r>
              <a:rPr lang="en-IN" dirty="0" err="1" smtClean="0"/>
              <a:t>java.util</a:t>
            </a:r>
            <a:r>
              <a:rPr lang="en-IN" dirty="0" smtClean="0"/>
              <a:t>.*;</a:t>
            </a:r>
          </a:p>
          <a:p>
            <a:r>
              <a:rPr lang="en-IN" dirty="0" smtClean="0"/>
              <a:t>public class </a:t>
            </a:r>
            <a:r>
              <a:rPr lang="en-IN" dirty="0" err="1" smtClean="0"/>
              <a:t>MyClass</a:t>
            </a:r>
            <a:r>
              <a:rPr lang="en-IN" dirty="0" smtClean="0"/>
              <a:t> {   </a:t>
            </a:r>
          </a:p>
          <a:p>
            <a:r>
              <a:rPr lang="en-IN" dirty="0" smtClean="0"/>
              <a:t> public static void main(String </a:t>
            </a:r>
            <a:r>
              <a:rPr lang="en-IN" dirty="0" err="1" smtClean="0"/>
              <a:t>args</a:t>
            </a:r>
            <a:r>
              <a:rPr lang="en-IN" dirty="0" smtClean="0"/>
              <a:t>[]) </a:t>
            </a:r>
          </a:p>
          <a:p>
            <a:r>
              <a:rPr lang="en-IN" dirty="0" smtClean="0"/>
              <a:t>{</a:t>
            </a:r>
          </a:p>
          <a:p>
            <a:r>
              <a:rPr lang="en-IN" dirty="0" smtClean="0"/>
              <a:t>       </a:t>
            </a:r>
            <a:r>
              <a:rPr lang="en-IN" dirty="0" err="1" smtClean="0"/>
              <a:t>LinkedList</a:t>
            </a:r>
            <a:r>
              <a:rPr lang="en-IN" dirty="0" smtClean="0"/>
              <a:t>&lt;Integer&gt; </a:t>
            </a:r>
            <a:r>
              <a:rPr lang="en-IN" dirty="0" err="1" smtClean="0"/>
              <a:t>linkedList</a:t>
            </a:r>
            <a:r>
              <a:rPr lang="en-IN" dirty="0" smtClean="0"/>
              <a:t> = new </a:t>
            </a:r>
            <a:r>
              <a:rPr lang="en-IN" dirty="0" err="1" smtClean="0"/>
              <a:t>LinkedList</a:t>
            </a:r>
            <a:r>
              <a:rPr lang="en-IN" dirty="0" smtClean="0"/>
              <a:t>&lt;&gt;();         </a:t>
            </a:r>
          </a:p>
          <a:p>
            <a:r>
              <a:rPr lang="en-IN" dirty="0" smtClean="0"/>
              <a:t> </a:t>
            </a:r>
            <a:r>
              <a:rPr lang="en-IN" dirty="0" err="1" smtClean="0"/>
              <a:t>linkedList.add</a:t>
            </a:r>
            <a:r>
              <a:rPr lang="en-IN" dirty="0" smtClean="0"/>
              <a:t>(40);     </a:t>
            </a:r>
          </a:p>
          <a:p>
            <a:r>
              <a:rPr lang="en-IN" dirty="0" smtClean="0"/>
              <a:t>   </a:t>
            </a:r>
            <a:r>
              <a:rPr lang="en-IN" dirty="0" err="1" smtClean="0"/>
              <a:t>linkedList.add</a:t>
            </a:r>
            <a:r>
              <a:rPr lang="en-IN" dirty="0" smtClean="0"/>
              <a:t>(44);        </a:t>
            </a:r>
          </a:p>
          <a:p>
            <a:r>
              <a:rPr lang="en-IN" dirty="0" err="1" smtClean="0"/>
              <a:t>linkedList.add</a:t>
            </a:r>
            <a:r>
              <a:rPr lang="en-IN" dirty="0" smtClean="0"/>
              <a:t>(80);      </a:t>
            </a:r>
          </a:p>
          <a:p>
            <a:r>
              <a:rPr lang="en-IN" dirty="0" smtClean="0"/>
              <a:t>  </a:t>
            </a:r>
            <a:r>
              <a:rPr lang="en-IN" dirty="0" err="1" smtClean="0"/>
              <a:t>linkedList.add</a:t>
            </a:r>
            <a:r>
              <a:rPr lang="en-IN" dirty="0" smtClean="0"/>
              <a:t>(9); </a:t>
            </a:r>
          </a:p>
          <a:p>
            <a:r>
              <a:rPr lang="en-IN" dirty="0" smtClean="0"/>
              <a:t> for (</a:t>
            </a:r>
            <a:r>
              <a:rPr lang="en-IN" dirty="0" err="1" smtClean="0"/>
              <a:t>int</a:t>
            </a:r>
            <a:r>
              <a:rPr lang="en-IN" dirty="0" smtClean="0"/>
              <a:t> </a:t>
            </a:r>
            <a:r>
              <a:rPr lang="en-IN" dirty="0" err="1" smtClean="0"/>
              <a:t>i</a:t>
            </a:r>
            <a:r>
              <a:rPr lang="en-IN" dirty="0" smtClean="0"/>
              <a:t> = 0; </a:t>
            </a:r>
            <a:r>
              <a:rPr lang="en-IN" dirty="0" err="1" smtClean="0"/>
              <a:t>i</a:t>
            </a:r>
            <a:r>
              <a:rPr lang="en-IN" dirty="0" smtClean="0"/>
              <a:t> &lt; </a:t>
            </a:r>
            <a:r>
              <a:rPr lang="en-IN" dirty="0" err="1" smtClean="0"/>
              <a:t>linkedList.size</a:t>
            </a:r>
            <a:r>
              <a:rPr lang="en-IN" dirty="0" smtClean="0"/>
              <a:t>(); </a:t>
            </a:r>
            <a:r>
              <a:rPr lang="en-IN" dirty="0" err="1" smtClean="0"/>
              <a:t>i</a:t>
            </a:r>
            <a:r>
              <a:rPr lang="en-IN" dirty="0" smtClean="0"/>
              <a:t>++)   </a:t>
            </a:r>
          </a:p>
          <a:p>
            <a:r>
              <a:rPr lang="en-IN" dirty="0" smtClean="0"/>
              <a:t>  {         </a:t>
            </a:r>
          </a:p>
          <a:p>
            <a:r>
              <a:rPr lang="en-IN" dirty="0" smtClean="0"/>
              <a:t>   </a:t>
            </a:r>
            <a:r>
              <a:rPr lang="en-IN" dirty="0" err="1" smtClean="0"/>
              <a:t>System.out.print</a:t>
            </a:r>
            <a:r>
              <a:rPr lang="en-IN" dirty="0" smtClean="0"/>
              <a:t>(</a:t>
            </a:r>
            <a:r>
              <a:rPr lang="en-IN" dirty="0" err="1" smtClean="0"/>
              <a:t>linkedList.get</a:t>
            </a:r>
            <a:r>
              <a:rPr lang="en-IN" dirty="0" smtClean="0"/>
              <a:t>(</a:t>
            </a:r>
            <a:r>
              <a:rPr lang="en-IN" dirty="0" err="1" smtClean="0"/>
              <a:t>i</a:t>
            </a:r>
            <a:r>
              <a:rPr lang="en-IN" dirty="0" smtClean="0"/>
              <a:t>) + " ");  </a:t>
            </a:r>
          </a:p>
          <a:p>
            <a:r>
              <a:rPr lang="en-IN" dirty="0" smtClean="0"/>
              <a:t>      }    </a:t>
            </a:r>
          </a:p>
          <a:p>
            <a:r>
              <a:rPr lang="en-IN" dirty="0" smtClean="0"/>
              <a:t>  }</a:t>
            </a:r>
          </a:p>
          <a:p>
            <a:r>
              <a:rPr lang="en-IN" dirty="0" smtClean="0"/>
              <a:t>}</a:t>
            </a:r>
            <a:endParaRPr lang="en-IN" dirty="0"/>
          </a:p>
        </p:txBody>
      </p:sp>
    </p:spTree>
    <p:extLst>
      <p:ext uri="{BB962C8B-B14F-4D97-AF65-F5344CB8AC3E}">
        <p14:creationId xmlns:p14="http://schemas.microsoft.com/office/powerpoint/2010/main" xmlns="" val="1705737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856984" cy="1077218"/>
          </a:xfrm>
          <a:prstGeom prst="rect">
            <a:avLst/>
          </a:prstGeom>
        </p:spPr>
        <p:txBody>
          <a:bodyPr wrap="square">
            <a:spAutoFit/>
          </a:bodyPr>
          <a:lstStyle/>
          <a:p>
            <a:pPr fontAlgn="base"/>
            <a:r>
              <a:rPr lang="en-IN" sz="3200" dirty="0" smtClean="0">
                <a:solidFill>
                  <a:srgbClr val="C00000"/>
                </a:solidFill>
              </a:rPr>
              <a:t>Traversing Elements of </a:t>
            </a:r>
            <a:r>
              <a:rPr lang="en-IN" sz="3200" dirty="0" err="1" smtClean="0">
                <a:solidFill>
                  <a:srgbClr val="C00000"/>
                </a:solidFill>
              </a:rPr>
              <a:t>LinkedList</a:t>
            </a:r>
            <a:r>
              <a:rPr lang="en-IN" sz="3200" dirty="0" smtClean="0">
                <a:solidFill>
                  <a:srgbClr val="C00000"/>
                </a:solidFill>
              </a:rPr>
              <a:t> Using </a:t>
            </a:r>
            <a:r>
              <a:rPr lang="en-IN" sz="3200" dirty="0" err="1" smtClean="0">
                <a:solidFill>
                  <a:srgbClr val="C00000"/>
                </a:solidFill>
              </a:rPr>
              <a:t>forEach</a:t>
            </a:r>
            <a:r>
              <a:rPr lang="en-IN" sz="3200" dirty="0" smtClean="0">
                <a:solidFill>
                  <a:srgbClr val="C00000"/>
                </a:solidFill>
              </a:rPr>
              <a:t> loop</a:t>
            </a:r>
          </a:p>
          <a:p>
            <a:pPr fontAlgn="base"/>
            <a:endParaRPr lang="en-IN" sz="3200" dirty="0"/>
          </a:p>
        </p:txBody>
      </p:sp>
      <p:sp>
        <p:nvSpPr>
          <p:cNvPr id="3" name="Rectangle 2"/>
          <p:cNvSpPr/>
          <p:nvPr/>
        </p:nvSpPr>
        <p:spPr>
          <a:xfrm>
            <a:off x="323528" y="1196752"/>
            <a:ext cx="6624736" cy="4247317"/>
          </a:xfrm>
          <a:prstGeom prst="rect">
            <a:avLst/>
          </a:prstGeom>
        </p:spPr>
        <p:txBody>
          <a:bodyPr wrap="square">
            <a:spAutoFit/>
          </a:bodyPr>
          <a:lstStyle/>
          <a:p>
            <a:r>
              <a:rPr lang="en-IN" dirty="0" smtClean="0"/>
              <a:t>import </a:t>
            </a:r>
            <a:r>
              <a:rPr lang="en-IN" dirty="0" err="1" smtClean="0"/>
              <a:t>java.util</a:t>
            </a:r>
            <a:r>
              <a:rPr lang="en-IN" dirty="0" smtClean="0"/>
              <a:t>.*;</a:t>
            </a:r>
          </a:p>
          <a:p>
            <a:r>
              <a:rPr lang="en-IN" dirty="0" smtClean="0"/>
              <a:t>public class </a:t>
            </a:r>
            <a:r>
              <a:rPr lang="en-IN" dirty="0" err="1" smtClean="0"/>
              <a:t>MyClass</a:t>
            </a:r>
            <a:endParaRPr lang="en-IN" dirty="0" smtClean="0"/>
          </a:p>
          <a:p>
            <a:r>
              <a:rPr lang="en-IN" dirty="0" smtClean="0"/>
              <a:t> {   </a:t>
            </a:r>
          </a:p>
          <a:p>
            <a:r>
              <a:rPr lang="en-IN" dirty="0" smtClean="0"/>
              <a:t> public static void main(String </a:t>
            </a:r>
            <a:r>
              <a:rPr lang="en-IN" dirty="0" err="1" smtClean="0"/>
              <a:t>args</a:t>
            </a:r>
            <a:r>
              <a:rPr lang="en-IN" dirty="0" smtClean="0"/>
              <a:t>[]) </a:t>
            </a:r>
          </a:p>
          <a:p>
            <a:r>
              <a:rPr lang="en-IN" dirty="0" smtClean="0"/>
              <a:t>{       </a:t>
            </a:r>
            <a:r>
              <a:rPr lang="en-IN" dirty="0" err="1" smtClean="0"/>
              <a:t>LinkedList</a:t>
            </a:r>
            <a:r>
              <a:rPr lang="en-IN" dirty="0" smtClean="0"/>
              <a:t>&lt;Integer&gt; </a:t>
            </a:r>
            <a:r>
              <a:rPr lang="en-IN" dirty="0" err="1" smtClean="0"/>
              <a:t>linkedList</a:t>
            </a:r>
            <a:r>
              <a:rPr lang="en-IN" dirty="0" smtClean="0"/>
              <a:t> = new </a:t>
            </a:r>
            <a:r>
              <a:rPr lang="en-IN" dirty="0" err="1" smtClean="0"/>
              <a:t>LinkedList</a:t>
            </a:r>
            <a:r>
              <a:rPr lang="en-IN" dirty="0" smtClean="0"/>
              <a:t>&lt;&gt;();       </a:t>
            </a:r>
          </a:p>
          <a:p>
            <a:r>
              <a:rPr lang="en-IN" dirty="0" smtClean="0"/>
              <a:t>   </a:t>
            </a:r>
            <a:r>
              <a:rPr lang="en-IN" dirty="0" err="1" smtClean="0"/>
              <a:t>linkedList.add</a:t>
            </a:r>
            <a:r>
              <a:rPr lang="en-IN" dirty="0" smtClean="0"/>
              <a:t>(40);        </a:t>
            </a:r>
          </a:p>
          <a:p>
            <a:r>
              <a:rPr lang="en-IN" dirty="0" err="1" smtClean="0"/>
              <a:t>linkedList.add</a:t>
            </a:r>
            <a:r>
              <a:rPr lang="en-IN" dirty="0" smtClean="0"/>
              <a:t>(44);       </a:t>
            </a:r>
          </a:p>
          <a:p>
            <a:r>
              <a:rPr lang="en-IN" dirty="0" smtClean="0"/>
              <a:t> </a:t>
            </a:r>
            <a:r>
              <a:rPr lang="en-IN" dirty="0" err="1" smtClean="0"/>
              <a:t>linkedList.add</a:t>
            </a:r>
            <a:r>
              <a:rPr lang="en-IN" dirty="0" smtClean="0"/>
              <a:t>(80);       </a:t>
            </a:r>
          </a:p>
          <a:p>
            <a:r>
              <a:rPr lang="en-IN" dirty="0" smtClean="0"/>
              <a:t> </a:t>
            </a:r>
            <a:r>
              <a:rPr lang="en-IN" dirty="0" err="1" smtClean="0"/>
              <a:t>linkedList.add</a:t>
            </a:r>
            <a:r>
              <a:rPr lang="en-IN" dirty="0" smtClean="0"/>
              <a:t>(9); </a:t>
            </a:r>
          </a:p>
          <a:p>
            <a:r>
              <a:rPr lang="en-IN" dirty="0" smtClean="0"/>
              <a:t> for (Integer x: </a:t>
            </a:r>
            <a:r>
              <a:rPr lang="en-IN" dirty="0" err="1" smtClean="0"/>
              <a:t>linkedList</a:t>
            </a:r>
            <a:r>
              <a:rPr lang="en-IN" dirty="0" smtClean="0"/>
              <a:t>) </a:t>
            </a:r>
          </a:p>
          <a:p>
            <a:r>
              <a:rPr lang="en-IN" dirty="0" smtClean="0"/>
              <a:t>{           </a:t>
            </a:r>
          </a:p>
          <a:p>
            <a:r>
              <a:rPr lang="en-IN" dirty="0" smtClean="0"/>
              <a:t> </a:t>
            </a:r>
            <a:r>
              <a:rPr lang="en-IN" dirty="0" err="1" smtClean="0"/>
              <a:t>System.out.print</a:t>
            </a:r>
            <a:r>
              <a:rPr lang="en-IN" dirty="0" smtClean="0"/>
              <a:t>(x+ " ");  </a:t>
            </a:r>
          </a:p>
          <a:p>
            <a:r>
              <a:rPr lang="en-IN" dirty="0" smtClean="0"/>
              <a:t>} </a:t>
            </a:r>
          </a:p>
          <a:p>
            <a:r>
              <a:rPr lang="en-IN" dirty="0" smtClean="0"/>
              <a:t>   }</a:t>
            </a:r>
          </a:p>
          <a:p>
            <a:r>
              <a:rPr lang="en-IN" dirty="0" smtClean="0"/>
              <a:t>}</a:t>
            </a:r>
            <a:endParaRPr lang="en-IN" dirty="0"/>
          </a:p>
        </p:txBody>
      </p:sp>
    </p:spTree>
    <p:extLst>
      <p:ext uri="{BB962C8B-B14F-4D97-AF65-F5344CB8AC3E}">
        <p14:creationId xmlns:p14="http://schemas.microsoft.com/office/powerpoint/2010/main" xmlns="" val="2673308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856984" cy="1077218"/>
          </a:xfrm>
          <a:prstGeom prst="rect">
            <a:avLst/>
          </a:prstGeom>
        </p:spPr>
        <p:txBody>
          <a:bodyPr wrap="square">
            <a:spAutoFit/>
          </a:bodyPr>
          <a:lstStyle/>
          <a:p>
            <a:pPr fontAlgn="base"/>
            <a:r>
              <a:rPr lang="en-IN" sz="3200" dirty="0" smtClean="0">
                <a:solidFill>
                  <a:srgbClr val="C00000"/>
                </a:solidFill>
              </a:rPr>
              <a:t>Traversing Elements of </a:t>
            </a:r>
            <a:r>
              <a:rPr lang="en-IN" sz="3200" dirty="0" err="1" smtClean="0">
                <a:solidFill>
                  <a:srgbClr val="C00000"/>
                </a:solidFill>
              </a:rPr>
              <a:t>LinkedList</a:t>
            </a:r>
            <a:r>
              <a:rPr lang="en-IN" sz="3200" dirty="0" smtClean="0">
                <a:solidFill>
                  <a:srgbClr val="C00000"/>
                </a:solidFill>
              </a:rPr>
              <a:t> Using Iterator</a:t>
            </a:r>
          </a:p>
          <a:p>
            <a:pPr fontAlgn="base"/>
            <a:endParaRPr lang="en-IN" sz="3200" dirty="0"/>
          </a:p>
        </p:txBody>
      </p:sp>
      <p:sp>
        <p:nvSpPr>
          <p:cNvPr id="3" name="Rectangle 2"/>
          <p:cNvSpPr/>
          <p:nvPr/>
        </p:nvSpPr>
        <p:spPr>
          <a:xfrm>
            <a:off x="539552" y="1120676"/>
            <a:ext cx="5814392" cy="4247317"/>
          </a:xfrm>
          <a:prstGeom prst="rect">
            <a:avLst/>
          </a:prstGeom>
        </p:spPr>
        <p:txBody>
          <a:bodyPr wrap="square">
            <a:spAutoFit/>
          </a:bodyPr>
          <a:lstStyle/>
          <a:p>
            <a:r>
              <a:rPr lang="en-IN" dirty="0" smtClean="0"/>
              <a:t>import </a:t>
            </a:r>
            <a:r>
              <a:rPr lang="en-IN" dirty="0" err="1" smtClean="0"/>
              <a:t>java.util</a:t>
            </a:r>
            <a:r>
              <a:rPr lang="en-IN" dirty="0" smtClean="0"/>
              <a:t>.*;</a:t>
            </a:r>
          </a:p>
          <a:p>
            <a:r>
              <a:rPr lang="en-IN" dirty="0" smtClean="0"/>
              <a:t>public class </a:t>
            </a:r>
            <a:r>
              <a:rPr lang="en-IN" dirty="0" err="1" smtClean="0"/>
              <a:t>MyClass</a:t>
            </a:r>
            <a:r>
              <a:rPr lang="en-IN" dirty="0" smtClean="0"/>
              <a:t> </a:t>
            </a:r>
          </a:p>
          <a:p>
            <a:r>
              <a:rPr lang="en-IN" dirty="0" smtClean="0"/>
              <a:t>{    public static void main(String </a:t>
            </a:r>
            <a:r>
              <a:rPr lang="en-IN" dirty="0" err="1" smtClean="0"/>
              <a:t>args</a:t>
            </a:r>
            <a:r>
              <a:rPr lang="en-IN" dirty="0" smtClean="0"/>
              <a:t>[])</a:t>
            </a:r>
          </a:p>
          <a:p>
            <a:r>
              <a:rPr lang="en-IN" dirty="0" smtClean="0"/>
              <a:t> {       </a:t>
            </a:r>
            <a:r>
              <a:rPr lang="en-IN" dirty="0" err="1" smtClean="0"/>
              <a:t>LinkedList</a:t>
            </a:r>
            <a:r>
              <a:rPr lang="en-IN" dirty="0" smtClean="0"/>
              <a:t>&lt;Integer&gt; </a:t>
            </a:r>
            <a:r>
              <a:rPr lang="en-IN" dirty="0" err="1" smtClean="0"/>
              <a:t>linkedList</a:t>
            </a:r>
            <a:r>
              <a:rPr lang="en-IN" dirty="0" smtClean="0"/>
              <a:t> = new </a:t>
            </a:r>
            <a:r>
              <a:rPr lang="en-IN" dirty="0" err="1" smtClean="0"/>
              <a:t>LinkedList</a:t>
            </a:r>
            <a:r>
              <a:rPr lang="en-IN" dirty="0" smtClean="0"/>
              <a:t>&lt;&gt;();         </a:t>
            </a:r>
          </a:p>
          <a:p>
            <a:r>
              <a:rPr lang="en-IN" dirty="0" smtClean="0"/>
              <a:t> </a:t>
            </a:r>
            <a:r>
              <a:rPr lang="en-IN" dirty="0" err="1" smtClean="0"/>
              <a:t>linkedList.add</a:t>
            </a:r>
            <a:r>
              <a:rPr lang="en-IN" dirty="0" smtClean="0"/>
              <a:t>(40);        </a:t>
            </a:r>
          </a:p>
          <a:p>
            <a:r>
              <a:rPr lang="en-IN" dirty="0" err="1" smtClean="0"/>
              <a:t>linkedList.add</a:t>
            </a:r>
            <a:r>
              <a:rPr lang="en-IN" dirty="0" smtClean="0"/>
              <a:t>(44);   </a:t>
            </a:r>
          </a:p>
          <a:p>
            <a:r>
              <a:rPr lang="en-IN" dirty="0" smtClean="0"/>
              <a:t>     </a:t>
            </a:r>
            <a:r>
              <a:rPr lang="en-IN" dirty="0" err="1" smtClean="0"/>
              <a:t>linkedList.add</a:t>
            </a:r>
            <a:r>
              <a:rPr lang="en-IN" dirty="0" smtClean="0"/>
              <a:t>(80);   </a:t>
            </a:r>
          </a:p>
          <a:p>
            <a:r>
              <a:rPr lang="en-IN" dirty="0" smtClean="0"/>
              <a:t>     </a:t>
            </a:r>
            <a:r>
              <a:rPr lang="en-IN" dirty="0" err="1" smtClean="0"/>
              <a:t>linkedList.add</a:t>
            </a:r>
            <a:r>
              <a:rPr lang="en-IN" dirty="0" smtClean="0"/>
              <a:t>(9); </a:t>
            </a:r>
          </a:p>
          <a:p>
            <a:r>
              <a:rPr lang="en-IN" dirty="0" smtClean="0"/>
              <a:t>Iterator it = </a:t>
            </a:r>
            <a:r>
              <a:rPr lang="en-IN" dirty="0" err="1" smtClean="0"/>
              <a:t>linkedList.iterator</a:t>
            </a:r>
            <a:r>
              <a:rPr lang="en-IN" dirty="0" smtClean="0"/>
              <a:t>();        </a:t>
            </a:r>
          </a:p>
          <a:p>
            <a:r>
              <a:rPr lang="en-IN" dirty="0" smtClean="0"/>
              <a:t>  while(</a:t>
            </a:r>
            <a:r>
              <a:rPr lang="en-IN" dirty="0" err="1" smtClean="0"/>
              <a:t>it.hasNext</a:t>
            </a:r>
            <a:r>
              <a:rPr lang="en-IN" dirty="0" smtClean="0"/>
              <a:t>())         </a:t>
            </a:r>
          </a:p>
          <a:p>
            <a:r>
              <a:rPr lang="en-IN" dirty="0" smtClean="0"/>
              <a:t> {    </a:t>
            </a:r>
          </a:p>
          <a:p>
            <a:r>
              <a:rPr lang="en-IN" dirty="0" smtClean="0"/>
              <a:t>      </a:t>
            </a:r>
            <a:r>
              <a:rPr lang="en-IN" dirty="0" err="1" smtClean="0"/>
              <a:t>System.out.print</a:t>
            </a:r>
            <a:r>
              <a:rPr lang="en-IN" dirty="0" smtClean="0"/>
              <a:t>(</a:t>
            </a:r>
            <a:r>
              <a:rPr lang="en-IN" dirty="0" err="1" smtClean="0"/>
              <a:t>it.next</a:t>
            </a:r>
            <a:r>
              <a:rPr lang="en-IN" dirty="0" smtClean="0"/>
              <a:t>() + " ");     </a:t>
            </a:r>
          </a:p>
          <a:p>
            <a:r>
              <a:rPr lang="en-IN" dirty="0" smtClean="0"/>
              <a:t>   }    </a:t>
            </a:r>
          </a:p>
          <a:p>
            <a:r>
              <a:rPr lang="en-IN" dirty="0" smtClean="0"/>
              <a:t>}</a:t>
            </a:r>
          </a:p>
          <a:p>
            <a:r>
              <a:rPr lang="en-IN" dirty="0" smtClean="0"/>
              <a:t>}</a:t>
            </a:r>
            <a:endParaRPr lang="en-IN" dirty="0"/>
          </a:p>
        </p:txBody>
      </p:sp>
    </p:spTree>
    <p:extLst>
      <p:ext uri="{BB962C8B-B14F-4D97-AF65-F5344CB8AC3E}">
        <p14:creationId xmlns:p14="http://schemas.microsoft.com/office/powerpoint/2010/main" xmlns="" val="3546619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856984" cy="1077218"/>
          </a:xfrm>
          <a:prstGeom prst="rect">
            <a:avLst/>
          </a:prstGeom>
        </p:spPr>
        <p:txBody>
          <a:bodyPr wrap="square">
            <a:spAutoFit/>
          </a:bodyPr>
          <a:lstStyle/>
          <a:p>
            <a:pPr fontAlgn="base"/>
            <a:r>
              <a:rPr lang="en-IN" sz="3200" dirty="0" smtClean="0">
                <a:solidFill>
                  <a:srgbClr val="C00000"/>
                </a:solidFill>
              </a:rPr>
              <a:t>Traversing Elements of </a:t>
            </a:r>
            <a:r>
              <a:rPr lang="en-IN" sz="3200" dirty="0" err="1" smtClean="0">
                <a:solidFill>
                  <a:srgbClr val="C00000"/>
                </a:solidFill>
              </a:rPr>
              <a:t>LinkedList</a:t>
            </a:r>
            <a:r>
              <a:rPr lang="en-IN" sz="3200" dirty="0" smtClean="0">
                <a:solidFill>
                  <a:srgbClr val="C00000"/>
                </a:solidFill>
              </a:rPr>
              <a:t> Using </a:t>
            </a:r>
            <a:r>
              <a:rPr lang="en-IN" sz="3200" dirty="0" err="1" smtClean="0">
                <a:solidFill>
                  <a:srgbClr val="C00000"/>
                </a:solidFill>
              </a:rPr>
              <a:t>ListIterator</a:t>
            </a:r>
            <a:endParaRPr lang="en-IN" sz="3200" dirty="0" smtClean="0">
              <a:solidFill>
                <a:srgbClr val="C00000"/>
              </a:solidFill>
            </a:endParaRPr>
          </a:p>
          <a:p>
            <a:pPr fontAlgn="base"/>
            <a:endParaRPr lang="en-IN" sz="3200" dirty="0"/>
          </a:p>
        </p:txBody>
      </p:sp>
      <p:sp>
        <p:nvSpPr>
          <p:cNvPr id="3" name="Rectangle 2"/>
          <p:cNvSpPr/>
          <p:nvPr/>
        </p:nvSpPr>
        <p:spPr>
          <a:xfrm>
            <a:off x="179512" y="1118658"/>
            <a:ext cx="7056784" cy="4524315"/>
          </a:xfrm>
          <a:prstGeom prst="rect">
            <a:avLst/>
          </a:prstGeom>
        </p:spPr>
        <p:txBody>
          <a:bodyPr wrap="square">
            <a:spAutoFit/>
          </a:bodyPr>
          <a:lstStyle/>
          <a:p>
            <a:r>
              <a:rPr lang="en-IN" dirty="0" smtClean="0"/>
              <a:t>import </a:t>
            </a:r>
            <a:r>
              <a:rPr lang="en-IN" dirty="0" err="1" smtClean="0"/>
              <a:t>java.util</a:t>
            </a:r>
            <a:r>
              <a:rPr lang="en-IN" dirty="0" smtClean="0"/>
              <a:t>.*;</a:t>
            </a:r>
          </a:p>
          <a:p>
            <a:r>
              <a:rPr lang="en-IN" dirty="0" smtClean="0"/>
              <a:t>public class </a:t>
            </a:r>
            <a:r>
              <a:rPr lang="en-IN" dirty="0" err="1" smtClean="0"/>
              <a:t>MyClass</a:t>
            </a:r>
            <a:r>
              <a:rPr lang="en-IN" dirty="0" smtClean="0"/>
              <a:t> </a:t>
            </a:r>
          </a:p>
          <a:p>
            <a:r>
              <a:rPr lang="en-IN" dirty="0" smtClean="0"/>
              <a:t>{  </a:t>
            </a:r>
          </a:p>
          <a:p>
            <a:r>
              <a:rPr lang="en-IN" dirty="0" smtClean="0"/>
              <a:t>  public static void main(String </a:t>
            </a:r>
            <a:r>
              <a:rPr lang="en-IN" dirty="0" err="1" smtClean="0"/>
              <a:t>args</a:t>
            </a:r>
            <a:r>
              <a:rPr lang="en-IN" dirty="0" smtClean="0"/>
              <a:t>[]) </a:t>
            </a:r>
          </a:p>
          <a:p>
            <a:r>
              <a:rPr lang="en-IN" dirty="0" smtClean="0"/>
              <a:t>{   </a:t>
            </a:r>
          </a:p>
          <a:p>
            <a:r>
              <a:rPr lang="en-IN" dirty="0" smtClean="0"/>
              <a:t>    </a:t>
            </a:r>
            <a:r>
              <a:rPr lang="en-IN" dirty="0" err="1" smtClean="0"/>
              <a:t>LinkedList</a:t>
            </a:r>
            <a:r>
              <a:rPr lang="en-IN" dirty="0" smtClean="0"/>
              <a:t>&lt;Integer&gt; </a:t>
            </a:r>
            <a:r>
              <a:rPr lang="en-IN" dirty="0" err="1" smtClean="0"/>
              <a:t>linkedList</a:t>
            </a:r>
            <a:r>
              <a:rPr lang="en-IN" dirty="0" smtClean="0"/>
              <a:t> = new </a:t>
            </a:r>
            <a:r>
              <a:rPr lang="en-IN" dirty="0" err="1" smtClean="0"/>
              <a:t>LinkedList</a:t>
            </a:r>
            <a:r>
              <a:rPr lang="en-IN" dirty="0" smtClean="0"/>
              <a:t>&lt;&gt;();         </a:t>
            </a:r>
          </a:p>
          <a:p>
            <a:r>
              <a:rPr lang="en-IN" dirty="0" smtClean="0"/>
              <a:t> </a:t>
            </a:r>
            <a:r>
              <a:rPr lang="en-IN" dirty="0" err="1" smtClean="0"/>
              <a:t>linkedList.add</a:t>
            </a:r>
            <a:r>
              <a:rPr lang="en-IN" dirty="0" smtClean="0"/>
              <a:t>(40);      </a:t>
            </a:r>
          </a:p>
          <a:p>
            <a:r>
              <a:rPr lang="en-IN" dirty="0" smtClean="0"/>
              <a:t>  </a:t>
            </a:r>
            <a:r>
              <a:rPr lang="en-IN" dirty="0" err="1" smtClean="0"/>
              <a:t>linkedList.add</a:t>
            </a:r>
            <a:r>
              <a:rPr lang="en-IN" dirty="0" smtClean="0"/>
              <a:t>(44);    </a:t>
            </a:r>
          </a:p>
          <a:p>
            <a:r>
              <a:rPr lang="en-IN" dirty="0" smtClean="0"/>
              <a:t>    </a:t>
            </a:r>
            <a:r>
              <a:rPr lang="en-IN" dirty="0" err="1" smtClean="0"/>
              <a:t>linkedList.add</a:t>
            </a:r>
            <a:r>
              <a:rPr lang="en-IN" dirty="0" smtClean="0"/>
              <a:t>(80);     </a:t>
            </a:r>
          </a:p>
          <a:p>
            <a:r>
              <a:rPr lang="en-IN" dirty="0" smtClean="0"/>
              <a:t>   </a:t>
            </a:r>
            <a:r>
              <a:rPr lang="en-IN" dirty="0" err="1" smtClean="0"/>
              <a:t>linkedList.add</a:t>
            </a:r>
            <a:r>
              <a:rPr lang="en-IN" dirty="0" smtClean="0"/>
              <a:t>(9); </a:t>
            </a:r>
          </a:p>
          <a:p>
            <a:r>
              <a:rPr lang="en-IN" dirty="0" err="1" smtClean="0"/>
              <a:t>ListIterator</a:t>
            </a:r>
            <a:r>
              <a:rPr lang="en-IN" dirty="0" smtClean="0"/>
              <a:t> it = </a:t>
            </a:r>
            <a:r>
              <a:rPr lang="en-IN" dirty="0" err="1" smtClean="0"/>
              <a:t>linkedList.listIterator</a:t>
            </a:r>
            <a:r>
              <a:rPr lang="en-IN" dirty="0" smtClean="0"/>
              <a:t>();          while(</a:t>
            </a:r>
            <a:r>
              <a:rPr lang="en-IN" dirty="0" err="1" smtClean="0"/>
              <a:t>it.hasNext</a:t>
            </a:r>
            <a:r>
              <a:rPr lang="en-IN" dirty="0" smtClean="0"/>
              <a:t>())          </a:t>
            </a:r>
          </a:p>
          <a:p>
            <a:r>
              <a:rPr lang="en-IN" dirty="0" smtClean="0"/>
              <a:t>{         </a:t>
            </a:r>
          </a:p>
          <a:p>
            <a:r>
              <a:rPr lang="en-IN" dirty="0" smtClean="0"/>
              <a:t> </a:t>
            </a:r>
            <a:r>
              <a:rPr lang="en-IN" dirty="0" err="1" smtClean="0"/>
              <a:t>System.out.print</a:t>
            </a:r>
            <a:r>
              <a:rPr lang="en-IN" dirty="0" smtClean="0"/>
              <a:t>(</a:t>
            </a:r>
            <a:r>
              <a:rPr lang="en-IN" dirty="0" err="1" smtClean="0"/>
              <a:t>it.next</a:t>
            </a:r>
            <a:r>
              <a:rPr lang="en-IN" dirty="0" smtClean="0"/>
              <a:t>() + " ");     </a:t>
            </a:r>
          </a:p>
          <a:p>
            <a:r>
              <a:rPr lang="en-IN" dirty="0" smtClean="0"/>
              <a:t>   }  </a:t>
            </a:r>
          </a:p>
          <a:p>
            <a:r>
              <a:rPr lang="en-IN" dirty="0" smtClean="0"/>
              <a:t>  }</a:t>
            </a:r>
          </a:p>
          <a:p>
            <a:r>
              <a:rPr lang="en-IN" dirty="0" smtClean="0"/>
              <a:t>}</a:t>
            </a:r>
            <a:endParaRPr lang="en-IN" dirty="0"/>
          </a:p>
        </p:txBody>
      </p:sp>
    </p:spTree>
    <p:extLst>
      <p:ext uri="{BB962C8B-B14F-4D97-AF65-F5344CB8AC3E}">
        <p14:creationId xmlns:p14="http://schemas.microsoft.com/office/powerpoint/2010/main" xmlns="" val="1006596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856984" cy="1569660"/>
          </a:xfrm>
          <a:prstGeom prst="rect">
            <a:avLst/>
          </a:prstGeom>
        </p:spPr>
        <p:txBody>
          <a:bodyPr wrap="square">
            <a:spAutoFit/>
          </a:bodyPr>
          <a:lstStyle/>
          <a:p>
            <a:pPr fontAlgn="base"/>
            <a:r>
              <a:rPr lang="en-IN" sz="3200" dirty="0" smtClean="0">
                <a:solidFill>
                  <a:srgbClr val="C00000"/>
                </a:solidFill>
              </a:rPr>
              <a:t>Traversing Elements of </a:t>
            </a:r>
            <a:r>
              <a:rPr lang="en-IN" sz="3200" dirty="0" err="1" smtClean="0">
                <a:solidFill>
                  <a:srgbClr val="C00000"/>
                </a:solidFill>
              </a:rPr>
              <a:t>LinkedList</a:t>
            </a:r>
            <a:r>
              <a:rPr lang="en-IN" sz="3200" dirty="0" smtClean="0">
                <a:solidFill>
                  <a:srgbClr val="C00000"/>
                </a:solidFill>
              </a:rPr>
              <a:t> Using </a:t>
            </a:r>
            <a:r>
              <a:rPr lang="en-IN" sz="3200" dirty="0" err="1" smtClean="0">
                <a:solidFill>
                  <a:srgbClr val="C00000"/>
                </a:solidFill>
              </a:rPr>
              <a:t>forEach</a:t>
            </a:r>
            <a:r>
              <a:rPr lang="en-IN" sz="3200" dirty="0" smtClean="0">
                <a:solidFill>
                  <a:srgbClr val="C00000"/>
                </a:solidFill>
              </a:rPr>
              <a:t>() Method</a:t>
            </a:r>
          </a:p>
          <a:p>
            <a:pPr fontAlgn="base"/>
            <a:endParaRPr lang="en-IN" sz="3200" dirty="0"/>
          </a:p>
        </p:txBody>
      </p:sp>
      <p:sp>
        <p:nvSpPr>
          <p:cNvPr id="3" name="Rectangle 2"/>
          <p:cNvSpPr/>
          <p:nvPr/>
        </p:nvSpPr>
        <p:spPr>
          <a:xfrm>
            <a:off x="467544" y="1628800"/>
            <a:ext cx="5886400" cy="3139321"/>
          </a:xfrm>
          <a:prstGeom prst="rect">
            <a:avLst/>
          </a:prstGeom>
        </p:spPr>
        <p:txBody>
          <a:bodyPr wrap="square">
            <a:spAutoFit/>
          </a:bodyPr>
          <a:lstStyle/>
          <a:p>
            <a:r>
              <a:rPr lang="en-IN" dirty="0" smtClean="0"/>
              <a:t>import </a:t>
            </a:r>
            <a:r>
              <a:rPr lang="en-IN" dirty="0" err="1" smtClean="0"/>
              <a:t>java.util</a:t>
            </a:r>
            <a:r>
              <a:rPr lang="en-IN" dirty="0" smtClean="0"/>
              <a:t>.*;</a:t>
            </a:r>
          </a:p>
          <a:p>
            <a:r>
              <a:rPr lang="en-IN" dirty="0" smtClean="0"/>
              <a:t>public class </a:t>
            </a:r>
            <a:r>
              <a:rPr lang="en-IN" dirty="0" err="1" smtClean="0"/>
              <a:t>MyClass</a:t>
            </a:r>
            <a:r>
              <a:rPr lang="en-IN" dirty="0" smtClean="0"/>
              <a:t> </a:t>
            </a:r>
          </a:p>
          <a:p>
            <a:r>
              <a:rPr lang="en-IN" dirty="0" smtClean="0"/>
              <a:t>{    </a:t>
            </a:r>
          </a:p>
          <a:p>
            <a:r>
              <a:rPr lang="en-IN" dirty="0" smtClean="0"/>
              <a:t>public static void main(String </a:t>
            </a:r>
            <a:r>
              <a:rPr lang="en-IN" dirty="0" err="1" smtClean="0"/>
              <a:t>args</a:t>
            </a:r>
            <a:r>
              <a:rPr lang="en-IN" dirty="0" smtClean="0"/>
              <a:t>[]) </a:t>
            </a:r>
          </a:p>
          <a:p>
            <a:r>
              <a:rPr lang="en-IN" dirty="0" smtClean="0"/>
              <a:t>{       </a:t>
            </a:r>
            <a:r>
              <a:rPr lang="en-IN" dirty="0" err="1" smtClean="0"/>
              <a:t>LinkedList</a:t>
            </a:r>
            <a:r>
              <a:rPr lang="en-IN" dirty="0" smtClean="0"/>
              <a:t>&lt;Integer&gt; </a:t>
            </a:r>
            <a:r>
              <a:rPr lang="en-IN" dirty="0" err="1" smtClean="0"/>
              <a:t>linkedList</a:t>
            </a:r>
            <a:r>
              <a:rPr lang="en-IN" dirty="0" smtClean="0"/>
              <a:t> = new </a:t>
            </a:r>
            <a:r>
              <a:rPr lang="en-IN" dirty="0" err="1" smtClean="0"/>
              <a:t>LinkedList</a:t>
            </a:r>
            <a:r>
              <a:rPr lang="en-IN" dirty="0" smtClean="0"/>
              <a:t>&lt;&gt;();         </a:t>
            </a:r>
          </a:p>
          <a:p>
            <a:r>
              <a:rPr lang="en-IN" dirty="0" smtClean="0"/>
              <a:t> </a:t>
            </a:r>
            <a:r>
              <a:rPr lang="en-IN" dirty="0" err="1" smtClean="0"/>
              <a:t>linkedList.add</a:t>
            </a:r>
            <a:r>
              <a:rPr lang="en-IN" dirty="0" smtClean="0"/>
              <a:t>(40);    </a:t>
            </a:r>
          </a:p>
          <a:p>
            <a:r>
              <a:rPr lang="en-IN" dirty="0" smtClean="0"/>
              <a:t>    </a:t>
            </a:r>
            <a:r>
              <a:rPr lang="en-IN" dirty="0" err="1" smtClean="0"/>
              <a:t>linkedList.add</a:t>
            </a:r>
            <a:r>
              <a:rPr lang="en-IN" dirty="0" smtClean="0"/>
              <a:t>(44);        </a:t>
            </a:r>
          </a:p>
          <a:p>
            <a:r>
              <a:rPr lang="en-IN" dirty="0" err="1" smtClean="0"/>
              <a:t>linkedList.add</a:t>
            </a:r>
            <a:r>
              <a:rPr lang="en-IN" dirty="0" smtClean="0"/>
              <a:t>(80);        </a:t>
            </a:r>
            <a:r>
              <a:rPr lang="en-IN" dirty="0" err="1" smtClean="0"/>
              <a:t>linkedList.add</a:t>
            </a:r>
            <a:r>
              <a:rPr lang="en-IN" dirty="0" smtClean="0"/>
              <a:t>(9); </a:t>
            </a:r>
          </a:p>
          <a:p>
            <a:r>
              <a:rPr lang="en-IN" dirty="0" err="1" smtClean="0"/>
              <a:t>linkedList.forEach</a:t>
            </a:r>
            <a:r>
              <a:rPr lang="en-IN" dirty="0" smtClean="0"/>
              <a:t>((x) -&gt; </a:t>
            </a:r>
            <a:r>
              <a:rPr lang="en-IN" dirty="0" err="1" smtClean="0"/>
              <a:t>System.out.print</a:t>
            </a:r>
            <a:r>
              <a:rPr lang="en-IN" dirty="0" smtClean="0"/>
              <a:t>(x + " "));  </a:t>
            </a:r>
          </a:p>
          <a:p>
            <a:r>
              <a:rPr lang="en-IN" dirty="0" smtClean="0"/>
              <a:t>  }</a:t>
            </a:r>
          </a:p>
          <a:p>
            <a:r>
              <a:rPr lang="en-IN" dirty="0" smtClean="0"/>
              <a:t>}</a:t>
            </a:r>
            <a:endParaRPr lang="en-IN" dirty="0"/>
          </a:p>
        </p:txBody>
      </p:sp>
    </p:spTree>
    <p:extLst>
      <p:ext uri="{BB962C8B-B14F-4D97-AF65-F5344CB8AC3E}">
        <p14:creationId xmlns:p14="http://schemas.microsoft.com/office/powerpoint/2010/main" xmlns="" val="2959936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584" y="404664"/>
            <a:ext cx="7312752" cy="1077218"/>
          </a:xfrm>
          <a:prstGeom prst="rect">
            <a:avLst/>
          </a:prstGeom>
        </p:spPr>
        <p:txBody>
          <a:bodyPr wrap="square">
            <a:spAutoFit/>
          </a:bodyPr>
          <a:lstStyle/>
          <a:p>
            <a:r>
              <a:rPr lang="en-IN" sz="3200" b="1" dirty="0" err="1" smtClean="0">
                <a:solidFill>
                  <a:srgbClr val="FF0000"/>
                </a:solidFill>
              </a:rPr>
              <a:t>LinkedList</a:t>
            </a:r>
            <a:r>
              <a:rPr lang="en-IN" sz="3200" b="1" dirty="0" smtClean="0">
                <a:solidFill>
                  <a:srgbClr val="FF0000"/>
                </a:solidFill>
              </a:rPr>
              <a:t> in Java</a:t>
            </a:r>
            <a:br>
              <a:rPr lang="en-IN" sz="3200" b="1" dirty="0" smtClean="0">
                <a:solidFill>
                  <a:srgbClr val="FF0000"/>
                </a:solidFill>
              </a:rPr>
            </a:br>
            <a:endParaRPr lang="en-IN" sz="3200" dirty="0"/>
          </a:p>
        </p:txBody>
      </p:sp>
      <p:sp>
        <p:nvSpPr>
          <p:cNvPr id="3" name="Rectangle 2"/>
          <p:cNvSpPr/>
          <p:nvPr/>
        </p:nvSpPr>
        <p:spPr>
          <a:xfrm>
            <a:off x="283584" y="1166843"/>
            <a:ext cx="8320864" cy="3139321"/>
          </a:xfrm>
          <a:prstGeom prst="rect">
            <a:avLst/>
          </a:prstGeom>
        </p:spPr>
        <p:txBody>
          <a:bodyPr wrap="square">
            <a:spAutoFit/>
          </a:bodyPr>
          <a:lstStyle/>
          <a:p>
            <a:r>
              <a:rPr lang="en-GB" dirty="0"/>
              <a:t>Linked List is a part of the </a:t>
            </a:r>
            <a:r>
              <a:rPr lang="en-GB" u="sng" dirty="0">
                <a:hlinkClick r:id="rId2"/>
              </a:rPr>
              <a:t>Collection framework</a:t>
            </a:r>
            <a:r>
              <a:rPr lang="en-GB" dirty="0"/>
              <a:t> present in </a:t>
            </a:r>
            <a:r>
              <a:rPr lang="en-GB" u="sng" dirty="0" err="1">
                <a:hlinkClick r:id="rId3"/>
              </a:rPr>
              <a:t>java.util</a:t>
            </a:r>
            <a:r>
              <a:rPr lang="en-GB" u="sng" dirty="0">
                <a:hlinkClick r:id="rId3"/>
              </a:rPr>
              <a:t> package</a:t>
            </a:r>
            <a:r>
              <a:rPr lang="en-GB" dirty="0" smtClean="0"/>
              <a:t>.</a:t>
            </a:r>
          </a:p>
          <a:p>
            <a:r>
              <a:rPr lang="en-GB" dirty="0" smtClean="0"/>
              <a:t> </a:t>
            </a:r>
            <a:r>
              <a:rPr lang="en-GB" dirty="0"/>
              <a:t>This class is an implementation of the </a:t>
            </a:r>
            <a:r>
              <a:rPr lang="en-GB" u="sng" dirty="0" err="1">
                <a:hlinkClick r:id="rId4"/>
              </a:rPr>
              <a:t>LinkedList</a:t>
            </a:r>
            <a:r>
              <a:rPr lang="en-GB" u="sng" dirty="0">
                <a:hlinkClick r:id="rId4"/>
              </a:rPr>
              <a:t> data structure</a:t>
            </a:r>
            <a:r>
              <a:rPr lang="en-GB" dirty="0"/>
              <a:t> which is a linear data structure where the elements are not stored in contiguous locations and every element is a separate object with a data part and address part. </a:t>
            </a:r>
            <a:endParaRPr lang="en-GB" dirty="0" smtClean="0"/>
          </a:p>
          <a:p>
            <a:r>
              <a:rPr lang="en-GB" dirty="0" smtClean="0"/>
              <a:t>The </a:t>
            </a:r>
            <a:r>
              <a:rPr lang="en-GB" dirty="0"/>
              <a:t>elements are linked using pointers and addresses. </a:t>
            </a:r>
            <a:endParaRPr lang="en-GB" dirty="0" smtClean="0"/>
          </a:p>
          <a:p>
            <a:r>
              <a:rPr lang="en-GB" dirty="0" smtClean="0"/>
              <a:t>Each </a:t>
            </a:r>
            <a:r>
              <a:rPr lang="en-GB" dirty="0"/>
              <a:t>element is known as a node</a:t>
            </a:r>
            <a:r>
              <a:rPr lang="en-GB" dirty="0" smtClean="0"/>
              <a:t>.</a:t>
            </a:r>
          </a:p>
          <a:p>
            <a:r>
              <a:rPr lang="en-GB" dirty="0" smtClean="0"/>
              <a:t> </a:t>
            </a:r>
            <a:r>
              <a:rPr lang="en-GB" dirty="0"/>
              <a:t>Due to the dynamicity and ease of insertions and deletions, they are preferred over the arrays. </a:t>
            </a:r>
            <a:endParaRPr lang="en-GB" dirty="0" smtClean="0"/>
          </a:p>
          <a:p>
            <a:r>
              <a:rPr lang="en-GB" dirty="0" smtClean="0"/>
              <a:t>It </a:t>
            </a:r>
            <a:r>
              <a:rPr lang="en-GB" dirty="0"/>
              <a:t>also has a few disadvantages like the nodes cannot be accessed directly instead we need to start from the head and follow through the link to reach a node we wish to access.</a:t>
            </a:r>
            <a:endParaRPr lang="en-IN" dirty="0"/>
          </a:p>
        </p:txBody>
      </p:sp>
    </p:spTree>
    <p:extLst>
      <p:ext uri="{BB962C8B-B14F-4D97-AF65-F5344CB8AC3E}">
        <p14:creationId xmlns:p14="http://schemas.microsoft.com/office/powerpoint/2010/main" xmlns="" val="283280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8496944" cy="1477328"/>
          </a:xfrm>
          <a:prstGeom prst="rect">
            <a:avLst/>
          </a:prstGeom>
        </p:spPr>
        <p:txBody>
          <a:bodyPr wrap="square">
            <a:spAutoFit/>
          </a:bodyPr>
          <a:lstStyle/>
          <a:p>
            <a:r>
              <a:rPr lang="en-GB" dirty="0"/>
              <a:t>Since a </a:t>
            </a:r>
            <a:r>
              <a:rPr lang="en-GB" dirty="0" err="1"/>
              <a:t>LinkedList</a:t>
            </a:r>
            <a:r>
              <a:rPr lang="en-GB" dirty="0"/>
              <a:t> acts as a dynamic array and we do not have to specify the size while creating it, the size of the list automatically increases when we dynamically add and remove items. And also, the elements are not stored in a continuous fashion. </a:t>
            </a:r>
            <a:endParaRPr lang="en-GB" dirty="0" smtClean="0"/>
          </a:p>
          <a:p>
            <a:r>
              <a:rPr lang="en-GB" dirty="0" smtClean="0"/>
              <a:t>Therefore</a:t>
            </a:r>
            <a:r>
              <a:rPr lang="en-GB" dirty="0"/>
              <a:t>, there is no need to increase the size. Internally, the </a:t>
            </a:r>
            <a:r>
              <a:rPr lang="en-GB" dirty="0" err="1"/>
              <a:t>LinkedList</a:t>
            </a:r>
            <a:r>
              <a:rPr lang="en-GB" dirty="0"/>
              <a:t> is implemented using the </a:t>
            </a:r>
            <a:r>
              <a:rPr lang="en-GB" u="sng" dirty="0">
                <a:hlinkClick r:id="rId2"/>
              </a:rPr>
              <a:t>doubly linked list data structure</a:t>
            </a:r>
            <a:r>
              <a:rPr lang="en-GB" dirty="0"/>
              <a:t>.</a:t>
            </a:r>
            <a:endParaRPr lang="en-IN" dirty="0"/>
          </a:p>
        </p:txBody>
      </p:sp>
      <p:sp>
        <p:nvSpPr>
          <p:cNvPr id="3" name="Rectangle 2"/>
          <p:cNvSpPr/>
          <p:nvPr/>
        </p:nvSpPr>
        <p:spPr>
          <a:xfrm>
            <a:off x="755576" y="2348880"/>
            <a:ext cx="7776864" cy="2585323"/>
          </a:xfrm>
          <a:prstGeom prst="rect">
            <a:avLst/>
          </a:prstGeom>
        </p:spPr>
        <p:txBody>
          <a:bodyPr wrap="square">
            <a:spAutoFit/>
          </a:bodyPr>
          <a:lstStyle/>
          <a:p>
            <a:r>
              <a:rPr lang="en-GB" dirty="0"/>
              <a:t>Java </a:t>
            </a:r>
            <a:r>
              <a:rPr lang="en-GB" dirty="0" err="1"/>
              <a:t>LinkedList</a:t>
            </a:r>
            <a:r>
              <a:rPr lang="en-GB" dirty="0"/>
              <a:t> class uses a doubly linked list to store the elements. It provides a linked-list data structure. It inherits the </a:t>
            </a:r>
            <a:r>
              <a:rPr lang="en-GB" dirty="0" err="1"/>
              <a:t>AbstractList</a:t>
            </a:r>
            <a:r>
              <a:rPr lang="en-GB" dirty="0"/>
              <a:t> class and implements List and </a:t>
            </a:r>
            <a:r>
              <a:rPr lang="en-GB" dirty="0" err="1"/>
              <a:t>Deque</a:t>
            </a:r>
            <a:r>
              <a:rPr lang="en-GB" dirty="0"/>
              <a:t> interfaces.</a:t>
            </a:r>
          </a:p>
          <a:p>
            <a:r>
              <a:rPr lang="en-GB" dirty="0"/>
              <a:t>The important points about Java </a:t>
            </a:r>
            <a:r>
              <a:rPr lang="en-GB" dirty="0" err="1"/>
              <a:t>LinkedList</a:t>
            </a:r>
            <a:r>
              <a:rPr lang="en-GB" dirty="0"/>
              <a:t> are:</a:t>
            </a:r>
          </a:p>
          <a:p>
            <a:r>
              <a:rPr lang="en-GB" dirty="0"/>
              <a:t>Java </a:t>
            </a:r>
            <a:r>
              <a:rPr lang="en-GB" dirty="0" err="1"/>
              <a:t>LinkedList</a:t>
            </a:r>
            <a:r>
              <a:rPr lang="en-GB" dirty="0"/>
              <a:t> class can contain duplicate elements.</a:t>
            </a:r>
          </a:p>
          <a:p>
            <a:r>
              <a:rPr lang="en-GB" dirty="0"/>
              <a:t>Java </a:t>
            </a:r>
            <a:r>
              <a:rPr lang="en-GB" dirty="0" err="1"/>
              <a:t>LinkedList</a:t>
            </a:r>
            <a:r>
              <a:rPr lang="en-GB" dirty="0"/>
              <a:t> class maintains insertion order.</a:t>
            </a:r>
          </a:p>
          <a:p>
            <a:r>
              <a:rPr lang="en-GB" dirty="0"/>
              <a:t>Java </a:t>
            </a:r>
            <a:r>
              <a:rPr lang="en-GB" dirty="0" err="1"/>
              <a:t>LinkedList</a:t>
            </a:r>
            <a:r>
              <a:rPr lang="en-GB" dirty="0"/>
              <a:t> class is non synchronized.</a:t>
            </a:r>
          </a:p>
          <a:p>
            <a:r>
              <a:rPr lang="en-GB" dirty="0"/>
              <a:t>In Java </a:t>
            </a:r>
            <a:r>
              <a:rPr lang="en-GB" dirty="0" err="1"/>
              <a:t>LinkedList</a:t>
            </a:r>
            <a:r>
              <a:rPr lang="en-GB" dirty="0"/>
              <a:t> class, manipulation is fast because no shifting needs to occur.</a:t>
            </a:r>
          </a:p>
          <a:p>
            <a:r>
              <a:rPr lang="en-GB" dirty="0"/>
              <a:t>Java </a:t>
            </a:r>
            <a:r>
              <a:rPr lang="en-GB" dirty="0" err="1"/>
              <a:t>LinkedList</a:t>
            </a:r>
            <a:r>
              <a:rPr lang="en-GB" dirty="0"/>
              <a:t> class can be used as a list, stack or queue.</a:t>
            </a:r>
          </a:p>
        </p:txBody>
      </p:sp>
    </p:spTree>
    <p:extLst>
      <p:ext uri="{BB962C8B-B14F-4D97-AF65-F5344CB8AC3E}">
        <p14:creationId xmlns:p14="http://schemas.microsoft.com/office/powerpoint/2010/main" xmlns="" val="283051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3645870" cy="615553"/>
          </a:xfrm>
          <a:prstGeom prst="rect">
            <a:avLst/>
          </a:prstGeom>
        </p:spPr>
        <p:txBody>
          <a:bodyPr wrap="none">
            <a:spAutoFit/>
          </a:bodyPr>
          <a:lstStyle/>
          <a:p>
            <a:r>
              <a:rPr lang="en-IN" sz="3400" dirty="0" smtClean="0">
                <a:solidFill>
                  <a:srgbClr val="00B050"/>
                </a:solidFill>
              </a:rPr>
              <a:t>Object of </a:t>
            </a:r>
            <a:r>
              <a:rPr lang="en-IN" sz="3400" dirty="0" err="1" smtClean="0">
                <a:solidFill>
                  <a:srgbClr val="00B050"/>
                </a:solidFill>
              </a:rPr>
              <a:t>LinkedList</a:t>
            </a:r>
            <a:endParaRPr lang="en-IN" sz="3400" dirty="0">
              <a:solidFill>
                <a:srgbClr val="00B050"/>
              </a:solidFill>
            </a:endParaRPr>
          </a:p>
        </p:txBody>
      </p:sp>
      <p:sp>
        <p:nvSpPr>
          <p:cNvPr id="3" name="Rectangle 2"/>
          <p:cNvSpPr/>
          <p:nvPr/>
        </p:nvSpPr>
        <p:spPr>
          <a:xfrm>
            <a:off x="539552" y="1196752"/>
            <a:ext cx="8136904" cy="3970318"/>
          </a:xfrm>
          <a:prstGeom prst="rect">
            <a:avLst/>
          </a:prstGeom>
        </p:spPr>
        <p:txBody>
          <a:bodyPr wrap="square">
            <a:spAutoFit/>
          </a:bodyPr>
          <a:lstStyle/>
          <a:p>
            <a:r>
              <a:rPr lang="en-GB" dirty="0"/>
              <a:t>In order to create a </a:t>
            </a:r>
            <a:r>
              <a:rPr lang="en-GB" dirty="0" err="1"/>
              <a:t>LinkedList</a:t>
            </a:r>
            <a:r>
              <a:rPr lang="en-GB" dirty="0"/>
              <a:t>, we need to create an object of the </a:t>
            </a:r>
            <a:r>
              <a:rPr lang="en-GB" dirty="0" err="1"/>
              <a:t>LinkedList</a:t>
            </a:r>
            <a:r>
              <a:rPr lang="en-GB" dirty="0"/>
              <a:t> class</a:t>
            </a:r>
            <a:r>
              <a:rPr lang="en-GB" dirty="0" smtClean="0"/>
              <a:t>.</a:t>
            </a:r>
          </a:p>
          <a:p>
            <a:endParaRPr lang="en-GB" dirty="0"/>
          </a:p>
          <a:p>
            <a:r>
              <a:rPr lang="en-IN" dirty="0" smtClean="0"/>
              <a:t> </a:t>
            </a:r>
            <a:r>
              <a:rPr lang="en-IN" dirty="0" err="1" smtClean="0"/>
              <a:t>LinkedList</a:t>
            </a:r>
            <a:r>
              <a:rPr lang="en-IN" dirty="0" smtClean="0"/>
              <a:t>&lt;E&gt; object = new </a:t>
            </a:r>
            <a:r>
              <a:rPr lang="en-IN" dirty="0" err="1" smtClean="0"/>
              <a:t>LinkedList</a:t>
            </a:r>
            <a:r>
              <a:rPr lang="en-IN" dirty="0" smtClean="0"/>
              <a:t>&lt;E&gt;(); </a:t>
            </a:r>
          </a:p>
          <a:p>
            <a:endParaRPr lang="en-IN" dirty="0" smtClean="0"/>
          </a:p>
          <a:p>
            <a:r>
              <a:rPr lang="en-IN" dirty="0" smtClean="0"/>
              <a:t> </a:t>
            </a:r>
            <a:r>
              <a:rPr lang="en-IN" dirty="0" err="1" smtClean="0"/>
              <a:t>LinkedList</a:t>
            </a:r>
            <a:r>
              <a:rPr lang="en-IN" dirty="0" smtClean="0"/>
              <a:t>&lt;E&gt; object= new </a:t>
            </a:r>
            <a:r>
              <a:rPr lang="en-IN" dirty="0" err="1" smtClean="0"/>
              <a:t>LinkedList</a:t>
            </a:r>
            <a:r>
              <a:rPr lang="en-IN" dirty="0" smtClean="0"/>
              <a:t>&lt;&gt;(); </a:t>
            </a:r>
          </a:p>
          <a:p>
            <a:endParaRPr lang="en-IN" dirty="0"/>
          </a:p>
          <a:p>
            <a:endParaRPr lang="en-IN" dirty="0" smtClean="0"/>
          </a:p>
          <a:p>
            <a:pPr fontAlgn="base"/>
            <a:r>
              <a:rPr lang="en-GB" b="1" dirty="0" err="1"/>
              <a:t>LinkedList</a:t>
            </a:r>
            <a:r>
              <a:rPr lang="en-GB" b="1" dirty="0"/>
              <a:t>(Collection C):</a:t>
            </a:r>
            <a:r>
              <a:rPr lang="en-GB" dirty="0"/>
              <a:t> This constructor is used to create an ordered list that contains all the elements of a specified collection, as returned by the collection’s iterator. </a:t>
            </a:r>
            <a:endParaRPr lang="en-GB" dirty="0" smtClean="0"/>
          </a:p>
          <a:p>
            <a:pPr fontAlgn="base"/>
            <a:endParaRPr lang="en-GB" dirty="0"/>
          </a:p>
          <a:p>
            <a:pPr fontAlgn="base"/>
            <a:r>
              <a:rPr lang="en-GB" dirty="0" err="1" smtClean="0"/>
              <a:t>LinkedList</a:t>
            </a:r>
            <a:r>
              <a:rPr lang="en-GB" dirty="0" smtClean="0"/>
              <a:t>&lt;E&gt; object = new </a:t>
            </a:r>
            <a:r>
              <a:rPr lang="en-GB" dirty="0" err="1" smtClean="0"/>
              <a:t>LinkedList</a:t>
            </a:r>
            <a:r>
              <a:rPr lang="en-GB" dirty="0" smtClean="0"/>
              <a:t>&lt;E&gt;(C);</a:t>
            </a:r>
          </a:p>
          <a:p>
            <a:pPr fontAlgn="base"/>
            <a:r>
              <a:rPr lang="en-GB" dirty="0" err="1"/>
              <a:t>LinkedList</a:t>
            </a:r>
            <a:r>
              <a:rPr lang="en-GB" dirty="0"/>
              <a:t>&lt;E&gt; object = new </a:t>
            </a:r>
            <a:r>
              <a:rPr lang="en-GB" dirty="0" err="1"/>
              <a:t>LinkedList</a:t>
            </a:r>
            <a:r>
              <a:rPr lang="en-GB" dirty="0" smtClean="0"/>
              <a:t>&lt;&gt;(</a:t>
            </a:r>
            <a:r>
              <a:rPr lang="en-GB" dirty="0"/>
              <a:t>C);</a:t>
            </a:r>
            <a:endParaRPr lang="en-IN" dirty="0"/>
          </a:p>
          <a:p>
            <a:pPr fontAlgn="base"/>
            <a:endParaRPr lang="en-IN" dirty="0"/>
          </a:p>
        </p:txBody>
      </p:sp>
    </p:spTree>
    <p:extLst>
      <p:ext uri="{BB962C8B-B14F-4D97-AF65-F5344CB8AC3E}">
        <p14:creationId xmlns:p14="http://schemas.microsoft.com/office/powerpoint/2010/main" xmlns="" val="593362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7962885" cy="5139869"/>
          </a:xfrm>
          <a:prstGeom prst="rect">
            <a:avLst/>
          </a:prstGeom>
        </p:spPr>
        <p:txBody>
          <a:bodyPr wrap="none">
            <a:spAutoFit/>
          </a:bodyPr>
          <a:lstStyle/>
          <a:p>
            <a:pPr fontAlgn="base"/>
            <a:r>
              <a:rPr lang="en-IN" sz="3400" b="1" dirty="0" smtClean="0">
                <a:solidFill>
                  <a:srgbClr val="00B050"/>
                </a:solidFill>
              </a:rPr>
              <a:t>Methods in </a:t>
            </a:r>
            <a:r>
              <a:rPr lang="en-IN" sz="3400" b="1" dirty="0" err="1" smtClean="0">
                <a:solidFill>
                  <a:srgbClr val="00B050"/>
                </a:solidFill>
              </a:rPr>
              <a:t>LinkedList</a:t>
            </a:r>
            <a:endParaRPr lang="en-IN" sz="3400" b="1" dirty="0" smtClean="0">
              <a:solidFill>
                <a:srgbClr val="00B050"/>
              </a:solidFill>
            </a:endParaRPr>
          </a:p>
          <a:p>
            <a:pPr fontAlgn="base"/>
            <a:endParaRPr lang="en-IN" sz="3400" b="1" dirty="0">
              <a:solidFill>
                <a:srgbClr val="00B050"/>
              </a:solidFill>
            </a:endParaRPr>
          </a:p>
          <a:p>
            <a:pPr fontAlgn="base"/>
            <a:r>
              <a:rPr lang="en-IN" sz="3400" b="1" dirty="0" smtClean="0">
                <a:solidFill>
                  <a:srgbClr val="00B050"/>
                </a:solidFill>
              </a:rPr>
              <a:t>add()</a:t>
            </a:r>
          </a:p>
          <a:p>
            <a:pPr fontAlgn="base"/>
            <a:r>
              <a:rPr lang="en-GB" sz="2200" dirty="0"/>
              <a:t>This method appends the specified element to the end of this list</a:t>
            </a:r>
            <a:r>
              <a:rPr lang="en-GB" sz="2200" dirty="0" smtClean="0"/>
              <a:t>.</a:t>
            </a:r>
          </a:p>
          <a:p>
            <a:pPr fontAlgn="base"/>
            <a:endParaRPr lang="en-GB" sz="2200" b="1" dirty="0">
              <a:solidFill>
                <a:srgbClr val="00B050"/>
              </a:solidFill>
            </a:endParaRPr>
          </a:p>
          <a:p>
            <a:pPr fontAlgn="base"/>
            <a:r>
              <a:rPr lang="en-GB" sz="2200" b="1" dirty="0" err="1" smtClean="0">
                <a:solidFill>
                  <a:srgbClr val="00B050"/>
                </a:solidFill>
              </a:rPr>
              <a:t>LinkedListObject.add</a:t>
            </a:r>
            <a:r>
              <a:rPr lang="en-GB" sz="2200" b="1" dirty="0" smtClean="0">
                <a:solidFill>
                  <a:srgbClr val="00B050"/>
                </a:solidFill>
              </a:rPr>
              <a:t>(E Element);</a:t>
            </a:r>
          </a:p>
          <a:p>
            <a:pPr fontAlgn="base"/>
            <a:endParaRPr lang="en-GB" sz="2200" b="1" dirty="0">
              <a:solidFill>
                <a:srgbClr val="00B050"/>
              </a:solidFill>
            </a:endParaRPr>
          </a:p>
          <a:p>
            <a:pPr fontAlgn="base"/>
            <a:r>
              <a:rPr lang="en-IN" sz="2400" dirty="0" smtClean="0">
                <a:solidFill>
                  <a:srgbClr val="C00000"/>
                </a:solidFill>
              </a:rPr>
              <a:t>add(</a:t>
            </a:r>
            <a:r>
              <a:rPr lang="en-IN" sz="2400" dirty="0" err="1" smtClean="0">
                <a:solidFill>
                  <a:srgbClr val="C00000"/>
                </a:solidFill>
              </a:rPr>
              <a:t>int</a:t>
            </a:r>
            <a:r>
              <a:rPr lang="en-IN" sz="2400" dirty="0" smtClean="0">
                <a:solidFill>
                  <a:srgbClr val="C00000"/>
                </a:solidFill>
              </a:rPr>
              <a:t> index, Object element)</a:t>
            </a:r>
          </a:p>
          <a:p>
            <a:pPr fontAlgn="base"/>
            <a:r>
              <a:rPr lang="en-GB" sz="2400" dirty="0"/>
              <a:t>This method inserts an element at a specified index in the list. </a:t>
            </a:r>
            <a:endParaRPr lang="en-GB" sz="2400" dirty="0" smtClean="0"/>
          </a:p>
          <a:p>
            <a:pPr fontAlgn="base"/>
            <a:r>
              <a:rPr lang="en-GB" sz="2400" dirty="0" smtClean="0"/>
              <a:t>It </a:t>
            </a:r>
            <a:r>
              <a:rPr lang="en-GB" sz="2400" dirty="0"/>
              <a:t>shifts the element currently at that position</a:t>
            </a:r>
            <a:endParaRPr lang="en-IN" sz="2400" dirty="0" smtClean="0">
              <a:solidFill>
                <a:srgbClr val="C00000"/>
              </a:solidFill>
            </a:endParaRPr>
          </a:p>
          <a:p>
            <a:pPr fontAlgn="base"/>
            <a:endParaRPr lang="en-IN" sz="2200" b="1" dirty="0" smtClean="0">
              <a:solidFill>
                <a:srgbClr val="00B050"/>
              </a:solidFill>
            </a:endParaRPr>
          </a:p>
          <a:p>
            <a:pPr fontAlgn="base"/>
            <a:r>
              <a:rPr lang="en-GB" sz="2200" b="1" dirty="0" err="1" smtClean="0">
                <a:solidFill>
                  <a:srgbClr val="00B050"/>
                </a:solidFill>
              </a:rPr>
              <a:t>LinkedListObject.add</a:t>
            </a:r>
            <a:r>
              <a:rPr lang="en-GB" sz="2200" b="1" dirty="0" smtClean="0">
                <a:solidFill>
                  <a:srgbClr val="00B050"/>
                </a:solidFill>
              </a:rPr>
              <a:t>(</a:t>
            </a:r>
            <a:r>
              <a:rPr lang="en-GB" sz="2200" b="1" dirty="0" err="1" smtClean="0">
                <a:solidFill>
                  <a:srgbClr val="00B050"/>
                </a:solidFill>
              </a:rPr>
              <a:t>int</a:t>
            </a:r>
            <a:r>
              <a:rPr lang="en-GB" sz="2200" b="1" dirty="0" smtClean="0">
                <a:solidFill>
                  <a:srgbClr val="00B050"/>
                </a:solidFill>
              </a:rPr>
              <a:t> </a:t>
            </a:r>
            <a:r>
              <a:rPr lang="en-GB" sz="2200" b="1" dirty="0" err="1" smtClean="0">
                <a:solidFill>
                  <a:srgbClr val="00B050"/>
                </a:solidFill>
              </a:rPr>
              <a:t>index,E</a:t>
            </a:r>
            <a:r>
              <a:rPr lang="en-GB" sz="2200" b="1" dirty="0" smtClean="0">
                <a:solidFill>
                  <a:srgbClr val="00B050"/>
                </a:solidFill>
              </a:rPr>
              <a:t> Element);</a:t>
            </a:r>
          </a:p>
          <a:p>
            <a:pPr fontAlgn="base"/>
            <a:endParaRPr lang="en-IN" sz="2200" b="1" dirty="0">
              <a:solidFill>
                <a:srgbClr val="00B050"/>
              </a:solidFill>
            </a:endParaRPr>
          </a:p>
        </p:txBody>
      </p:sp>
    </p:spTree>
    <p:extLst>
      <p:ext uri="{BB962C8B-B14F-4D97-AF65-F5344CB8AC3E}">
        <p14:creationId xmlns:p14="http://schemas.microsoft.com/office/powerpoint/2010/main" xmlns="" val="334751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1619354" cy="615553"/>
          </a:xfrm>
          <a:prstGeom prst="rect">
            <a:avLst/>
          </a:prstGeom>
        </p:spPr>
        <p:txBody>
          <a:bodyPr wrap="none">
            <a:spAutoFit/>
          </a:bodyPr>
          <a:lstStyle/>
          <a:p>
            <a:pPr fontAlgn="base"/>
            <a:r>
              <a:rPr lang="en-IN" sz="3400" b="1" dirty="0" err="1">
                <a:solidFill>
                  <a:srgbClr val="C00000"/>
                </a:solidFill>
              </a:rPr>
              <a:t>addAll</a:t>
            </a:r>
            <a:r>
              <a:rPr lang="en-IN" sz="3400" b="1" dirty="0">
                <a:solidFill>
                  <a:srgbClr val="C00000"/>
                </a:solidFill>
              </a:rPr>
              <a:t>()</a:t>
            </a:r>
          </a:p>
        </p:txBody>
      </p:sp>
      <p:sp>
        <p:nvSpPr>
          <p:cNvPr id="3" name="Rectangle 2"/>
          <p:cNvSpPr/>
          <p:nvPr/>
        </p:nvSpPr>
        <p:spPr>
          <a:xfrm>
            <a:off x="395536" y="1124744"/>
            <a:ext cx="8064896" cy="923330"/>
          </a:xfrm>
          <a:prstGeom prst="rect">
            <a:avLst/>
          </a:prstGeom>
        </p:spPr>
        <p:txBody>
          <a:bodyPr wrap="square">
            <a:spAutoFit/>
          </a:bodyPr>
          <a:lstStyle/>
          <a:p>
            <a:r>
              <a:rPr lang="en-GB" dirty="0"/>
              <a:t>This method is used to append all of the elements from the </a:t>
            </a:r>
            <a:r>
              <a:rPr lang="en-GB" dirty="0" smtClean="0"/>
              <a:t>collection</a:t>
            </a:r>
          </a:p>
          <a:p>
            <a:endParaRPr lang="en-GB" dirty="0"/>
          </a:p>
          <a:p>
            <a:r>
              <a:rPr lang="en-IN" dirty="0" err="1" smtClean="0"/>
              <a:t>ArrayListObject.addAll</a:t>
            </a:r>
            <a:r>
              <a:rPr lang="en-IN" dirty="0" smtClean="0"/>
              <a:t>(Collection C)</a:t>
            </a:r>
            <a:endParaRPr lang="en-IN" dirty="0"/>
          </a:p>
        </p:txBody>
      </p:sp>
      <p:sp>
        <p:nvSpPr>
          <p:cNvPr id="4" name="Rectangle 3"/>
          <p:cNvSpPr/>
          <p:nvPr/>
        </p:nvSpPr>
        <p:spPr>
          <a:xfrm>
            <a:off x="395536" y="2420888"/>
            <a:ext cx="8855886" cy="1446550"/>
          </a:xfrm>
          <a:prstGeom prst="rect">
            <a:avLst/>
          </a:prstGeom>
        </p:spPr>
        <p:txBody>
          <a:bodyPr wrap="none">
            <a:spAutoFit/>
          </a:bodyPr>
          <a:lstStyle/>
          <a:p>
            <a:pPr fontAlgn="base"/>
            <a:r>
              <a:rPr lang="en-IN" sz="3400" b="1" dirty="0" err="1">
                <a:solidFill>
                  <a:srgbClr val="C00000"/>
                </a:solidFill>
              </a:rPr>
              <a:t>addFirst</a:t>
            </a:r>
            <a:r>
              <a:rPr lang="en-IN" sz="3400" b="1" dirty="0" smtClean="0">
                <a:solidFill>
                  <a:srgbClr val="C00000"/>
                </a:solidFill>
              </a:rPr>
              <a:t>()</a:t>
            </a:r>
          </a:p>
          <a:p>
            <a:pPr fontAlgn="base"/>
            <a:r>
              <a:rPr lang="en-GB" dirty="0" err="1"/>
              <a:t>addFirst</a:t>
            </a:r>
            <a:r>
              <a:rPr lang="en-GB" dirty="0"/>
              <a:t>() method in Java is used to insert a specific element at the beginning of a </a:t>
            </a:r>
            <a:r>
              <a:rPr lang="en-GB" dirty="0" err="1"/>
              <a:t>LinkedList</a:t>
            </a:r>
            <a:r>
              <a:rPr lang="en-GB" dirty="0" smtClean="0"/>
              <a:t>.</a:t>
            </a:r>
          </a:p>
          <a:p>
            <a:pPr fontAlgn="base"/>
            <a:endParaRPr lang="en-GB" dirty="0" smtClean="0"/>
          </a:p>
          <a:p>
            <a:pPr fontAlgn="base"/>
            <a:r>
              <a:rPr lang="en-IN" b="1" dirty="0"/>
              <a:t> </a:t>
            </a:r>
            <a:r>
              <a:rPr lang="en-IN" dirty="0" err="1" smtClean="0"/>
              <a:t>ArrayListObject.addFirst</a:t>
            </a:r>
            <a:r>
              <a:rPr lang="en-IN" dirty="0" smtClean="0"/>
              <a:t>(E Element)</a:t>
            </a:r>
            <a:endParaRPr lang="en-IN" b="1" dirty="0"/>
          </a:p>
        </p:txBody>
      </p:sp>
      <p:sp>
        <p:nvSpPr>
          <p:cNvPr id="5" name="Rectangle 4"/>
          <p:cNvSpPr/>
          <p:nvPr/>
        </p:nvSpPr>
        <p:spPr>
          <a:xfrm>
            <a:off x="611560" y="4149080"/>
            <a:ext cx="8261942" cy="1169551"/>
          </a:xfrm>
          <a:prstGeom prst="rect">
            <a:avLst/>
          </a:prstGeom>
        </p:spPr>
        <p:txBody>
          <a:bodyPr wrap="none">
            <a:spAutoFit/>
          </a:bodyPr>
          <a:lstStyle/>
          <a:p>
            <a:pPr fontAlgn="base"/>
            <a:r>
              <a:rPr lang="en-IN" sz="3400" b="1" dirty="0" err="1">
                <a:solidFill>
                  <a:srgbClr val="C00000"/>
                </a:solidFill>
              </a:rPr>
              <a:t>addLast</a:t>
            </a:r>
            <a:r>
              <a:rPr lang="en-IN" sz="3400" b="1" dirty="0" smtClean="0">
                <a:solidFill>
                  <a:srgbClr val="C00000"/>
                </a:solidFill>
              </a:rPr>
              <a:t>()</a:t>
            </a:r>
          </a:p>
          <a:p>
            <a:pPr fontAlgn="base"/>
            <a:r>
              <a:rPr lang="en-GB" dirty="0" err="1"/>
              <a:t>addLast</a:t>
            </a:r>
            <a:r>
              <a:rPr lang="en-GB" dirty="0"/>
              <a:t>() method in Java is used to insert a specific element at the end of a </a:t>
            </a:r>
            <a:r>
              <a:rPr lang="en-GB" dirty="0" err="1"/>
              <a:t>LinkedList</a:t>
            </a:r>
            <a:r>
              <a:rPr lang="en-GB" dirty="0"/>
              <a:t>.</a:t>
            </a:r>
            <a:br>
              <a:rPr lang="en-GB" dirty="0"/>
            </a:br>
            <a:r>
              <a:rPr lang="en-GB" b="1" dirty="0" err="1" smtClean="0"/>
              <a:t>ArrayListObject.</a:t>
            </a:r>
            <a:r>
              <a:rPr lang="en-GB" dirty="0" err="1" smtClean="0"/>
              <a:t>addLast</a:t>
            </a:r>
            <a:r>
              <a:rPr lang="en-GB" dirty="0" smtClean="0"/>
              <a:t>(Object element)</a:t>
            </a:r>
            <a:r>
              <a:rPr lang="en-IN" b="1" dirty="0"/>
              <a:t> </a:t>
            </a:r>
          </a:p>
        </p:txBody>
      </p:sp>
    </p:spTree>
    <p:extLst>
      <p:ext uri="{BB962C8B-B14F-4D97-AF65-F5344CB8AC3E}">
        <p14:creationId xmlns:p14="http://schemas.microsoft.com/office/powerpoint/2010/main" xmlns="" val="3971950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1337226" cy="615553"/>
          </a:xfrm>
          <a:prstGeom prst="rect">
            <a:avLst/>
          </a:prstGeom>
        </p:spPr>
        <p:txBody>
          <a:bodyPr wrap="none">
            <a:spAutoFit/>
          </a:bodyPr>
          <a:lstStyle/>
          <a:p>
            <a:pPr fontAlgn="base"/>
            <a:r>
              <a:rPr lang="en-IN" sz="3400" b="1" dirty="0">
                <a:solidFill>
                  <a:srgbClr val="C00000"/>
                </a:solidFill>
              </a:rPr>
              <a:t>clear()</a:t>
            </a:r>
          </a:p>
        </p:txBody>
      </p:sp>
      <p:sp>
        <p:nvSpPr>
          <p:cNvPr id="3" name="Rectangle 2"/>
          <p:cNvSpPr/>
          <p:nvPr/>
        </p:nvSpPr>
        <p:spPr>
          <a:xfrm>
            <a:off x="395536" y="1196752"/>
            <a:ext cx="8208912" cy="923330"/>
          </a:xfrm>
          <a:prstGeom prst="rect">
            <a:avLst/>
          </a:prstGeom>
        </p:spPr>
        <p:txBody>
          <a:bodyPr wrap="square">
            <a:spAutoFit/>
          </a:bodyPr>
          <a:lstStyle/>
          <a:p>
            <a:r>
              <a:rPr lang="en-GB" dirty="0" smtClean="0"/>
              <a:t>This method </a:t>
            </a:r>
            <a:r>
              <a:rPr lang="en-GB" dirty="0"/>
              <a:t>is used to remove all the elements from a linked list</a:t>
            </a:r>
            <a:r>
              <a:rPr lang="en-GB" dirty="0" smtClean="0"/>
              <a:t>.</a:t>
            </a:r>
          </a:p>
          <a:p>
            <a:endParaRPr lang="en-GB" dirty="0"/>
          </a:p>
          <a:p>
            <a:r>
              <a:rPr lang="en-GB" dirty="0" err="1" smtClean="0"/>
              <a:t>ArrayListObject.clear</a:t>
            </a:r>
            <a:r>
              <a:rPr lang="en-GB" dirty="0" smtClean="0"/>
              <a:t>()</a:t>
            </a:r>
            <a:endParaRPr lang="en-IN" dirty="0"/>
          </a:p>
        </p:txBody>
      </p:sp>
      <p:sp>
        <p:nvSpPr>
          <p:cNvPr id="4" name="Rectangle 3"/>
          <p:cNvSpPr/>
          <p:nvPr/>
        </p:nvSpPr>
        <p:spPr>
          <a:xfrm>
            <a:off x="323528" y="2564904"/>
            <a:ext cx="8858515" cy="1508105"/>
          </a:xfrm>
          <a:prstGeom prst="rect">
            <a:avLst/>
          </a:prstGeom>
        </p:spPr>
        <p:txBody>
          <a:bodyPr wrap="none">
            <a:spAutoFit/>
          </a:bodyPr>
          <a:lstStyle/>
          <a:p>
            <a:pPr fontAlgn="base"/>
            <a:r>
              <a:rPr lang="en-IN" sz="3400" b="1" dirty="0">
                <a:solidFill>
                  <a:srgbClr val="C00000"/>
                </a:solidFill>
              </a:rPr>
              <a:t>contains</a:t>
            </a:r>
            <a:r>
              <a:rPr lang="en-IN" sz="3400" b="1" dirty="0" smtClean="0">
                <a:solidFill>
                  <a:srgbClr val="C00000"/>
                </a:solidFill>
              </a:rPr>
              <a:t>()</a:t>
            </a:r>
          </a:p>
          <a:p>
            <a:pPr fontAlgn="base"/>
            <a:r>
              <a:rPr lang="en-GB" sz="1900" dirty="0"/>
              <a:t>contains() method is used to check whether an element is present in a </a:t>
            </a:r>
            <a:r>
              <a:rPr lang="en-GB" sz="1900" dirty="0" err="1"/>
              <a:t>LinkedList</a:t>
            </a:r>
            <a:r>
              <a:rPr lang="en-GB" sz="1900" dirty="0"/>
              <a:t> or not</a:t>
            </a:r>
            <a:r>
              <a:rPr lang="en-GB" sz="1900" dirty="0" smtClean="0"/>
              <a:t>.</a:t>
            </a:r>
          </a:p>
          <a:p>
            <a:pPr fontAlgn="base"/>
            <a:endParaRPr lang="en-GB" sz="1900" b="1" dirty="0">
              <a:solidFill>
                <a:srgbClr val="C00000"/>
              </a:solidFill>
            </a:endParaRPr>
          </a:p>
          <a:p>
            <a:pPr fontAlgn="base"/>
            <a:r>
              <a:rPr lang="en-GB" sz="1900" b="1" dirty="0" err="1">
                <a:solidFill>
                  <a:srgbClr val="C00000"/>
                </a:solidFill>
              </a:rPr>
              <a:t>b</a:t>
            </a:r>
            <a:r>
              <a:rPr lang="en-GB" sz="1900" b="1" dirty="0" err="1" smtClean="0">
                <a:solidFill>
                  <a:srgbClr val="C00000"/>
                </a:solidFill>
              </a:rPr>
              <a:t>oolean</a:t>
            </a:r>
            <a:r>
              <a:rPr lang="en-GB" sz="1900" b="1" dirty="0" smtClean="0">
                <a:solidFill>
                  <a:srgbClr val="C00000"/>
                </a:solidFill>
              </a:rPr>
              <a:t> variable=</a:t>
            </a:r>
            <a:r>
              <a:rPr lang="en-IN" sz="2000" dirty="0" err="1" smtClean="0"/>
              <a:t>LinkedList.contains</a:t>
            </a:r>
            <a:r>
              <a:rPr lang="en-IN" sz="2000" dirty="0" smtClean="0"/>
              <a:t>(Object element);</a:t>
            </a:r>
            <a:endParaRPr lang="en-IN" sz="1900" b="1" dirty="0">
              <a:solidFill>
                <a:srgbClr val="C00000"/>
              </a:solidFill>
            </a:endParaRPr>
          </a:p>
        </p:txBody>
      </p:sp>
    </p:spTree>
    <p:extLst>
      <p:ext uri="{BB962C8B-B14F-4D97-AF65-F5344CB8AC3E}">
        <p14:creationId xmlns:p14="http://schemas.microsoft.com/office/powerpoint/2010/main" xmlns="" val="217954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8465202" cy="1477328"/>
          </a:xfrm>
          <a:prstGeom prst="rect">
            <a:avLst/>
          </a:prstGeom>
        </p:spPr>
        <p:txBody>
          <a:bodyPr wrap="none">
            <a:spAutoFit/>
          </a:bodyPr>
          <a:lstStyle/>
          <a:p>
            <a:pPr fontAlgn="base"/>
            <a:r>
              <a:rPr lang="en-IN" sz="3600" b="1" dirty="0">
                <a:solidFill>
                  <a:srgbClr val="C00000"/>
                </a:solidFill>
              </a:rPr>
              <a:t>get</a:t>
            </a:r>
            <a:r>
              <a:rPr lang="en-IN" sz="3600" b="1" dirty="0" smtClean="0">
                <a:solidFill>
                  <a:srgbClr val="C00000"/>
                </a:solidFill>
              </a:rPr>
              <a:t>()</a:t>
            </a:r>
          </a:p>
          <a:p>
            <a:pPr fontAlgn="base"/>
            <a:r>
              <a:rPr lang="en-GB" dirty="0"/>
              <a:t>get() method is used to fetch or retrieve an element at a specific index from a </a:t>
            </a:r>
            <a:r>
              <a:rPr lang="en-GB" dirty="0" err="1"/>
              <a:t>LinkedList</a:t>
            </a:r>
            <a:r>
              <a:rPr lang="en-GB" dirty="0" smtClean="0"/>
              <a:t>.</a:t>
            </a:r>
          </a:p>
          <a:p>
            <a:pPr fontAlgn="base"/>
            <a:endParaRPr lang="en-GB" b="1" dirty="0"/>
          </a:p>
          <a:p>
            <a:pPr fontAlgn="base"/>
            <a:r>
              <a:rPr lang="en-GB" b="1" dirty="0" smtClean="0"/>
              <a:t>E variable=</a:t>
            </a:r>
            <a:r>
              <a:rPr lang="en-IN" dirty="0" err="1" smtClean="0"/>
              <a:t>LinkedListObject.get</a:t>
            </a:r>
            <a:r>
              <a:rPr lang="en-IN" dirty="0" smtClean="0"/>
              <a:t>(</a:t>
            </a:r>
            <a:r>
              <a:rPr lang="en-IN" dirty="0" err="1" smtClean="0"/>
              <a:t>int</a:t>
            </a:r>
            <a:r>
              <a:rPr lang="en-IN" dirty="0" smtClean="0"/>
              <a:t> index)</a:t>
            </a:r>
            <a:r>
              <a:rPr lang="en-IN" b="1" dirty="0"/>
              <a:t> </a:t>
            </a:r>
          </a:p>
        </p:txBody>
      </p:sp>
      <p:sp>
        <p:nvSpPr>
          <p:cNvPr id="3" name="Rectangle 2"/>
          <p:cNvSpPr/>
          <p:nvPr/>
        </p:nvSpPr>
        <p:spPr>
          <a:xfrm>
            <a:off x="363552" y="2060848"/>
            <a:ext cx="7592824" cy="1477328"/>
          </a:xfrm>
          <a:prstGeom prst="rect">
            <a:avLst/>
          </a:prstGeom>
        </p:spPr>
        <p:txBody>
          <a:bodyPr wrap="square">
            <a:spAutoFit/>
          </a:bodyPr>
          <a:lstStyle/>
          <a:p>
            <a:r>
              <a:rPr lang="en-GB" sz="3600" b="1" dirty="0" err="1">
                <a:solidFill>
                  <a:srgbClr val="C00000"/>
                </a:solidFill>
              </a:rPr>
              <a:t>getFirst</a:t>
            </a:r>
            <a:r>
              <a:rPr lang="en-GB" sz="3600" b="1" dirty="0">
                <a:solidFill>
                  <a:srgbClr val="C00000"/>
                </a:solidFill>
              </a:rPr>
              <a:t>() :</a:t>
            </a:r>
            <a:r>
              <a:rPr lang="en-GB" sz="3600" dirty="0">
                <a:solidFill>
                  <a:srgbClr val="C00000"/>
                </a:solidFill>
              </a:rPr>
              <a:t> </a:t>
            </a:r>
            <a:endParaRPr lang="en-GB" sz="3600" dirty="0" smtClean="0">
              <a:solidFill>
                <a:srgbClr val="C00000"/>
              </a:solidFill>
            </a:endParaRPr>
          </a:p>
          <a:p>
            <a:r>
              <a:rPr lang="en-GB" dirty="0" smtClean="0"/>
              <a:t>This </a:t>
            </a:r>
            <a:r>
              <a:rPr lang="en-GB" dirty="0"/>
              <a:t>method returns the </a:t>
            </a:r>
            <a:r>
              <a:rPr lang="en-GB" b="1" dirty="0"/>
              <a:t>first</a:t>
            </a:r>
            <a:r>
              <a:rPr lang="en-GB" dirty="0"/>
              <a:t> element in this list</a:t>
            </a:r>
            <a:r>
              <a:rPr lang="en-GB" dirty="0" smtClean="0"/>
              <a:t>.</a:t>
            </a:r>
          </a:p>
          <a:p>
            <a:endParaRPr lang="en-GB" dirty="0"/>
          </a:p>
          <a:p>
            <a:r>
              <a:rPr lang="en-GB" b="1" dirty="0" smtClean="0"/>
              <a:t>E variable=</a:t>
            </a:r>
            <a:r>
              <a:rPr lang="en-IN" dirty="0" err="1" smtClean="0"/>
              <a:t>LinkedListObject.getFirst</a:t>
            </a:r>
            <a:r>
              <a:rPr lang="en-IN" dirty="0" smtClean="0"/>
              <a:t>()</a:t>
            </a:r>
          </a:p>
        </p:txBody>
      </p:sp>
      <p:sp>
        <p:nvSpPr>
          <p:cNvPr id="5" name="Rectangle 4"/>
          <p:cNvSpPr/>
          <p:nvPr/>
        </p:nvSpPr>
        <p:spPr>
          <a:xfrm>
            <a:off x="363552" y="4149080"/>
            <a:ext cx="7592824" cy="1477328"/>
          </a:xfrm>
          <a:prstGeom prst="rect">
            <a:avLst/>
          </a:prstGeom>
        </p:spPr>
        <p:txBody>
          <a:bodyPr wrap="square">
            <a:spAutoFit/>
          </a:bodyPr>
          <a:lstStyle/>
          <a:p>
            <a:r>
              <a:rPr lang="en-GB" sz="3600" b="1" dirty="0" err="1" smtClean="0">
                <a:solidFill>
                  <a:srgbClr val="C00000"/>
                </a:solidFill>
              </a:rPr>
              <a:t>getLast</a:t>
            </a:r>
            <a:r>
              <a:rPr lang="en-GB" sz="3600" b="1" dirty="0">
                <a:solidFill>
                  <a:srgbClr val="C00000"/>
                </a:solidFill>
              </a:rPr>
              <a:t>() :</a:t>
            </a:r>
            <a:r>
              <a:rPr lang="en-GB" sz="3600" dirty="0">
                <a:solidFill>
                  <a:srgbClr val="C00000"/>
                </a:solidFill>
              </a:rPr>
              <a:t> </a:t>
            </a:r>
            <a:endParaRPr lang="en-GB" sz="3600" dirty="0" smtClean="0">
              <a:solidFill>
                <a:srgbClr val="C00000"/>
              </a:solidFill>
            </a:endParaRPr>
          </a:p>
          <a:p>
            <a:r>
              <a:rPr lang="en-GB" dirty="0" smtClean="0"/>
              <a:t>This </a:t>
            </a:r>
            <a:r>
              <a:rPr lang="en-GB" dirty="0"/>
              <a:t>method returns the </a:t>
            </a:r>
            <a:r>
              <a:rPr lang="en-GB" b="1" dirty="0" smtClean="0"/>
              <a:t>last</a:t>
            </a:r>
            <a:r>
              <a:rPr lang="en-GB" dirty="0"/>
              <a:t> element in this list</a:t>
            </a:r>
            <a:r>
              <a:rPr lang="en-GB" dirty="0" smtClean="0"/>
              <a:t>.</a:t>
            </a:r>
          </a:p>
          <a:p>
            <a:endParaRPr lang="en-GB" dirty="0"/>
          </a:p>
          <a:p>
            <a:r>
              <a:rPr lang="en-GB" b="1" dirty="0" smtClean="0"/>
              <a:t>E variable=</a:t>
            </a:r>
            <a:r>
              <a:rPr lang="en-IN" dirty="0" err="1" smtClean="0"/>
              <a:t>LinkedListObject.getLast</a:t>
            </a:r>
            <a:r>
              <a:rPr lang="en-IN" dirty="0" smtClean="0"/>
              <a:t>()</a:t>
            </a:r>
          </a:p>
        </p:txBody>
      </p:sp>
    </p:spTree>
    <p:extLst>
      <p:ext uri="{BB962C8B-B14F-4D97-AF65-F5344CB8AC3E}">
        <p14:creationId xmlns:p14="http://schemas.microsoft.com/office/powerpoint/2010/main" xmlns="" val="1251229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369664" cy="1477328"/>
          </a:xfrm>
          <a:prstGeom prst="rect">
            <a:avLst/>
          </a:prstGeom>
        </p:spPr>
        <p:txBody>
          <a:bodyPr wrap="none">
            <a:spAutoFit/>
          </a:bodyPr>
          <a:lstStyle/>
          <a:p>
            <a:pPr fontAlgn="base"/>
            <a:r>
              <a:rPr lang="en-IN" sz="3600" b="1" dirty="0" err="1">
                <a:solidFill>
                  <a:srgbClr val="C00000"/>
                </a:solidFill>
              </a:rPr>
              <a:t>indexOf</a:t>
            </a:r>
            <a:r>
              <a:rPr lang="en-IN" sz="3600" b="1" dirty="0" smtClean="0">
                <a:solidFill>
                  <a:srgbClr val="C00000"/>
                </a:solidFill>
              </a:rPr>
              <a:t>():</a:t>
            </a:r>
          </a:p>
          <a:p>
            <a:pPr fontAlgn="base"/>
            <a:r>
              <a:rPr lang="en-IN" b="1" dirty="0" smtClean="0"/>
              <a:t>This </a:t>
            </a:r>
            <a:r>
              <a:rPr lang="en-GB" dirty="0"/>
              <a:t>method is used to check and find the occurrence of a particular element in the list</a:t>
            </a:r>
            <a:r>
              <a:rPr lang="en-GB" dirty="0" smtClean="0"/>
              <a:t>.</a:t>
            </a:r>
          </a:p>
          <a:p>
            <a:pPr fontAlgn="base"/>
            <a:endParaRPr lang="en-GB" b="1" dirty="0"/>
          </a:p>
          <a:p>
            <a:pPr fontAlgn="base"/>
            <a:r>
              <a:rPr lang="en-IN" dirty="0" err="1" smtClean="0"/>
              <a:t>int</a:t>
            </a:r>
            <a:r>
              <a:rPr lang="en-IN" dirty="0" smtClean="0"/>
              <a:t> variable=</a:t>
            </a:r>
            <a:r>
              <a:rPr lang="en-IN" dirty="0" err="1" smtClean="0"/>
              <a:t>LinkedList.indexOf</a:t>
            </a:r>
            <a:r>
              <a:rPr lang="en-IN" dirty="0" smtClean="0"/>
              <a:t>(Object element)</a:t>
            </a:r>
            <a:endParaRPr lang="en-IN" b="1" dirty="0"/>
          </a:p>
        </p:txBody>
      </p:sp>
      <p:sp>
        <p:nvSpPr>
          <p:cNvPr id="3" name="Rectangle 2"/>
          <p:cNvSpPr/>
          <p:nvPr/>
        </p:nvSpPr>
        <p:spPr>
          <a:xfrm>
            <a:off x="467544" y="1844824"/>
            <a:ext cx="7536871" cy="2308324"/>
          </a:xfrm>
          <a:prstGeom prst="rect">
            <a:avLst/>
          </a:prstGeom>
        </p:spPr>
        <p:txBody>
          <a:bodyPr wrap="none">
            <a:spAutoFit/>
          </a:bodyPr>
          <a:lstStyle/>
          <a:p>
            <a:pPr fontAlgn="base"/>
            <a:r>
              <a:rPr lang="en-IN" sz="3600" b="1" dirty="0" err="1">
                <a:solidFill>
                  <a:srgbClr val="C00000"/>
                </a:solidFill>
              </a:rPr>
              <a:t>lastIndexOf</a:t>
            </a:r>
            <a:r>
              <a:rPr lang="en-IN" sz="3600" b="1" dirty="0" smtClean="0">
                <a:solidFill>
                  <a:srgbClr val="C00000"/>
                </a:solidFill>
              </a:rPr>
              <a:t>()</a:t>
            </a:r>
          </a:p>
          <a:p>
            <a:pPr fontAlgn="base"/>
            <a:r>
              <a:rPr lang="en-IN" b="1" dirty="0" smtClean="0"/>
              <a:t>It </a:t>
            </a:r>
            <a:r>
              <a:rPr lang="en-GB" dirty="0"/>
              <a:t>is used to check and find the occurrence of a particular element in the list. </a:t>
            </a:r>
            <a:endParaRPr lang="en-GB" dirty="0" smtClean="0"/>
          </a:p>
          <a:p>
            <a:pPr fontAlgn="base"/>
            <a:r>
              <a:rPr lang="en-GB" dirty="0" smtClean="0"/>
              <a:t>If </a:t>
            </a:r>
            <a:r>
              <a:rPr lang="en-GB" dirty="0"/>
              <a:t>the element is present in the list then the </a:t>
            </a:r>
            <a:r>
              <a:rPr lang="en-GB" dirty="0" err="1"/>
              <a:t>lastIndexOf</a:t>
            </a:r>
            <a:r>
              <a:rPr lang="en-GB" dirty="0"/>
              <a:t>() </a:t>
            </a:r>
            <a:r>
              <a:rPr lang="en-GB" dirty="0" smtClean="0"/>
              <a:t>method</a:t>
            </a:r>
          </a:p>
          <a:p>
            <a:pPr fontAlgn="base"/>
            <a:r>
              <a:rPr lang="en-GB" dirty="0" smtClean="0"/>
              <a:t> </a:t>
            </a:r>
            <a:r>
              <a:rPr lang="en-GB" dirty="0"/>
              <a:t>returns the index of the last occurrence of the element otherwise it returns -</a:t>
            </a:r>
            <a:r>
              <a:rPr lang="en-GB" dirty="0" smtClean="0"/>
              <a:t>1</a:t>
            </a:r>
          </a:p>
          <a:p>
            <a:pPr fontAlgn="base"/>
            <a:endParaRPr lang="en-GB" b="1" dirty="0"/>
          </a:p>
          <a:p>
            <a:pPr fontAlgn="base"/>
            <a:r>
              <a:rPr lang="en-IN" dirty="0" err="1" smtClean="0"/>
              <a:t>int</a:t>
            </a:r>
            <a:r>
              <a:rPr lang="en-IN" dirty="0" smtClean="0"/>
              <a:t> variable=</a:t>
            </a:r>
            <a:r>
              <a:rPr lang="en-IN" dirty="0" err="1" smtClean="0"/>
              <a:t>LinkedList.LastIndexOf</a:t>
            </a:r>
            <a:r>
              <a:rPr lang="en-IN" dirty="0" smtClean="0"/>
              <a:t>(Object element)</a:t>
            </a:r>
            <a:endParaRPr lang="en-IN" b="1" dirty="0" smtClean="0"/>
          </a:p>
          <a:p>
            <a:pPr fontAlgn="base"/>
            <a:r>
              <a:rPr lang="en-IN" b="1" dirty="0"/>
              <a:t> </a:t>
            </a:r>
          </a:p>
        </p:txBody>
      </p:sp>
    </p:spTree>
    <p:extLst>
      <p:ext uri="{BB962C8B-B14F-4D97-AF65-F5344CB8AC3E}">
        <p14:creationId xmlns:p14="http://schemas.microsoft.com/office/powerpoint/2010/main" xmlns="" val="32454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794</Words>
  <Application>Microsoft Office PowerPoint</Application>
  <PresentationFormat>On-screen Show (4:3)</PresentationFormat>
  <Paragraphs>191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LinkedList in Java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LinkedList in Java </dc:title>
  <dc:creator>ismail - [2010]</dc:creator>
  <cp:lastModifiedBy>abc</cp:lastModifiedBy>
  <cp:revision>32</cp:revision>
  <dcterms:created xsi:type="dcterms:W3CDTF">2021-11-26T08:47:33Z</dcterms:created>
  <dcterms:modified xsi:type="dcterms:W3CDTF">2023-07-11T15:27:15Z</dcterms:modified>
</cp:coreProperties>
</file>