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461" autoAdjust="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00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58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97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43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9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3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0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04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26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82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29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1ED43-D58D-4720-A24F-531848274B2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4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74918"/>
            <a:ext cx="5377544" cy="8055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500" b="1" dirty="0"/>
              <a:t>Name: Santosh Kumar</a:t>
            </a:r>
          </a:p>
          <a:p>
            <a:pPr algn="just"/>
            <a:r>
              <a:rPr lang="en-US" sz="1500" b="1" dirty="0"/>
              <a:t>Designation: Student </a:t>
            </a:r>
            <a:endParaRPr lang="en-US" sz="1500" dirty="0"/>
          </a:p>
          <a:p>
            <a:pPr algn="just"/>
            <a:r>
              <a:rPr lang="en-US" sz="1500" b="1" dirty="0"/>
              <a:t>Institution:</a:t>
            </a:r>
            <a:r>
              <a:rPr lang="en-US" sz="1200" b="1" dirty="0"/>
              <a:t> National Institute of Technology Jamshedpur (NIT JSR)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-1" y="1491405"/>
            <a:ext cx="10611853" cy="123868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500" b="1" dirty="0"/>
          </a:p>
          <a:p>
            <a:r>
              <a:rPr lang="en-US" sz="1500" b="1" dirty="0"/>
              <a:t>MAJOR OBJECTIVES:</a:t>
            </a:r>
            <a:r>
              <a:rPr lang="en-US" sz="1500" dirty="0"/>
              <a:t> </a:t>
            </a:r>
          </a:p>
          <a:p>
            <a:r>
              <a:rPr lang="en-US" sz="1500" dirty="0"/>
              <a:t>                                       1)Understanding of parity check matrix and tanner graph and variation of LLR’s .</a:t>
            </a:r>
          </a:p>
          <a:p>
            <a:r>
              <a:rPr lang="en-US" sz="1500" dirty="0"/>
              <a:t>                                       2) Algorithm of Decoder in MATLAB &amp;  Simulink</a:t>
            </a:r>
          </a:p>
          <a:p>
            <a:r>
              <a:rPr lang="en-US" sz="1500" dirty="0"/>
              <a:t>                                       3)Implementing MINSUM decoding algorithm by HDL blocks  considering Time analysis and FPGA standards.</a:t>
            </a:r>
          </a:p>
          <a:p>
            <a:r>
              <a:rPr lang="en-US" sz="1500" b="1" dirty="0"/>
              <a:t>                                       </a:t>
            </a:r>
            <a:r>
              <a:rPr lang="en-US" sz="1500" dirty="0"/>
              <a:t>4) FPGA in Loop on </a:t>
            </a:r>
            <a:r>
              <a:rPr lang="en-US" sz="1500" dirty="0" err="1"/>
              <a:t>Kintex</a:t>
            </a:r>
            <a:r>
              <a:rPr lang="en-US" sz="1500" dirty="0"/>
              <a:t> KC705 and verification by BER vs SNR plot.</a:t>
            </a:r>
            <a:endParaRPr lang="en-US" sz="15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500" b="1" dirty="0"/>
          </a:p>
        </p:txBody>
      </p:sp>
      <p:sp>
        <p:nvSpPr>
          <p:cNvPr id="7" name="Rectangle 6"/>
          <p:cNvSpPr/>
          <p:nvPr/>
        </p:nvSpPr>
        <p:spPr>
          <a:xfrm>
            <a:off x="10611853" y="674913"/>
            <a:ext cx="1580147" cy="149076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-1" y="2719137"/>
            <a:ext cx="3995057" cy="413886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500" b="1" dirty="0"/>
              <a:t>METHODOLOGY FLOW CHART:  </a:t>
            </a:r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IN" sz="1500" b="1" dirty="0"/>
          </a:p>
        </p:txBody>
      </p:sp>
      <p:sp>
        <p:nvSpPr>
          <p:cNvPr id="9" name="Rectangle 8"/>
          <p:cNvSpPr/>
          <p:nvPr/>
        </p:nvSpPr>
        <p:spPr>
          <a:xfrm>
            <a:off x="3995055" y="2741034"/>
            <a:ext cx="8196945" cy="279166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>
              <a:tabLst>
                <a:tab pos="11201400" algn="l"/>
              </a:tabLst>
            </a:pPr>
            <a:endParaRPr lang="en-US" sz="1500" b="1" dirty="0"/>
          </a:p>
          <a:p>
            <a:pPr marL="685800" algn="ctr">
              <a:tabLst>
                <a:tab pos="11201400" algn="l"/>
              </a:tabLst>
            </a:pPr>
            <a:endParaRPr lang="en-US" sz="1500" b="1" dirty="0"/>
          </a:p>
          <a:p>
            <a:pPr marL="685800">
              <a:tabLst>
                <a:tab pos="11201400" algn="l"/>
              </a:tabLst>
            </a:pPr>
            <a:r>
              <a:rPr lang="en-IN" sz="1600" dirty="0"/>
              <a:t> </a:t>
            </a:r>
          </a:p>
          <a:p>
            <a:pPr algn="just"/>
            <a:endParaRPr lang="en-US" sz="1500" b="1" dirty="0"/>
          </a:p>
          <a:p>
            <a:pPr algn="just"/>
            <a:endParaRPr lang="en-US" sz="1500" dirty="0"/>
          </a:p>
          <a:p>
            <a:pPr algn="just"/>
            <a:endParaRPr lang="en-US" sz="1500" dirty="0"/>
          </a:p>
          <a:p>
            <a:pPr algn="just"/>
            <a:endParaRPr lang="en-US" sz="1500" dirty="0"/>
          </a:p>
          <a:p>
            <a:pPr algn="just"/>
            <a:r>
              <a:rPr lang="en-US" sz="1500" b="1" dirty="0"/>
              <a:t>RESULTS/MAJOR FINDINGS:</a:t>
            </a:r>
          </a:p>
          <a:p>
            <a:pPr algn="just"/>
            <a:endParaRPr lang="en-US" sz="1500" dirty="0"/>
          </a:p>
          <a:p>
            <a:pPr algn="just"/>
            <a:r>
              <a:rPr lang="en-US" sz="1500" dirty="0"/>
              <a:t>*  Storing Address of 1’s only in memory saved resources(instead of 7,20,000 bits ,we stored </a:t>
            </a:r>
          </a:p>
          <a:p>
            <a:pPr algn="just"/>
            <a:r>
              <a:rPr lang="en-US" sz="1500" b="1" dirty="0"/>
              <a:t>    </a:t>
            </a:r>
            <a:r>
              <a:rPr lang="en-US" sz="1500" dirty="0"/>
              <a:t>address of 1’s which comes to 52,800 bits only).</a:t>
            </a:r>
          </a:p>
          <a:p>
            <a:pPr algn="just"/>
            <a:r>
              <a:rPr lang="en-US" sz="1500" dirty="0"/>
              <a:t>*  Using Block RAM helped in efficient resource utilization rather than using distributed memory.</a:t>
            </a:r>
          </a:p>
          <a:p>
            <a:pPr algn="just"/>
            <a:r>
              <a:rPr lang="en-US" sz="1500" dirty="0"/>
              <a:t>*   Timing constraint is very important while converting HDL Simulink blocks into </a:t>
            </a:r>
            <a:r>
              <a:rPr lang="en-IN" sz="1600" dirty="0"/>
              <a:t>synthesizable</a:t>
            </a:r>
            <a:r>
              <a:rPr lang="en-US" sz="1500" dirty="0"/>
              <a:t> logics.</a:t>
            </a:r>
          </a:p>
          <a:p>
            <a:pPr algn="just"/>
            <a:r>
              <a:rPr lang="en-US" sz="1500" dirty="0"/>
              <a:t>*   Dealing with HDL blocks on Simulink needs Speed and Area management of the targeted FPGA with proper timing analysis to implement the generated Verilog code directly on custom hardware.</a:t>
            </a:r>
          </a:p>
          <a:p>
            <a:pPr algn="just"/>
            <a:r>
              <a:rPr lang="en-US" sz="1500" dirty="0"/>
              <a:t>*    Matching of sample times of each HDL blocks according to FPGA clock frequency is required.</a:t>
            </a:r>
          </a:p>
          <a:p>
            <a:pPr algn="just"/>
            <a:r>
              <a:rPr lang="en-US" sz="1500" b="1" dirty="0"/>
              <a:t>*   </a:t>
            </a:r>
            <a:r>
              <a:rPr lang="en-US" sz="1500" dirty="0"/>
              <a:t>Designed successfully LDPC decoder with HDL blocks and implemented FIL on KC705 evaluation</a:t>
            </a:r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IN" sz="1500" b="1" dirty="0"/>
          </a:p>
        </p:txBody>
      </p:sp>
      <p:sp>
        <p:nvSpPr>
          <p:cNvPr id="10" name="Rectangle 9"/>
          <p:cNvSpPr/>
          <p:nvPr/>
        </p:nvSpPr>
        <p:spPr>
          <a:xfrm>
            <a:off x="3995056" y="5554603"/>
            <a:ext cx="8196944" cy="131434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500" dirty="0"/>
              <a:t>      board and got desired BER vs SNR plot at code rate of  ½.</a:t>
            </a:r>
          </a:p>
          <a:p>
            <a:pPr algn="just"/>
            <a:endParaRPr lang="en-US" sz="1500" b="1" dirty="0"/>
          </a:p>
          <a:p>
            <a:pPr algn="just"/>
            <a:r>
              <a:rPr lang="en-US" sz="1500" b="1" dirty="0"/>
              <a:t>CONCLUSION:</a:t>
            </a:r>
          </a:p>
          <a:p>
            <a:pPr algn="just"/>
            <a:r>
              <a:rPr lang="en-US" sz="1500" b="1" dirty="0"/>
              <a:t>                           </a:t>
            </a:r>
            <a:r>
              <a:rPr lang="en-US" sz="1500" dirty="0"/>
              <a:t>1) Studied about LDPC codes, Sparse Check Matrix and LLR.</a:t>
            </a:r>
          </a:p>
          <a:p>
            <a:pPr algn="just"/>
            <a:r>
              <a:rPr lang="en-US" sz="1500" b="1" dirty="0"/>
              <a:t>                           2) </a:t>
            </a:r>
            <a:r>
              <a:rPr lang="en-US" sz="1500" dirty="0"/>
              <a:t>Implemented designs on FPGA in loop (FIL)</a:t>
            </a:r>
          </a:p>
          <a:p>
            <a:pPr algn="just"/>
            <a:r>
              <a:rPr lang="en-US" sz="1500" b="1" dirty="0"/>
              <a:t>                           3</a:t>
            </a:r>
            <a:r>
              <a:rPr lang="en-US" sz="1500" dirty="0"/>
              <a:t>) Designed LDPC Encoder and Decoder using HDL Coder blocks</a:t>
            </a:r>
            <a:endParaRPr lang="en-US" sz="1500" b="1" dirty="0"/>
          </a:p>
          <a:p>
            <a:pPr algn="just"/>
            <a:r>
              <a:rPr lang="en-US" sz="1500" b="1" dirty="0"/>
              <a:t>                                </a:t>
            </a:r>
            <a:r>
              <a:rPr lang="en-US" sz="1500" dirty="0"/>
              <a:t>targeting efficient and low resource utilization.</a:t>
            </a:r>
            <a:endParaRPr lang="en-US" sz="1500" b="1" dirty="0"/>
          </a:p>
          <a:p>
            <a:pPr algn="just"/>
            <a:r>
              <a:rPr lang="en-US" sz="1500" b="1" dirty="0"/>
              <a:t> </a:t>
            </a:r>
          </a:p>
          <a:p>
            <a:pPr algn="just"/>
            <a:endParaRPr lang="en-IN" sz="1500" b="1" dirty="0"/>
          </a:p>
        </p:txBody>
      </p:sp>
      <p:pic>
        <p:nvPicPr>
          <p:cNvPr id="16" name="Picture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" y="38102"/>
            <a:ext cx="675773" cy="5755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5366656" y="674912"/>
            <a:ext cx="5245197" cy="80554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500" b="1" dirty="0"/>
              <a:t>Guide: Dr.Deepak Mishra</a:t>
            </a:r>
          </a:p>
          <a:p>
            <a:pPr algn="just"/>
            <a:r>
              <a:rPr lang="en-US" sz="1500" b="1" dirty="0"/>
              <a:t>Contact e-mail: santoshkumar1272004@gmail.com</a:t>
            </a:r>
            <a:endParaRPr lang="en-US" sz="1500" dirty="0"/>
          </a:p>
        </p:txBody>
      </p:sp>
      <p:sp>
        <p:nvSpPr>
          <p:cNvPr id="18" name="Rectangle 17"/>
          <p:cNvSpPr/>
          <p:nvPr/>
        </p:nvSpPr>
        <p:spPr>
          <a:xfrm>
            <a:off x="816429" y="-4"/>
            <a:ext cx="10412185" cy="67491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>
              <a:tabLst>
                <a:tab pos="11201400" algn="l"/>
              </a:tabLst>
            </a:pP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0611853" y="2165684"/>
            <a:ext cx="1580147" cy="55344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24 MAY 2024 to </a:t>
            </a:r>
          </a:p>
          <a:p>
            <a:pPr algn="ctr"/>
            <a:r>
              <a:rPr lang="en-US" sz="1500" b="1" dirty="0"/>
              <a:t>9 AUG 2024</a:t>
            </a:r>
            <a:endParaRPr lang="en-IN" sz="1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2DFE1-7F08-499E-8021-766BAA448626}"/>
              </a:ext>
            </a:extLst>
          </p:cNvPr>
          <p:cNvSpPr txBox="1"/>
          <p:nvPr/>
        </p:nvSpPr>
        <p:spPr>
          <a:xfrm>
            <a:off x="9574823" y="149469"/>
            <a:ext cx="247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Division : SNPA-SNEG-SNED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0445" y="126386"/>
            <a:ext cx="825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Project Title : Design and Implementation of LDPC Encoder </a:t>
            </a:r>
            <a:r>
              <a:rPr lang="en-IN" b="1"/>
              <a:t>and Decoder </a:t>
            </a:r>
            <a:endParaRPr lang="en-IN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816426" y="2985013"/>
            <a:ext cx="2008039" cy="4841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Studied about PCM and LLRs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16425" y="3613549"/>
            <a:ext cx="2008039" cy="4841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Studied about FIL and implemented some examples on different FPGAs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16425" y="4285011"/>
            <a:ext cx="2008039" cy="4841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/>
              <a:t>Designed LDPC Encoder in MATLAB Script , Simulink and in Verilog </a:t>
            </a:r>
            <a:endParaRPr lang="en-IN" sz="1050" dirty="0"/>
          </a:p>
        </p:txBody>
      </p:sp>
      <p:sp>
        <p:nvSpPr>
          <p:cNvPr id="23" name="Rounded Rectangle 22"/>
          <p:cNvSpPr/>
          <p:nvPr/>
        </p:nvSpPr>
        <p:spPr>
          <a:xfrm>
            <a:off x="816426" y="4938542"/>
            <a:ext cx="2008039" cy="4841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/>
              <a:t>Did verification of LDPC Encoder by checking BER and SNR value</a:t>
            </a:r>
            <a:endParaRPr lang="en-IN" sz="1050" dirty="0"/>
          </a:p>
        </p:txBody>
      </p:sp>
      <p:sp>
        <p:nvSpPr>
          <p:cNvPr id="24" name="Rounded Rectangle 23"/>
          <p:cNvSpPr/>
          <p:nvPr/>
        </p:nvSpPr>
        <p:spPr>
          <a:xfrm>
            <a:off x="816427" y="5625151"/>
            <a:ext cx="2008039" cy="4841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Designed LDPC Decoder in Simulink by using HDL blocks with RAM and time constraints. 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16429" y="6332099"/>
            <a:ext cx="2008038" cy="4841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Implemented the decoder on FIL  and verified by BER vs SNR plot</a:t>
            </a:r>
          </a:p>
        </p:txBody>
      </p:sp>
      <p:cxnSp>
        <p:nvCxnSpPr>
          <p:cNvPr id="26" name="Straight Arrow Connector 25"/>
          <p:cNvCxnSpPr>
            <a:stCxn id="19" idx="2"/>
            <a:endCxn id="21" idx="0"/>
          </p:cNvCxnSpPr>
          <p:nvPr/>
        </p:nvCxnSpPr>
        <p:spPr>
          <a:xfrm flipH="1">
            <a:off x="1820445" y="3469196"/>
            <a:ext cx="1" cy="144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2"/>
            <a:endCxn id="22" idx="0"/>
          </p:cNvCxnSpPr>
          <p:nvPr/>
        </p:nvCxnSpPr>
        <p:spPr>
          <a:xfrm>
            <a:off x="1820445" y="4097732"/>
            <a:ext cx="0" cy="187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23" idx="0"/>
          </p:cNvCxnSpPr>
          <p:nvPr/>
        </p:nvCxnSpPr>
        <p:spPr>
          <a:xfrm>
            <a:off x="1820445" y="4769194"/>
            <a:ext cx="1" cy="16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2"/>
            <a:endCxn id="24" idx="0"/>
          </p:cNvCxnSpPr>
          <p:nvPr/>
        </p:nvCxnSpPr>
        <p:spPr>
          <a:xfrm>
            <a:off x="1820446" y="5422725"/>
            <a:ext cx="1" cy="20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  <a:endCxn id="25" idx="0"/>
          </p:cNvCxnSpPr>
          <p:nvPr/>
        </p:nvCxnSpPr>
        <p:spPr>
          <a:xfrm>
            <a:off x="1820447" y="6109334"/>
            <a:ext cx="1" cy="222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0C48820-8D5E-8BC7-FEC6-4C78E693B8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741" y="687042"/>
            <a:ext cx="1580148" cy="14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9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Words>376</Words>
  <Application>Microsoft Office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032 Santosh Kumar</cp:lastModifiedBy>
  <cp:revision>71</cp:revision>
  <dcterms:created xsi:type="dcterms:W3CDTF">2017-11-15T06:25:27Z</dcterms:created>
  <dcterms:modified xsi:type="dcterms:W3CDTF">2024-07-31T16:07:36Z</dcterms:modified>
</cp:coreProperties>
</file>