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473" autoAdjust="0"/>
  </p:normalViewPr>
  <p:slideViewPr>
    <p:cSldViewPr snapToGrid="0">
      <p:cViewPr varScale="1">
        <p:scale>
          <a:sx n="115" d="100"/>
          <a:sy n="115" d="100"/>
        </p:scale>
        <p:origin x="1237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042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3197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6916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94349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25790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82522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340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661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68432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9597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64418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4804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4664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69632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34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4932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41049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411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5575" y="76968"/>
            <a:ext cx="3166800" cy="8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EDA Summary</a:t>
            </a:r>
            <a:endParaRPr b="1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08150" y="805600"/>
            <a:ext cx="7895100" cy="3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F3F3F3"/>
                </a:solidFill>
              </a:rPr>
              <a:t>Findings:</a:t>
            </a:r>
            <a:endParaRPr sz="1700" b="1" u="sng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●</a:t>
            </a:r>
            <a:r>
              <a:rPr lang="en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dirty="0">
                <a:solidFill>
                  <a:srgbClr val="F3F3F3"/>
                </a:solidFill>
                <a:latin typeface="Cambria" panose="02040503050406030204" pitchFamily="18" charset="0"/>
                <a:ea typeface="Cambria" panose="02040503050406030204" pitchFamily="18" charset="0"/>
                <a:cs typeface="Comic Sans MS"/>
                <a:sym typeface="Comic Sans MS"/>
              </a:rPr>
              <a:t>Approximately 10% of customers have churned</a:t>
            </a:r>
            <a:endParaRPr dirty="0">
              <a:solidFill>
                <a:srgbClr val="F3F3F3"/>
              </a:solidFill>
              <a:latin typeface="Cambria" panose="02040503050406030204" pitchFamily="18" charset="0"/>
              <a:ea typeface="Cambria" panose="02040503050406030204" pitchFamily="18" charset="0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Cambria" panose="02040503050406030204" pitchFamily="18" charset="0"/>
                <a:ea typeface="Cambria" panose="02040503050406030204" pitchFamily="18" charset="0"/>
                <a:cs typeface="Comic Sans MS"/>
                <a:sym typeface="Comic Sans MS"/>
              </a:rPr>
              <a:t>● Consumption data is highly skewed and must be treated before modelling</a:t>
            </a:r>
            <a:endParaRPr dirty="0">
              <a:solidFill>
                <a:srgbClr val="F3F3F3"/>
              </a:solidFill>
              <a:latin typeface="Cambria" panose="02040503050406030204" pitchFamily="18" charset="0"/>
              <a:ea typeface="Cambria" panose="02040503050406030204" pitchFamily="18" charset="0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Cambria" panose="02040503050406030204" pitchFamily="18" charset="0"/>
                <a:ea typeface="Cambria" panose="02040503050406030204" pitchFamily="18" charset="0"/>
                <a:cs typeface="Comic Sans MS"/>
                <a:sym typeface="Comic Sans MS"/>
              </a:rPr>
              <a:t>● There are outliers present in the data and these must be treated before modelling</a:t>
            </a:r>
            <a:endParaRPr dirty="0">
              <a:solidFill>
                <a:srgbClr val="F3F3F3"/>
              </a:solidFill>
              <a:latin typeface="Cambria" panose="02040503050406030204" pitchFamily="18" charset="0"/>
              <a:ea typeface="Cambria" panose="02040503050406030204" pitchFamily="18" charset="0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Cambria" panose="02040503050406030204" pitchFamily="18" charset="0"/>
                <a:ea typeface="Cambria" panose="02040503050406030204" pitchFamily="18" charset="0"/>
                <a:cs typeface="Comic Sans MS"/>
                <a:sym typeface="Comic Sans MS"/>
              </a:rPr>
              <a:t>● Price sensitivity has a low correlation with churn</a:t>
            </a:r>
            <a:endParaRPr dirty="0">
              <a:solidFill>
                <a:srgbClr val="F3F3F3"/>
              </a:solidFill>
              <a:latin typeface="Cambria" panose="02040503050406030204" pitchFamily="18" charset="0"/>
              <a:ea typeface="Cambria" panose="02040503050406030204" pitchFamily="18" charset="0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Cambria" panose="02040503050406030204" pitchFamily="18" charset="0"/>
                <a:ea typeface="Cambria" panose="02040503050406030204" pitchFamily="18" charset="0"/>
                <a:cs typeface="Comic Sans MS"/>
                <a:sym typeface="Comic Sans MS"/>
              </a:rPr>
              <a:t>● Feature engineering will be vital, especially if we are to increase the predictive power of price sensitivity</a:t>
            </a:r>
            <a:endParaRPr dirty="0">
              <a:solidFill>
                <a:srgbClr val="F3F3F3"/>
              </a:solidFill>
              <a:latin typeface="Cambria" panose="02040503050406030204" pitchFamily="18" charset="0"/>
              <a:ea typeface="Cambria" panose="02040503050406030204" pitchFamily="18" charset="0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 dirty="0">
                <a:solidFill>
                  <a:srgbClr val="F3F3F3"/>
                </a:solidFill>
              </a:rPr>
              <a:t>Suggestions:</a:t>
            </a:r>
            <a:endParaRPr sz="1700" u="sng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● </a:t>
            </a:r>
            <a:r>
              <a:rPr lang="en" dirty="0">
                <a:solidFill>
                  <a:srgbClr val="F3F3F3"/>
                </a:solidFill>
                <a:latin typeface="Cambria" panose="02040503050406030204" pitchFamily="18" charset="0"/>
                <a:ea typeface="Cambria" panose="02040503050406030204" pitchFamily="18" charset="0"/>
                <a:cs typeface="Comic Sans MS"/>
                <a:sym typeface="Comic Sans MS"/>
              </a:rPr>
              <a:t>Competitor price data - perhaps a client is more likely to churn if a competitor has a good offer available?</a:t>
            </a:r>
            <a:endParaRPr dirty="0">
              <a:solidFill>
                <a:srgbClr val="F3F3F3"/>
              </a:solidFill>
              <a:latin typeface="Cambria" panose="02040503050406030204" pitchFamily="18" charset="0"/>
              <a:ea typeface="Cambria" panose="02040503050406030204" pitchFamily="18" charset="0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Cambria" panose="02040503050406030204" pitchFamily="18" charset="0"/>
                <a:ea typeface="Cambria" panose="02040503050406030204" pitchFamily="18" charset="0"/>
                <a:cs typeface="Comic Sans MS"/>
                <a:sym typeface="Comic Sans MS"/>
              </a:rPr>
              <a:t>● Average Utilities prices across the country - if PowerCo’s prices are way above or below the country average, will a client be likely to churn?</a:t>
            </a:r>
            <a:endParaRPr dirty="0">
              <a:solidFill>
                <a:srgbClr val="F3F3F3"/>
              </a:solidFill>
              <a:latin typeface="Cambria" panose="02040503050406030204" pitchFamily="18" charset="0"/>
              <a:ea typeface="Cambria" panose="02040503050406030204" pitchFamily="18" charset="0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Cambria" panose="02040503050406030204" pitchFamily="18" charset="0"/>
                <a:ea typeface="Cambria" panose="02040503050406030204" pitchFamily="18" charset="0"/>
                <a:cs typeface="Comic Sans MS"/>
                <a:sym typeface="Comic Sans MS"/>
              </a:rPr>
              <a:t>● Client feedback - a track record of any complaints, calls or feedback provided by the client to PowerCo might reveal if a client is likely to churn</a:t>
            </a:r>
            <a:endParaRPr dirty="0">
              <a:solidFill>
                <a:srgbClr val="F3F3F3"/>
              </a:solidFill>
              <a:latin typeface="Cambria" panose="02040503050406030204" pitchFamily="18" charset="0"/>
              <a:ea typeface="Cambria" panose="02040503050406030204" pitchFamily="18" charset="0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148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Comic Sans MS</vt:lpstr>
      <vt:lpstr>Arial</vt:lpstr>
      <vt:lpstr>Cambria</vt:lpstr>
      <vt:lpstr>Calibri Light</vt:lpstr>
      <vt:lpstr>Calibri</vt:lpstr>
      <vt:lpstr>Celestial</vt:lpstr>
      <vt:lpstr>EDA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Summary</dc:title>
  <cp:lastModifiedBy>sachchidanand shukla</cp:lastModifiedBy>
  <cp:revision>1</cp:revision>
  <dcterms:modified xsi:type="dcterms:W3CDTF">2024-02-03T16:11:03Z</dcterms:modified>
</cp:coreProperties>
</file>