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200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B61F2-2C69-40A0-A62F-92835DC9B2C5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13BE7-0F06-40AB-9EB0-EB5A0E92E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74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195A542-0D9E-4892-AB99-FC8BB8FCBEB6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38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CC3-E7E1-428C-93FD-DA9FC4C35602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73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59C1C1-DD4A-44FC-892F-B3448583C346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592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1CF19F-7BD7-409F-8750-9B121ECF0EC9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679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763C08-2E26-440A-A01E-AE45C3E058CA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104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6938-B663-4FD5-A830-7A01E1E05099}" type="datetime1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58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2DB2-0B36-446B-9742-88EF85F0A56A}" type="datetime1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66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5C6-EDA3-4415-A9C3-B0963DE083AE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72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54535-A00B-432D-8B26-50D1D3DF11D3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6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A847-4A66-4015-B75D-3A45D9D86BA5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23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98301C-653C-4D8C-9C6C-14A72044423B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43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38BC-04BD-4FFF-8AAE-070A5D86BE92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81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0D20-45EB-4E84-9732-D767F57EB58D}" type="datetime1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2637-5B3E-42C3-8747-2C024BEEDED8}" type="datetime1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98D3-B2CB-4FE5-99DC-C23A65AB458F}" type="datetime1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42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7169-86A2-4551-8214-86384E61E379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57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3EF7-A291-4F35-A7F3-0F8342DE87D4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2783-C7D3-4F35-9139-7AFDD97DC7F7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IN" spc="-15"/>
              <a:t>Lin</a:t>
            </a:r>
            <a:r>
              <a:rPr lang="en-IN" spc="-5"/>
              <a:t>k</a:t>
            </a:r>
            <a:r>
              <a:rPr lang="en-IN"/>
              <a:t>ed</a:t>
            </a:r>
            <a:r>
              <a:rPr lang="en-IN" spc="-15"/>
              <a:t>In</a:t>
            </a:r>
            <a:r>
              <a:rPr lang="en-IN" spc="-5"/>
              <a:t> </a:t>
            </a:r>
            <a:r>
              <a:rPr lang="en-IN" spc="-195"/>
              <a:t>-</a:t>
            </a:r>
            <a:r>
              <a:rPr lang="en-IN" spc="-5"/>
              <a:t> </a:t>
            </a:r>
            <a:r>
              <a:rPr lang="en-IN" spc="-10"/>
              <a:t>A</a:t>
            </a:r>
            <a:r>
              <a:rPr lang="en-IN" spc="-5"/>
              <a:t>y</a:t>
            </a:r>
            <a:r>
              <a:rPr lang="en-IN" spc="-15"/>
              <a:t>an</a:t>
            </a:r>
            <a:r>
              <a:rPr lang="en-IN" spc="-10"/>
              <a:t> K</a:t>
            </a:r>
            <a:r>
              <a:rPr lang="en-IN" spc="-20"/>
              <a:t>h</a:t>
            </a:r>
            <a:r>
              <a:rPr lang="en-IN" spc="-15"/>
              <a:t>an</a:t>
            </a:r>
            <a:endParaRPr lang="en-IN"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061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" y="1219200"/>
            <a:ext cx="5420360" cy="3638550"/>
            <a:chOff x="1043330" y="1279525"/>
            <a:chExt cx="5420360" cy="363855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43330" y="1279525"/>
              <a:ext cx="3747389" cy="21128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330" y="3271469"/>
              <a:ext cx="5419979" cy="823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3330" y="4094733"/>
              <a:ext cx="3452367" cy="8229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30630" y="5932119"/>
            <a:ext cx="20180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270" dirty="0">
                <a:solidFill>
                  <a:srgbClr val="5E17EB"/>
                </a:solidFill>
                <a:latin typeface="Roboto"/>
                <a:cs typeface="Roboto"/>
              </a:rPr>
              <a:t>-</a:t>
            </a:r>
            <a:r>
              <a:rPr lang="en-IN" sz="1400" i="1" spc="-15" dirty="0">
                <a:solidFill>
                  <a:srgbClr val="5E17EB"/>
                </a:solidFill>
                <a:latin typeface="Roboto"/>
                <a:cs typeface="Roboto"/>
              </a:rPr>
              <a:t>Santosh Shukla</a:t>
            </a:r>
            <a:r>
              <a:rPr sz="1400" i="1" spc="-25" dirty="0">
                <a:solidFill>
                  <a:srgbClr val="5E17EB"/>
                </a:solidFill>
                <a:latin typeface="Roboto"/>
                <a:cs typeface="Roboto"/>
              </a:rPr>
              <a:t> 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14889" y="31868"/>
            <a:ext cx="6001385" cy="6351270"/>
            <a:chOff x="3114889" y="31868"/>
            <a:chExt cx="6001385" cy="6351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4889" y="31868"/>
              <a:ext cx="6001083" cy="50989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9648" y="179832"/>
              <a:ext cx="5632704" cy="47472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5260" y="5097780"/>
              <a:ext cx="4221480" cy="12847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6027" y="706881"/>
            <a:ext cx="7720965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45" dirty="0">
                <a:solidFill>
                  <a:schemeClr val="accent6"/>
                </a:solidFill>
                <a:latin typeface="Verdana"/>
                <a:cs typeface="Verdana"/>
              </a:rPr>
              <a:t>Insights:</a:t>
            </a:r>
            <a:endParaRPr sz="1600" dirty="0">
              <a:solidFill>
                <a:schemeClr val="accent6"/>
              </a:solidFill>
              <a:latin typeface="Verdana"/>
              <a:cs typeface="Verdana"/>
            </a:endParaRPr>
          </a:p>
          <a:p>
            <a:pPr marL="299085" marR="56515" indent="-287020">
              <a:lnSpc>
                <a:spcPts val="195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The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Notebooks</a:t>
            </a:r>
            <a:r>
              <a:rPr sz="1600" spc="-19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seem</a:t>
            </a:r>
            <a:r>
              <a:rPr sz="1600" spc="-17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to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have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highest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variety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of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products.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This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could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suggest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strong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focus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on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innovation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diversity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within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this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segment.</a:t>
            </a:r>
            <a:endParaRPr sz="1600" dirty="0">
              <a:latin typeface="Verdana"/>
              <a:cs typeface="Verdana"/>
            </a:endParaRPr>
          </a:p>
          <a:p>
            <a:pPr marL="299085" indent="-287020">
              <a:lnSpc>
                <a:spcPts val="184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The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Accessories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segment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also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shows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high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number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of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unique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products,</a:t>
            </a:r>
            <a:endParaRPr sz="1600" dirty="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600" spc="20" dirty="0">
                <a:latin typeface="Verdana"/>
                <a:cs typeface="Verdana"/>
              </a:rPr>
              <a:t>indicating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wide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range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of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offerings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beyond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just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hardware.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solidFill>
                  <a:schemeClr val="accent6"/>
                </a:solidFill>
                <a:latin typeface="Verdana"/>
                <a:cs typeface="Verdana"/>
              </a:rPr>
              <a:t>Recommendations:</a:t>
            </a:r>
            <a:endParaRPr sz="1600" dirty="0">
              <a:solidFill>
                <a:schemeClr val="accent6"/>
              </a:solidFill>
              <a:latin typeface="Verdana"/>
              <a:cs typeface="Verdana"/>
            </a:endParaRPr>
          </a:p>
          <a:p>
            <a:pPr marL="299085" marR="38417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15" dirty="0">
                <a:latin typeface="Verdana"/>
                <a:cs typeface="Verdana"/>
              </a:rPr>
              <a:t>Consider </a:t>
            </a:r>
            <a:r>
              <a:rPr sz="1600" spc="5" dirty="0">
                <a:latin typeface="Verdana"/>
                <a:cs typeface="Verdana"/>
              </a:rPr>
              <a:t>leveraging </a:t>
            </a:r>
            <a:r>
              <a:rPr sz="1600" spc="15" dirty="0">
                <a:latin typeface="Verdana"/>
                <a:cs typeface="Verdana"/>
              </a:rPr>
              <a:t>successful </a:t>
            </a:r>
            <a:r>
              <a:rPr sz="1600" spc="40" dirty="0">
                <a:latin typeface="Verdana"/>
                <a:cs typeface="Verdana"/>
              </a:rPr>
              <a:t>notebook </a:t>
            </a:r>
            <a:r>
              <a:rPr sz="1600" spc="30" dirty="0">
                <a:latin typeface="Verdana"/>
                <a:cs typeface="Verdana"/>
              </a:rPr>
              <a:t>models </a:t>
            </a:r>
            <a:r>
              <a:rPr sz="1600" spc="50" dirty="0">
                <a:latin typeface="Verdana"/>
                <a:cs typeface="Verdana"/>
              </a:rPr>
              <a:t>to </a:t>
            </a:r>
            <a:r>
              <a:rPr sz="1600" spc="30" dirty="0">
                <a:latin typeface="Verdana"/>
                <a:cs typeface="Verdana"/>
              </a:rPr>
              <a:t>develop 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complementary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products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or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accessories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to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enhance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sales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within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this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segment.</a:t>
            </a:r>
            <a:endParaRPr sz="1600" dirty="0">
              <a:latin typeface="Verdana"/>
              <a:cs typeface="Verdana"/>
            </a:endParaRPr>
          </a:p>
          <a:p>
            <a:pPr marL="299085" marR="56705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Verdana"/>
                <a:cs typeface="Verdana"/>
              </a:rPr>
              <a:t>Identify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top-selling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accessories,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promote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stock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them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well.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Bundle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them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with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high-margin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products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to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boost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revenue.</a:t>
            </a:r>
            <a:endParaRPr sz="1600" dirty="0">
              <a:latin typeface="Verdana"/>
              <a:cs typeface="Verdana"/>
            </a:endParaRPr>
          </a:p>
          <a:p>
            <a:pPr marL="299085" marR="24701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5" dirty="0">
                <a:latin typeface="Verdana"/>
                <a:cs typeface="Verdana"/>
              </a:rPr>
              <a:t>Atliq </a:t>
            </a:r>
            <a:r>
              <a:rPr sz="1600" spc="20" dirty="0">
                <a:latin typeface="Verdana"/>
                <a:cs typeface="Verdana"/>
              </a:rPr>
              <a:t>needs </a:t>
            </a:r>
            <a:r>
              <a:rPr sz="1600" spc="50" dirty="0">
                <a:latin typeface="Verdana"/>
                <a:cs typeface="Verdana"/>
              </a:rPr>
              <a:t>to </a:t>
            </a:r>
            <a:r>
              <a:rPr sz="1600" spc="5" dirty="0">
                <a:latin typeface="Verdana"/>
                <a:cs typeface="Verdana"/>
              </a:rPr>
              <a:t>streamline </a:t>
            </a:r>
            <a:r>
              <a:rPr sz="1600" dirty="0">
                <a:latin typeface="Verdana"/>
                <a:cs typeface="Verdana"/>
              </a:rPr>
              <a:t>its </a:t>
            </a:r>
            <a:r>
              <a:rPr sz="1600" spc="15" dirty="0">
                <a:latin typeface="Verdana"/>
                <a:cs typeface="Verdana"/>
              </a:rPr>
              <a:t>supply chain </a:t>
            </a:r>
            <a:r>
              <a:rPr sz="1600" spc="20" dirty="0">
                <a:latin typeface="Verdana"/>
                <a:cs typeface="Verdana"/>
              </a:rPr>
              <a:t>for </a:t>
            </a:r>
            <a:r>
              <a:rPr sz="1600" spc="25" dirty="0">
                <a:latin typeface="Verdana"/>
                <a:cs typeface="Verdana"/>
              </a:rPr>
              <a:t>better </a:t>
            </a:r>
            <a:r>
              <a:rPr sz="1600" spc="5" dirty="0">
                <a:latin typeface="Verdana"/>
                <a:cs typeface="Verdana"/>
              </a:rPr>
              <a:t>inventory 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management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on-time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deliveries.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They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should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assess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improve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current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processes,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especially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with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expanded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product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range.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77051" y="63488"/>
            <a:ext cx="8077200" cy="4063365"/>
            <a:chOff x="2077051" y="63488"/>
            <a:chExt cx="8077200" cy="4063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7051" y="63488"/>
              <a:ext cx="8076758" cy="40632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1804" y="205739"/>
              <a:ext cx="7708392" cy="3717035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28288" y="4219955"/>
            <a:ext cx="4535423" cy="18348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8675" y="0"/>
            <a:ext cx="9033510" cy="6261100"/>
            <a:chOff x="1598675" y="0"/>
            <a:chExt cx="9033510" cy="6261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9747" y="5041391"/>
              <a:ext cx="4032504" cy="1219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8675" y="0"/>
              <a:ext cx="9033510" cy="51305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275" y="149352"/>
              <a:ext cx="8537448" cy="47137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6027" y="706881"/>
            <a:ext cx="7679690" cy="424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5" dirty="0">
                <a:solidFill>
                  <a:schemeClr val="accent6"/>
                </a:solidFill>
                <a:latin typeface="Verdana"/>
                <a:cs typeface="Verdana"/>
              </a:rPr>
              <a:t>Insights:</a:t>
            </a:r>
            <a:endParaRPr sz="1600" b="1" dirty="0">
              <a:solidFill>
                <a:schemeClr val="accent6"/>
              </a:solidFill>
              <a:latin typeface="Verdana"/>
              <a:cs typeface="Verdana"/>
            </a:endParaRPr>
          </a:p>
          <a:p>
            <a:pPr marL="299085" marR="13081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latin typeface="Verdana"/>
                <a:cs typeface="Verdana"/>
              </a:rPr>
              <a:t>Flipkart,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Viveks,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Ezone,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Croma,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Amazon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are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top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5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customers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in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 </a:t>
            </a:r>
            <a:r>
              <a:rPr sz="1600" spc="-20" dirty="0">
                <a:latin typeface="Verdana"/>
                <a:cs typeface="Verdana"/>
              </a:rPr>
              <a:t>Indian </a:t>
            </a:r>
            <a:r>
              <a:rPr sz="1600" spc="5" dirty="0">
                <a:latin typeface="Verdana"/>
                <a:cs typeface="Verdana"/>
              </a:rPr>
              <a:t>market </a:t>
            </a:r>
            <a:r>
              <a:rPr sz="1600" spc="75" dirty="0">
                <a:latin typeface="Verdana"/>
                <a:cs typeface="Verdana"/>
              </a:rPr>
              <a:t>who </a:t>
            </a:r>
            <a:r>
              <a:rPr sz="1600" spc="20" dirty="0">
                <a:latin typeface="Verdana"/>
                <a:cs typeface="Verdana"/>
              </a:rPr>
              <a:t>received </a:t>
            </a:r>
            <a:r>
              <a:rPr sz="1600" spc="25" dirty="0">
                <a:latin typeface="Verdana"/>
                <a:cs typeface="Verdana"/>
              </a:rPr>
              <a:t>the </a:t>
            </a:r>
            <a:r>
              <a:rPr sz="1600" spc="15" dirty="0">
                <a:latin typeface="Verdana"/>
                <a:cs typeface="Verdana"/>
              </a:rPr>
              <a:t>highest </a:t>
            </a:r>
            <a:r>
              <a:rPr sz="1600" spc="-5" dirty="0">
                <a:latin typeface="Verdana"/>
                <a:cs typeface="Verdana"/>
              </a:rPr>
              <a:t>average </a:t>
            </a:r>
            <a:r>
              <a:rPr sz="1600" spc="20" dirty="0">
                <a:latin typeface="Verdana"/>
                <a:cs typeface="Verdana"/>
              </a:rPr>
              <a:t>pre-invoice 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discount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percentages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during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FY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25" dirty="0">
                <a:latin typeface="Verdana"/>
                <a:cs typeface="Verdana"/>
              </a:rPr>
              <a:t>2021.</a:t>
            </a:r>
            <a:endParaRPr sz="1600" dirty="0">
              <a:latin typeface="Verdana"/>
              <a:cs typeface="Verdana"/>
            </a:endParaRPr>
          </a:p>
          <a:p>
            <a:pPr marL="299085" marR="6794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The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average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discount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percentages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range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from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approximately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55" dirty="0">
                <a:latin typeface="Verdana"/>
                <a:cs typeface="Verdana"/>
              </a:rPr>
              <a:t>29.33%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to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30.83%.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b="1" spc="15" dirty="0">
                <a:solidFill>
                  <a:schemeClr val="accent6"/>
                </a:solidFill>
                <a:latin typeface="Verdana"/>
                <a:cs typeface="Verdana"/>
              </a:rPr>
              <a:t>Recommendations:</a:t>
            </a:r>
            <a:endParaRPr sz="1600" b="1" dirty="0">
              <a:solidFill>
                <a:schemeClr val="accent6"/>
              </a:solidFill>
              <a:latin typeface="Verdana"/>
              <a:cs typeface="Verdana"/>
            </a:endParaRPr>
          </a:p>
          <a:p>
            <a:pPr marL="299085" marR="42100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These </a:t>
            </a:r>
            <a:r>
              <a:rPr sz="1600" spc="60" dirty="0">
                <a:latin typeface="Verdana"/>
                <a:cs typeface="Verdana"/>
              </a:rPr>
              <a:t>top </a:t>
            </a:r>
            <a:r>
              <a:rPr sz="1600" spc="20" dirty="0">
                <a:latin typeface="Verdana"/>
                <a:cs typeface="Verdana"/>
              </a:rPr>
              <a:t>customers </a:t>
            </a:r>
            <a:r>
              <a:rPr sz="1600" spc="-15" dirty="0">
                <a:latin typeface="Verdana"/>
                <a:cs typeface="Verdana"/>
              </a:rPr>
              <a:t>are </a:t>
            </a:r>
            <a:r>
              <a:rPr sz="1600" spc="10" dirty="0">
                <a:latin typeface="Verdana"/>
                <a:cs typeface="Verdana"/>
              </a:rPr>
              <a:t>receiving </a:t>
            </a:r>
            <a:r>
              <a:rPr sz="1600" spc="15" dirty="0">
                <a:latin typeface="Verdana"/>
                <a:cs typeface="Verdana"/>
              </a:rPr>
              <a:t>significant </a:t>
            </a:r>
            <a:r>
              <a:rPr sz="1600" spc="10" dirty="0">
                <a:latin typeface="Verdana"/>
                <a:cs typeface="Verdana"/>
              </a:rPr>
              <a:t>discounts, possibly 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indicating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that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they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are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high-volume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purchasers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or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have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negotiated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favorable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terms.</a:t>
            </a:r>
            <a:endParaRPr sz="1600" dirty="0">
              <a:latin typeface="Verdana"/>
              <a:cs typeface="Verdana"/>
            </a:endParaRPr>
          </a:p>
          <a:p>
            <a:pPr marL="299085" marR="25209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5" dirty="0">
                <a:latin typeface="Verdana"/>
                <a:cs typeface="Verdana"/>
              </a:rPr>
              <a:t>Atliq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should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maintain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close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relationships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with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these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key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customers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to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understand </a:t>
            </a:r>
            <a:r>
              <a:rPr sz="1600" spc="5" dirty="0">
                <a:latin typeface="Verdana"/>
                <a:cs typeface="Verdana"/>
              </a:rPr>
              <a:t>their </a:t>
            </a:r>
            <a:r>
              <a:rPr sz="1600" spc="20" dirty="0">
                <a:latin typeface="Verdana"/>
                <a:cs typeface="Verdana"/>
              </a:rPr>
              <a:t>needs </a:t>
            </a:r>
            <a:r>
              <a:rPr sz="1600" spc="25" dirty="0">
                <a:latin typeface="Verdana"/>
                <a:cs typeface="Verdana"/>
              </a:rPr>
              <a:t>better </a:t>
            </a:r>
            <a:r>
              <a:rPr sz="1600" spc="20" dirty="0">
                <a:latin typeface="Verdana"/>
                <a:cs typeface="Verdana"/>
              </a:rPr>
              <a:t>and </a:t>
            </a:r>
            <a:r>
              <a:rPr sz="1600" spc="15" dirty="0">
                <a:latin typeface="Verdana"/>
                <a:cs typeface="Verdana"/>
              </a:rPr>
              <a:t>potentially </a:t>
            </a:r>
            <a:r>
              <a:rPr sz="1600" spc="25" dirty="0">
                <a:latin typeface="Verdana"/>
                <a:cs typeface="Verdana"/>
              </a:rPr>
              <a:t>negotiate more 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sustainable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pricing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structures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without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sacrificing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profitability.</a:t>
            </a:r>
            <a:endParaRPr sz="1600" dirty="0">
              <a:latin typeface="Verdana"/>
              <a:cs typeface="Verdana"/>
            </a:endParaRPr>
          </a:p>
          <a:p>
            <a:pPr marL="299085" marR="43370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10" dirty="0">
                <a:latin typeface="Verdana"/>
                <a:cs typeface="Verdana"/>
              </a:rPr>
              <a:t>Analyzing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which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products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these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top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customers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purchase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can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reveal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insights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into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product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preferences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market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demands.</a:t>
            </a:r>
            <a:endParaRPr sz="1600" dirty="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5" dirty="0">
                <a:latin typeface="Verdana"/>
                <a:cs typeface="Verdana"/>
              </a:rPr>
              <a:t>Atliq </a:t>
            </a:r>
            <a:r>
              <a:rPr sz="1600" spc="25" dirty="0">
                <a:latin typeface="Verdana"/>
                <a:cs typeface="Verdana"/>
              </a:rPr>
              <a:t>can </a:t>
            </a:r>
            <a:r>
              <a:rPr sz="1600" dirty="0">
                <a:latin typeface="Verdana"/>
                <a:cs typeface="Verdana"/>
              </a:rPr>
              <a:t>tailor its </a:t>
            </a:r>
            <a:r>
              <a:rPr sz="1600" spc="40" dirty="0">
                <a:latin typeface="Verdana"/>
                <a:cs typeface="Verdana"/>
              </a:rPr>
              <a:t>product </a:t>
            </a:r>
            <a:r>
              <a:rPr sz="1600" spc="20" dirty="0">
                <a:latin typeface="Verdana"/>
                <a:cs typeface="Verdana"/>
              </a:rPr>
              <a:t>offerings </a:t>
            </a:r>
            <a:r>
              <a:rPr sz="1600" spc="10" dirty="0">
                <a:latin typeface="Verdana"/>
                <a:cs typeface="Verdana"/>
              </a:rPr>
              <a:t>or </a:t>
            </a:r>
            <a:r>
              <a:rPr sz="1600" spc="30" dirty="0">
                <a:latin typeface="Verdana"/>
                <a:cs typeface="Verdana"/>
              </a:rPr>
              <a:t>promotions </a:t>
            </a:r>
            <a:r>
              <a:rPr sz="1600" spc="50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align </a:t>
            </a:r>
            <a:r>
              <a:rPr sz="1600" spc="25" dirty="0">
                <a:latin typeface="Verdana"/>
                <a:cs typeface="Verdana"/>
              </a:rPr>
              <a:t>better </a:t>
            </a:r>
            <a:r>
              <a:rPr sz="1600" spc="45" dirty="0">
                <a:latin typeface="Verdana"/>
                <a:cs typeface="Verdana"/>
              </a:rPr>
              <a:t>with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these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preferences,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potentially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boosting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sales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customer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satisfaction.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8061" y="63396"/>
            <a:ext cx="7814945" cy="6599555"/>
            <a:chOff x="2208061" y="63396"/>
            <a:chExt cx="7814945" cy="6599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8061" y="63396"/>
              <a:ext cx="7814738" cy="54838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2867" y="195071"/>
              <a:ext cx="7446264" cy="51480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6383" y="5452872"/>
              <a:ext cx="2999232" cy="12100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03845" y="63566"/>
            <a:ext cx="7223759" cy="6337300"/>
            <a:chOff x="2503845" y="63566"/>
            <a:chExt cx="7223759" cy="6337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3845" y="63566"/>
              <a:ext cx="7223170" cy="52442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8523" y="205739"/>
              <a:ext cx="6854952" cy="48981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1060" y="5309616"/>
              <a:ext cx="2849880" cy="1091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6027" y="706881"/>
            <a:ext cx="7677150" cy="400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chemeClr val="accent6"/>
                </a:solidFill>
                <a:latin typeface="Verdana"/>
                <a:cs typeface="Verdana"/>
              </a:rPr>
              <a:t>Insights:</a:t>
            </a:r>
            <a:endParaRPr sz="1600" dirty="0">
              <a:solidFill>
                <a:schemeClr val="accent6"/>
              </a:solidFill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Retailer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channel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contributed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the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highest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gross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sales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at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approximately</a:t>
            </a:r>
            <a:endParaRPr sz="1600" dirty="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-145" dirty="0">
                <a:latin typeface="Verdana"/>
                <a:cs typeface="Verdana"/>
              </a:rPr>
              <a:t>$1,</a:t>
            </a:r>
            <a:r>
              <a:rPr sz="1600" spc="-180" dirty="0">
                <a:latin typeface="Verdana"/>
                <a:cs typeface="Verdana"/>
              </a:rPr>
              <a:t>9</a:t>
            </a:r>
            <a:r>
              <a:rPr sz="1600" spc="-95" dirty="0">
                <a:latin typeface="Verdana"/>
                <a:cs typeface="Verdana"/>
              </a:rPr>
              <a:t>2</a:t>
            </a:r>
            <a:r>
              <a:rPr sz="1600" spc="-100" dirty="0">
                <a:latin typeface="Verdana"/>
                <a:cs typeface="Verdana"/>
              </a:rPr>
              <a:t>4</a:t>
            </a:r>
            <a:r>
              <a:rPr sz="1600" spc="-220" dirty="0">
                <a:latin typeface="Verdana"/>
                <a:cs typeface="Verdana"/>
              </a:rPr>
              <a:t>.17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mi</a:t>
            </a:r>
            <a:r>
              <a:rPr sz="1600" dirty="0">
                <a:latin typeface="Verdana"/>
                <a:cs typeface="Verdana"/>
              </a:rPr>
              <a:t>l</a:t>
            </a:r>
            <a:r>
              <a:rPr sz="1600" spc="-10" dirty="0">
                <a:latin typeface="Verdana"/>
                <a:cs typeface="Verdana"/>
              </a:rPr>
              <a:t>li</a:t>
            </a:r>
            <a:r>
              <a:rPr sz="1600" spc="40" dirty="0">
                <a:latin typeface="Verdana"/>
                <a:cs typeface="Verdana"/>
              </a:rPr>
              <a:t>o</a:t>
            </a:r>
            <a:r>
              <a:rPr sz="1600" spc="45" dirty="0">
                <a:latin typeface="Verdana"/>
                <a:cs typeface="Verdana"/>
              </a:rPr>
              <a:t>n</a:t>
            </a:r>
            <a:r>
              <a:rPr sz="1600" spc="-140" dirty="0"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15" dirty="0">
                <a:latin typeface="Verdana"/>
                <a:cs typeface="Verdana"/>
              </a:rPr>
              <a:t>Direct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channel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follows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with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gross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sales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of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around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$406.69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million.</a:t>
            </a:r>
            <a:endParaRPr sz="1600" dirty="0">
              <a:latin typeface="Verdana"/>
              <a:cs typeface="Verdana"/>
            </a:endParaRPr>
          </a:p>
          <a:p>
            <a:pPr marL="299085" marR="56451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Distributor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channel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has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lowest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contribution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with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gross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sales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of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a</a:t>
            </a:r>
            <a:r>
              <a:rPr sz="1600" spc="20" dirty="0">
                <a:latin typeface="Verdana"/>
                <a:cs typeface="Verdana"/>
              </a:rPr>
              <a:t>b</a:t>
            </a:r>
            <a:r>
              <a:rPr sz="1600" spc="40" dirty="0">
                <a:latin typeface="Verdana"/>
                <a:cs typeface="Verdana"/>
              </a:rPr>
              <a:t>out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$</a:t>
            </a:r>
            <a:r>
              <a:rPr sz="1600" spc="-65" dirty="0">
                <a:latin typeface="Verdana"/>
                <a:cs typeface="Verdana"/>
              </a:rPr>
              <a:t>2</a:t>
            </a:r>
            <a:r>
              <a:rPr sz="1600" spc="-75" dirty="0">
                <a:latin typeface="Verdana"/>
                <a:cs typeface="Verdana"/>
              </a:rPr>
              <a:t>9</a:t>
            </a:r>
            <a:r>
              <a:rPr sz="1600" spc="-85" dirty="0">
                <a:latin typeface="Verdana"/>
                <a:cs typeface="Verdana"/>
              </a:rPr>
              <a:t>7</a:t>
            </a:r>
            <a:r>
              <a:rPr sz="1600" spc="-185" dirty="0">
                <a:latin typeface="Verdana"/>
                <a:cs typeface="Verdana"/>
              </a:rPr>
              <a:t>.18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mi</a:t>
            </a:r>
            <a:r>
              <a:rPr sz="1600" dirty="0">
                <a:latin typeface="Verdana"/>
                <a:cs typeface="Verdana"/>
              </a:rPr>
              <a:t>l</a:t>
            </a:r>
            <a:r>
              <a:rPr sz="1600" spc="-10" dirty="0">
                <a:latin typeface="Verdana"/>
                <a:cs typeface="Verdana"/>
              </a:rPr>
              <a:t>li</a:t>
            </a:r>
            <a:r>
              <a:rPr sz="1600" spc="40" dirty="0">
                <a:latin typeface="Verdana"/>
                <a:cs typeface="Verdana"/>
              </a:rPr>
              <a:t>o</a:t>
            </a:r>
            <a:r>
              <a:rPr sz="1600" spc="45" dirty="0">
                <a:latin typeface="Verdana"/>
                <a:cs typeface="Verdana"/>
              </a:rPr>
              <a:t>n</a:t>
            </a:r>
            <a:r>
              <a:rPr sz="1600" spc="-140" dirty="0"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spc="15" dirty="0">
                <a:solidFill>
                  <a:schemeClr val="accent6"/>
                </a:solidFill>
                <a:latin typeface="Verdana"/>
                <a:cs typeface="Verdana"/>
              </a:rPr>
              <a:t>Recommendations:</a:t>
            </a:r>
            <a:endParaRPr sz="1600" dirty="0">
              <a:solidFill>
                <a:schemeClr val="accent6"/>
              </a:solidFill>
              <a:latin typeface="Verdana"/>
              <a:cs typeface="Verdana"/>
            </a:endParaRPr>
          </a:p>
          <a:p>
            <a:pPr marL="299085" marR="29654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5" dirty="0">
                <a:latin typeface="Verdana"/>
                <a:cs typeface="Verdana"/>
              </a:rPr>
              <a:t>Atliq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should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leverage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customer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data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to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personalize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marketing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efforts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enhance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customer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experiences,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ultimately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driving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sales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growth.</a:t>
            </a:r>
            <a:endParaRPr sz="1600" dirty="0">
              <a:latin typeface="Verdana"/>
              <a:cs typeface="Verdana"/>
            </a:endParaRPr>
          </a:p>
          <a:p>
            <a:pPr marL="299085" marR="8255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5" dirty="0">
                <a:latin typeface="Verdana"/>
                <a:cs typeface="Verdana"/>
              </a:rPr>
              <a:t>Atliq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needs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to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analyze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competitors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in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each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channel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to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understand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their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strategies, </a:t>
            </a:r>
            <a:r>
              <a:rPr sz="1600" dirty="0">
                <a:latin typeface="Verdana"/>
                <a:cs typeface="Verdana"/>
              </a:rPr>
              <a:t>pricing, </a:t>
            </a:r>
            <a:r>
              <a:rPr sz="1600" spc="20" dirty="0">
                <a:latin typeface="Verdana"/>
                <a:cs typeface="Verdana"/>
              </a:rPr>
              <a:t>and </a:t>
            </a:r>
            <a:r>
              <a:rPr sz="1600" spc="15" dirty="0">
                <a:latin typeface="Verdana"/>
                <a:cs typeface="Verdana"/>
              </a:rPr>
              <a:t>products. </a:t>
            </a:r>
            <a:r>
              <a:rPr sz="1600" spc="-15" dirty="0">
                <a:latin typeface="Verdana"/>
                <a:cs typeface="Verdana"/>
              </a:rPr>
              <a:t>This </a:t>
            </a:r>
            <a:r>
              <a:rPr sz="1600" spc="15" dirty="0">
                <a:latin typeface="Verdana"/>
                <a:cs typeface="Verdana"/>
              </a:rPr>
              <a:t>helps </a:t>
            </a:r>
            <a:r>
              <a:rPr sz="1600" spc="20" dirty="0">
                <a:latin typeface="Verdana"/>
                <a:cs typeface="Verdana"/>
              </a:rPr>
              <a:t>identify </a:t>
            </a:r>
            <a:r>
              <a:rPr sz="1600" spc="10" dirty="0">
                <a:latin typeface="Verdana"/>
                <a:cs typeface="Verdana"/>
              </a:rPr>
              <a:t>ways </a:t>
            </a:r>
            <a:r>
              <a:rPr sz="1600" spc="20" dirty="0">
                <a:latin typeface="Verdana"/>
                <a:cs typeface="Verdana"/>
              </a:rPr>
              <a:t>for </a:t>
            </a:r>
            <a:r>
              <a:rPr sz="1600" spc="35" dirty="0">
                <a:latin typeface="Verdana"/>
                <a:cs typeface="Verdana"/>
              </a:rPr>
              <a:t>Atliq </a:t>
            </a:r>
            <a:r>
              <a:rPr sz="1600" spc="50" dirty="0">
                <a:latin typeface="Verdana"/>
                <a:cs typeface="Verdana"/>
              </a:rPr>
              <a:t>to 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stand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out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compete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effectively.</a:t>
            </a:r>
            <a:endParaRPr sz="1600" dirty="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5" dirty="0">
                <a:latin typeface="Verdana"/>
                <a:cs typeface="Verdana"/>
              </a:rPr>
              <a:t>Atliq </a:t>
            </a:r>
            <a:r>
              <a:rPr sz="1600" spc="25" dirty="0">
                <a:latin typeface="Verdana"/>
                <a:cs typeface="Verdana"/>
              </a:rPr>
              <a:t>should segment </a:t>
            </a:r>
            <a:r>
              <a:rPr sz="1600" dirty="0">
                <a:latin typeface="Verdana"/>
                <a:cs typeface="Verdana"/>
              </a:rPr>
              <a:t>its </a:t>
            </a:r>
            <a:r>
              <a:rPr sz="1600" spc="5" dirty="0">
                <a:latin typeface="Verdana"/>
                <a:cs typeface="Verdana"/>
              </a:rPr>
              <a:t>market </a:t>
            </a:r>
            <a:r>
              <a:rPr sz="1600" spc="30" dirty="0">
                <a:latin typeface="Verdana"/>
                <a:cs typeface="Verdana"/>
              </a:rPr>
              <a:t>within </a:t>
            </a:r>
            <a:r>
              <a:rPr sz="1600" spc="25" dirty="0">
                <a:latin typeface="Verdana"/>
                <a:cs typeface="Verdana"/>
              </a:rPr>
              <a:t>each </a:t>
            </a:r>
            <a:r>
              <a:rPr sz="1600" spc="20" dirty="0">
                <a:latin typeface="Verdana"/>
                <a:cs typeface="Verdana"/>
              </a:rPr>
              <a:t>channel </a:t>
            </a:r>
            <a:r>
              <a:rPr sz="1600" spc="50" dirty="0">
                <a:latin typeface="Verdana"/>
                <a:cs typeface="Verdana"/>
              </a:rPr>
              <a:t>to </a:t>
            </a:r>
            <a:r>
              <a:rPr sz="1600" spc="30" dirty="0">
                <a:latin typeface="Verdana"/>
                <a:cs typeface="Verdana"/>
              </a:rPr>
              <a:t>customize 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marketing </a:t>
            </a:r>
            <a:r>
              <a:rPr sz="1600" spc="5" dirty="0">
                <a:latin typeface="Verdana"/>
                <a:cs typeface="Verdana"/>
              </a:rPr>
              <a:t>strategies </a:t>
            </a:r>
            <a:r>
              <a:rPr sz="1600" spc="20" dirty="0">
                <a:latin typeface="Verdana"/>
                <a:cs typeface="Verdana"/>
              </a:rPr>
              <a:t>and </a:t>
            </a:r>
            <a:r>
              <a:rPr sz="1600" spc="35" dirty="0">
                <a:latin typeface="Verdana"/>
                <a:cs typeface="Verdana"/>
              </a:rPr>
              <a:t>products </a:t>
            </a:r>
            <a:r>
              <a:rPr sz="1600" spc="20" dirty="0">
                <a:latin typeface="Verdana"/>
                <a:cs typeface="Verdana"/>
              </a:rPr>
              <a:t>based </a:t>
            </a:r>
            <a:r>
              <a:rPr sz="1600" spc="40" dirty="0">
                <a:latin typeface="Verdana"/>
                <a:cs typeface="Verdana"/>
              </a:rPr>
              <a:t>on </a:t>
            </a:r>
            <a:r>
              <a:rPr sz="1600" spc="10" dirty="0">
                <a:latin typeface="Verdana"/>
                <a:cs typeface="Verdana"/>
              </a:rPr>
              <a:t>performance. </a:t>
            </a:r>
            <a:r>
              <a:rPr sz="1600" spc="-15" dirty="0">
                <a:latin typeface="Verdana"/>
                <a:cs typeface="Verdana"/>
              </a:rPr>
              <a:t>This </a:t>
            </a:r>
            <a:r>
              <a:rPr sz="1600" spc="50" dirty="0">
                <a:latin typeface="Verdana"/>
                <a:cs typeface="Verdana"/>
              </a:rPr>
              <a:t>could 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reveal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new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opportunities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or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areas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for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improvement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in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specific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customer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groups.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8126" y="31794"/>
            <a:ext cx="6814820" cy="6383020"/>
            <a:chOff x="2708126" y="31794"/>
            <a:chExt cx="6814820" cy="63830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8126" y="31794"/>
              <a:ext cx="6814608" cy="53414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2740" y="178308"/>
              <a:ext cx="6446520" cy="4991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5755" y="5332476"/>
              <a:ext cx="2380488" cy="10820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6027" y="706881"/>
            <a:ext cx="7738109" cy="449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latin typeface="Verdana"/>
                <a:cs typeface="Verdana"/>
              </a:rPr>
              <a:t>Insights:</a:t>
            </a:r>
            <a:endParaRPr sz="1600" dirty="0">
              <a:latin typeface="Verdana"/>
              <a:cs typeface="Verdana"/>
            </a:endParaRPr>
          </a:p>
          <a:p>
            <a:pPr marL="299085" marR="850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latin typeface="Verdana"/>
                <a:cs typeface="Verdana"/>
              </a:rPr>
              <a:t>Q4 </a:t>
            </a:r>
            <a:r>
              <a:rPr sz="1600" spc="5" dirty="0">
                <a:latin typeface="Verdana"/>
                <a:cs typeface="Verdana"/>
              </a:rPr>
              <a:t>appears </a:t>
            </a:r>
            <a:r>
              <a:rPr sz="1600" spc="50" dirty="0">
                <a:latin typeface="Verdana"/>
                <a:cs typeface="Verdana"/>
              </a:rPr>
              <a:t>to </a:t>
            </a:r>
            <a:r>
              <a:rPr sz="1600" spc="45" dirty="0">
                <a:latin typeface="Verdana"/>
                <a:cs typeface="Verdana"/>
              </a:rPr>
              <a:t>be </a:t>
            </a:r>
            <a:r>
              <a:rPr sz="1600" spc="25" dirty="0">
                <a:latin typeface="Verdana"/>
                <a:cs typeface="Verdana"/>
              </a:rPr>
              <a:t>the </a:t>
            </a:r>
            <a:r>
              <a:rPr sz="1600" spc="15" dirty="0">
                <a:latin typeface="Verdana"/>
                <a:cs typeface="Verdana"/>
              </a:rPr>
              <a:t>strongest </a:t>
            </a:r>
            <a:r>
              <a:rPr sz="1600" spc="5" dirty="0">
                <a:latin typeface="Verdana"/>
                <a:cs typeface="Verdana"/>
              </a:rPr>
              <a:t>quarter in </a:t>
            </a:r>
            <a:r>
              <a:rPr sz="1600" spc="10" dirty="0">
                <a:latin typeface="Verdana"/>
                <a:cs typeface="Verdana"/>
              </a:rPr>
              <a:t>terms </a:t>
            </a:r>
            <a:r>
              <a:rPr sz="1600" spc="60" dirty="0">
                <a:latin typeface="Verdana"/>
                <a:cs typeface="Verdana"/>
              </a:rPr>
              <a:t>of </a:t>
            </a:r>
            <a:r>
              <a:rPr sz="1600" spc="-15" dirty="0">
                <a:latin typeface="Verdana"/>
                <a:cs typeface="Verdana"/>
              </a:rPr>
              <a:t>sales </a:t>
            </a:r>
            <a:r>
              <a:rPr sz="1600" spc="10" dirty="0">
                <a:latin typeface="Verdana"/>
                <a:cs typeface="Verdana"/>
              </a:rPr>
              <a:t>performance.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This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may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suggest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seasonal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trend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where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sales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peak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towards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end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of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calendar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year,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possibly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due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to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factors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like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holiday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season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shopping, 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year-end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budgets,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or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promotional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activities.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0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latin typeface="Verdana"/>
                <a:cs typeface="Verdana"/>
              </a:rPr>
              <a:t>Recommendations:</a:t>
            </a:r>
            <a:endParaRPr sz="1600" dirty="0">
              <a:latin typeface="Verdana"/>
              <a:cs typeface="Verdana"/>
            </a:endParaRPr>
          </a:p>
          <a:p>
            <a:pPr marL="299085" marR="422909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The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significant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spike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in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sales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during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Q4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suggests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that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there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might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be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seasonal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factors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influencing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purchasing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behavior.</a:t>
            </a:r>
            <a:endParaRPr sz="1600" dirty="0">
              <a:latin typeface="Verdana"/>
              <a:cs typeface="Verdana"/>
            </a:endParaRPr>
          </a:p>
          <a:p>
            <a:pPr marL="299085" marR="596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10" dirty="0">
                <a:latin typeface="Verdana"/>
                <a:cs typeface="Verdana"/>
              </a:rPr>
              <a:t>Analyzing </a:t>
            </a:r>
            <a:r>
              <a:rPr sz="1600" spc="40" dirty="0">
                <a:latin typeface="Verdana"/>
                <a:cs typeface="Verdana"/>
              </a:rPr>
              <a:t>why </a:t>
            </a:r>
            <a:r>
              <a:rPr sz="1600" spc="-15" dirty="0">
                <a:latin typeface="Verdana"/>
                <a:cs typeface="Verdana"/>
              </a:rPr>
              <a:t>Q4 </a:t>
            </a:r>
            <a:r>
              <a:rPr sz="1600" spc="-20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particularly </a:t>
            </a:r>
            <a:r>
              <a:rPr sz="1600" spc="15" dirty="0">
                <a:latin typeface="Verdana"/>
                <a:cs typeface="Verdana"/>
              </a:rPr>
              <a:t>successful </a:t>
            </a:r>
            <a:r>
              <a:rPr sz="1600" spc="50" dirty="0">
                <a:latin typeface="Verdana"/>
                <a:cs typeface="Verdana"/>
              </a:rPr>
              <a:t>could </a:t>
            </a:r>
            <a:r>
              <a:rPr sz="1600" spc="-10" dirty="0">
                <a:latin typeface="Verdana"/>
                <a:cs typeface="Verdana"/>
              </a:rPr>
              <a:t>reveal </a:t>
            </a:r>
            <a:r>
              <a:rPr sz="1600" spc="5" dirty="0">
                <a:latin typeface="Verdana"/>
                <a:cs typeface="Verdana"/>
              </a:rPr>
              <a:t>insights </a:t>
            </a:r>
            <a:r>
              <a:rPr sz="1600" spc="25" dirty="0">
                <a:latin typeface="Verdana"/>
                <a:cs typeface="Verdana"/>
              </a:rPr>
              <a:t>into 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consumer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behavior,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market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trends,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or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promotional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activities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during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that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time.</a:t>
            </a:r>
            <a:endParaRPr sz="1600" dirty="0">
              <a:latin typeface="Verdana"/>
              <a:cs typeface="Verdana"/>
            </a:endParaRPr>
          </a:p>
          <a:p>
            <a:pPr marL="299085" marR="16319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20" dirty="0">
                <a:latin typeface="Verdana"/>
                <a:cs typeface="Verdana"/>
              </a:rPr>
              <a:t>Understanding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which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products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drove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the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sales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surge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in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Q4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can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provide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valuable </a:t>
            </a:r>
            <a:r>
              <a:rPr sz="1600" spc="-10" dirty="0">
                <a:latin typeface="Verdana"/>
                <a:cs typeface="Verdana"/>
              </a:rPr>
              <a:t>insights. </a:t>
            </a:r>
            <a:r>
              <a:rPr sz="1600" spc="-15" dirty="0">
                <a:latin typeface="Verdana"/>
                <a:cs typeface="Verdana"/>
              </a:rPr>
              <a:t>This </a:t>
            </a:r>
            <a:r>
              <a:rPr sz="1600" spc="20" dirty="0">
                <a:latin typeface="Verdana"/>
                <a:cs typeface="Verdana"/>
              </a:rPr>
              <a:t>information </a:t>
            </a:r>
            <a:r>
              <a:rPr sz="1600" spc="25" dirty="0">
                <a:latin typeface="Verdana"/>
                <a:cs typeface="Verdana"/>
              </a:rPr>
              <a:t>can </a:t>
            </a:r>
            <a:r>
              <a:rPr sz="1600" spc="30" dirty="0">
                <a:latin typeface="Verdana"/>
                <a:cs typeface="Verdana"/>
              </a:rPr>
              <a:t>guide </a:t>
            </a:r>
            <a:r>
              <a:rPr sz="1600" spc="5" dirty="0">
                <a:latin typeface="Verdana"/>
                <a:cs typeface="Verdana"/>
              </a:rPr>
              <a:t>inventory </a:t>
            </a:r>
            <a:r>
              <a:rPr sz="1600" spc="10" dirty="0">
                <a:latin typeface="Verdana"/>
                <a:cs typeface="Verdana"/>
              </a:rPr>
              <a:t>management, 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marketing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campaigns,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product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development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strategies.</a:t>
            </a:r>
            <a:endParaRPr sz="1600" dirty="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Verdana"/>
                <a:cs typeface="Verdana"/>
              </a:rPr>
              <a:t>Assess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supply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chain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efficiency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capacity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during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Q4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to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ensure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that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 </a:t>
            </a:r>
            <a:r>
              <a:rPr sz="1600" spc="10" dirty="0">
                <a:latin typeface="Verdana"/>
                <a:cs typeface="Verdana"/>
              </a:rPr>
              <a:t>increased </a:t>
            </a:r>
            <a:r>
              <a:rPr sz="1600" spc="35" dirty="0">
                <a:latin typeface="Verdana"/>
                <a:cs typeface="Verdana"/>
              </a:rPr>
              <a:t>demand </a:t>
            </a:r>
            <a:r>
              <a:rPr sz="1600" spc="30" dirty="0">
                <a:latin typeface="Verdana"/>
                <a:cs typeface="Verdana"/>
              </a:rPr>
              <a:t>was </a:t>
            </a:r>
            <a:r>
              <a:rPr sz="1600" spc="20" dirty="0">
                <a:latin typeface="Verdana"/>
                <a:cs typeface="Verdana"/>
              </a:rPr>
              <a:t>effectively </a:t>
            </a:r>
            <a:r>
              <a:rPr sz="1600" spc="40" dirty="0">
                <a:latin typeface="Verdana"/>
                <a:cs typeface="Verdana"/>
              </a:rPr>
              <a:t>met without </a:t>
            </a:r>
            <a:r>
              <a:rPr sz="1600" spc="30" dirty="0">
                <a:latin typeface="Verdana"/>
                <a:cs typeface="Verdana"/>
              </a:rPr>
              <a:t>compromising 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product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quality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or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customer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satisfaction.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99DB5CA-D6BD-9553-D9FD-FED5C5E0F8E0}"/>
              </a:ext>
            </a:extLst>
          </p:cNvPr>
          <p:cNvSpPr txBox="1"/>
          <p:nvPr/>
        </p:nvSpPr>
        <p:spPr>
          <a:xfrm>
            <a:off x="1486026" y="706881"/>
            <a:ext cx="7738109" cy="449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chemeClr val="accent6"/>
                </a:solidFill>
                <a:latin typeface="Verdana"/>
                <a:cs typeface="Verdana"/>
              </a:rPr>
              <a:t>Insights:</a:t>
            </a:r>
            <a:endParaRPr sz="1600" dirty="0">
              <a:solidFill>
                <a:schemeClr val="accent6"/>
              </a:solidFill>
              <a:latin typeface="Verdana"/>
              <a:cs typeface="Verdana"/>
            </a:endParaRPr>
          </a:p>
          <a:p>
            <a:pPr marL="299085" marR="850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latin typeface="Verdana"/>
                <a:cs typeface="Verdana"/>
              </a:rPr>
              <a:t>Q4 </a:t>
            </a:r>
            <a:r>
              <a:rPr sz="1600" spc="5" dirty="0">
                <a:latin typeface="Verdana"/>
                <a:cs typeface="Verdana"/>
              </a:rPr>
              <a:t>appears </a:t>
            </a:r>
            <a:r>
              <a:rPr sz="1600" spc="50" dirty="0">
                <a:latin typeface="Verdana"/>
                <a:cs typeface="Verdana"/>
              </a:rPr>
              <a:t>to </a:t>
            </a:r>
            <a:r>
              <a:rPr sz="1600" spc="45" dirty="0">
                <a:latin typeface="Verdana"/>
                <a:cs typeface="Verdana"/>
              </a:rPr>
              <a:t>be </a:t>
            </a:r>
            <a:r>
              <a:rPr sz="1600" spc="25" dirty="0">
                <a:latin typeface="Verdana"/>
                <a:cs typeface="Verdana"/>
              </a:rPr>
              <a:t>the </a:t>
            </a:r>
            <a:r>
              <a:rPr sz="1600" spc="15" dirty="0">
                <a:latin typeface="Verdana"/>
                <a:cs typeface="Verdana"/>
              </a:rPr>
              <a:t>strongest </a:t>
            </a:r>
            <a:r>
              <a:rPr sz="1600" spc="5" dirty="0">
                <a:latin typeface="Verdana"/>
                <a:cs typeface="Verdana"/>
              </a:rPr>
              <a:t>quarter in </a:t>
            </a:r>
            <a:r>
              <a:rPr sz="1600" spc="10" dirty="0">
                <a:latin typeface="Verdana"/>
                <a:cs typeface="Verdana"/>
              </a:rPr>
              <a:t>terms </a:t>
            </a:r>
            <a:r>
              <a:rPr sz="1600" spc="60" dirty="0">
                <a:latin typeface="Verdana"/>
                <a:cs typeface="Verdana"/>
              </a:rPr>
              <a:t>of </a:t>
            </a:r>
            <a:r>
              <a:rPr sz="1600" spc="-15" dirty="0">
                <a:latin typeface="Verdana"/>
                <a:cs typeface="Verdana"/>
              </a:rPr>
              <a:t>sales </a:t>
            </a:r>
            <a:r>
              <a:rPr sz="1600" spc="10" dirty="0">
                <a:latin typeface="Verdana"/>
                <a:cs typeface="Verdana"/>
              </a:rPr>
              <a:t>performance.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This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may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suggest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seasonal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trend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where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sales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peak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towards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end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of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calendar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year,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possibly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due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to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factors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like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holiday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season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shopping, 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year-end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budgets,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or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promotional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activities.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0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solidFill>
                  <a:schemeClr val="accent6"/>
                </a:solidFill>
                <a:latin typeface="Verdana"/>
                <a:cs typeface="Verdana"/>
              </a:rPr>
              <a:t>Recommendations:</a:t>
            </a:r>
            <a:endParaRPr sz="1600" dirty="0">
              <a:solidFill>
                <a:schemeClr val="accent6"/>
              </a:solidFill>
              <a:latin typeface="Verdana"/>
              <a:cs typeface="Verdana"/>
            </a:endParaRPr>
          </a:p>
          <a:p>
            <a:pPr marL="299085" marR="422909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The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significant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spike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in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sales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during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Q4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suggests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that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there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might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be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seasonal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factors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influencing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purchasing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behavior.</a:t>
            </a:r>
            <a:endParaRPr sz="1600" dirty="0">
              <a:latin typeface="Verdana"/>
              <a:cs typeface="Verdana"/>
            </a:endParaRPr>
          </a:p>
          <a:p>
            <a:pPr marL="299085" marR="596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10" dirty="0">
                <a:latin typeface="Verdana"/>
                <a:cs typeface="Verdana"/>
              </a:rPr>
              <a:t>Analyzing </a:t>
            </a:r>
            <a:r>
              <a:rPr sz="1600" spc="40" dirty="0">
                <a:latin typeface="Verdana"/>
                <a:cs typeface="Verdana"/>
              </a:rPr>
              <a:t>why </a:t>
            </a:r>
            <a:r>
              <a:rPr sz="1600" spc="-15" dirty="0">
                <a:latin typeface="Verdana"/>
                <a:cs typeface="Verdana"/>
              </a:rPr>
              <a:t>Q4 </a:t>
            </a:r>
            <a:r>
              <a:rPr sz="1600" spc="-20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particularly </a:t>
            </a:r>
            <a:r>
              <a:rPr sz="1600" spc="15" dirty="0">
                <a:latin typeface="Verdana"/>
                <a:cs typeface="Verdana"/>
              </a:rPr>
              <a:t>successful </a:t>
            </a:r>
            <a:r>
              <a:rPr sz="1600" spc="50" dirty="0">
                <a:latin typeface="Verdana"/>
                <a:cs typeface="Verdana"/>
              </a:rPr>
              <a:t>could </a:t>
            </a:r>
            <a:r>
              <a:rPr sz="1600" spc="-10" dirty="0">
                <a:latin typeface="Verdana"/>
                <a:cs typeface="Verdana"/>
              </a:rPr>
              <a:t>reveal </a:t>
            </a:r>
            <a:r>
              <a:rPr sz="1600" spc="5" dirty="0">
                <a:latin typeface="Verdana"/>
                <a:cs typeface="Verdana"/>
              </a:rPr>
              <a:t>insights </a:t>
            </a:r>
            <a:r>
              <a:rPr sz="1600" spc="25" dirty="0">
                <a:latin typeface="Verdana"/>
                <a:cs typeface="Verdana"/>
              </a:rPr>
              <a:t>into 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consumer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behavior,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market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trends,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or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promotional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activities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during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that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time.</a:t>
            </a:r>
            <a:endParaRPr sz="1600" dirty="0">
              <a:latin typeface="Verdana"/>
              <a:cs typeface="Verdana"/>
            </a:endParaRPr>
          </a:p>
          <a:p>
            <a:pPr marL="299085" marR="16319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20" dirty="0">
                <a:latin typeface="Verdana"/>
                <a:cs typeface="Verdana"/>
              </a:rPr>
              <a:t>Understanding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which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products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drove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the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sales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surge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in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Q4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can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provide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valuable </a:t>
            </a:r>
            <a:r>
              <a:rPr sz="1600" spc="-10" dirty="0">
                <a:latin typeface="Verdana"/>
                <a:cs typeface="Verdana"/>
              </a:rPr>
              <a:t>insights. </a:t>
            </a:r>
            <a:r>
              <a:rPr sz="1600" spc="-15" dirty="0">
                <a:latin typeface="Verdana"/>
                <a:cs typeface="Verdana"/>
              </a:rPr>
              <a:t>This </a:t>
            </a:r>
            <a:r>
              <a:rPr sz="1600" spc="20" dirty="0">
                <a:latin typeface="Verdana"/>
                <a:cs typeface="Verdana"/>
              </a:rPr>
              <a:t>information </a:t>
            </a:r>
            <a:r>
              <a:rPr sz="1600" spc="25" dirty="0">
                <a:latin typeface="Verdana"/>
                <a:cs typeface="Verdana"/>
              </a:rPr>
              <a:t>can </a:t>
            </a:r>
            <a:r>
              <a:rPr sz="1600" spc="30" dirty="0">
                <a:latin typeface="Verdana"/>
                <a:cs typeface="Verdana"/>
              </a:rPr>
              <a:t>guide </a:t>
            </a:r>
            <a:r>
              <a:rPr sz="1600" spc="5" dirty="0">
                <a:latin typeface="Verdana"/>
                <a:cs typeface="Verdana"/>
              </a:rPr>
              <a:t>inventory </a:t>
            </a:r>
            <a:r>
              <a:rPr sz="1600" spc="10" dirty="0">
                <a:latin typeface="Verdana"/>
                <a:cs typeface="Verdana"/>
              </a:rPr>
              <a:t>management, 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marketing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campaigns,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product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development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strategies.</a:t>
            </a:r>
            <a:endParaRPr sz="1600" dirty="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Verdana"/>
                <a:cs typeface="Verdana"/>
              </a:rPr>
              <a:t>Assess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supply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chain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efficiency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capacity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during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Q4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to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ensure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that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 </a:t>
            </a:r>
            <a:r>
              <a:rPr sz="1600" spc="10" dirty="0">
                <a:latin typeface="Verdana"/>
                <a:cs typeface="Verdana"/>
              </a:rPr>
              <a:t>increased </a:t>
            </a:r>
            <a:r>
              <a:rPr sz="1600" spc="35" dirty="0">
                <a:latin typeface="Verdana"/>
                <a:cs typeface="Verdana"/>
              </a:rPr>
              <a:t>demand </a:t>
            </a:r>
            <a:r>
              <a:rPr sz="1600" spc="30" dirty="0">
                <a:latin typeface="Verdana"/>
                <a:cs typeface="Verdana"/>
              </a:rPr>
              <a:t>was </a:t>
            </a:r>
            <a:r>
              <a:rPr sz="1600" spc="20" dirty="0">
                <a:latin typeface="Verdana"/>
                <a:cs typeface="Verdana"/>
              </a:rPr>
              <a:t>effectively </a:t>
            </a:r>
            <a:r>
              <a:rPr sz="1600" spc="40" dirty="0">
                <a:latin typeface="Verdana"/>
                <a:cs typeface="Verdana"/>
              </a:rPr>
              <a:t>met without </a:t>
            </a:r>
            <a:r>
              <a:rPr sz="1600" spc="30" dirty="0">
                <a:latin typeface="Verdana"/>
                <a:cs typeface="Verdana"/>
              </a:rPr>
              <a:t>compromising 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product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quality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or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customer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0630" y="2514727"/>
            <a:ext cx="82283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Verdana"/>
                <a:cs typeface="Verdana"/>
              </a:rPr>
              <a:t>Welcome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to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Atliq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Ha</a:t>
            </a:r>
            <a:r>
              <a:rPr sz="1800" spc="-5" dirty="0">
                <a:latin typeface="Verdana"/>
                <a:cs typeface="Verdana"/>
              </a:rPr>
              <a:t>r</a:t>
            </a:r>
            <a:r>
              <a:rPr sz="1800" spc="45" dirty="0">
                <a:latin typeface="Verdana"/>
                <a:cs typeface="Verdana"/>
              </a:rPr>
              <a:t>dwa</a:t>
            </a:r>
            <a:r>
              <a:rPr sz="1800" spc="35" dirty="0">
                <a:latin typeface="Verdana"/>
                <a:cs typeface="Verdana"/>
              </a:rPr>
              <a:t>r</a:t>
            </a:r>
            <a:r>
              <a:rPr sz="1800" spc="45" dirty="0">
                <a:latin typeface="Verdana"/>
                <a:cs typeface="Verdana"/>
              </a:rPr>
              <a:t>e</a:t>
            </a:r>
            <a:r>
              <a:rPr sz="1800" spc="-180" dirty="0">
                <a:latin typeface="Verdana"/>
                <a:cs typeface="Verdana"/>
              </a:rPr>
              <a:t>!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800" spc="10" dirty="0">
                <a:latin typeface="Verdana"/>
                <a:cs typeface="Verdana"/>
              </a:rPr>
              <a:t>Atliq,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a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leading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player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in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the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hardware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industry,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is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eager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to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evaluate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the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overall </a:t>
            </a:r>
            <a:r>
              <a:rPr sz="1800" spc="30" dirty="0">
                <a:latin typeface="Verdana"/>
                <a:cs typeface="Verdana"/>
              </a:rPr>
              <a:t>performance </a:t>
            </a:r>
            <a:r>
              <a:rPr sz="1800" spc="70" dirty="0">
                <a:latin typeface="Verdana"/>
                <a:cs typeface="Verdana"/>
              </a:rPr>
              <a:t>of </a:t>
            </a:r>
            <a:r>
              <a:rPr sz="1800" spc="35" dirty="0">
                <a:latin typeface="Verdana"/>
                <a:cs typeface="Verdana"/>
              </a:rPr>
              <a:t>the </a:t>
            </a:r>
            <a:r>
              <a:rPr sz="1800" spc="-20" dirty="0">
                <a:latin typeface="Verdana"/>
                <a:cs typeface="Verdana"/>
              </a:rPr>
              <a:t>year </a:t>
            </a:r>
            <a:r>
              <a:rPr sz="1800" spc="-135" dirty="0">
                <a:latin typeface="Verdana"/>
                <a:cs typeface="Verdana"/>
              </a:rPr>
              <a:t>2021 </a:t>
            </a:r>
            <a:r>
              <a:rPr sz="1800" spc="10" dirty="0">
                <a:latin typeface="Verdana"/>
                <a:cs typeface="Verdana"/>
              </a:rPr>
              <a:t>in </a:t>
            </a:r>
            <a:r>
              <a:rPr sz="1800" spc="30" dirty="0">
                <a:latin typeface="Verdana"/>
                <a:cs typeface="Verdana"/>
              </a:rPr>
              <a:t>comparison </a:t>
            </a:r>
            <a:r>
              <a:rPr sz="1800" spc="60" dirty="0">
                <a:latin typeface="Verdana"/>
                <a:cs typeface="Verdana"/>
              </a:rPr>
              <a:t>to </a:t>
            </a:r>
            <a:r>
              <a:rPr sz="1800" spc="35" dirty="0">
                <a:latin typeface="Verdana"/>
                <a:cs typeface="Verdana"/>
              </a:rPr>
              <a:t>the </a:t>
            </a:r>
            <a:r>
              <a:rPr sz="1800" spc="40" dirty="0">
                <a:latin typeface="Verdana"/>
                <a:cs typeface="Verdana"/>
              </a:rPr>
              <a:t>preceding 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year,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2020.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842D0-4A88-C56E-EFFB-61BC1085FCF7}"/>
              </a:ext>
            </a:extLst>
          </p:cNvPr>
          <p:cNvSpPr txBox="1"/>
          <p:nvPr/>
        </p:nvSpPr>
        <p:spPr>
          <a:xfrm>
            <a:off x="901430" y="1371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0592" y="0"/>
            <a:ext cx="6986905" cy="6563995"/>
            <a:chOff x="2450592" y="0"/>
            <a:chExt cx="6986905" cy="65639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2696" y="5654040"/>
              <a:ext cx="5626608" cy="9098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0592" y="0"/>
              <a:ext cx="6986778" cy="56944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9192" y="160020"/>
              <a:ext cx="6490715" cy="5266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0630" y="2154682"/>
            <a:ext cx="81807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Verdana"/>
                <a:cs typeface="Verdana"/>
              </a:rPr>
              <a:t>Despite </a:t>
            </a:r>
            <a:r>
              <a:rPr sz="1800" spc="10" dirty="0">
                <a:latin typeface="Verdana"/>
                <a:cs typeface="Verdana"/>
              </a:rPr>
              <a:t>their </a:t>
            </a:r>
            <a:r>
              <a:rPr sz="1800" spc="15" dirty="0">
                <a:latin typeface="Verdana"/>
                <a:cs typeface="Verdana"/>
              </a:rPr>
              <a:t>vigorous expansion </a:t>
            </a:r>
            <a:r>
              <a:rPr sz="1800" spc="-5" dirty="0">
                <a:latin typeface="Verdana"/>
                <a:cs typeface="Verdana"/>
              </a:rPr>
              <a:t>endeavors, </a:t>
            </a:r>
            <a:r>
              <a:rPr sz="1800" dirty="0">
                <a:latin typeface="Verdana"/>
                <a:cs typeface="Verdana"/>
              </a:rPr>
              <a:t>they're </a:t>
            </a:r>
            <a:r>
              <a:rPr sz="1800" spc="10" dirty="0">
                <a:latin typeface="Verdana"/>
                <a:cs typeface="Verdana"/>
              </a:rPr>
              <a:t>eager </a:t>
            </a:r>
            <a:r>
              <a:rPr sz="1800" spc="60" dirty="0">
                <a:latin typeface="Verdana"/>
                <a:cs typeface="Verdana"/>
              </a:rPr>
              <a:t>to 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understand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variations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sales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figures,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market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segments,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and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customer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behaviors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bet</a:t>
            </a:r>
            <a:r>
              <a:rPr sz="1800" spc="65" dirty="0">
                <a:latin typeface="Verdana"/>
                <a:cs typeface="Verdana"/>
              </a:rPr>
              <a:t>ween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the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two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years</a:t>
            </a:r>
            <a:r>
              <a:rPr sz="1800" spc="-45" dirty="0">
                <a:solidFill>
                  <a:srgbClr val="7E7E7E"/>
                </a:solidFill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460B6-1DA9-19DB-8F52-3FD60D65E4B7}"/>
              </a:ext>
            </a:extLst>
          </p:cNvPr>
          <p:cNvSpPr txBox="1"/>
          <p:nvPr/>
        </p:nvSpPr>
        <p:spPr>
          <a:xfrm>
            <a:off x="914400" y="9144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0630" y="2154682"/>
            <a:ext cx="834009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375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Verdana"/>
                <a:cs typeface="Verdana"/>
              </a:rPr>
              <a:t>Leveraging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historical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sales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data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and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customer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insights,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Atliq's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executive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management team </a:t>
            </a:r>
            <a:r>
              <a:rPr sz="1800" dirty="0">
                <a:latin typeface="Verdana"/>
                <a:cs typeface="Verdana"/>
              </a:rPr>
              <a:t>aims </a:t>
            </a:r>
            <a:r>
              <a:rPr sz="1800" spc="60" dirty="0">
                <a:latin typeface="Verdana"/>
                <a:cs typeface="Verdana"/>
              </a:rPr>
              <a:t>to </a:t>
            </a:r>
            <a:r>
              <a:rPr sz="1800" spc="25" dirty="0">
                <a:solidFill>
                  <a:schemeClr val="accent5"/>
                </a:solidFill>
                <a:latin typeface="Verdana"/>
                <a:cs typeface="Verdana"/>
              </a:rPr>
              <a:t>identify </a:t>
            </a:r>
            <a:r>
              <a:rPr sz="1800" spc="-5" dirty="0">
                <a:solidFill>
                  <a:schemeClr val="accent5"/>
                </a:solidFill>
                <a:latin typeface="Verdana"/>
                <a:cs typeface="Verdana"/>
              </a:rPr>
              <a:t>trends, patterns, </a:t>
            </a:r>
            <a:r>
              <a:rPr sz="1800" spc="25" dirty="0">
                <a:solidFill>
                  <a:schemeClr val="accent5"/>
                </a:solidFill>
                <a:latin typeface="Verdana"/>
                <a:cs typeface="Verdana"/>
              </a:rPr>
              <a:t>and </a:t>
            </a:r>
            <a:r>
              <a:rPr sz="1800" spc="-20" dirty="0">
                <a:solidFill>
                  <a:schemeClr val="accent5"/>
                </a:solidFill>
                <a:latin typeface="Verdana"/>
                <a:cs typeface="Verdana"/>
              </a:rPr>
              <a:t>areas </a:t>
            </a:r>
            <a:r>
              <a:rPr sz="1800" spc="70" dirty="0">
                <a:solidFill>
                  <a:schemeClr val="accent5"/>
                </a:solidFill>
                <a:latin typeface="Verdana"/>
                <a:cs typeface="Verdana"/>
              </a:rPr>
              <a:t>of </a:t>
            </a:r>
            <a:r>
              <a:rPr sz="1800" spc="75" dirty="0">
                <a:solidFill>
                  <a:schemeClr val="accent5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chemeClr val="accent5"/>
                </a:solidFill>
                <a:latin typeface="Verdana"/>
                <a:cs typeface="Verdana"/>
              </a:rPr>
              <a:t>opportunity.</a:t>
            </a:r>
            <a:endParaRPr sz="1800" dirty="0">
              <a:solidFill>
                <a:schemeClr val="accent5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800" spc="15" dirty="0">
                <a:latin typeface="Verdana"/>
                <a:cs typeface="Verdana"/>
              </a:rPr>
              <a:t>Through </a:t>
            </a:r>
            <a:r>
              <a:rPr sz="1800" spc="5" dirty="0">
                <a:latin typeface="Verdana"/>
                <a:cs typeface="Verdana"/>
              </a:rPr>
              <a:t>this </a:t>
            </a:r>
            <a:r>
              <a:rPr sz="1800" spc="-30" dirty="0">
                <a:latin typeface="Verdana"/>
                <a:cs typeface="Verdana"/>
              </a:rPr>
              <a:t>analysis, </a:t>
            </a:r>
            <a:r>
              <a:rPr sz="1800" spc="15" dirty="0">
                <a:latin typeface="Verdana"/>
                <a:cs typeface="Verdana"/>
              </a:rPr>
              <a:t>they </a:t>
            </a:r>
            <a:r>
              <a:rPr sz="1800" spc="5" dirty="0">
                <a:latin typeface="Verdana"/>
                <a:cs typeface="Verdana"/>
              </a:rPr>
              <a:t>seek </a:t>
            </a:r>
            <a:r>
              <a:rPr sz="1800" spc="60" dirty="0">
                <a:latin typeface="Verdana"/>
                <a:cs typeface="Verdana"/>
              </a:rPr>
              <a:t>to </a:t>
            </a:r>
            <a:r>
              <a:rPr sz="1800" spc="10" dirty="0">
                <a:latin typeface="Verdana"/>
                <a:cs typeface="Verdana"/>
              </a:rPr>
              <a:t>gain </a:t>
            </a:r>
            <a:r>
              <a:rPr sz="1800" spc="30" dirty="0">
                <a:latin typeface="Verdana"/>
                <a:cs typeface="Verdana"/>
              </a:rPr>
              <a:t>actionable </a:t>
            </a:r>
            <a:r>
              <a:rPr sz="1800" spc="10" dirty="0">
                <a:latin typeface="Verdana"/>
                <a:cs typeface="Verdana"/>
              </a:rPr>
              <a:t>insights </a:t>
            </a:r>
            <a:r>
              <a:rPr sz="1800" spc="20" dirty="0">
                <a:latin typeface="Verdana"/>
                <a:cs typeface="Verdana"/>
              </a:rPr>
              <a:t>that </a:t>
            </a:r>
            <a:r>
              <a:rPr sz="1800" spc="40" dirty="0">
                <a:latin typeface="Verdana"/>
                <a:cs typeface="Verdana"/>
              </a:rPr>
              <a:t>will 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drive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strategic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decision-making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and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enhance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overall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performance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the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next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year.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B3BD3-FB6B-B646-DFA5-163B0D5D9D36}"/>
              </a:ext>
            </a:extLst>
          </p:cNvPr>
          <p:cNvSpPr txBox="1"/>
          <p:nvPr/>
        </p:nvSpPr>
        <p:spPr>
          <a:xfrm>
            <a:off x="1030630" y="1143000"/>
            <a:ext cx="1273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/>
                </a:solidFill>
              </a:rPr>
              <a:t>Goal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5561" y="250983"/>
            <a:ext cx="7900034" cy="4034790"/>
            <a:chOff x="2165561" y="250983"/>
            <a:chExt cx="7900034" cy="40347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5561" y="250983"/>
              <a:ext cx="7899739" cy="40342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0195" y="416052"/>
              <a:ext cx="7531608" cy="36652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655" y="4355591"/>
            <a:ext cx="1543811" cy="21899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31775" y="63493"/>
            <a:ext cx="8567420" cy="5048250"/>
            <a:chOff x="1831775" y="63493"/>
            <a:chExt cx="8567420" cy="5048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1775" y="63493"/>
              <a:ext cx="8567311" cy="50477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6440" y="190500"/>
              <a:ext cx="8199119" cy="471678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58311" y="5180076"/>
            <a:ext cx="5675376" cy="5646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6027" y="706881"/>
            <a:ext cx="7613650" cy="4267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5" dirty="0">
                <a:solidFill>
                  <a:schemeClr val="accent6"/>
                </a:solidFill>
                <a:latin typeface="Verdana"/>
                <a:cs typeface="Verdana"/>
              </a:rPr>
              <a:t>Insights:</a:t>
            </a:r>
            <a:endParaRPr sz="1600" b="1" dirty="0">
              <a:solidFill>
                <a:schemeClr val="accent6"/>
              </a:solidFill>
              <a:latin typeface="Verdana"/>
              <a:cs typeface="Verdana"/>
            </a:endParaRPr>
          </a:p>
          <a:p>
            <a:pPr marL="12700" marR="252729">
              <a:lnSpc>
                <a:spcPct val="100000"/>
              </a:lnSpc>
            </a:pPr>
            <a:endParaRPr lang="en-IN" sz="1600" spc="5" dirty="0">
              <a:latin typeface="Verdana"/>
              <a:cs typeface="Verdana"/>
            </a:endParaRPr>
          </a:p>
          <a:p>
            <a:pPr marL="12700" marR="252729">
              <a:lnSpc>
                <a:spcPct val="100000"/>
              </a:lnSpc>
            </a:pPr>
            <a:r>
              <a:rPr sz="1600" spc="5" dirty="0">
                <a:latin typeface="Verdana"/>
                <a:cs typeface="Verdana"/>
              </a:rPr>
              <a:t>The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number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of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unique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products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offered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by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Atliq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Hardware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chemeClr val="accent6"/>
                </a:solidFill>
                <a:latin typeface="Verdana"/>
                <a:cs typeface="Verdana"/>
              </a:rPr>
              <a:t>increased</a:t>
            </a:r>
            <a:r>
              <a:rPr sz="1600" spc="-85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chemeClr val="accent6"/>
                </a:solidFill>
                <a:latin typeface="Verdana"/>
                <a:cs typeface="Verdana"/>
              </a:rPr>
              <a:t>by </a:t>
            </a:r>
            <a:r>
              <a:rPr sz="1600" spc="-550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chemeClr val="accent6"/>
                </a:solidFill>
                <a:latin typeface="Verdana"/>
                <a:cs typeface="Verdana"/>
              </a:rPr>
              <a:t>approximately </a:t>
            </a:r>
            <a:r>
              <a:rPr sz="1600" spc="-220" dirty="0">
                <a:solidFill>
                  <a:schemeClr val="accent6"/>
                </a:solidFill>
                <a:latin typeface="Verdana"/>
                <a:cs typeface="Verdana"/>
              </a:rPr>
              <a:t>15.37% </a:t>
            </a:r>
            <a:r>
              <a:rPr sz="1600" spc="30" dirty="0">
                <a:solidFill>
                  <a:schemeClr val="accent6"/>
                </a:solidFill>
                <a:latin typeface="Verdana"/>
                <a:cs typeface="Verdana"/>
              </a:rPr>
              <a:t>from </a:t>
            </a:r>
            <a:r>
              <a:rPr sz="1600" spc="-5" dirty="0">
                <a:solidFill>
                  <a:schemeClr val="accent6"/>
                </a:solidFill>
                <a:latin typeface="Verdana"/>
                <a:cs typeface="Verdana"/>
              </a:rPr>
              <a:t>2020 </a:t>
            </a:r>
            <a:r>
              <a:rPr sz="1600" spc="50" dirty="0">
                <a:solidFill>
                  <a:schemeClr val="accent6"/>
                </a:solidFill>
                <a:latin typeface="Verdana"/>
                <a:cs typeface="Verdana"/>
              </a:rPr>
              <a:t>to </a:t>
            </a:r>
            <a:r>
              <a:rPr sz="1600" spc="-125" dirty="0">
                <a:solidFill>
                  <a:schemeClr val="accent6"/>
                </a:solidFill>
                <a:latin typeface="Verdana"/>
                <a:cs typeface="Verdana"/>
              </a:rPr>
              <a:t>2021</a:t>
            </a:r>
            <a:r>
              <a:rPr sz="1600" spc="-125" dirty="0">
                <a:latin typeface="Verdana"/>
                <a:cs typeface="Verdana"/>
              </a:rPr>
              <a:t>, </a:t>
            </a:r>
            <a:r>
              <a:rPr sz="1600" spc="5" dirty="0">
                <a:latin typeface="Verdana"/>
                <a:cs typeface="Verdana"/>
              </a:rPr>
              <a:t>signaling </a:t>
            </a:r>
            <a:r>
              <a:rPr sz="1600" spc="40" dirty="0">
                <a:latin typeface="Verdana"/>
                <a:cs typeface="Verdana"/>
              </a:rPr>
              <a:t>growth </a:t>
            </a:r>
            <a:r>
              <a:rPr sz="1600" spc="5" dirty="0">
                <a:latin typeface="Verdana"/>
                <a:cs typeface="Verdana"/>
              </a:rPr>
              <a:t>in </a:t>
            </a:r>
            <a:r>
              <a:rPr sz="1600" spc="40" dirty="0">
                <a:latin typeface="Verdana"/>
                <a:cs typeface="Verdana"/>
              </a:rPr>
              <a:t>product 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variety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in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hardware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market.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15" dirty="0">
                <a:latin typeface="Verdana"/>
                <a:cs typeface="Verdana"/>
              </a:rPr>
              <a:t>Recommendations:</a:t>
            </a:r>
            <a:endParaRPr sz="1600" dirty="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5" dirty="0">
                <a:latin typeface="Verdana"/>
                <a:cs typeface="Verdana"/>
              </a:rPr>
              <a:t>Atliq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chemeClr val="accent6"/>
                </a:solidFill>
                <a:latin typeface="Verdana"/>
                <a:cs typeface="Verdana"/>
              </a:rPr>
              <a:t>should</a:t>
            </a:r>
            <a:r>
              <a:rPr sz="1600" spc="-100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chemeClr val="accent6"/>
                </a:solidFill>
                <a:latin typeface="Verdana"/>
                <a:cs typeface="Verdana"/>
              </a:rPr>
              <a:t>analyze</a:t>
            </a:r>
            <a:r>
              <a:rPr sz="1600" spc="-110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which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market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segments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are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driving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chemeClr val="accent6"/>
                </a:solidFill>
                <a:latin typeface="Verdana"/>
                <a:cs typeface="Verdana"/>
              </a:rPr>
              <a:t>the</a:t>
            </a:r>
            <a:r>
              <a:rPr sz="1600" spc="-105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chemeClr val="accent6"/>
                </a:solidFill>
                <a:latin typeface="Verdana"/>
                <a:cs typeface="Verdana"/>
              </a:rPr>
              <a:t>increase</a:t>
            </a:r>
            <a:r>
              <a:rPr sz="1600" spc="-100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chemeClr val="accent6"/>
                </a:solidFill>
                <a:latin typeface="Verdana"/>
                <a:cs typeface="Verdana"/>
              </a:rPr>
              <a:t>in </a:t>
            </a:r>
            <a:r>
              <a:rPr sz="1600" spc="-550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chemeClr val="accent6"/>
                </a:solidFill>
                <a:latin typeface="Verdana"/>
                <a:cs typeface="Verdana"/>
              </a:rPr>
              <a:t>unique</a:t>
            </a:r>
            <a:r>
              <a:rPr sz="1600" spc="-105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chemeClr val="accent6"/>
                </a:solidFill>
                <a:latin typeface="Verdana"/>
                <a:cs typeface="Verdana"/>
              </a:rPr>
              <a:t>products.</a:t>
            </a:r>
            <a:endParaRPr sz="1600" dirty="0">
              <a:solidFill>
                <a:schemeClr val="accent6"/>
              </a:solidFill>
              <a:latin typeface="Verdana"/>
              <a:cs typeface="Verdana"/>
            </a:endParaRPr>
          </a:p>
          <a:p>
            <a:pPr marL="299085" marR="838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40" dirty="0">
                <a:latin typeface="Verdana"/>
                <a:cs typeface="Verdana"/>
              </a:rPr>
              <a:t>Conducting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chemeClr val="accent6"/>
                </a:solidFill>
                <a:latin typeface="Verdana"/>
                <a:cs typeface="Verdana"/>
              </a:rPr>
              <a:t>market</a:t>
            </a:r>
            <a:r>
              <a:rPr sz="1600" spc="-120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chemeClr val="accent6"/>
                </a:solidFill>
                <a:latin typeface="Verdana"/>
                <a:cs typeface="Verdana"/>
              </a:rPr>
              <a:t>segmentation</a:t>
            </a:r>
            <a:r>
              <a:rPr sz="1600" spc="-65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accent6"/>
                </a:solidFill>
                <a:latin typeface="Verdana"/>
                <a:cs typeface="Verdana"/>
              </a:rPr>
              <a:t>analysis</a:t>
            </a:r>
            <a:r>
              <a:rPr sz="1600" spc="-90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will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chemeClr val="accent6"/>
                </a:solidFill>
                <a:latin typeface="Verdana"/>
                <a:cs typeface="Verdana"/>
              </a:rPr>
              <a:t>identify</a:t>
            </a:r>
            <a:r>
              <a:rPr sz="1600" spc="-100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chemeClr val="accent6"/>
                </a:solidFill>
                <a:latin typeface="Verdana"/>
                <a:cs typeface="Verdana"/>
              </a:rPr>
              <a:t>high-demand </a:t>
            </a:r>
            <a:r>
              <a:rPr sz="1600" spc="-545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chemeClr val="accent6"/>
                </a:solidFill>
                <a:latin typeface="Verdana"/>
                <a:cs typeface="Verdana"/>
              </a:rPr>
              <a:t>product</a:t>
            </a:r>
            <a:r>
              <a:rPr sz="1600" spc="-105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chemeClr val="accent6"/>
                </a:solidFill>
                <a:latin typeface="Verdana"/>
                <a:cs typeface="Verdana"/>
              </a:rPr>
              <a:t>categories,</a:t>
            </a:r>
            <a:r>
              <a:rPr sz="1600" spc="-105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chemeClr val="accent6"/>
                </a:solidFill>
                <a:latin typeface="Verdana"/>
                <a:cs typeface="Verdana"/>
              </a:rPr>
              <a:t>guiding</a:t>
            </a:r>
            <a:r>
              <a:rPr sz="1600" spc="-80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chemeClr val="accent6"/>
                </a:solidFill>
                <a:latin typeface="Verdana"/>
                <a:cs typeface="Verdana"/>
              </a:rPr>
              <a:t>resource</a:t>
            </a:r>
            <a:r>
              <a:rPr sz="1600" spc="-114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chemeClr val="accent6"/>
                </a:solidFill>
                <a:latin typeface="Verdana"/>
                <a:cs typeface="Verdana"/>
              </a:rPr>
              <a:t>allocation</a:t>
            </a:r>
            <a:r>
              <a:rPr sz="1600" spc="-85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chemeClr val="accent6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chemeClr val="accent6"/>
                </a:solidFill>
                <a:latin typeface="Verdana"/>
                <a:cs typeface="Verdana"/>
              </a:rPr>
              <a:t>m</a:t>
            </a:r>
            <a:r>
              <a:rPr sz="1600" spc="10" dirty="0">
                <a:latin typeface="Verdana"/>
                <a:cs typeface="Verdana"/>
              </a:rPr>
              <a:t>arketing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efforts 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toward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most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profitable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segments.</a:t>
            </a:r>
          </a:p>
          <a:p>
            <a:pPr marL="299085" marR="1955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5" dirty="0">
                <a:latin typeface="Verdana"/>
                <a:cs typeface="Verdana"/>
              </a:rPr>
              <a:t>Atliq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should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chemeClr val="accent6"/>
                </a:solidFill>
                <a:latin typeface="Verdana"/>
                <a:cs typeface="Verdana"/>
              </a:rPr>
              <a:t>optimize</a:t>
            </a:r>
            <a:r>
              <a:rPr sz="1600" spc="-110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accent6"/>
                </a:solidFill>
                <a:latin typeface="Verdana"/>
                <a:cs typeface="Verdana"/>
              </a:rPr>
              <a:t>its</a:t>
            </a:r>
            <a:r>
              <a:rPr sz="1600" spc="-110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chemeClr val="accent6"/>
                </a:solidFill>
                <a:latin typeface="Verdana"/>
                <a:cs typeface="Verdana"/>
              </a:rPr>
              <a:t>supply</a:t>
            </a:r>
            <a:r>
              <a:rPr sz="1600" spc="-95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chemeClr val="accent6"/>
                </a:solidFill>
                <a:latin typeface="Verdana"/>
                <a:cs typeface="Verdana"/>
              </a:rPr>
              <a:t>chain</a:t>
            </a:r>
            <a:r>
              <a:rPr sz="1600" spc="-110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chemeClr val="accent6"/>
                </a:solidFill>
                <a:latin typeface="Verdana"/>
                <a:cs typeface="Verdana"/>
              </a:rPr>
              <a:t>to</a:t>
            </a:r>
            <a:r>
              <a:rPr sz="1600" spc="-125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chemeClr val="accent6"/>
                </a:solidFill>
                <a:latin typeface="Verdana"/>
                <a:cs typeface="Verdana"/>
              </a:rPr>
              <a:t>manage</a:t>
            </a:r>
            <a:r>
              <a:rPr sz="1600" spc="-95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chemeClr val="accent6"/>
                </a:solidFill>
                <a:latin typeface="Verdana"/>
                <a:cs typeface="Verdana"/>
              </a:rPr>
              <a:t>inventory</a:t>
            </a:r>
            <a:r>
              <a:rPr sz="1600" spc="-110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chemeClr val="accent6"/>
                </a:solidFill>
                <a:latin typeface="Verdana"/>
                <a:cs typeface="Verdana"/>
              </a:rPr>
              <a:t>efficiently </a:t>
            </a:r>
            <a:r>
              <a:rPr sz="1600" spc="-545" dirty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chemeClr val="accent6"/>
                </a:solidFill>
                <a:latin typeface="Verdana"/>
                <a:cs typeface="Verdana"/>
              </a:rPr>
              <a:t>and </a:t>
            </a:r>
            <a:r>
              <a:rPr sz="1600" dirty="0">
                <a:solidFill>
                  <a:schemeClr val="accent6"/>
                </a:solidFill>
                <a:latin typeface="Verdana"/>
                <a:cs typeface="Verdana"/>
              </a:rPr>
              <a:t>ensure </a:t>
            </a:r>
            <a:r>
              <a:rPr sz="1600" spc="10" dirty="0">
                <a:solidFill>
                  <a:schemeClr val="accent6"/>
                </a:solidFill>
                <a:latin typeface="Verdana"/>
                <a:cs typeface="Verdana"/>
              </a:rPr>
              <a:t>timely </a:t>
            </a:r>
            <a:r>
              <a:rPr sz="1600" spc="40" dirty="0">
                <a:solidFill>
                  <a:schemeClr val="accent6"/>
                </a:solidFill>
                <a:latin typeface="Verdana"/>
                <a:cs typeface="Verdana"/>
              </a:rPr>
              <a:t>product </a:t>
            </a:r>
            <a:r>
              <a:rPr sz="1600" spc="-20" dirty="0">
                <a:solidFill>
                  <a:schemeClr val="accent6"/>
                </a:solidFill>
                <a:latin typeface="Verdana"/>
                <a:cs typeface="Verdana"/>
              </a:rPr>
              <a:t>delivery</a:t>
            </a:r>
            <a:r>
              <a:rPr sz="1600" spc="-20" dirty="0">
                <a:latin typeface="Verdana"/>
                <a:cs typeface="Verdana"/>
              </a:rPr>
              <a:t>. </a:t>
            </a:r>
            <a:r>
              <a:rPr sz="1600" spc="-5" dirty="0">
                <a:latin typeface="Verdana"/>
                <a:cs typeface="Verdana"/>
              </a:rPr>
              <a:t>They </a:t>
            </a:r>
            <a:r>
              <a:rPr sz="1600" spc="25" dirty="0">
                <a:latin typeface="Verdana"/>
                <a:cs typeface="Verdana"/>
              </a:rPr>
              <a:t>should </a:t>
            </a:r>
            <a:r>
              <a:rPr sz="1600" spc="15" dirty="0">
                <a:latin typeface="Verdana"/>
                <a:cs typeface="Verdana"/>
              </a:rPr>
              <a:t>review </a:t>
            </a:r>
            <a:r>
              <a:rPr sz="1600" dirty="0">
                <a:latin typeface="Verdana"/>
                <a:cs typeface="Verdana"/>
              </a:rPr>
              <a:t>existing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processes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find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ways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to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enhance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them,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considering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expanded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product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range.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7317" y="69789"/>
            <a:ext cx="7656830" cy="4650105"/>
            <a:chOff x="2287317" y="69789"/>
            <a:chExt cx="7656830" cy="46501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7317" y="69789"/>
              <a:ext cx="7656226" cy="46495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2116" y="234696"/>
              <a:ext cx="7287768" cy="428091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5923" y="4808220"/>
            <a:ext cx="2740152" cy="14843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6027" y="706881"/>
            <a:ext cx="7722870" cy="477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spc="-45" dirty="0">
                <a:solidFill>
                  <a:schemeClr val="accent6"/>
                </a:solidFill>
                <a:latin typeface="Verdana"/>
                <a:cs typeface="Verdana"/>
              </a:rPr>
              <a:t>Insights:</a:t>
            </a:r>
            <a:endParaRPr sz="1600" dirty="0">
              <a:solidFill>
                <a:schemeClr val="accent6"/>
              </a:solidFill>
              <a:latin typeface="Verdana"/>
              <a:cs typeface="Verdana"/>
            </a:endParaRPr>
          </a:p>
          <a:p>
            <a:pPr marL="299085" marR="55880" indent="-287020">
              <a:lnSpc>
                <a:spcPts val="195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n-IN" sz="1600" spc="5" dirty="0">
              <a:solidFill>
                <a:srgbClr val="7E7E7E"/>
              </a:solidFill>
              <a:latin typeface="Verdana"/>
              <a:cs typeface="Verdana"/>
            </a:endParaRPr>
          </a:p>
          <a:p>
            <a:pPr marL="299085" marR="55880" indent="-287020">
              <a:lnSpc>
                <a:spcPts val="195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The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Notebooks</a:t>
            </a:r>
            <a:r>
              <a:rPr sz="1600" spc="-19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seem</a:t>
            </a:r>
            <a:r>
              <a:rPr sz="1600" spc="-17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to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have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highest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variety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of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products.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This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could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suggest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strong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focus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on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innovation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diversity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within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this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segment.</a:t>
            </a:r>
            <a:endParaRPr sz="1600" dirty="0">
              <a:latin typeface="Verdana"/>
              <a:cs typeface="Verdana"/>
            </a:endParaRPr>
          </a:p>
          <a:p>
            <a:pPr marL="299085" indent="-287020">
              <a:lnSpc>
                <a:spcPts val="184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The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Accessories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segment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also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shows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high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number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of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unique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products,</a:t>
            </a:r>
            <a:endParaRPr sz="1600" dirty="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600" spc="20" dirty="0">
                <a:latin typeface="Verdana"/>
                <a:cs typeface="Verdana"/>
              </a:rPr>
              <a:t>indicating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wide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range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of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offerings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beyond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just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hardware.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solidFill>
                  <a:srgbClr val="5E17EB"/>
                </a:solidFill>
                <a:latin typeface="Verdana"/>
                <a:cs typeface="Verdana"/>
              </a:rPr>
              <a:t>Recommendations:</a:t>
            </a:r>
            <a:endParaRPr sz="1600" dirty="0">
              <a:latin typeface="Verdana"/>
              <a:cs typeface="Verdana"/>
            </a:endParaRPr>
          </a:p>
          <a:p>
            <a:pPr marL="299085" marR="386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15" dirty="0">
                <a:latin typeface="Verdana"/>
                <a:cs typeface="Verdana"/>
              </a:rPr>
              <a:t>Consider </a:t>
            </a:r>
            <a:r>
              <a:rPr sz="1600" spc="5" dirty="0">
                <a:latin typeface="Verdana"/>
                <a:cs typeface="Verdana"/>
              </a:rPr>
              <a:t>leveraging </a:t>
            </a:r>
            <a:r>
              <a:rPr sz="1600" spc="15" dirty="0">
                <a:latin typeface="Verdana"/>
                <a:cs typeface="Verdana"/>
              </a:rPr>
              <a:t>successful </a:t>
            </a:r>
            <a:r>
              <a:rPr sz="1600" spc="40" dirty="0">
                <a:latin typeface="Verdana"/>
                <a:cs typeface="Verdana"/>
              </a:rPr>
              <a:t>notebook </a:t>
            </a:r>
            <a:r>
              <a:rPr sz="1600" spc="30" dirty="0">
                <a:latin typeface="Verdana"/>
                <a:cs typeface="Verdana"/>
              </a:rPr>
              <a:t>models </a:t>
            </a:r>
            <a:r>
              <a:rPr sz="1600" spc="50" dirty="0">
                <a:latin typeface="Verdana"/>
                <a:cs typeface="Verdana"/>
              </a:rPr>
              <a:t>to </a:t>
            </a:r>
            <a:r>
              <a:rPr sz="1600" spc="30" dirty="0">
                <a:latin typeface="Verdana"/>
                <a:cs typeface="Verdana"/>
              </a:rPr>
              <a:t>develop 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complementary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products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or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accessories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to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enhance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sales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within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this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segment.</a:t>
            </a:r>
            <a:endParaRPr sz="1600" dirty="0">
              <a:latin typeface="Verdana"/>
              <a:cs typeface="Verdana"/>
            </a:endParaRPr>
          </a:p>
          <a:p>
            <a:pPr marL="299085" marR="52514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Verdana"/>
                <a:cs typeface="Verdana"/>
              </a:rPr>
              <a:t>Identify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top-selling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accessories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ensure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they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are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adequately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promoted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stocked.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Explore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bundling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strategies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where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popular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accessories </a:t>
            </a:r>
            <a:r>
              <a:rPr sz="1600" spc="-15" dirty="0">
                <a:latin typeface="Verdana"/>
                <a:cs typeface="Verdana"/>
              </a:rPr>
              <a:t>are </a:t>
            </a:r>
            <a:r>
              <a:rPr sz="1600" spc="15" dirty="0">
                <a:latin typeface="Verdana"/>
                <a:cs typeface="Verdana"/>
              </a:rPr>
              <a:t>paired </a:t>
            </a:r>
            <a:r>
              <a:rPr sz="1600" spc="45" dirty="0">
                <a:latin typeface="Verdana"/>
                <a:cs typeface="Verdana"/>
              </a:rPr>
              <a:t>with </a:t>
            </a:r>
            <a:r>
              <a:rPr sz="1600" spc="10" dirty="0">
                <a:latin typeface="Verdana"/>
                <a:cs typeface="Verdana"/>
              </a:rPr>
              <a:t>high-margin </a:t>
            </a:r>
            <a:r>
              <a:rPr sz="1600" spc="35" dirty="0">
                <a:latin typeface="Verdana"/>
                <a:cs typeface="Verdana"/>
              </a:rPr>
              <a:t>products </a:t>
            </a:r>
            <a:r>
              <a:rPr sz="1600" spc="50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drive </a:t>
            </a:r>
            <a:r>
              <a:rPr sz="1600" spc="-5" dirty="0">
                <a:latin typeface="Verdana"/>
                <a:cs typeface="Verdana"/>
              </a:rPr>
              <a:t>overall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revenue.</a:t>
            </a:r>
            <a:endParaRPr sz="1600" dirty="0">
              <a:latin typeface="Verdana"/>
              <a:cs typeface="Verdana"/>
            </a:endParaRPr>
          </a:p>
          <a:p>
            <a:pPr marL="299085" marR="30480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35" dirty="0">
                <a:latin typeface="Verdana"/>
                <a:cs typeface="Verdana"/>
              </a:rPr>
              <a:t>Atliq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should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optimize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supply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chain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to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manage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inventory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efficiently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ensure </a:t>
            </a:r>
            <a:r>
              <a:rPr sz="1600" spc="10" dirty="0">
                <a:latin typeface="Verdana"/>
                <a:cs typeface="Verdana"/>
              </a:rPr>
              <a:t>timely </a:t>
            </a:r>
            <a:r>
              <a:rPr sz="1600" spc="40" dirty="0">
                <a:latin typeface="Verdana"/>
                <a:cs typeface="Verdana"/>
              </a:rPr>
              <a:t>product </a:t>
            </a:r>
            <a:r>
              <a:rPr sz="1600" spc="-15" dirty="0">
                <a:latin typeface="Verdana"/>
                <a:cs typeface="Verdana"/>
              </a:rPr>
              <a:t>delivery. </a:t>
            </a:r>
            <a:r>
              <a:rPr sz="1600" spc="-5" dirty="0">
                <a:latin typeface="Verdana"/>
                <a:cs typeface="Verdana"/>
              </a:rPr>
              <a:t>They </a:t>
            </a:r>
            <a:r>
              <a:rPr sz="1600" spc="25" dirty="0">
                <a:latin typeface="Verdana"/>
                <a:cs typeface="Verdana"/>
              </a:rPr>
              <a:t>should </a:t>
            </a:r>
            <a:r>
              <a:rPr sz="1600" spc="15" dirty="0">
                <a:latin typeface="Verdana"/>
                <a:cs typeface="Verdana"/>
              </a:rPr>
              <a:t>review </a:t>
            </a:r>
            <a:r>
              <a:rPr sz="1600" dirty="0">
                <a:latin typeface="Verdana"/>
                <a:cs typeface="Verdana"/>
              </a:rPr>
              <a:t>existing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processes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and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find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ways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to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enhance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them,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considering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the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expanded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product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range.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</TotalTime>
  <Words>1022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MT</vt:lpstr>
      <vt:lpstr>Calibri</vt:lpstr>
      <vt:lpstr>Century Gothic</vt:lpstr>
      <vt:lpstr>Roboto</vt:lpstr>
      <vt:lpstr>Verdana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khan</dc:creator>
  <cp:lastModifiedBy>sachchidanand shukla</cp:lastModifiedBy>
  <cp:revision>1</cp:revision>
  <dcterms:created xsi:type="dcterms:W3CDTF">2024-05-24T08:35:46Z</dcterms:created>
  <dcterms:modified xsi:type="dcterms:W3CDTF">2024-05-24T09:00:50Z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2024-05-24T00:00:00Z</vt:filetime>
  </property>
</Properties>
</file>