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9" r:id="rId5"/>
    <p:sldId id="263" r:id="rId6"/>
    <p:sldId id="258" r:id="rId7"/>
    <p:sldId id="261"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3/19/2018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3/19/2018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28E6-509E-4878-BFF1-734D360FF7C1}"/>
              </a:ext>
            </a:extLst>
          </p:cNvPr>
          <p:cNvSpPr>
            <a:spLocks noGrp="1"/>
          </p:cNvSpPr>
          <p:nvPr>
            <p:ph type="ctrTitle"/>
          </p:nvPr>
        </p:nvSpPr>
        <p:spPr/>
        <p:txBody>
          <a:bodyPr/>
          <a:lstStyle/>
          <a:p>
            <a:r>
              <a:rPr lang="en-US" dirty="0"/>
              <a:t>PCA Project</a:t>
            </a:r>
          </a:p>
        </p:txBody>
      </p:sp>
      <p:sp>
        <p:nvSpPr>
          <p:cNvPr id="3" name="Subtitle 2">
            <a:extLst>
              <a:ext uri="{FF2B5EF4-FFF2-40B4-BE49-F238E27FC236}">
                <a16:creationId xmlns:a16="http://schemas.microsoft.com/office/drawing/2014/main" id="{ECCE3273-4221-488B-B0C3-A5F0E7FC135D}"/>
              </a:ext>
            </a:extLst>
          </p:cNvPr>
          <p:cNvSpPr>
            <a:spLocks noGrp="1"/>
          </p:cNvSpPr>
          <p:nvPr>
            <p:ph type="subTitle" idx="1"/>
          </p:nvPr>
        </p:nvSpPr>
        <p:spPr/>
        <p:txBody>
          <a:bodyPr/>
          <a:lstStyle/>
          <a:p>
            <a:r>
              <a:rPr lang="en-US" dirty="0"/>
              <a:t>Paul Charles</a:t>
            </a:r>
          </a:p>
        </p:txBody>
      </p:sp>
    </p:spTree>
    <p:extLst>
      <p:ext uri="{BB962C8B-B14F-4D97-AF65-F5344CB8AC3E}">
        <p14:creationId xmlns:p14="http://schemas.microsoft.com/office/powerpoint/2010/main" val="139609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4386-8370-46CC-A633-063B1CCC6EDD}"/>
              </a:ext>
            </a:extLst>
          </p:cNvPr>
          <p:cNvSpPr>
            <a:spLocks noGrp="1"/>
          </p:cNvSpPr>
          <p:nvPr>
            <p:ph type="title"/>
          </p:nvPr>
        </p:nvSpPr>
        <p:spPr/>
        <p:txBody>
          <a:bodyPr/>
          <a:lstStyle/>
          <a:p>
            <a:r>
              <a:rPr lang="en-US" dirty="0"/>
              <a:t>Criteria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0BCE5B-9C47-4D86-8496-FB68799BC120}"/>
                  </a:ext>
                </a:extLst>
              </p:cNvPr>
              <p:cNvSpPr>
                <a:spLocks noGrp="1"/>
              </p:cNvSpPr>
              <p:nvPr>
                <p:ph idx="1"/>
              </p:nvPr>
            </p:nvSpPr>
            <p:spPr/>
            <p:txBody>
              <a:bodyPr/>
              <a:lstStyle/>
              <a:p>
                <a:r>
                  <a:rPr lang="en-US" dirty="0"/>
                  <a:t>FRR (%) = 1-GAR (%) [AREA] </a:t>
                </a:r>
              </a:p>
              <a:p>
                <a:pPr lvl="1"/>
                <a:r>
                  <a:rPr lang="en-US" dirty="0"/>
                  <a:t>FRR</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m:rPr>
                            <m:nor/>
                          </m:rPr>
                          <a:rPr lang="en-US" b="0" i="1" dirty="0" smtClean="0">
                            <a:latin typeface="Cambria Math" panose="02040503050406030204" pitchFamily="18" charset="0"/>
                            <a:ea typeface="Cambria Math" panose="02040503050406030204" pitchFamily="18" charset="0"/>
                          </a:rPr>
                          <m:t>false</m:t>
                        </m:r>
                        <m:r>
                          <m:rPr>
                            <m:nor/>
                          </m:rPr>
                          <a:rPr lang="en-US" b="0" i="1" dirty="0" smtClean="0">
                            <a:latin typeface="Cambria Math" panose="02040503050406030204" pitchFamily="18" charset="0"/>
                            <a:ea typeface="Cambria Math" panose="02040503050406030204" pitchFamily="18" charset="0"/>
                          </a:rPr>
                          <m:t> </m:t>
                        </m:r>
                        <m:r>
                          <m:rPr>
                            <m:nor/>
                          </m:rPr>
                          <a:rPr lang="en-US" b="0" i="1" dirty="0" smtClean="0">
                            <a:latin typeface="Cambria Math" panose="02040503050406030204" pitchFamily="18" charset="0"/>
                            <a:ea typeface="Cambria Math" panose="02040503050406030204" pitchFamily="18" charset="0"/>
                          </a:rPr>
                          <m:t>attempts</m:t>
                        </m:r>
                      </m:num>
                      <m:den>
                        <m:r>
                          <m:rPr>
                            <m:nor/>
                          </m:rPr>
                          <a:rPr lang="en-US" i="1" dirty="0" smtClean="0">
                            <a:latin typeface="Cambria Math" panose="02040503050406030204" pitchFamily="18" charset="0"/>
                            <a:ea typeface="Cambria Math" panose="02040503050406030204" pitchFamily="18" charset="0"/>
                          </a:rPr>
                          <m:t>t</m:t>
                        </m:r>
                        <m:r>
                          <m:rPr>
                            <m:nor/>
                          </m:rPr>
                          <a:rPr lang="en-US" b="0" i="1" dirty="0" smtClean="0">
                            <a:latin typeface="Cambria Math" panose="02040503050406030204" pitchFamily="18" charset="0"/>
                            <a:ea typeface="Cambria Math" panose="02040503050406030204" pitchFamily="18" charset="0"/>
                          </a:rPr>
                          <m:t>otal</m:t>
                        </m:r>
                        <m:r>
                          <m:rPr>
                            <m:nor/>
                          </m:rPr>
                          <a:rPr lang="en-US" b="0" i="1" dirty="0" smtClean="0">
                            <a:latin typeface="Cambria Math" panose="02040503050406030204" pitchFamily="18" charset="0"/>
                            <a:ea typeface="Cambria Math" panose="02040503050406030204" pitchFamily="18" charset="0"/>
                          </a:rPr>
                          <m:t> </m:t>
                        </m:r>
                        <m:r>
                          <m:rPr>
                            <m:nor/>
                          </m:rPr>
                          <a:rPr lang="en-US" b="0" i="1" dirty="0" smtClean="0">
                            <a:latin typeface="Cambria Math" panose="02040503050406030204" pitchFamily="18" charset="0"/>
                            <a:ea typeface="Cambria Math" panose="02040503050406030204" pitchFamily="18" charset="0"/>
                          </a:rPr>
                          <m:t>attempts</m:t>
                        </m:r>
                      </m:den>
                    </m:f>
                  </m:oMath>
                </a14:m>
                <a:endParaRPr lang="en-US" dirty="0"/>
              </a:p>
              <a:p>
                <a:r>
                  <a:rPr lang="en-US" dirty="0"/>
                  <a:t>FAR (%) = FAR [AREA]</a:t>
                </a:r>
              </a:p>
              <a:p>
                <a:pPr lvl="1"/>
                <a:r>
                  <a:rPr lang="en-US" dirty="0"/>
                  <a:t>FAR</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𝑎𝑐𝑐𝑒𝑝𝑡𝑒𝑑</m:t>
                        </m:r>
                        <m:r>
                          <a:rPr lang="en-US" b="0" i="1" smtClean="0">
                            <a:latin typeface="Cambria Math" panose="02040503050406030204" pitchFamily="18" charset="0"/>
                          </a:rPr>
                          <m:t> </m:t>
                        </m:r>
                        <m:r>
                          <a:rPr lang="en-US" b="0" i="1" smtClean="0">
                            <a:latin typeface="Cambria Math" panose="02040503050406030204" pitchFamily="18" charset="0"/>
                          </a:rPr>
                          <m:t>𝑎𝑡𝑡𝑒𝑚𝑝𝑡𝑠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m:t>
                        </m:r>
                        <m:r>
                          <a:rPr lang="en-US" b="0" i="1" dirty="0" smtClean="0">
                            <a:latin typeface="Cambria Math" panose="02040503050406030204" pitchFamily="18" charset="0"/>
                          </a:rPr>
                          <m:t>𝑎𝑡𝑡𝑒𝑚𝑝𝑡𝑠</m:t>
                        </m:r>
                      </m:den>
                    </m:f>
                  </m:oMath>
                </a14:m>
                <a:endParaRPr lang="en-US" dirty="0"/>
              </a:p>
              <a:p>
                <a:r>
                  <a:rPr lang="en-US" dirty="0"/>
                  <a:t>EER (%) </a:t>
                </a:r>
              </a:p>
              <a:p>
                <a:pPr lvl="1"/>
                <a:r>
                  <a:rPr lang="en-US" dirty="0"/>
                  <a:t>EER: When false positive rate equals false negative rate</a:t>
                </a:r>
              </a:p>
              <a:p>
                <a:pPr lvl="1"/>
                <a:endParaRPr lang="en-US" dirty="0"/>
              </a:p>
            </p:txBody>
          </p:sp>
        </mc:Choice>
        <mc:Fallback xmlns="">
          <p:sp>
            <p:nvSpPr>
              <p:cNvPr id="3" name="Content Placeholder 2">
                <a:extLst>
                  <a:ext uri="{FF2B5EF4-FFF2-40B4-BE49-F238E27FC236}">
                    <a16:creationId xmlns:a16="http://schemas.microsoft.com/office/drawing/2014/main" id="{300BCE5B-9C47-4D86-8496-FB68799BC120}"/>
                  </a:ext>
                </a:extLst>
              </p:cNvPr>
              <p:cNvSpPr>
                <a:spLocks noGrp="1" noRot="1" noChangeAspect="1" noMove="1" noResize="1" noEditPoints="1" noAdjustHandles="1" noChangeArrowheads="1" noChangeShapeType="1" noTextEdit="1"/>
              </p:cNvSpPr>
              <p:nvPr>
                <p:ph idx="1"/>
              </p:nvPr>
            </p:nvSpPr>
            <p:spPr>
              <a:blipFill>
                <a:blip r:embed="rId2"/>
                <a:stretch>
                  <a:fillRect l="-1231" t="-2238" b="-344"/>
                </a:stretch>
              </a:blipFill>
            </p:spPr>
            <p:txBody>
              <a:bodyPr/>
              <a:lstStyle/>
              <a:p>
                <a:r>
                  <a:rPr lang="en-US">
                    <a:noFill/>
                  </a:rPr>
                  <a:t> </a:t>
                </a:r>
              </a:p>
            </p:txBody>
          </p:sp>
        </mc:Fallback>
      </mc:AlternateContent>
    </p:spTree>
    <p:extLst>
      <p:ext uri="{BB962C8B-B14F-4D97-AF65-F5344CB8AC3E}">
        <p14:creationId xmlns:p14="http://schemas.microsoft.com/office/powerpoint/2010/main" val="2061517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1E18-410A-4AD1-88AC-62165C1A5D91}"/>
              </a:ext>
            </a:extLst>
          </p:cNvPr>
          <p:cNvSpPr>
            <a:spLocks noGrp="1"/>
          </p:cNvSpPr>
          <p:nvPr>
            <p:ph type="title"/>
          </p:nvPr>
        </p:nvSpPr>
        <p:spPr/>
        <p:txBody>
          <a:bodyPr/>
          <a:lstStyle/>
          <a:p>
            <a:r>
              <a:rPr lang="en-US" dirty="0"/>
              <a:t>Mode 1 Results</a:t>
            </a:r>
          </a:p>
        </p:txBody>
      </p:sp>
      <p:pic>
        <p:nvPicPr>
          <p:cNvPr id="4" name="Content Placeholder 3">
            <a:extLst>
              <a:ext uri="{FF2B5EF4-FFF2-40B4-BE49-F238E27FC236}">
                <a16:creationId xmlns:a16="http://schemas.microsoft.com/office/drawing/2014/main" id="{414BA8A9-296C-446D-B6C7-970C4DB0ED59}"/>
              </a:ext>
            </a:extLst>
          </p:cNvPr>
          <p:cNvPicPr>
            <a:picLocks noGrp="1" noChangeAspect="1"/>
          </p:cNvPicPr>
          <p:nvPr>
            <p:ph idx="1"/>
          </p:nvPr>
        </p:nvPicPr>
        <p:blipFill>
          <a:blip r:embed="rId2"/>
          <a:stretch>
            <a:fillRect/>
          </a:stretch>
        </p:blipFill>
        <p:spPr>
          <a:xfrm>
            <a:off x="3744383" y="2249488"/>
            <a:ext cx="4700060" cy="3541712"/>
          </a:xfrm>
          <a:prstGeom prst="rect">
            <a:avLst/>
          </a:prstGeom>
        </p:spPr>
      </p:pic>
    </p:spTree>
    <p:extLst>
      <p:ext uri="{BB962C8B-B14F-4D97-AF65-F5344CB8AC3E}">
        <p14:creationId xmlns:p14="http://schemas.microsoft.com/office/powerpoint/2010/main" val="139349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3D14-9A4F-48D4-9A32-3368F6B5E70F}"/>
              </a:ext>
            </a:extLst>
          </p:cNvPr>
          <p:cNvSpPr>
            <a:spLocks noGrp="1"/>
          </p:cNvSpPr>
          <p:nvPr>
            <p:ph type="title"/>
          </p:nvPr>
        </p:nvSpPr>
        <p:spPr/>
        <p:txBody>
          <a:bodyPr/>
          <a:lstStyle/>
          <a:p>
            <a:r>
              <a:rPr lang="en-US" dirty="0"/>
              <a:t>Mode 1 Analysis</a:t>
            </a:r>
          </a:p>
        </p:txBody>
      </p:sp>
      <p:sp>
        <p:nvSpPr>
          <p:cNvPr id="3" name="Content Placeholder 2">
            <a:extLst>
              <a:ext uri="{FF2B5EF4-FFF2-40B4-BE49-F238E27FC236}">
                <a16:creationId xmlns:a16="http://schemas.microsoft.com/office/drawing/2014/main" id="{0573D500-2889-4E1A-8400-C5B0AD99971B}"/>
              </a:ext>
            </a:extLst>
          </p:cNvPr>
          <p:cNvSpPr>
            <a:spLocks noGrp="1"/>
          </p:cNvSpPr>
          <p:nvPr>
            <p:ph idx="1"/>
          </p:nvPr>
        </p:nvSpPr>
        <p:spPr/>
        <p:txBody>
          <a:bodyPr/>
          <a:lstStyle/>
          <a:p>
            <a:r>
              <a:rPr lang="en-US" dirty="0"/>
              <a:t>FRR: 0.05987 </a:t>
            </a:r>
          </a:p>
          <a:p>
            <a:r>
              <a:rPr lang="en-US" dirty="0"/>
              <a:t>FAR:  0.94013</a:t>
            </a:r>
          </a:p>
          <a:p>
            <a:r>
              <a:rPr lang="en-US" dirty="0"/>
              <a:t>EER : 0.1421</a:t>
            </a:r>
          </a:p>
          <a:p>
            <a:pPr marL="0" indent="0">
              <a:buNone/>
            </a:pPr>
            <a:endParaRPr lang="en-US" dirty="0"/>
          </a:p>
        </p:txBody>
      </p:sp>
      <p:graphicFrame>
        <p:nvGraphicFramePr>
          <p:cNvPr id="4" name="Table 3">
            <a:extLst>
              <a:ext uri="{FF2B5EF4-FFF2-40B4-BE49-F238E27FC236}">
                <a16:creationId xmlns:a16="http://schemas.microsoft.com/office/drawing/2014/main" id="{E84226BB-1D70-48C4-9F8C-24E2F75E5B25}"/>
              </a:ext>
            </a:extLst>
          </p:cNvPr>
          <p:cNvGraphicFramePr>
            <a:graphicFrameLocks noGrp="1"/>
          </p:cNvGraphicFramePr>
          <p:nvPr>
            <p:extLst>
              <p:ext uri="{D42A27DB-BD31-4B8C-83A1-F6EECF244321}">
                <p14:modId xmlns:p14="http://schemas.microsoft.com/office/powerpoint/2010/main" val="2039201541"/>
              </p:ext>
            </p:extLst>
          </p:nvPr>
        </p:nvGraphicFramePr>
        <p:xfrm>
          <a:off x="1478326" y="4108818"/>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97810636"/>
                    </a:ext>
                  </a:extLst>
                </a:gridCol>
                <a:gridCol w="4064000">
                  <a:extLst>
                    <a:ext uri="{9D8B030D-6E8A-4147-A177-3AD203B41FA5}">
                      <a16:colId xmlns:a16="http://schemas.microsoft.com/office/drawing/2014/main" val="61174415"/>
                    </a:ext>
                  </a:extLst>
                </a:gridCol>
              </a:tblGrid>
              <a:tr h="370840">
                <a:tc>
                  <a:txBody>
                    <a:bodyPr/>
                    <a:lstStyle/>
                    <a:p>
                      <a:r>
                        <a:rPr lang="en-US" dirty="0"/>
                        <a:t>FAR</a:t>
                      </a:r>
                    </a:p>
                  </a:txBody>
                  <a:tcPr/>
                </a:tc>
                <a:tc>
                  <a:txBody>
                    <a:bodyPr/>
                    <a:lstStyle/>
                    <a:p>
                      <a:r>
                        <a:rPr lang="en-US" dirty="0"/>
                        <a:t>FRR</a:t>
                      </a:r>
                    </a:p>
                  </a:txBody>
                  <a:tcPr/>
                </a:tc>
                <a:extLst>
                  <a:ext uri="{0D108BD9-81ED-4DB2-BD59-A6C34878D82A}">
                    <a16:rowId xmlns:a16="http://schemas.microsoft.com/office/drawing/2014/main" val="4029081527"/>
                  </a:ext>
                </a:extLst>
              </a:tr>
              <a:tr h="370840">
                <a:tc>
                  <a:txBody>
                    <a:bodyPr/>
                    <a:lstStyle/>
                    <a:p>
                      <a:r>
                        <a:rPr lang="en-US" dirty="0"/>
                        <a:t>0%</a:t>
                      </a:r>
                    </a:p>
                  </a:txBody>
                  <a:tcPr/>
                </a:tc>
                <a:tc>
                  <a:txBody>
                    <a:bodyPr/>
                    <a:lstStyle/>
                    <a:p>
                      <a:r>
                        <a:rPr lang="en-US" dirty="0"/>
                        <a:t>~70%</a:t>
                      </a:r>
                    </a:p>
                  </a:txBody>
                  <a:tcPr/>
                </a:tc>
                <a:extLst>
                  <a:ext uri="{0D108BD9-81ED-4DB2-BD59-A6C34878D82A}">
                    <a16:rowId xmlns:a16="http://schemas.microsoft.com/office/drawing/2014/main" val="1933336723"/>
                  </a:ext>
                </a:extLst>
              </a:tr>
              <a:tr h="370840">
                <a:tc>
                  <a:txBody>
                    <a:bodyPr/>
                    <a:lstStyle/>
                    <a:p>
                      <a:r>
                        <a:rPr lang="en-US" dirty="0"/>
                        <a:t>5%</a:t>
                      </a:r>
                    </a:p>
                  </a:txBody>
                  <a:tcPr/>
                </a:tc>
                <a:tc>
                  <a:txBody>
                    <a:bodyPr/>
                    <a:lstStyle/>
                    <a:p>
                      <a:r>
                        <a:rPr lang="en-US" dirty="0"/>
                        <a:t>~28%</a:t>
                      </a:r>
                    </a:p>
                  </a:txBody>
                  <a:tcPr/>
                </a:tc>
                <a:extLst>
                  <a:ext uri="{0D108BD9-81ED-4DB2-BD59-A6C34878D82A}">
                    <a16:rowId xmlns:a16="http://schemas.microsoft.com/office/drawing/2014/main" val="2532770710"/>
                  </a:ext>
                </a:extLst>
              </a:tr>
              <a:tr h="370840">
                <a:tc>
                  <a:txBody>
                    <a:bodyPr/>
                    <a:lstStyle/>
                    <a:p>
                      <a:r>
                        <a:rPr lang="en-US" dirty="0"/>
                        <a:t>10%</a:t>
                      </a:r>
                    </a:p>
                  </a:txBody>
                  <a:tcPr/>
                </a:tc>
                <a:tc>
                  <a:txBody>
                    <a:bodyPr/>
                    <a:lstStyle/>
                    <a:p>
                      <a:r>
                        <a:rPr lang="en-US" dirty="0"/>
                        <a:t>~22%</a:t>
                      </a:r>
                    </a:p>
                  </a:txBody>
                  <a:tcPr/>
                </a:tc>
                <a:extLst>
                  <a:ext uri="{0D108BD9-81ED-4DB2-BD59-A6C34878D82A}">
                    <a16:rowId xmlns:a16="http://schemas.microsoft.com/office/drawing/2014/main" val="3831631397"/>
                  </a:ext>
                </a:extLst>
              </a:tr>
            </a:tbl>
          </a:graphicData>
        </a:graphic>
      </p:graphicFrame>
    </p:spTree>
    <p:extLst>
      <p:ext uri="{BB962C8B-B14F-4D97-AF65-F5344CB8AC3E}">
        <p14:creationId xmlns:p14="http://schemas.microsoft.com/office/powerpoint/2010/main" val="2107259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DB2E-BAE9-4929-9704-7D2399D8ED47}"/>
              </a:ext>
            </a:extLst>
          </p:cNvPr>
          <p:cNvSpPr>
            <a:spLocks noGrp="1"/>
          </p:cNvSpPr>
          <p:nvPr>
            <p:ph type="title"/>
          </p:nvPr>
        </p:nvSpPr>
        <p:spPr/>
        <p:txBody>
          <a:bodyPr/>
          <a:lstStyle/>
          <a:p>
            <a:r>
              <a:rPr lang="en-US" dirty="0"/>
              <a:t>Mode 1 </a:t>
            </a:r>
            <a:r>
              <a:rPr lang="en-US" dirty="0" err="1"/>
              <a:t>Matlab</a:t>
            </a:r>
            <a:r>
              <a:rPr lang="en-US" dirty="0"/>
              <a:t> Results</a:t>
            </a:r>
          </a:p>
        </p:txBody>
      </p:sp>
      <p:sp>
        <p:nvSpPr>
          <p:cNvPr id="3" name="Content Placeholder 2">
            <a:extLst>
              <a:ext uri="{FF2B5EF4-FFF2-40B4-BE49-F238E27FC236}">
                <a16:creationId xmlns:a16="http://schemas.microsoft.com/office/drawing/2014/main" id="{3E8A4E07-4BFD-4EFC-B455-885FC4E5104B}"/>
              </a:ext>
            </a:extLst>
          </p:cNvPr>
          <p:cNvSpPr>
            <a:spLocks noGrp="1"/>
          </p:cNvSpPr>
          <p:nvPr>
            <p:ph idx="1"/>
          </p:nvPr>
        </p:nvSpPr>
        <p:spPr/>
        <p:txBody>
          <a:bodyPr/>
          <a:lstStyle/>
          <a:p>
            <a:r>
              <a:rPr lang="en-US" dirty="0"/>
              <a:t>Eigenvectors for space size: 4974</a:t>
            </a:r>
          </a:p>
          <a:p>
            <a:r>
              <a:rPr lang="en-US" dirty="0"/>
              <a:t>Feature space size: 10304x4974</a:t>
            </a:r>
          </a:p>
          <a:p>
            <a:r>
              <a:rPr lang="en-US" dirty="0"/>
              <a:t>Train/Test size: 4974x200</a:t>
            </a:r>
          </a:p>
          <a:p>
            <a:r>
              <a:rPr lang="en-US" dirty="0"/>
              <a:t>Distance size: 200x200</a:t>
            </a:r>
          </a:p>
          <a:p>
            <a:r>
              <a:rPr lang="en-US" dirty="0"/>
              <a:t>Labels size 75x75</a:t>
            </a:r>
          </a:p>
          <a:p>
            <a:endParaRPr lang="en-US" dirty="0"/>
          </a:p>
        </p:txBody>
      </p:sp>
      <p:pic>
        <p:nvPicPr>
          <p:cNvPr id="4" name="Picture 3">
            <a:extLst>
              <a:ext uri="{FF2B5EF4-FFF2-40B4-BE49-F238E27FC236}">
                <a16:creationId xmlns:a16="http://schemas.microsoft.com/office/drawing/2014/main" id="{8EE9DBFC-F5C1-407F-B219-30700550BC40}"/>
              </a:ext>
            </a:extLst>
          </p:cNvPr>
          <p:cNvPicPr>
            <a:picLocks noChangeAspect="1"/>
          </p:cNvPicPr>
          <p:nvPr/>
        </p:nvPicPr>
        <p:blipFill>
          <a:blip r:embed="rId2"/>
          <a:stretch>
            <a:fillRect/>
          </a:stretch>
        </p:blipFill>
        <p:spPr>
          <a:xfrm>
            <a:off x="6752933" y="618518"/>
            <a:ext cx="4657725" cy="5591175"/>
          </a:xfrm>
          <a:prstGeom prst="rect">
            <a:avLst/>
          </a:prstGeom>
        </p:spPr>
      </p:pic>
    </p:spTree>
    <p:extLst>
      <p:ext uri="{BB962C8B-B14F-4D97-AF65-F5344CB8AC3E}">
        <p14:creationId xmlns:p14="http://schemas.microsoft.com/office/powerpoint/2010/main" val="290594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7E82-E952-4082-A7C1-381549A8C506}"/>
              </a:ext>
            </a:extLst>
          </p:cNvPr>
          <p:cNvSpPr>
            <a:spLocks noGrp="1"/>
          </p:cNvSpPr>
          <p:nvPr>
            <p:ph type="title"/>
          </p:nvPr>
        </p:nvSpPr>
        <p:spPr/>
        <p:txBody>
          <a:bodyPr/>
          <a:lstStyle/>
          <a:p>
            <a:r>
              <a:rPr lang="en-US" dirty="0"/>
              <a:t>Mode 2 Results</a:t>
            </a:r>
          </a:p>
        </p:txBody>
      </p:sp>
      <p:pic>
        <p:nvPicPr>
          <p:cNvPr id="4" name="Content Placeholder 3">
            <a:extLst>
              <a:ext uri="{FF2B5EF4-FFF2-40B4-BE49-F238E27FC236}">
                <a16:creationId xmlns:a16="http://schemas.microsoft.com/office/drawing/2014/main" id="{6119873F-5889-4016-8BDB-332F420A1D96}"/>
              </a:ext>
            </a:extLst>
          </p:cNvPr>
          <p:cNvPicPr>
            <a:picLocks noGrp="1" noChangeAspect="1"/>
          </p:cNvPicPr>
          <p:nvPr>
            <p:ph idx="1"/>
          </p:nvPr>
        </p:nvPicPr>
        <p:blipFill>
          <a:blip r:embed="rId2"/>
          <a:stretch>
            <a:fillRect/>
          </a:stretch>
        </p:blipFill>
        <p:spPr>
          <a:xfrm>
            <a:off x="3731883" y="2249488"/>
            <a:ext cx="4725060" cy="3541712"/>
          </a:xfrm>
          <a:prstGeom prst="rect">
            <a:avLst/>
          </a:prstGeom>
        </p:spPr>
      </p:pic>
    </p:spTree>
    <p:extLst>
      <p:ext uri="{BB962C8B-B14F-4D97-AF65-F5344CB8AC3E}">
        <p14:creationId xmlns:p14="http://schemas.microsoft.com/office/powerpoint/2010/main" val="2585360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0624-AF25-44FA-934D-52EB9DE7913A}"/>
              </a:ext>
            </a:extLst>
          </p:cNvPr>
          <p:cNvSpPr>
            <a:spLocks noGrp="1"/>
          </p:cNvSpPr>
          <p:nvPr>
            <p:ph type="title"/>
          </p:nvPr>
        </p:nvSpPr>
        <p:spPr/>
        <p:txBody>
          <a:bodyPr/>
          <a:lstStyle/>
          <a:p>
            <a:r>
              <a:rPr lang="en-US" dirty="0"/>
              <a:t>Mode 2 Analysis</a:t>
            </a:r>
          </a:p>
        </p:txBody>
      </p:sp>
      <p:sp>
        <p:nvSpPr>
          <p:cNvPr id="3" name="Content Placeholder 2">
            <a:extLst>
              <a:ext uri="{FF2B5EF4-FFF2-40B4-BE49-F238E27FC236}">
                <a16:creationId xmlns:a16="http://schemas.microsoft.com/office/drawing/2014/main" id="{13429207-E4FB-4A9A-8E90-EF498BA9221C}"/>
              </a:ext>
            </a:extLst>
          </p:cNvPr>
          <p:cNvSpPr>
            <a:spLocks noGrp="1"/>
          </p:cNvSpPr>
          <p:nvPr>
            <p:ph idx="1"/>
          </p:nvPr>
        </p:nvSpPr>
        <p:spPr/>
        <p:txBody>
          <a:bodyPr/>
          <a:lstStyle/>
          <a:p>
            <a:r>
              <a:rPr lang="en-US" dirty="0"/>
              <a:t>FRR: 0.06843  </a:t>
            </a:r>
          </a:p>
          <a:p>
            <a:r>
              <a:rPr lang="en-US" dirty="0"/>
              <a:t>FAR:  0.93157</a:t>
            </a:r>
          </a:p>
          <a:p>
            <a:r>
              <a:rPr lang="en-US" dirty="0"/>
              <a:t>EER : 0.15581</a:t>
            </a:r>
          </a:p>
          <a:p>
            <a:endParaRPr lang="en-US" dirty="0"/>
          </a:p>
        </p:txBody>
      </p:sp>
      <p:graphicFrame>
        <p:nvGraphicFramePr>
          <p:cNvPr id="4" name="Table 3">
            <a:extLst>
              <a:ext uri="{FF2B5EF4-FFF2-40B4-BE49-F238E27FC236}">
                <a16:creationId xmlns:a16="http://schemas.microsoft.com/office/drawing/2014/main" id="{4C63559F-45FE-4A1F-B4B8-7671007DF2BE}"/>
              </a:ext>
            </a:extLst>
          </p:cNvPr>
          <p:cNvGraphicFramePr>
            <a:graphicFrameLocks noGrp="1"/>
          </p:cNvGraphicFramePr>
          <p:nvPr>
            <p:extLst>
              <p:ext uri="{D42A27DB-BD31-4B8C-83A1-F6EECF244321}">
                <p14:modId xmlns:p14="http://schemas.microsoft.com/office/powerpoint/2010/main" val="2717859815"/>
              </p:ext>
            </p:extLst>
          </p:nvPr>
        </p:nvGraphicFramePr>
        <p:xfrm>
          <a:off x="1478326" y="4108818"/>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97810636"/>
                    </a:ext>
                  </a:extLst>
                </a:gridCol>
                <a:gridCol w="4064000">
                  <a:extLst>
                    <a:ext uri="{9D8B030D-6E8A-4147-A177-3AD203B41FA5}">
                      <a16:colId xmlns:a16="http://schemas.microsoft.com/office/drawing/2014/main" val="61174415"/>
                    </a:ext>
                  </a:extLst>
                </a:gridCol>
              </a:tblGrid>
              <a:tr h="370840">
                <a:tc>
                  <a:txBody>
                    <a:bodyPr/>
                    <a:lstStyle/>
                    <a:p>
                      <a:r>
                        <a:rPr lang="en-US" dirty="0"/>
                        <a:t>FAR</a:t>
                      </a:r>
                    </a:p>
                  </a:txBody>
                  <a:tcPr/>
                </a:tc>
                <a:tc>
                  <a:txBody>
                    <a:bodyPr/>
                    <a:lstStyle/>
                    <a:p>
                      <a:r>
                        <a:rPr lang="en-US" dirty="0"/>
                        <a:t>FRR</a:t>
                      </a:r>
                    </a:p>
                  </a:txBody>
                  <a:tcPr/>
                </a:tc>
                <a:extLst>
                  <a:ext uri="{0D108BD9-81ED-4DB2-BD59-A6C34878D82A}">
                    <a16:rowId xmlns:a16="http://schemas.microsoft.com/office/drawing/2014/main" val="4029081527"/>
                  </a:ext>
                </a:extLst>
              </a:tr>
              <a:tr h="370840">
                <a:tc>
                  <a:txBody>
                    <a:bodyPr/>
                    <a:lstStyle/>
                    <a:p>
                      <a:r>
                        <a:rPr lang="en-US" dirty="0"/>
                        <a:t>0%</a:t>
                      </a:r>
                    </a:p>
                  </a:txBody>
                  <a:tcPr/>
                </a:tc>
                <a:tc>
                  <a:txBody>
                    <a:bodyPr/>
                    <a:lstStyle/>
                    <a:p>
                      <a:r>
                        <a:rPr lang="en-US" dirty="0"/>
                        <a:t>~59%</a:t>
                      </a:r>
                    </a:p>
                  </a:txBody>
                  <a:tcPr/>
                </a:tc>
                <a:extLst>
                  <a:ext uri="{0D108BD9-81ED-4DB2-BD59-A6C34878D82A}">
                    <a16:rowId xmlns:a16="http://schemas.microsoft.com/office/drawing/2014/main" val="1933336723"/>
                  </a:ext>
                </a:extLst>
              </a:tr>
              <a:tr h="370840">
                <a:tc>
                  <a:txBody>
                    <a:bodyPr/>
                    <a:lstStyle/>
                    <a:p>
                      <a:r>
                        <a:rPr lang="en-US" dirty="0"/>
                        <a:t>5%</a:t>
                      </a:r>
                    </a:p>
                  </a:txBody>
                  <a:tcPr/>
                </a:tc>
                <a:tc>
                  <a:txBody>
                    <a:bodyPr/>
                    <a:lstStyle/>
                    <a:p>
                      <a:r>
                        <a:rPr lang="en-US" dirty="0"/>
                        <a:t>~37%</a:t>
                      </a:r>
                    </a:p>
                  </a:txBody>
                  <a:tcPr/>
                </a:tc>
                <a:extLst>
                  <a:ext uri="{0D108BD9-81ED-4DB2-BD59-A6C34878D82A}">
                    <a16:rowId xmlns:a16="http://schemas.microsoft.com/office/drawing/2014/main" val="2532770710"/>
                  </a:ext>
                </a:extLst>
              </a:tr>
              <a:tr h="370840">
                <a:tc>
                  <a:txBody>
                    <a:bodyPr/>
                    <a:lstStyle/>
                    <a:p>
                      <a:r>
                        <a:rPr lang="en-US" dirty="0"/>
                        <a:t>10%</a:t>
                      </a:r>
                    </a:p>
                  </a:txBody>
                  <a:tcPr/>
                </a:tc>
                <a:tc>
                  <a:txBody>
                    <a:bodyPr/>
                    <a:lstStyle/>
                    <a:p>
                      <a:r>
                        <a:rPr lang="en-US" dirty="0"/>
                        <a:t>~28%</a:t>
                      </a:r>
                    </a:p>
                  </a:txBody>
                  <a:tcPr/>
                </a:tc>
                <a:extLst>
                  <a:ext uri="{0D108BD9-81ED-4DB2-BD59-A6C34878D82A}">
                    <a16:rowId xmlns:a16="http://schemas.microsoft.com/office/drawing/2014/main" val="3831631397"/>
                  </a:ext>
                </a:extLst>
              </a:tr>
            </a:tbl>
          </a:graphicData>
        </a:graphic>
      </p:graphicFrame>
    </p:spTree>
    <p:extLst>
      <p:ext uri="{BB962C8B-B14F-4D97-AF65-F5344CB8AC3E}">
        <p14:creationId xmlns:p14="http://schemas.microsoft.com/office/powerpoint/2010/main" val="3205813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DB2E-BAE9-4929-9704-7D2399D8ED47}"/>
              </a:ext>
            </a:extLst>
          </p:cNvPr>
          <p:cNvSpPr>
            <a:spLocks noGrp="1"/>
          </p:cNvSpPr>
          <p:nvPr>
            <p:ph type="title"/>
          </p:nvPr>
        </p:nvSpPr>
        <p:spPr/>
        <p:txBody>
          <a:bodyPr/>
          <a:lstStyle/>
          <a:p>
            <a:r>
              <a:rPr lang="en-US" dirty="0"/>
              <a:t>Mode 2 </a:t>
            </a:r>
            <a:r>
              <a:rPr lang="en-US" dirty="0" err="1"/>
              <a:t>Matlab</a:t>
            </a:r>
            <a:r>
              <a:rPr lang="en-US" dirty="0"/>
              <a:t> Results</a:t>
            </a:r>
          </a:p>
        </p:txBody>
      </p:sp>
      <p:sp>
        <p:nvSpPr>
          <p:cNvPr id="3" name="Content Placeholder 2">
            <a:extLst>
              <a:ext uri="{FF2B5EF4-FFF2-40B4-BE49-F238E27FC236}">
                <a16:creationId xmlns:a16="http://schemas.microsoft.com/office/drawing/2014/main" id="{3E8A4E07-4BFD-4EFC-B455-885FC4E5104B}"/>
              </a:ext>
            </a:extLst>
          </p:cNvPr>
          <p:cNvSpPr>
            <a:spLocks noGrp="1"/>
          </p:cNvSpPr>
          <p:nvPr>
            <p:ph idx="1"/>
          </p:nvPr>
        </p:nvSpPr>
        <p:spPr/>
        <p:txBody>
          <a:bodyPr/>
          <a:lstStyle/>
          <a:p>
            <a:r>
              <a:rPr lang="en-US" dirty="0"/>
              <a:t>Eigenvectors for space size: 4974</a:t>
            </a:r>
          </a:p>
          <a:p>
            <a:r>
              <a:rPr lang="en-US" dirty="0"/>
              <a:t>Feature space size: 10304x4974</a:t>
            </a:r>
          </a:p>
          <a:p>
            <a:r>
              <a:rPr lang="en-US" dirty="0"/>
              <a:t>Train/Test size: 4974x75</a:t>
            </a:r>
          </a:p>
          <a:p>
            <a:r>
              <a:rPr lang="en-US" dirty="0"/>
              <a:t>Distance size: 75x75</a:t>
            </a:r>
          </a:p>
          <a:p>
            <a:r>
              <a:rPr lang="en-US" dirty="0"/>
              <a:t>Labels size 75x75</a:t>
            </a:r>
          </a:p>
        </p:txBody>
      </p:sp>
      <p:pic>
        <p:nvPicPr>
          <p:cNvPr id="5" name="Picture 4">
            <a:extLst>
              <a:ext uri="{FF2B5EF4-FFF2-40B4-BE49-F238E27FC236}">
                <a16:creationId xmlns:a16="http://schemas.microsoft.com/office/drawing/2014/main" id="{4E631568-9299-4241-BFA2-DDB282E0ED74}"/>
              </a:ext>
            </a:extLst>
          </p:cNvPr>
          <p:cNvPicPr>
            <a:picLocks noChangeAspect="1"/>
          </p:cNvPicPr>
          <p:nvPr/>
        </p:nvPicPr>
        <p:blipFill>
          <a:blip r:embed="rId2"/>
          <a:stretch>
            <a:fillRect/>
          </a:stretch>
        </p:blipFill>
        <p:spPr>
          <a:xfrm>
            <a:off x="7131504" y="385762"/>
            <a:ext cx="4591050" cy="6086475"/>
          </a:xfrm>
          <a:prstGeom prst="rect">
            <a:avLst/>
          </a:prstGeom>
        </p:spPr>
      </p:pic>
    </p:spTree>
    <p:extLst>
      <p:ext uri="{BB962C8B-B14F-4D97-AF65-F5344CB8AC3E}">
        <p14:creationId xmlns:p14="http://schemas.microsoft.com/office/powerpoint/2010/main" val="286761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2E93-DD37-4470-872E-37F9D2181410}"/>
              </a:ext>
            </a:extLst>
          </p:cNvPr>
          <p:cNvSpPr>
            <a:spLocks noGrp="1"/>
          </p:cNvSpPr>
          <p:nvPr>
            <p:ph type="title"/>
          </p:nvPr>
        </p:nvSpPr>
        <p:spPr>
          <a:xfrm>
            <a:off x="1141413" y="232784"/>
            <a:ext cx="9905998" cy="1478570"/>
          </a:xfrm>
        </p:spPr>
        <p:txBody>
          <a:bodyPr/>
          <a:lstStyle/>
          <a:p>
            <a:r>
              <a:rPr lang="en-US" dirty="0"/>
              <a:t>Justification</a:t>
            </a:r>
          </a:p>
        </p:txBody>
      </p:sp>
      <p:sp>
        <p:nvSpPr>
          <p:cNvPr id="3" name="Content Placeholder 2">
            <a:extLst>
              <a:ext uri="{FF2B5EF4-FFF2-40B4-BE49-F238E27FC236}">
                <a16:creationId xmlns:a16="http://schemas.microsoft.com/office/drawing/2014/main" id="{FB0ED303-5EAA-4A90-80C6-1F063C3DADA5}"/>
              </a:ext>
            </a:extLst>
          </p:cNvPr>
          <p:cNvSpPr>
            <a:spLocks noGrp="1"/>
          </p:cNvSpPr>
          <p:nvPr>
            <p:ph idx="1"/>
          </p:nvPr>
        </p:nvSpPr>
        <p:spPr>
          <a:xfrm>
            <a:off x="1141413" y="1711354"/>
            <a:ext cx="9905998" cy="4079847"/>
          </a:xfrm>
        </p:spPr>
        <p:txBody>
          <a:bodyPr>
            <a:normAutofit fontScale="62500" lnSpcReduction="20000"/>
          </a:bodyPr>
          <a:lstStyle/>
          <a:p>
            <a:r>
              <a:rPr lang="en-US" dirty="0"/>
              <a:t>ROC curves are a plot of false positive rate vs true positive rate. In the ROC curve given in the results, the area under the curve shows accuracy. The larger the area, the more accurate the classifier is. As a result, since the ROC area of Mode 1 (94.0 %) was greater than the ROC area of Mode 2 (93.2 %), </a:t>
            </a:r>
            <a:r>
              <a:rPr lang="en-US" b="1" dirty="0"/>
              <a:t>Mode 1 was slightly more accurate.</a:t>
            </a:r>
            <a:endParaRPr lang="en-US" dirty="0"/>
          </a:p>
          <a:p>
            <a:r>
              <a:rPr lang="en-US" dirty="0"/>
              <a:t>EER is also a good measurement of classifier accuracy, and since the EER of Mode 1 (14.2%) was less than Mode 2 (15.6%), it also shows that </a:t>
            </a:r>
            <a:r>
              <a:rPr lang="en-US" b="1" dirty="0"/>
              <a:t>Mode 1 was a little more accurate classifier than Mode 2.</a:t>
            </a:r>
            <a:endParaRPr lang="en-US" dirty="0"/>
          </a:p>
          <a:p>
            <a:r>
              <a:rPr lang="en-US" dirty="0"/>
              <a:t>This makes sense from a theoretical perspective because the first five photos in each of the 40 subjects, from Mode 1, were used to create the PCA vector space. This was then utilized from a training and testing perspective, with the corresponding labels, to produce the accurate results. The labels were created using the 0 values for each corresponding genuine user and 1 for each imposter. As a result, the testing results, which were images 6-10 from Mode 1 was based on a trained version of images 1-5 from the 40 subjects. On the contrary, Mode 2 had an increased training sample size by 25% in comparison to Mode 1, so that could also lead to the notion that Mode 2 could perform better. However, this is probably why Mode 1 barely performs better than Mode 2, with both models giving very similar results. </a:t>
            </a:r>
            <a:r>
              <a:rPr lang="en-US" b="1" dirty="0"/>
              <a:t>Therefore, Mode 1 giving slightly better results than Mode 2 makes sense from a theoretical perspective.</a:t>
            </a:r>
            <a:endParaRPr lang="en-US" dirty="0"/>
          </a:p>
        </p:txBody>
      </p:sp>
    </p:spTree>
    <p:extLst>
      <p:ext uri="{BB962C8B-B14F-4D97-AF65-F5344CB8AC3E}">
        <p14:creationId xmlns:p14="http://schemas.microsoft.com/office/powerpoint/2010/main" val="14744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259</TotalTime>
  <Words>458</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 Math</vt:lpstr>
      <vt:lpstr>Trebuchet MS</vt:lpstr>
      <vt:lpstr>Tw Cen MT</vt:lpstr>
      <vt:lpstr>Circuit</vt:lpstr>
      <vt:lpstr>PCA Project</vt:lpstr>
      <vt:lpstr>Criteria</vt:lpstr>
      <vt:lpstr>Mode 1 Results</vt:lpstr>
      <vt:lpstr>Mode 1 Analysis</vt:lpstr>
      <vt:lpstr>Mode 1 Matlab Results</vt:lpstr>
      <vt:lpstr>Mode 2 Results</vt:lpstr>
      <vt:lpstr>Mode 2 Analysis</vt:lpstr>
      <vt:lpstr>Mode 2 Matlab Results</vt:lpstr>
      <vt:lpstr>Justification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Project</dc:title>
  <dc:creator>Paul Charles</dc:creator>
  <cp:lastModifiedBy>Paul Charles</cp:lastModifiedBy>
  <cp:revision>13</cp:revision>
  <dcterms:created xsi:type="dcterms:W3CDTF">2018-03-18T23:11:15Z</dcterms:created>
  <dcterms:modified xsi:type="dcterms:W3CDTF">2018-03-19T06:18:13Z</dcterms:modified>
</cp:coreProperties>
</file>