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60" r:id="rId5"/>
    <p:sldId id="258" r:id="rId6"/>
    <p:sldId id="261" r:id="rId7"/>
    <p:sldId id="257" r:id="rId8"/>
    <p:sldId id="259" r:id="rId9"/>
    <p:sldId id="262"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4660"/>
  </p:normalViewPr>
  <p:slideViewPr>
    <p:cSldViewPr snapToGrid="0">
      <p:cViewPr varScale="1">
        <p:scale>
          <a:sx n="114" d="100"/>
          <a:sy n="114"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28E6-509E-4878-BFF1-734D360FF7C1}"/>
              </a:ext>
            </a:extLst>
          </p:cNvPr>
          <p:cNvSpPr>
            <a:spLocks noGrp="1"/>
          </p:cNvSpPr>
          <p:nvPr>
            <p:ph type="ctrTitle"/>
          </p:nvPr>
        </p:nvSpPr>
        <p:spPr/>
        <p:txBody>
          <a:bodyPr/>
          <a:lstStyle/>
          <a:p>
            <a:r>
              <a:rPr lang="en-US" dirty="0"/>
              <a:t>LDA Project</a:t>
            </a:r>
          </a:p>
        </p:txBody>
      </p:sp>
      <p:sp>
        <p:nvSpPr>
          <p:cNvPr id="3" name="Subtitle 2">
            <a:extLst>
              <a:ext uri="{FF2B5EF4-FFF2-40B4-BE49-F238E27FC236}">
                <a16:creationId xmlns:a16="http://schemas.microsoft.com/office/drawing/2014/main" id="{ECCE3273-4221-488B-B0C3-A5F0E7FC135D}"/>
              </a:ext>
            </a:extLst>
          </p:cNvPr>
          <p:cNvSpPr>
            <a:spLocks noGrp="1"/>
          </p:cNvSpPr>
          <p:nvPr>
            <p:ph type="subTitle" idx="1"/>
          </p:nvPr>
        </p:nvSpPr>
        <p:spPr/>
        <p:txBody>
          <a:bodyPr/>
          <a:lstStyle/>
          <a:p>
            <a:r>
              <a:rPr lang="en-US" dirty="0"/>
              <a:t>Paul Charles</a:t>
            </a:r>
          </a:p>
        </p:txBody>
      </p:sp>
    </p:spTree>
    <p:extLst>
      <p:ext uri="{BB962C8B-B14F-4D97-AF65-F5344CB8AC3E}">
        <p14:creationId xmlns:p14="http://schemas.microsoft.com/office/powerpoint/2010/main" val="1396090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64D9F-6811-4E28-B993-660A2E1B612D}"/>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CA57E6CB-EE8B-4FA6-863E-AC42D38F7C20}"/>
              </a:ext>
            </a:extLst>
          </p:cNvPr>
          <p:cNvSpPr>
            <a:spLocks noGrp="1"/>
          </p:cNvSpPr>
          <p:nvPr>
            <p:ph idx="1"/>
          </p:nvPr>
        </p:nvSpPr>
        <p:spPr>
          <a:xfrm>
            <a:off x="1141413" y="1797760"/>
            <a:ext cx="9905999" cy="3541714"/>
          </a:xfrm>
        </p:spPr>
        <p:txBody>
          <a:bodyPr/>
          <a:lstStyle/>
          <a:p>
            <a:r>
              <a:rPr lang="en-US" dirty="0"/>
              <a:t>The performance for bonus part gave an area curve of 78.23%. This was not expected since it incorporated PCA and LDA. As a result, I was expecting a curve 80% or better.</a:t>
            </a:r>
          </a:p>
        </p:txBody>
      </p:sp>
      <p:pic>
        <p:nvPicPr>
          <p:cNvPr id="4" name="Picture 3">
            <a:extLst>
              <a:ext uri="{FF2B5EF4-FFF2-40B4-BE49-F238E27FC236}">
                <a16:creationId xmlns:a16="http://schemas.microsoft.com/office/drawing/2014/main" id="{08CCEF59-728A-4FD6-ADCA-D7B186010559}"/>
              </a:ext>
            </a:extLst>
          </p:cNvPr>
          <p:cNvPicPr>
            <a:picLocks noChangeAspect="1"/>
          </p:cNvPicPr>
          <p:nvPr/>
        </p:nvPicPr>
        <p:blipFill>
          <a:blip r:embed="rId2"/>
          <a:stretch>
            <a:fillRect/>
          </a:stretch>
        </p:blipFill>
        <p:spPr>
          <a:xfrm>
            <a:off x="4930220" y="2809701"/>
            <a:ext cx="4515880" cy="3429782"/>
          </a:xfrm>
          <a:prstGeom prst="rect">
            <a:avLst/>
          </a:prstGeom>
        </p:spPr>
      </p:pic>
    </p:spTree>
    <p:extLst>
      <p:ext uri="{BB962C8B-B14F-4D97-AF65-F5344CB8AC3E}">
        <p14:creationId xmlns:p14="http://schemas.microsoft.com/office/powerpoint/2010/main" val="3014348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B632-2394-4DE4-A280-9D13760E30C4}"/>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992BF6D6-1D46-4911-996B-B3C2154A641E}"/>
              </a:ext>
            </a:extLst>
          </p:cNvPr>
          <p:cNvSpPr>
            <a:spLocks noGrp="1"/>
          </p:cNvSpPr>
          <p:nvPr>
            <p:ph idx="1"/>
          </p:nvPr>
        </p:nvSpPr>
        <p:spPr/>
        <p:txBody>
          <a:bodyPr/>
          <a:lstStyle/>
          <a:p>
            <a:r>
              <a:rPr lang="en-US" dirty="0"/>
              <a:t>The goal of this project is to observe LDA with the 40 samples from the ATT database using the first five images as training and comparing those results with the PCA results for the same criteria (mode)</a:t>
            </a:r>
          </a:p>
        </p:txBody>
      </p:sp>
    </p:spTree>
    <p:extLst>
      <p:ext uri="{BB962C8B-B14F-4D97-AF65-F5344CB8AC3E}">
        <p14:creationId xmlns:p14="http://schemas.microsoft.com/office/powerpoint/2010/main" val="206488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BCCF4-E0BE-45A6-BCB3-58EC5479AD1D}"/>
              </a:ext>
            </a:extLst>
          </p:cNvPr>
          <p:cNvSpPr>
            <a:spLocks noGrp="1"/>
          </p:cNvSpPr>
          <p:nvPr>
            <p:ph type="title"/>
          </p:nvPr>
        </p:nvSpPr>
        <p:spPr>
          <a:xfrm>
            <a:off x="1141414" y="148894"/>
            <a:ext cx="9905998" cy="1478570"/>
          </a:xfrm>
        </p:spPr>
        <p:txBody>
          <a:bodyPr/>
          <a:lstStyle/>
          <a:p>
            <a:r>
              <a:rPr lang="en-US" dirty="0"/>
              <a:t>Steps</a:t>
            </a:r>
          </a:p>
        </p:txBody>
      </p:sp>
      <p:sp>
        <p:nvSpPr>
          <p:cNvPr id="3" name="Content Placeholder 2">
            <a:extLst>
              <a:ext uri="{FF2B5EF4-FFF2-40B4-BE49-F238E27FC236}">
                <a16:creationId xmlns:a16="http://schemas.microsoft.com/office/drawing/2014/main" id="{4922DE75-1FDB-4BDF-A87E-5E05A41BF9D8}"/>
              </a:ext>
            </a:extLst>
          </p:cNvPr>
          <p:cNvSpPr>
            <a:spLocks noGrp="1"/>
          </p:cNvSpPr>
          <p:nvPr>
            <p:ph idx="1"/>
          </p:nvPr>
        </p:nvSpPr>
        <p:spPr>
          <a:xfrm>
            <a:off x="1057014" y="1627464"/>
            <a:ext cx="9990398" cy="4163737"/>
          </a:xfrm>
        </p:spPr>
        <p:txBody>
          <a:bodyPr>
            <a:normAutofit fontScale="92500" lnSpcReduction="20000"/>
          </a:bodyPr>
          <a:lstStyle/>
          <a:p>
            <a:r>
              <a:rPr lang="en-US" dirty="0"/>
              <a:t>Import images from ATT database for first five images from ATT database for training</a:t>
            </a:r>
          </a:p>
          <a:p>
            <a:r>
              <a:rPr lang="en-US" dirty="0"/>
              <a:t>Obtain the average of the training data and normalize the results</a:t>
            </a:r>
          </a:p>
          <a:p>
            <a:r>
              <a:rPr lang="en-US" dirty="0"/>
              <a:t>Obtain the Scatter-Within (SW)</a:t>
            </a:r>
          </a:p>
          <a:p>
            <a:r>
              <a:rPr lang="en-US" dirty="0"/>
              <a:t>Obtain Scatter-Between (SB)</a:t>
            </a:r>
          </a:p>
          <a:p>
            <a:r>
              <a:rPr lang="en-US" dirty="0"/>
              <a:t>Get vector space and obtain eigenvalues/eigenvectors</a:t>
            </a:r>
          </a:p>
          <a:p>
            <a:r>
              <a:rPr lang="en-US" dirty="0"/>
              <a:t>Using test images which are last five images from ATT database for all subjects and multiply it by the vector space</a:t>
            </a:r>
          </a:p>
          <a:p>
            <a:r>
              <a:rPr lang="en-US" dirty="0"/>
              <a:t>Setup labels and run the </a:t>
            </a:r>
            <a:r>
              <a:rPr lang="en-US" dirty="0" err="1"/>
              <a:t>EZRoc</a:t>
            </a:r>
            <a:r>
              <a:rPr lang="en-US" dirty="0"/>
              <a:t> equation to obtain the ROC curve and results</a:t>
            </a:r>
          </a:p>
          <a:p>
            <a:endParaRPr lang="en-US" dirty="0"/>
          </a:p>
        </p:txBody>
      </p:sp>
    </p:spTree>
    <p:extLst>
      <p:ext uri="{BB962C8B-B14F-4D97-AF65-F5344CB8AC3E}">
        <p14:creationId xmlns:p14="http://schemas.microsoft.com/office/powerpoint/2010/main" val="1799842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4386-8370-46CC-A633-063B1CCC6EDD}"/>
              </a:ext>
            </a:extLst>
          </p:cNvPr>
          <p:cNvSpPr>
            <a:spLocks noGrp="1"/>
          </p:cNvSpPr>
          <p:nvPr>
            <p:ph type="title"/>
          </p:nvPr>
        </p:nvSpPr>
        <p:spPr/>
        <p:txBody>
          <a:bodyPr/>
          <a:lstStyle/>
          <a:p>
            <a:r>
              <a:rPr lang="en-US" dirty="0"/>
              <a:t>Criteria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0BCE5B-9C47-4D86-8496-FB68799BC120}"/>
                  </a:ext>
                </a:extLst>
              </p:cNvPr>
              <p:cNvSpPr>
                <a:spLocks noGrp="1"/>
              </p:cNvSpPr>
              <p:nvPr>
                <p:ph idx="1"/>
              </p:nvPr>
            </p:nvSpPr>
            <p:spPr/>
            <p:txBody>
              <a:bodyPr/>
              <a:lstStyle/>
              <a:p>
                <a:r>
                  <a:rPr lang="en-US" dirty="0"/>
                  <a:t>FRR (%) = 1-GAR (%) [AREA] </a:t>
                </a:r>
              </a:p>
              <a:p>
                <a:pPr lvl="1"/>
                <a:r>
                  <a:rPr lang="en-US" dirty="0"/>
                  <a:t>FRR</a:t>
                </a:r>
                <a14:m>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r>
                          <m:rPr>
                            <m:nor/>
                          </m:rPr>
                          <a:rPr lang="en-US" b="0" i="1" dirty="0" smtClean="0">
                            <a:latin typeface="Cambria Math" panose="02040503050406030204" pitchFamily="18" charset="0"/>
                            <a:ea typeface="Cambria Math" panose="02040503050406030204" pitchFamily="18" charset="0"/>
                          </a:rPr>
                          <m:t>false</m:t>
                        </m:r>
                        <m:r>
                          <m:rPr>
                            <m:nor/>
                          </m:rPr>
                          <a:rPr lang="en-US" b="0" i="1" dirty="0" smtClean="0">
                            <a:latin typeface="Cambria Math" panose="02040503050406030204" pitchFamily="18" charset="0"/>
                            <a:ea typeface="Cambria Math" panose="02040503050406030204" pitchFamily="18" charset="0"/>
                          </a:rPr>
                          <m:t> </m:t>
                        </m:r>
                        <m:r>
                          <m:rPr>
                            <m:nor/>
                          </m:rPr>
                          <a:rPr lang="en-US" b="0" i="1" dirty="0" smtClean="0">
                            <a:latin typeface="Cambria Math" panose="02040503050406030204" pitchFamily="18" charset="0"/>
                            <a:ea typeface="Cambria Math" panose="02040503050406030204" pitchFamily="18" charset="0"/>
                          </a:rPr>
                          <m:t>attempts</m:t>
                        </m:r>
                      </m:num>
                      <m:den>
                        <m:r>
                          <m:rPr>
                            <m:nor/>
                          </m:rPr>
                          <a:rPr lang="en-US" i="1" dirty="0" smtClean="0">
                            <a:latin typeface="Cambria Math" panose="02040503050406030204" pitchFamily="18" charset="0"/>
                            <a:ea typeface="Cambria Math" panose="02040503050406030204" pitchFamily="18" charset="0"/>
                          </a:rPr>
                          <m:t>t</m:t>
                        </m:r>
                        <m:r>
                          <m:rPr>
                            <m:nor/>
                          </m:rPr>
                          <a:rPr lang="en-US" b="0" i="1" dirty="0" smtClean="0">
                            <a:latin typeface="Cambria Math" panose="02040503050406030204" pitchFamily="18" charset="0"/>
                            <a:ea typeface="Cambria Math" panose="02040503050406030204" pitchFamily="18" charset="0"/>
                          </a:rPr>
                          <m:t>otal</m:t>
                        </m:r>
                        <m:r>
                          <m:rPr>
                            <m:nor/>
                          </m:rPr>
                          <a:rPr lang="en-US" b="0" i="1" dirty="0" smtClean="0">
                            <a:latin typeface="Cambria Math" panose="02040503050406030204" pitchFamily="18" charset="0"/>
                            <a:ea typeface="Cambria Math" panose="02040503050406030204" pitchFamily="18" charset="0"/>
                          </a:rPr>
                          <m:t> </m:t>
                        </m:r>
                        <m:r>
                          <m:rPr>
                            <m:nor/>
                          </m:rPr>
                          <a:rPr lang="en-US" b="0" i="1" dirty="0" smtClean="0">
                            <a:latin typeface="Cambria Math" panose="02040503050406030204" pitchFamily="18" charset="0"/>
                            <a:ea typeface="Cambria Math" panose="02040503050406030204" pitchFamily="18" charset="0"/>
                          </a:rPr>
                          <m:t>attempts</m:t>
                        </m:r>
                      </m:den>
                    </m:f>
                  </m:oMath>
                </a14:m>
                <a:endParaRPr lang="en-US" dirty="0"/>
              </a:p>
              <a:p>
                <a:r>
                  <a:rPr lang="en-US" dirty="0"/>
                  <a:t>FAR (%) = FAR [AREA]</a:t>
                </a:r>
              </a:p>
              <a:p>
                <a:pPr lvl="1"/>
                <a:r>
                  <a:rPr lang="en-US" dirty="0"/>
                  <a:t>FAR</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𝑎𝑐𝑐𝑒𝑝𝑡𝑒𝑑</m:t>
                        </m:r>
                        <m:r>
                          <a:rPr lang="en-US" b="0" i="1" smtClean="0">
                            <a:latin typeface="Cambria Math" panose="02040503050406030204" pitchFamily="18" charset="0"/>
                          </a:rPr>
                          <m:t> </m:t>
                        </m:r>
                        <m:r>
                          <a:rPr lang="en-US" b="0" i="1" smtClean="0">
                            <a:latin typeface="Cambria Math" panose="02040503050406030204" pitchFamily="18" charset="0"/>
                          </a:rPr>
                          <m:t>𝑎𝑡𝑡𝑒𝑚𝑝𝑡𝑠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m:t>
                        </m:r>
                        <m:r>
                          <a:rPr lang="en-US" b="0" i="1" dirty="0" smtClean="0">
                            <a:latin typeface="Cambria Math" panose="02040503050406030204" pitchFamily="18" charset="0"/>
                          </a:rPr>
                          <m:t>𝑎𝑡𝑡𝑒𝑚𝑝𝑡𝑠</m:t>
                        </m:r>
                      </m:den>
                    </m:f>
                  </m:oMath>
                </a14:m>
                <a:endParaRPr lang="en-US" dirty="0"/>
              </a:p>
              <a:p>
                <a:r>
                  <a:rPr lang="en-US" dirty="0"/>
                  <a:t>EER (%) </a:t>
                </a:r>
              </a:p>
              <a:p>
                <a:pPr lvl="1"/>
                <a:r>
                  <a:rPr lang="en-US" dirty="0"/>
                  <a:t>EER: When false positive rate equals false negative rate</a:t>
                </a:r>
              </a:p>
              <a:p>
                <a:pPr lvl="1"/>
                <a:endParaRPr lang="en-US" dirty="0"/>
              </a:p>
            </p:txBody>
          </p:sp>
        </mc:Choice>
        <mc:Fallback xmlns="">
          <p:sp>
            <p:nvSpPr>
              <p:cNvPr id="3" name="Content Placeholder 2">
                <a:extLst>
                  <a:ext uri="{FF2B5EF4-FFF2-40B4-BE49-F238E27FC236}">
                    <a16:creationId xmlns:a16="http://schemas.microsoft.com/office/drawing/2014/main" id="{300BCE5B-9C47-4D86-8496-FB68799BC120}"/>
                  </a:ext>
                </a:extLst>
              </p:cNvPr>
              <p:cNvSpPr>
                <a:spLocks noGrp="1" noRot="1" noChangeAspect="1" noMove="1" noResize="1" noEditPoints="1" noAdjustHandles="1" noChangeArrowheads="1" noChangeShapeType="1" noTextEdit="1"/>
              </p:cNvSpPr>
              <p:nvPr>
                <p:ph idx="1"/>
              </p:nvPr>
            </p:nvSpPr>
            <p:spPr>
              <a:blipFill>
                <a:blip r:embed="rId2"/>
                <a:stretch>
                  <a:fillRect l="-1231" t="-2238" b="-344"/>
                </a:stretch>
              </a:blipFill>
            </p:spPr>
            <p:txBody>
              <a:bodyPr/>
              <a:lstStyle/>
              <a:p>
                <a:r>
                  <a:rPr lang="en-US">
                    <a:noFill/>
                  </a:rPr>
                  <a:t> </a:t>
                </a:r>
              </a:p>
            </p:txBody>
          </p:sp>
        </mc:Fallback>
      </mc:AlternateContent>
    </p:spTree>
    <p:extLst>
      <p:ext uri="{BB962C8B-B14F-4D97-AF65-F5344CB8AC3E}">
        <p14:creationId xmlns:p14="http://schemas.microsoft.com/office/powerpoint/2010/main" val="206151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7E82-E952-4082-A7C1-381549A8C506}"/>
              </a:ext>
            </a:extLst>
          </p:cNvPr>
          <p:cNvSpPr>
            <a:spLocks noGrp="1"/>
          </p:cNvSpPr>
          <p:nvPr>
            <p:ph type="title"/>
          </p:nvPr>
        </p:nvSpPr>
        <p:spPr/>
        <p:txBody>
          <a:bodyPr/>
          <a:lstStyle/>
          <a:p>
            <a:r>
              <a:rPr lang="en-US" dirty="0"/>
              <a:t>LDA Mode 1 Results</a:t>
            </a:r>
          </a:p>
        </p:txBody>
      </p:sp>
      <p:pic>
        <p:nvPicPr>
          <p:cNvPr id="3" name="Picture 2">
            <a:extLst>
              <a:ext uri="{FF2B5EF4-FFF2-40B4-BE49-F238E27FC236}">
                <a16:creationId xmlns:a16="http://schemas.microsoft.com/office/drawing/2014/main" id="{99EE528D-9827-4C85-9817-4E439DAB89D7}"/>
              </a:ext>
            </a:extLst>
          </p:cNvPr>
          <p:cNvPicPr>
            <a:picLocks noChangeAspect="1"/>
          </p:cNvPicPr>
          <p:nvPr/>
        </p:nvPicPr>
        <p:blipFill>
          <a:blip r:embed="rId2"/>
          <a:stretch>
            <a:fillRect/>
          </a:stretch>
        </p:blipFill>
        <p:spPr>
          <a:xfrm>
            <a:off x="3275044" y="2097088"/>
            <a:ext cx="5045917" cy="3824555"/>
          </a:xfrm>
          <a:prstGeom prst="rect">
            <a:avLst/>
          </a:prstGeom>
        </p:spPr>
      </p:pic>
    </p:spTree>
    <p:extLst>
      <p:ext uri="{BB962C8B-B14F-4D97-AF65-F5344CB8AC3E}">
        <p14:creationId xmlns:p14="http://schemas.microsoft.com/office/powerpoint/2010/main" val="258536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0624-AF25-44FA-934D-52EB9DE7913A}"/>
              </a:ext>
            </a:extLst>
          </p:cNvPr>
          <p:cNvSpPr>
            <a:spLocks noGrp="1"/>
          </p:cNvSpPr>
          <p:nvPr>
            <p:ph type="title"/>
          </p:nvPr>
        </p:nvSpPr>
        <p:spPr/>
        <p:txBody>
          <a:bodyPr/>
          <a:lstStyle/>
          <a:p>
            <a:r>
              <a:rPr lang="en-US" dirty="0"/>
              <a:t>LDA Mode 1 Analysis</a:t>
            </a:r>
          </a:p>
        </p:txBody>
      </p:sp>
      <p:sp>
        <p:nvSpPr>
          <p:cNvPr id="3" name="Content Placeholder 2">
            <a:extLst>
              <a:ext uri="{FF2B5EF4-FFF2-40B4-BE49-F238E27FC236}">
                <a16:creationId xmlns:a16="http://schemas.microsoft.com/office/drawing/2014/main" id="{13429207-E4FB-4A9A-8E90-EF498BA9221C}"/>
              </a:ext>
            </a:extLst>
          </p:cNvPr>
          <p:cNvSpPr>
            <a:spLocks noGrp="1"/>
          </p:cNvSpPr>
          <p:nvPr>
            <p:ph idx="1"/>
          </p:nvPr>
        </p:nvSpPr>
        <p:spPr/>
        <p:txBody>
          <a:bodyPr/>
          <a:lstStyle/>
          <a:p>
            <a:r>
              <a:rPr lang="en-US" dirty="0"/>
              <a:t>FRR: 0.06843  </a:t>
            </a:r>
          </a:p>
          <a:p>
            <a:r>
              <a:rPr lang="en-US" dirty="0"/>
              <a:t>FAR:  0.93157</a:t>
            </a:r>
          </a:p>
          <a:p>
            <a:r>
              <a:rPr lang="en-US" dirty="0"/>
              <a:t>EER : 0.15581</a:t>
            </a:r>
          </a:p>
          <a:p>
            <a:endParaRPr lang="en-US" dirty="0"/>
          </a:p>
        </p:txBody>
      </p:sp>
      <p:graphicFrame>
        <p:nvGraphicFramePr>
          <p:cNvPr id="4" name="Table 3">
            <a:extLst>
              <a:ext uri="{FF2B5EF4-FFF2-40B4-BE49-F238E27FC236}">
                <a16:creationId xmlns:a16="http://schemas.microsoft.com/office/drawing/2014/main" id="{4C63559F-45FE-4A1F-B4B8-7671007DF2BE}"/>
              </a:ext>
            </a:extLst>
          </p:cNvPr>
          <p:cNvGraphicFramePr>
            <a:graphicFrameLocks noGrp="1"/>
          </p:cNvGraphicFramePr>
          <p:nvPr>
            <p:extLst>
              <p:ext uri="{D42A27DB-BD31-4B8C-83A1-F6EECF244321}">
                <p14:modId xmlns:p14="http://schemas.microsoft.com/office/powerpoint/2010/main" val="4011371931"/>
              </p:ext>
            </p:extLst>
          </p:nvPr>
        </p:nvGraphicFramePr>
        <p:xfrm>
          <a:off x="1478326" y="4108818"/>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97810636"/>
                    </a:ext>
                  </a:extLst>
                </a:gridCol>
                <a:gridCol w="4064000">
                  <a:extLst>
                    <a:ext uri="{9D8B030D-6E8A-4147-A177-3AD203B41FA5}">
                      <a16:colId xmlns:a16="http://schemas.microsoft.com/office/drawing/2014/main" val="61174415"/>
                    </a:ext>
                  </a:extLst>
                </a:gridCol>
              </a:tblGrid>
              <a:tr h="370840">
                <a:tc>
                  <a:txBody>
                    <a:bodyPr/>
                    <a:lstStyle/>
                    <a:p>
                      <a:r>
                        <a:rPr lang="en-US" dirty="0"/>
                        <a:t>FAR</a:t>
                      </a:r>
                    </a:p>
                  </a:txBody>
                  <a:tcPr/>
                </a:tc>
                <a:tc>
                  <a:txBody>
                    <a:bodyPr/>
                    <a:lstStyle/>
                    <a:p>
                      <a:r>
                        <a:rPr lang="en-US" dirty="0"/>
                        <a:t>GAR</a:t>
                      </a:r>
                    </a:p>
                  </a:txBody>
                  <a:tcPr/>
                </a:tc>
                <a:extLst>
                  <a:ext uri="{0D108BD9-81ED-4DB2-BD59-A6C34878D82A}">
                    <a16:rowId xmlns:a16="http://schemas.microsoft.com/office/drawing/2014/main" val="4029081527"/>
                  </a:ext>
                </a:extLst>
              </a:tr>
              <a:tr h="370840">
                <a:tc>
                  <a:txBody>
                    <a:bodyPr/>
                    <a:lstStyle/>
                    <a:p>
                      <a:r>
                        <a:rPr lang="en-US" dirty="0"/>
                        <a:t>0%</a:t>
                      </a:r>
                    </a:p>
                  </a:txBody>
                  <a:tcPr/>
                </a:tc>
                <a:tc>
                  <a:txBody>
                    <a:bodyPr/>
                    <a:lstStyle/>
                    <a:p>
                      <a:r>
                        <a:rPr lang="en-US" dirty="0"/>
                        <a:t>~18%</a:t>
                      </a:r>
                    </a:p>
                  </a:txBody>
                  <a:tcPr/>
                </a:tc>
                <a:extLst>
                  <a:ext uri="{0D108BD9-81ED-4DB2-BD59-A6C34878D82A}">
                    <a16:rowId xmlns:a16="http://schemas.microsoft.com/office/drawing/2014/main" val="1933336723"/>
                  </a:ext>
                </a:extLst>
              </a:tr>
              <a:tr h="370840">
                <a:tc>
                  <a:txBody>
                    <a:bodyPr/>
                    <a:lstStyle/>
                    <a:p>
                      <a:r>
                        <a:rPr lang="en-US" dirty="0"/>
                        <a:t>5%</a:t>
                      </a:r>
                    </a:p>
                  </a:txBody>
                  <a:tcPr/>
                </a:tc>
                <a:tc>
                  <a:txBody>
                    <a:bodyPr/>
                    <a:lstStyle/>
                    <a:p>
                      <a:r>
                        <a:rPr lang="en-US" dirty="0"/>
                        <a:t>~68%</a:t>
                      </a:r>
                    </a:p>
                  </a:txBody>
                  <a:tcPr/>
                </a:tc>
                <a:extLst>
                  <a:ext uri="{0D108BD9-81ED-4DB2-BD59-A6C34878D82A}">
                    <a16:rowId xmlns:a16="http://schemas.microsoft.com/office/drawing/2014/main" val="2532770710"/>
                  </a:ext>
                </a:extLst>
              </a:tr>
              <a:tr h="370840">
                <a:tc>
                  <a:txBody>
                    <a:bodyPr/>
                    <a:lstStyle/>
                    <a:p>
                      <a:r>
                        <a:rPr lang="en-US" dirty="0"/>
                        <a:t>10%</a:t>
                      </a:r>
                    </a:p>
                  </a:txBody>
                  <a:tcPr/>
                </a:tc>
                <a:tc>
                  <a:txBody>
                    <a:bodyPr/>
                    <a:lstStyle/>
                    <a:p>
                      <a:r>
                        <a:rPr lang="en-US" dirty="0"/>
                        <a:t>~80%</a:t>
                      </a:r>
                    </a:p>
                  </a:txBody>
                  <a:tcPr/>
                </a:tc>
                <a:extLst>
                  <a:ext uri="{0D108BD9-81ED-4DB2-BD59-A6C34878D82A}">
                    <a16:rowId xmlns:a16="http://schemas.microsoft.com/office/drawing/2014/main" val="3831631397"/>
                  </a:ext>
                </a:extLst>
              </a:tr>
            </a:tbl>
          </a:graphicData>
        </a:graphic>
      </p:graphicFrame>
    </p:spTree>
    <p:extLst>
      <p:ext uri="{BB962C8B-B14F-4D97-AF65-F5344CB8AC3E}">
        <p14:creationId xmlns:p14="http://schemas.microsoft.com/office/powerpoint/2010/main" val="3205813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1E18-410A-4AD1-88AC-62165C1A5D91}"/>
              </a:ext>
            </a:extLst>
          </p:cNvPr>
          <p:cNvSpPr>
            <a:spLocks noGrp="1"/>
          </p:cNvSpPr>
          <p:nvPr>
            <p:ph type="title"/>
          </p:nvPr>
        </p:nvSpPr>
        <p:spPr/>
        <p:txBody>
          <a:bodyPr/>
          <a:lstStyle/>
          <a:p>
            <a:r>
              <a:rPr lang="en-US" dirty="0"/>
              <a:t>PCA Mode 1 Results (from Earlier Project)</a:t>
            </a:r>
          </a:p>
        </p:txBody>
      </p:sp>
      <p:pic>
        <p:nvPicPr>
          <p:cNvPr id="4" name="Content Placeholder 3">
            <a:extLst>
              <a:ext uri="{FF2B5EF4-FFF2-40B4-BE49-F238E27FC236}">
                <a16:creationId xmlns:a16="http://schemas.microsoft.com/office/drawing/2014/main" id="{414BA8A9-296C-446D-B6C7-970C4DB0ED59}"/>
              </a:ext>
            </a:extLst>
          </p:cNvPr>
          <p:cNvPicPr>
            <a:picLocks noGrp="1" noChangeAspect="1"/>
          </p:cNvPicPr>
          <p:nvPr>
            <p:ph idx="1"/>
          </p:nvPr>
        </p:nvPicPr>
        <p:blipFill>
          <a:blip r:embed="rId2"/>
          <a:stretch>
            <a:fillRect/>
          </a:stretch>
        </p:blipFill>
        <p:spPr>
          <a:xfrm>
            <a:off x="3744383" y="2249488"/>
            <a:ext cx="4700060" cy="3541712"/>
          </a:xfrm>
          <a:prstGeom prst="rect">
            <a:avLst/>
          </a:prstGeom>
        </p:spPr>
      </p:pic>
    </p:spTree>
    <p:extLst>
      <p:ext uri="{BB962C8B-B14F-4D97-AF65-F5344CB8AC3E}">
        <p14:creationId xmlns:p14="http://schemas.microsoft.com/office/powerpoint/2010/main" val="1393491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3D14-9A4F-48D4-9A32-3368F6B5E70F}"/>
              </a:ext>
            </a:extLst>
          </p:cNvPr>
          <p:cNvSpPr>
            <a:spLocks noGrp="1"/>
          </p:cNvSpPr>
          <p:nvPr>
            <p:ph type="title"/>
          </p:nvPr>
        </p:nvSpPr>
        <p:spPr/>
        <p:txBody>
          <a:bodyPr/>
          <a:lstStyle/>
          <a:p>
            <a:r>
              <a:rPr lang="en-US" dirty="0"/>
              <a:t>PCA Mode 1 Analysis</a:t>
            </a:r>
          </a:p>
        </p:txBody>
      </p:sp>
      <p:sp>
        <p:nvSpPr>
          <p:cNvPr id="3" name="Content Placeholder 2">
            <a:extLst>
              <a:ext uri="{FF2B5EF4-FFF2-40B4-BE49-F238E27FC236}">
                <a16:creationId xmlns:a16="http://schemas.microsoft.com/office/drawing/2014/main" id="{0573D500-2889-4E1A-8400-C5B0AD99971B}"/>
              </a:ext>
            </a:extLst>
          </p:cNvPr>
          <p:cNvSpPr>
            <a:spLocks noGrp="1"/>
          </p:cNvSpPr>
          <p:nvPr>
            <p:ph idx="1"/>
          </p:nvPr>
        </p:nvSpPr>
        <p:spPr/>
        <p:txBody>
          <a:bodyPr/>
          <a:lstStyle/>
          <a:p>
            <a:r>
              <a:rPr lang="en-US" dirty="0"/>
              <a:t>FRR: 0.05987 </a:t>
            </a:r>
          </a:p>
          <a:p>
            <a:r>
              <a:rPr lang="en-US" dirty="0"/>
              <a:t>FAR:  0.94013</a:t>
            </a:r>
          </a:p>
          <a:p>
            <a:r>
              <a:rPr lang="en-US" dirty="0"/>
              <a:t>EER : 0.1421</a:t>
            </a:r>
          </a:p>
          <a:p>
            <a:pPr marL="0" indent="0">
              <a:buNone/>
            </a:pPr>
            <a:endParaRPr lang="en-US" dirty="0"/>
          </a:p>
        </p:txBody>
      </p:sp>
      <p:graphicFrame>
        <p:nvGraphicFramePr>
          <p:cNvPr id="4" name="Table 3">
            <a:extLst>
              <a:ext uri="{FF2B5EF4-FFF2-40B4-BE49-F238E27FC236}">
                <a16:creationId xmlns:a16="http://schemas.microsoft.com/office/drawing/2014/main" id="{E84226BB-1D70-48C4-9F8C-24E2F75E5B25}"/>
              </a:ext>
            </a:extLst>
          </p:cNvPr>
          <p:cNvGraphicFramePr>
            <a:graphicFrameLocks noGrp="1"/>
          </p:cNvGraphicFramePr>
          <p:nvPr>
            <p:extLst>
              <p:ext uri="{D42A27DB-BD31-4B8C-83A1-F6EECF244321}">
                <p14:modId xmlns:p14="http://schemas.microsoft.com/office/powerpoint/2010/main" val="2581360600"/>
              </p:ext>
            </p:extLst>
          </p:nvPr>
        </p:nvGraphicFramePr>
        <p:xfrm>
          <a:off x="1478326" y="4108818"/>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97810636"/>
                    </a:ext>
                  </a:extLst>
                </a:gridCol>
                <a:gridCol w="4064000">
                  <a:extLst>
                    <a:ext uri="{9D8B030D-6E8A-4147-A177-3AD203B41FA5}">
                      <a16:colId xmlns:a16="http://schemas.microsoft.com/office/drawing/2014/main" val="61174415"/>
                    </a:ext>
                  </a:extLst>
                </a:gridCol>
              </a:tblGrid>
              <a:tr h="370840">
                <a:tc>
                  <a:txBody>
                    <a:bodyPr/>
                    <a:lstStyle/>
                    <a:p>
                      <a:r>
                        <a:rPr lang="en-US" dirty="0"/>
                        <a:t>FAR</a:t>
                      </a:r>
                    </a:p>
                  </a:txBody>
                  <a:tcPr/>
                </a:tc>
                <a:tc>
                  <a:txBody>
                    <a:bodyPr/>
                    <a:lstStyle/>
                    <a:p>
                      <a:r>
                        <a:rPr lang="en-US" dirty="0"/>
                        <a:t>GAR</a:t>
                      </a:r>
                    </a:p>
                  </a:txBody>
                  <a:tcPr/>
                </a:tc>
                <a:extLst>
                  <a:ext uri="{0D108BD9-81ED-4DB2-BD59-A6C34878D82A}">
                    <a16:rowId xmlns:a16="http://schemas.microsoft.com/office/drawing/2014/main" val="4029081527"/>
                  </a:ext>
                </a:extLst>
              </a:tr>
              <a:tr h="370840">
                <a:tc>
                  <a:txBody>
                    <a:bodyPr/>
                    <a:lstStyle/>
                    <a:p>
                      <a:r>
                        <a:rPr lang="en-US" dirty="0"/>
                        <a:t>0%</a:t>
                      </a:r>
                    </a:p>
                  </a:txBody>
                  <a:tcPr/>
                </a:tc>
                <a:tc>
                  <a:txBody>
                    <a:bodyPr/>
                    <a:lstStyle/>
                    <a:p>
                      <a:r>
                        <a:rPr lang="en-US" dirty="0"/>
                        <a:t>~30%</a:t>
                      </a:r>
                    </a:p>
                  </a:txBody>
                  <a:tcPr/>
                </a:tc>
                <a:extLst>
                  <a:ext uri="{0D108BD9-81ED-4DB2-BD59-A6C34878D82A}">
                    <a16:rowId xmlns:a16="http://schemas.microsoft.com/office/drawing/2014/main" val="1933336723"/>
                  </a:ext>
                </a:extLst>
              </a:tr>
              <a:tr h="370840">
                <a:tc>
                  <a:txBody>
                    <a:bodyPr/>
                    <a:lstStyle/>
                    <a:p>
                      <a:r>
                        <a:rPr lang="en-US" dirty="0"/>
                        <a:t>5%</a:t>
                      </a:r>
                    </a:p>
                  </a:txBody>
                  <a:tcPr/>
                </a:tc>
                <a:tc>
                  <a:txBody>
                    <a:bodyPr/>
                    <a:lstStyle/>
                    <a:p>
                      <a:r>
                        <a:rPr lang="en-US" dirty="0"/>
                        <a:t>~72%</a:t>
                      </a:r>
                    </a:p>
                  </a:txBody>
                  <a:tcPr/>
                </a:tc>
                <a:extLst>
                  <a:ext uri="{0D108BD9-81ED-4DB2-BD59-A6C34878D82A}">
                    <a16:rowId xmlns:a16="http://schemas.microsoft.com/office/drawing/2014/main" val="2532770710"/>
                  </a:ext>
                </a:extLst>
              </a:tr>
              <a:tr h="370840">
                <a:tc>
                  <a:txBody>
                    <a:bodyPr/>
                    <a:lstStyle/>
                    <a:p>
                      <a:r>
                        <a:rPr lang="en-US" dirty="0"/>
                        <a:t>10%</a:t>
                      </a:r>
                    </a:p>
                  </a:txBody>
                  <a:tcPr/>
                </a:tc>
                <a:tc>
                  <a:txBody>
                    <a:bodyPr/>
                    <a:lstStyle/>
                    <a:p>
                      <a:r>
                        <a:rPr lang="en-US" dirty="0"/>
                        <a:t>~78%</a:t>
                      </a:r>
                    </a:p>
                  </a:txBody>
                  <a:tcPr/>
                </a:tc>
                <a:extLst>
                  <a:ext uri="{0D108BD9-81ED-4DB2-BD59-A6C34878D82A}">
                    <a16:rowId xmlns:a16="http://schemas.microsoft.com/office/drawing/2014/main" val="3831631397"/>
                  </a:ext>
                </a:extLst>
              </a:tr>
            </a:tbl>
          </a:graphicData>
        </a:graphic>
      </p:graphicFrame>
    </p:spTree>
    <p:extLst>
      <p:ext uri="{BB962C8B-B14F-4D97-AF65-F5344CB8AC3E}">
        <p14:creationId xmlns:p14="http://schemas.microsoft.com/office/powerpoint/2010/main" val="2107259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2E93-DD37-4470-872E-37F9D2181410}"/>
              </a:ext>
            </a:extLst>
          </p:cNvPr>
          <p:cNvSpPr>
            <a:spLocks noGrp="1"/>
          </p:cNvSpPr>
          <p:nvPr>
            <p:ph type="title"/>
          </p:nvPr>
        </p:nvSpPr>
        <p:spPr>
          <a:xfrm>
            <a:off x="1141413" y="232784"/>
            <a:ext cx="9905998" cy="1478570"/>
          </a:xfrm>
        </p:spPr>
        <p:txBody>
          <a:bodyPr/>
          <a:lstStyle/>
          <a:p>
            <a:r>
              <a:rPr lang="en-US" dirty="0"/>
              <a:t>Justification</a:t>
            </a:r>
          </a:p>
        </p:txBody>
      </p:sp>
      <p:sp>
        <p:nvSpPr>
          <p:cNvPr id="3" name="Content Placeholder 2">
            <a:extLst>
              <a:ext uri="{FF2B5EF4-FFF2-40B4-BE49-F238E27FC236}">
                <a16:creationId xmlns:a16="http://schemas.microsoft.com/office/drawing/2014/main" id="{FB0ED303-5EAA-4A90-80C6-1F063C3DADA5}"/>
              </a:ext>
            </a:extLst>
          </p:cNvPr>
          <p:cNvSpPr>
            <a:spLocks noGrp="1"/>
          </p:cNvSpPr>
          <p:nvPr>
            <p:ph idx="1"/>
          </p:nvPr>
        </p:nvSpPr>
        <p:spPr>
          <a:xfrm>
            <a:off x="1141413" y="1711354"/>
            <a:ext cx="9905998" cy="4079847"/>
          </a:xfrm>
        </p:spPr>
        <p:txBody>
          <a:bodyPr>
            <a:normAutofit fontScale="62500" lnSpcReduction="20000"/>
          </a:bodyPr>
          <a:lstStyle/>
          <a:p>
            <a:r>
              <a:rPr lang="en-US" dirty="0"/>
              <a:t>ROC curves are a plot of false positive rate vs true positive rate. In the ROC curve given in the results, the area under the curve shows accuracy. The larger the area, the more accurate the classifier is. As a result, since the ROC area of LDA for  Mode 1 (94.494 %) was greater than the ROC area of PCA Mode 1 (94.013 %), </a:t>
            </a:r>
            <a:r>
              <a:rPr lang="en-US" b="1" dirty="0"/>
              <a:t>LDA was slightly more accurate than PCA for area.</a:t>
            </a:r>
            <a:endParaRPr lang="en-US" dirty="0"/>
          </a:p>
          <a:p>
            <a:r>
              <a:rPr lang="en-US" dirty="0"/>
              <a:t>EER is also a good measurement of classifier accuracy, and since the EER of LDA Mode 1 (13.35%) was less than PCA Mode 1 (14.21%), it also shows that </a:t>
            </a:r>
            <a:r>
              <a:rPr lang="en-US" b="1" dirty="0"/>
              <a:t>LDA Mode 1 was a little more accurate classifier than PCA Mode 1 for EER.</a:t>
            </a:r>
            <a:endParaRPr lang="en-US" dirty="0"/>
          </a:p>
          <a:p>
            <a:pPr lvl="0"/>
            <a:r>
              <a:rPr lang="en-US" dirty="0"/>
              <a:t>This makes sense because LDA is known to perform better than PCA given the same situations in which there is a lot of data. This is also supported by paper form the reading assignment “An Efficient LDA Algorithm for Face Recognition” by Yang, Yu, and Kunz, when it says: </a:t>
            </a:r>
            <a:r>
              <a:rPr lang="en-US" i="1" dirty="0"/>
              <a:t>“…the Linear Discriminant Analysis (LDA) approach outperforms the Principal Component Analysis (PCA) approach in face recognition tasks...</a:t>
            </a:r>
            <a:r>
              <a:rPr lang="en-US" dirty="0"/>
              <a:t>” As a result, it is no surprise that the results showed better performance for LDA. Also, in the publication it mentions that </a:t>
            </a:r>
            <a:r>
              <a:rPr lang="en-US" i="1" dirty="0"/>
              <a:t>“Without any preprocessing step, the best recognition rate for the new algorithm is 95%, which is compatible to the best result obtained by other researchers on the same test set using different algorithms.</a:t>
            </a:r>
            <a:r>
              <a:rPr lang="en-US" dirty="0"/>
              <a:t>” Since the results were ~94.5% for LDA and ~94% for PCA, both are pretty close to 95%. </a:t>
            </a:r>
            <a:r>
              <a:rPr lang="en-US" b="1" dirty="0"/>
              <a:t>Therefore, this shows that the results were fairly accurate.</a:t>
            </a:r>
          </a:p>
        </p:txBody>
      </p:sp>
    </p:spTree>
    <p:extLst>
      <p:ext uri="{BB962C8B-B14F-4D97-AF65-F5344CB8AC3E}">
        <p14:creationId xmlns:p14="http://schemas.microsoft.com/office/powerpoint/2010/main" val="14744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357</TotalTime>
  <Words>578</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 Math</vt:lpstr>
      <vt:lpstr>Trebuchet MS</vt:lpstr>
      <vt:lpstr>Tw Cen MT</vt:lpstr>
      <vt:lpstr>Circuit</vt:lpstr>
      <vt:lpstr>LDA Project</vt:lpstr>
      <vt:lpstr>Project Goal</vt:lpstr>
      <vt:lpstr>Steps</vt:lpstr>
      <vt:lpstr>Criteria</vt:lpstr>
      <vt:lpstr>LDA Mode 1 Results</vt:lpstr>
      <vt:lpstr>LDA Mode 1 Analysis</vt:lpstr>
      <vt:lpstr>PCA Mode 1 Results (from Earlier Project)</vt:lpstr>
      <vt:lpstr>PCA Mode 1 Analysis</vt:lpstr>
      <vt:lpstr>Justification</vt:lpstr>
      <vt:lpstr>Bonus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 Project</dc:title>
  <dc:creator>Paul Charles</dc:creator>
  <cp:lastModifiedBy>Paul Charles</cp:lastModifiedBy>
  <cp:revision>30</cp:revision>
  <dcterms:created xsi:type="dcterms:W3CDTF">2018-03-18T23:11:15Z</dcterms:created>
  <dcterms:modified xsi:type="dcterms:W3CDTF">2018-05-06T18:18:55Z</dcterms:modified>
</cp:coreProperties>
</file>