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PCA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Mode 1 Results</a:t>
            </a:r>
          </a:p>
        </p:txBody>
      </p:sp>
      <p:pic>
        <p:nvPicPr>
          <p:cNvPr id="4" name="Content Placeholder 3">
            <a:extLst>
              <a:ext uri="{FF2B5EF4-FFF2-40B4-BE49-F238E27FC236}">
                <a16:creationId xmlns:a16="http://schemas.microsoft.com/office/drawing/2014/main" id="{414BA8A9-296C-446D-B6C7-970C4DB0ED59}"/>
              </a:ext>
            </a:extLst>
          </p:cNvPr>
          <p:cNvPicPr>
            <a:picLocks noGrp="1" noChangeAspect="1"/>
          </p:cNvPicPr>
          <p:nvPr>
            <p:ph idx="1"/>
          </p:nvPr>
        </p:nvPicPr>
        <p:blipFill>
          <a:blip r:embed="rId2"/>
          <a:stretch>
            <a:fillRect/>
          </a:stretch>
        </p:blipFill>
        <p:spPr>
          <a:xfrm>
            <a:off x="3744383" y="2249488"/>
            <a:ext cx="4700060" cy="3541712"/>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Mode 1 Analysis</a:t>
            </a:r>
          </a:p>
        </p:txBody>
      </p:sp>
      <p:sp>
        <p:nvSpPr>
          <p:cNvPr id="3" name="Content Placeholder 2">
            <a:extLst>
              <a:ext uri="{FF2B5EF4-FFF2-40B4-BE49-F238E27FC236}">
                <a16:creationId xmlns:a16="http://schemas.microsoft.com/office/drawing/2014/main" id="{0573D500-2889-4E1A-8400-C5B0AD99971B}"/>
              </a:ext>
            </a:extLst>
          </p:cNvPr>
          <p:cNvSpPr>
            <a:spLocks noGrp="1"/>
          </p:cNvSpPr>
          <p:nvPr>
            <p:ph idx="1"/>
          </p:nvPr>
        </p:nvSpPr>
        <p:spPr/>
        <p:txBody>
          <a:bodyPr/>
          <a:lstStyle/>
          <a:p>
            <a:r>
              <a:rPr lang="en-US" dirty="0"/>
              <a:t>FRR: 0.05987 </a:t>
            </a:r>
          </a:p>
          <a:p>
            <a:r>
              <a:rPr lang="en-US" dirty="0"/>
              <a:t>FAR:  0.94013</a:t>
            </a:r>
          </a:p>
          <a:p>
            <a:r>
              <a:rPr lang="en-US" dirty="0"/>
              <a:t>EER : 0.1421</a:t>
            </a:r>
          </a:p>
          <a:p>
            <a:pPr marL="0" indent="0">
              <a:buNone/>
            </a:pPr>
            <a:endParaRPr lang="en-US" dirty="0"/>
          </a:p>
        </p:txBody>
      </p:sp>
      <p:graphicFrame>
        <p:nvGraphicFramePr>
          <p:cNvPr id="4" name="Table 3">
            <a:extLst>
              <a:ext uri="{FF2B5EF4-FFF2-40B4-BE49-F238E27FC236}">
                <a16:creationId xmlns:a16="http://schemas.microsoft.com/office/drawing/2014/main" id="{E84226BB-1D70-48C4-9F8C-24E2F75E5B25}"/>
              </a:ext>
            </a:extLst>
          </p:cNvPr>
          <p:cNvGraphicFramePr>
            <a:graphicFrameLocks noGrp="1"/>
          </p:cNvGraphicFramePr>
          <p:nvPr>
            <p:extLst>
              <p:ext uri="{D42A27DB-BD31-4B8C-83A1-F6EECF244321}">
                <p14:modId xmlns:p14="http://schemas.microsoft.com/office/powerpoint/2010/main" val="2014227445"/>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FRR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~30%</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~72%</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~78%</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Mode 2 Results</a:t>
            </a:r>
          </a:p>
        </p:txBody>
      </p:sp>
      <p:pic>
        <p:nvPicPr>
          <p:cNvPr id="4" name="Content Placeholder 3">
            <a:extLst>
              <a:ext uri="{FF2B5EF4-FFF2-40B4-BE49-F238E27FC236}">
                <a16:creationId xmlns:a16="http://schemas.microsoft.com/office/drawing/2014/main" id="{6119873F-5889-4016-8BDB-332F420A1D96}"/>
              </a:ext>
            </a:extLst>
          </p:cNvPr>
          <p:cNvPicPr>
            <a:picLocks noGrp="1" noChangeAspect="1"/>
          </p:cNvPicPr>
          <p:nvPr>
            <p:ph idx="1"/>
          </p:nvPr>
        </p:nvPicPr>
        <p:blipFill>
          <a:blip r:embed="rId2"/>
          <a:stretch>
            <a:fillRect/>
          </a:stretch>
        </p:blipFill>
        <p:spPr>
          <a:xfrm>
            <a:off x="3731883" y="2249488"/>
            <a:ext cx="4725060" cy="3541712"/>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Mode 2 Analysis</a:t>
            </a:r>
          </a:p>
        </p:txBody>
      </p:sp>
      <p:sp>
        <p:nvSpPr>
          <p:cNvPr id="3" name="Content Placeholder 2">
            <a:extLst>
              <a:ext uri="{FF2B5EF4-FFF2-40B4-BE49-F238E27FC236}">
                <a16:creationId xmlns:a16="http://schemas.microsoft.com/office/drawing/2014/main" id="{13429207-E4FB-4A9A-8E90-EF498BA9221C}"/>
              </a:ext>
            </a:extLst>
          </p:cNvPr>
          <p:cNvSpPr>
            <a:spLocks noGrp="1"/>
          </p:cNvSpPr>
          <p:nvPr>
            <p:ph idx="1"/>
          </p:nvPr>
        </p:nvSpPr>
        <p:spPr/>
        <p:txBody>
          <a:bodyPr/>
          <a:lstStyle/>
          <a:p>
            <a:r>
              <a:rPr lang="en-US" dirty="0"/>
              <a:t>FRR: 0.06843  </a:t>
            </a:r>
          </a:p>
          <a:p>
            <a:r>
              <a:rPr lang="en-US" dirty="0"/>
              <a:t>FAR:  0.93157</a:t>
            </a:r>
          </a:p>
          <a:p>
            <a:r>
              <a:rPr lang="en-US" dirty="0"/>
              <a:t>EER : 0.15581</a:t>
            </a:r>
          </a:p>
          <a:p>
            <a:endParaRPr lang="en-US" dirty="0"/>
          </a:p>
        </p:txBody>
      </p:sp>
      <p:graphicFrame>
        <p:nvGraphicFramePr>
          <p:cNvPr id="4" name="Table 3">
            <a:extLst>
              <a:ext uri="{FF2B5EF4-FFF2-40B4-BE49-F238E27FC236}">
                <a16:creationId xmlns:a16="http://schemas.microsoft.com/office/drawing/2014/main" id="{4C63559F-45FE-4A1F-B4B8-7671007DF2BE}"/>
              </a:ext>
            </a:extLst>
          </p:cNvPr>
          <p:cNvGraphicFramePr>
            <a:graphicFrameLocks noGrp="1"/>
          </p:cNvGraphicFramePr>
          <p:nvPr>
            <p:extLst>
              <p:ext uri="{D42A27DB-BD31-4B8C-83A1-F6EECF244321}">
                <p14:modId xmlns:p14="http://schemas.microsoft.com/office/powerpoint/2010/main" val="3597587046"/>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FRR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~41%</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~63%</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~72%</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p:txBody>
          <a:bodyPr>
            <a:normAutofit lnSpcReduction="10000"/>
          </a:bodyPr>
          <a:lstStyle/>
          <a:p>
            <a:r>
              <a:rPr lang="en-US" dirty="0"/>
              <a:t>ROC curves are a plot of false positive rate vs true positive rate. In the ROC curve given in the results, the area under the curve shows accuracy. The larger the area the more accurate the classifier is. As a result, since ROC area of Mode 1 was greater than the ROC area of Mode 2, </a:t>
            </a:r>
            <a:r>
              <a:rPr lang="en-US" b="1" dirty="0"/>
              <a:t>Mode 1 was more accurate.</a:t>
            </a:r>
          </a:p>
          <a:p>
            <a:r>
              <a:rPr lang="en-US" dirty="0"/>
              <a:t>EER is also a good measurement of classifier accuracy, and since EER of Mode 1 was less than Mode 2, it also shows that </a:t>
            </a:r>
            <a:r>
              <a:rPr lang="en-US" b="1" dirty="0"/>
              <a:t>Mode 1 was a more accurate classifier.</a:t>
            </a:r>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TotalTime>
  <Words>205</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Cambria Math</vt:lpstr>
      <vt:lpstr>Trebuchet MS</vt:lpstr>
      <vt:lpstr>Tw Cen MT</vt:lpstr>
      <vt:lpstr>Circuit</vt:lpstr>
      <vt:lpstr>PCA Project</vt:lpstr>
      <vt:lpstr>Criteria</vt:lpstr>
      <vt:lpstr>Mode 1 Results</vt:lpstr>
      <vt:lpstr>Mode 1 Analysis</vt:lpstr>
      <vt:lpstr>Mode 2 Results</vt:lpstr>
      <vt:lpstr>Mode 2 Analysis</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6</cp:revision>
  <dcterms:created xsi:type="dcterms:W3CDTF">2018-03-18T23:11:15Z</dcterms:created>
  <dcterms:modified xsi:type="dcterms:W3CDTF">2018-03-18T23:55:55Z</dcterms:modified>
</cp:coreProperties>
</file>