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Fusion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Multi-Classifier System (MCS) as well as Multi-Instance (Fusion) systems. These methods are utilized by utilizing simple combinations of previous dimensionality reduction classifiers.</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10000"/>
          </a:bodyPr>
          <a:lstStyle/>
          <a:p>
            <a:r>
              <a:rPr lang="en-US" dirty="0"/>
              <a:t>Part A</a:t>
            </a:r>
          </a:p>
          <a:p>
            <a:pPr lvl="1"/>
            <a:r>
              <a:rPr lang="en-US" dirty="0"/>
              <a:t>Import the vectors for LDA and PCA from the previous projects.</a:t>
            </a:r>
          </a:p>
          <a:p>
            <a:pPr lvl="1"/>
            <a:r>
              <a:rPr lang="en-US" dirty="0"/>
              <a:t>Run simple calculations for min, max, avg between LDA and PCA vectors</a:t>
            </a:r>
          </a:p>
          <a:p>
            <a:pPr lvl="1"/>
            <a:r>
              <a:rPr lang="en-US" dirty="0"/>
              <a:t>Plot them on </a:t>
            </a:r>
            <a:r>
              <a:rPr lang="en-US" dirty="0" err="1"/>
              <a:t>ezroc</a:t>
            </a:r>
            <a:r>
              <a:rPr lang="en-US" dirty="0"/>
              <a:t> for comparison</a:t>
            </a:r>
          </a:p>
          <a:p>
            <a:r>
              <a:rPr lang="en-US" dirty="0"/>
              <a:t>Part B</a:t>
            </a:r>
          </a:p>
          <a:p>
            <a:pPr lvl="1"/>
            <a:r>
              <a:rPr lang="en-US" dirty="0"/>
              <a:t>Import the vectors for LDA and PCA from the previous projects.</a:t>
            </a:r>
          </a:p>
          <a:p>
            <a:pPr lvl="1"/>
            <a:r>
              <a:rPr lang="en-US" dirty="0"/>
              <a:t>Initialize matrices for PCA and LDA test samples</a:t>
            </a:r>
          </a:p>
          <a:p>
            <a:pPr lvl="1"/>
            <a:r>
              <a:rPr lang="en-US" dirty="0"/>
              <a:t>Compute the average of all the test sample scores (40x200 matrix)</a:t>
            </a:r>
          </a:p>
          <a:p>
            <a:pPr lvl="1"/>
            <a:r>
              <a:rPr lang="en-US" dirty="0"/>
              <a:t>Calculate label matrix that is also in the 40x200 format</a:t>
            </a:r>
          </a:p>
          <a:p>
            <a:pPr lvl="1"/>
            <a:r>
              <a:rPr lang="en-US" dirty="0"/>
              <a:t>Setup labels and run the </a:t>
            </a:r>
            <a:r>
              <a:rPr lang="en-US" dirty="0" err="1"/>
              <a:t>ezroc</a:t>
            </a:r>
            <a:r>
              <a:rPr lang="en-US" dirty="0"/>
              <a:t> equation to obtain the ROC curve and results of comparison</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PART A (MCS) Results</a:t>
            </a:r>
          </a:p>
        </p:txBody>
      </p:sp>
      <p:pic>
        <p:nvPicPr>
          <p:cNvPr id="4" name="Picture 3">
            <a:extLst>
              <a:ext uri="{FF2B5EF4-FFF2-40B4-BE49-F238E27FC236}">
                <a16:creationId xmlns:a16="http://schemas.microsoft.com/office/drawing/2014/main" id="{CDED97A2-C3B0-4A82-9FDD-C0BD268EC617}"/>
              </a:ext>
            </a:extLst>
          </p:cNvPr>
          <p:cNvPicPr/>
          <p:nvPr/>
        </p:nvPicPr>
        <p:blipFill>
          <a:blip r:embed="rId2"/>
          <a:stretch>
            <a:fillRect/>
          </a:stretch>
        </p:blipFill>
        <p:spPr>
          <a:xfrm>
            <a:off x="2726460" y="1984144"/>
            <a:ext cx="5484668" cy="4255338"/>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PART A (MCS) Analysis</a:t>
            </a:r>
          </a:p>
        </p:txBody>
      </p:sp>
      <p:graphicFrame>
        <p:nvGraphicFramePr>
          <p:cNvPr id="5" name="Table 4">
            <a:extLst>
              <a:ext uri="{FF2B5EF4-FFF2-40B4-BE49-F238E27FC236}">
                <a16:creationId xmlns:a16="http://schemas.microsoft.com/office/drawing/2014/main" id="{21E37B2C-0B75-4DDB-99EB-07A117EAB5ED}"/>
              </a:ext>
            </a:extLst>
          </p:cNvPr>
          <p:cNvGraphicFramePr>
            <a:graphicFrameLocks noGrp="1"/>
          </p:cNvGraphicFramePr>
          <p:nvPr>
            <p:extLst>
              <p:ext uri="{D42A27DB-BD31-4B8C-83A1-F6EECF244321}">
                <p14:modId xmlns:p14="http://schemas.microsoft.com/office/powerpoint/2010/main" val="1096506485"/>
              </p:ext>
            </p:extLst>
          </p:nvPr>
        </p:nvGraphicFramePr>
        <p:xfrm>
          <a:off x="1528661" y="2875637"/>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70840">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70840">
                <a:tc>
                  <a:txBody>
                    <a:bodyPr/>
                    <a:lstStyle/>
                    <a:p>
                      <a:r>
                        <a:rPr lang="en-US" dirty="0"/>
                        <a:t>Min</a:t>
                      </a:r>
                    </a:p>
                  </a:txBody>
                  <a:tcPr/>
                </a:tc>
                <a:tc>
                  <a:txBody>
                    <a:bodyPr/>
                    <a:lstStyle/>
                    <a:p>
                      <a:r>
                        <a:rPr lang="en-US" dirty="0"/>
                        <a:t>0.9453</a:t>
                      </a:r>
                    </a:p>
                  </a:txBody>
                  <a:tcPr/>
                </a:tc>
                <a:tc>
                  <a:txBody>
                    <a:bodyPr/>
                    <a:lstStyle/>
                    <a:p>
                      <a:r>
                        <a:rPr lang="en-US" dirty="0"/>
                        <a:t>0.13318</a:t>
                      </a:r>
                    </a:p>
                  </a:txBody>
                  <a:tcPr/>
                </a:tc>
                <a:extLst>
                  <a:ext uri="{0D108BD9-81ED-4DB2-BD59-A6C34878D82A}">
                    <a16:rowId xmlns:a16="http://schemas.microsoft.com/office/drawing/2014/main" val="1846016308"/>
                  </a:ext>
                </a:extLst>
              </a:tr>
              <a:tr h="370840">
                <a:tc>
                  <a:txBody>
                    <a:bodyPr/>
                    <a:lstStyle/>
                    <a:p>
                      <a:r>
                        <a:rPr lang="en-US" dirty="0"/>
                        <a:t>Avg</a:t>
                      </a:r>
                    </a:p>
                  </a:txBody>
                  <a:tcPr/>
                </a:tc>
                <a:tc>
                  <a:txBody>
                    <a:bodyPr/>
                    <a:lstStyle/>
                    <a:p>
                      <a:r>
                        <a:rPr lang="en-US" dirty="0"/>
                        <a:t>0.94478</a:t>
                      </a:r>
                    </a:p>
                  </a:txBody>
                  <a:tcPr/>
                </a:tc>
                <a:tc>
                  <a:txBody>
                    <a:bodyPr/>
                    <a:lstStyle/>
                    <a:p>
                      <a:r>
                        <a:rPr lang="en-US" dirty="0"/>
                        <a:t>0.13759</a:t>
                      </a:r>
                    </a:p>
                  </a:txBody>
                  <a:tcPr/>
                </a:tc>
                <a:extLst>
                  <a:ext uri="{0D108BD9-81ED-4DB2-BD59-A6C34878D82A}">
                    <a16:rowId xmlns:a16="http://schemas.microsoft.com/office/drawing/2014/main" val="2874876238"/>
                  </a:ext>
                </a:extLst>
              </a:tr>
              <a:tr h="370840">
                <a:tc>
                  <a:txBody>
                    <a:bodyPr/>
                    <a:lstStyle/>
                    <a:p>
                      <a:r>
                        <a:rPr lang="en-US" dirty="0"/>
                        <a:t>Max</a:t>
                      </a:r>
                    </a:p>
                  </a:txBody>
                  <a:tcPr/>
                </a:tc>
                <a:tc>
                  <a:txBody>
                    <a:bodyPr/>
                    <a:lstStyle/>
                    <a:p>
                      <a:r>
                        <a:rPr lang="en-US" dirty="0"/>
                        <a:t>0.9400</a:t>
                      </a:r>
                    </a:p>
                  </a:txBody>
                  <a:tcPr/>
                </a:tc>
                <a:tc>
                  <a:txBody>
                    <a:bodyPr/>
                    <a:lstStyle/>
                    <a:p>
                      <a:r>
                        <a:rPr lang="en-US" dirty="0"/>
                        <a:t>0.14294</a:t>
                      </a:r>
                    </a:p>
                  </a:txBody>
                  <a:tcPr/>
                </a:tc>
                <a:extLst>
                  <a:ext uri="{0D108BD9-81ED-4DB2-BD59-A6C34878D82A}">
                    <a16:rowId xmlns:a16="http://schemas.microsoft.com/office/drawing/2014/main" val="3524947207"/>
                  </a:ext>
                </a:extLst>
              </a:tr>
              <a:tr h="370840">
                <a:tc>
                  <a:txBody>
                    <a:bodyPr/>
                    <a:lstStyle/>
                    <a:p>
                      <a:r>
                        <a:rPr lang="en-US" dirty="0"/>
                        <a:t>PCA</a:t>
                      </a:r>
                    </a:p>
                  </a:txBody>
                  <a:tcPr/>
                </a:tc>
                <a:tc>
                  <a:txBody>
                    <a:bodyPr/>
                    <a:lstStyle/>
                    <a:p>
                      <a:r>
                        <a:rPr lang="en-US" dirty="0"/>
                        <a:t>0.94013</a:t>
                      </a:r>
                    </a:p>
                  </a:txBody>
                  <a:tcPr/>
                </a:tc>
                <a:tc>
                  <a:txBody>
                    <a:bodyPr/>
                    <a:lstStyle/>
                    <a:p>
                      <a:r>
                        <a:rPr lang="en-US" dirty="0"/>
                        <a:t>0.1421</a:t>
                      </a:r>
                    </a:p>
                  </a:txBody>
                  <a:tcPr/>
                </a:tc>
                <a:extLst>
                  <a:ext uri="{0D108BD9-81ED-4DB2-BD59-A6C34878D82A}">
                    <a16:rowId xmlns:a16="http://schemas.microsoft.com/office/drawing/2014/main" val="917537107"/>
                  </a:ext>
                </a:extLst>
              </a:tr>
              <a:tr h="370840">
                <a:tc>
                  <a:txBody>
                    <a:bodyPr/>
                    <a:lstStyle/>
                    <a:p>
                      <a:r>
                        <a:rPr lang="en-US" dirty="0"/>
                        <a:t>LDA</a:t>
                      </a:r>
                    </a:p>
                  </a:txBody>
                  <a:tcPr/>
                </a:tc>
                <a:tc>
                  <a:txBody>
                    <a:bodyPr/>
                    <a:lstStyle/>
                    <a:p>
                      <a:r>
                        <a:rPr lang="en-US" dirty="0"/>
                        <a:t>0.9449</a:t>
                      </a:r>
                    </a:p>
                  </a:txBody>
                  <a:tcPr/>
                </a:tc>
                <a:tc>
                  <a:txBody>
                    <a:bodyPr/>
                    <a:lstStyle/>
                    <a:p>
                      <a:r>
                        <a:rPr lang="en-US" dirty="0"/>
                        <a:t>0.13351</a:t>
                      </a:r>
                    </a:p>
                  </a:txBody>
                  <a:tcPr/>
                </a:tc>
                <a:extLst>
                  <a:ext uri="{0D108BD9-81ED-4DB2-BD59-A6C34878D82A}">
                    <a16:rowId xmlns:a16="http://schemas.microsoft.com/office/drawing/2014/main" val="1788507659"/>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PART B (Fusion) Results</a:t>
            </a:r>
          </a:p>
        </p:txBody>
      </p:sp>
      <p:pic>
        <p:nvPicPr>
          <p:cNvPr id="6" name="Picture 5">
            <a:extLst>
              <a:ext uri="{FF2B5EF4-FFF2-40B4-BE49-F238E27FC236}">
                <a16:creationId xmlns:a16="http://schemas.microsoft.com/office/drawing/2014/main" id="{C2AFD2A5-1F3C-42D5-827E-9FF2EC5B3446}"/>
              </a:ext>
            </a:extLst>
          </p:cNvPr>
          <p:cNvPicPr>
            <a:picLocks noChangeAspect="1"/>
          </p:cNvPicPr>
          <p:nvPr/>
        </p:nvPicPr>
        <p:blipFill>
          <a:blip r:embed="rId2"/>
          <a:stretch>
            <a:fillRect/>
          </a:stretch>
        </p:blipFill>
        <p:spPr>
          <a:xfrm>
            <a:off x="3484562" y="1945409"/>
            <a:ext cx="5219700" cy="4038600"/>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PART B (Fusion) Analysis</a:t>
            </a:r>
          </a:p>
        </p:txBody>
      </p:sp>
      <p:graphicFrame>
        <p:nvGraphicFramePr>
          <p:cNvPr id="5" name="Table 4">
            <a:extLst>
              <a:ext uri="{FF2B5EF4-FFF2-40B4-BE49-F238E27FC236}">
                <a16:creationId xmlns:a16="http://schemas.microsoft.com/office/drawing/2014/main" id="{F216AE42-5802-4DCA-8E67-387D33E5EA3E}"/>
              </a:ext>
            </a:extLst>
          </p:cNvPr>
          <p:cNvGraphicFramePr>
            <a:graphicFrameLocks noGrp="1"/>
          </p:cNvGraphicFramePr>
          <p:nvPr>
            <p:extLst>
              <p:ext uri="{D42A27DB-BD31-4B8C-83A1-F6EECF244321}">
                <p14:modId xmlns:p14="http://schemas.microsoft.com/office/powerpoint/2010/main" val="1881017741"/>
              </p:ext>
            </p:extLst>
          </p:nvPr>
        </p:nvGraphicFramePr>
        <p:xfrm>
          <a:off x="1528661" y="2875637"/>
          <a:ext cx="8127999" cy="2103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29247">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29247">
                <a:tc>
                  <a:txBody>
                    <a:bodyPr/>
                    <a:lstStyle/>
                    <a:p>
                      <a:r>
                        <a:rPr lang="en-US" dirty="0"/>
                        <a:t>LDA Fusion</a:t>
                      </a:r>
                    </a:p>
                  </a:txBody>
                  <a:tcPr/>
                </a:tc>
                <a:tc>
                  <a:txBody>
                    <a:bodyPr/>
                    <a:lstStyle/>
                    <a:p>
                      <a:r>
                        <a:rPr lang="en-US" dirty="0"/>
                        <a:t>0.95493</a:t>
                      </a:r>
                    </a:p>
                  </a:txBody>
                  <a:tcPr/>
                </a:tc>
                <a:tc>
                  <a:txBody>
                    <a:bodyPr/>
                    <a:lstStyle/>
                    <a:p>
                      <a:r>
                        <a:rPr lang="en-US" dirty="0"/>
                        <a:t>0.12455</a:t>
                      </a:r>
                    </a:p>
                  </a:txBody>
                  <a:tcPr/>
                </a:tc>
                <a:extLst>
                  <a:ext uri="{0D108BD9-81ED-4DB2-BD59-A6C34878D82A}">
                    <a16:rowId xmlns:a16="http://schemas.microsoft.com/office/drawing/2014/main" val="1846016308"/>
                  </a:ext>
                </a:extLst>
              </a:tr>
              <a:tr h="329247">
                <a:tc>
                  <a:txBody>
                    <a:bodyPr/>
                    <a:lstStyle/>
                    <a:p>
                      <a:r>
                        <a:rPr lang="en-US" dirty="0"/>
                        <a:t>PCA Fusion</a:t>
                      </a:r>
                    </a:p>
                  </a:txBody>
                  <a:tcPr/>
                </a:tc>
                <a:tc>
                  <a:txBody>
                    <a:bodyPr/>
                    <a:lstStyle/>
                    <a:p>
                      <a:r>
                        <a:rPr lang="en-US" dirty="0"/>
                        <a:t>0.96707</a:t>
                      </a:r>
                    </a:p>
                  </a:txBody>
                  <a:tcPr/>
                </a:tc>
                <a:tc>
                  <a:txBody>
                    <a:bodyPr/>
                    <a:lstStyle/>
                    <a:p>
                      <a:r>
                        <a:rPr lang="en-US" dirty="0"/>
                        <a:t>0.10474</a:t>
                      </a:r>
                    </a:p>
                  </a:txBody>
                  <a:tcPr/>
                </a:tc>
                <a:extLst>
                  <a:ext uri="{0D108BD9-81ED-4DB2-BD59-A6C34878D82A}">
                    <a16:rowId xmlns:a16="http://schemas.microsoft.com/office/drawing/2014/main" val="2874876238"/>
                  </a:ext>
                </a:extLst>
              </a:tr>
              <a:tr h="329247">
                <a:tc>
                  <a:txBody>
                    <a:bodyPr/>
                    <a:lstStyle/>
                    <a:p>
                      <a:r>
                        <a:rPr lang="en-US" dirty="0"/>
                        <a:t>LDA NO Fusion</a:t>
                      </a:r>
                    </a:p>
                  </a:txBody>
                  <a:tcPr/>
                </a:tc>
                <a:tc>
                  <a:txBody>
                    <a:bodyPr/>
                    <a:lstStyle/>
                    <a:p>
                      <a:r>
                        <a:rPr lang="en-US" dirty="0"/>
                        <a:t>0.9449</a:t>
                      </a:r>
                    </a:p>
                  </a:txBody>
                  <a:tcPr/>
                </a:tc>
                <a:tc>
                  <a:txBody>
                    <a:bodyPr/>
                    <a:lstStyle/>
                    <a:p>
                      <a:r>
                        <a:rPr lang="en-US" dirty="0"/>
                        <a:t>0.1421</a:t>
                      </a:r>
                    </a:p>
                  </a:txBody>
                  <a:tcPr/>
                </a:tc>
                <a:extLst>
                  <a:ext uri="{0D108BD9-81ED-4DB2-BD59-A6C34878D82A}">
                    <a16:rowId xmlns:a16="http://schemas.microsoft.com/office/drawing/2014/main" val="3524947207"/>
                  </a:ext>
                </a:extLst>
              </a:tr>
              <a:tr h="568289">
                <a:tc>
                  <a:txBody>
                    <a:bodyPr/>
                    <a:lstStyle/>
                    <a:p>
                      <a:r>
                        <a:rPr lang="en-US" dirty="0"/>
                        <a:t>PCA NO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0.94013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0.13351</a:t>
                      </a:r>
                    </a:p>
                    <a:p>
                      <a:endParaRPr lang="en-US" dirty="0"/>
                    </a:p>
                  </a:txBody>
                  <a:tcPr/>
                </a:tc>
                <a:extLst>
                  <a:ext uri="{0D108BD9-81ED-4DB2-BD59-A6C34878D82A}">
                    <a16:rowId xmlns:a16="http://schemas.microsoft.com/office/drawing/2014/main" val="91753710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pPr lvl="0"/>
            <a:r>
              <a:rPr lang="en-US" dirty="0"/>
              <a:t>ROC curves are a plot of false positive rate vs true positive rate. In the ROC curve given in the results, the area under the curve shows accuracy. The larger the area, the more accurate the classifier is. As a result, the ROC area of MCS Min (94.53%) and LDA (94.49%) produced the higher area for Part A. However, the MCS Max produced the lowest, which was 0.9400. A lot of the MCS Max results were from the PCA. As a result, it can be assumed that the MCS Min is a good classifier while the MCS Max is not. For Part B, the LDA Fusion (95.49%) and PCA Fusion (96.71%) produced significantly higher than their counterparts without fusion [LDA (no fusion) </a:t>
            </a:r>
            <a:r>
              <a:rPr lang="en-US"/>
              <a:t>had (94.49%), </a:t>
            </a:r>
            <a:r>
              <a:rPr lang="en-US" dirty="0"/>
              <a:t>PCA (no fusion) had 94.01%]. As a result, it can be assumed that </a:t>
            </a:r>
            <a:r>
              <a:rPr lang="en-US" b="1" dirty="0"/>
              <a:t>multi-instance fusion is a more accurate classifier than single classifiers</a:t>
            </a:r>
            <a:r>
              <a:rPr lang="en-US" dirty="0"/>
              <a:t>. </a:t>
            </a:r>
          </a:p>
          <a:p>
            <a:pPr lvl="0"/>
            <a:r>
              <a:rPr lang="en-US" dirty="0"/>
              <a:t>EER is also a good measurement of classifier accuracy, and since the EER of MCS Min (13.32%) and LDA (13.35%) produced lower error for Part A. For Part B, LDA Fusion (12.45%) and PCA Fusion (10.47%) were significantly lower than LDA and PCA without fusion. As a result, it also shows that </a:t>
            </a:r>
            <a:r>
              <a:rPr lang="en-US" b="1" dirty="0"/>
              <a:t>multi-classifier systems are more effective because of low EER.</a:t>
            </a:r>
          </a:p>
          <a:p>
            <a:pPr lvl="0"/>
            <a:r>
              <a:rPr lang="en-US" b="1" dirty="0"/>
              <a:t>Many researchers on this subject have suggested that multi-classifier systems have better performance than that of single classifiers. As a result, since previous research has supported this, it is fair to conclude that the results obtained hinted to the success of the project.</a:t>
            </a:r>
            <a:endParaRPr lang="en-US" dirty="0"/>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2431</TotalTime>
  <Words>545</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Fusion Project</vt:lpstr>
      <vt:lpstr>Project Goal</vt:lpstr>
      <vt:lpstr>Steps</vt:lpstr>
      <vt:lpstr>Criteria</vt:lpstr>
      <vt:lpstr>PART A (MCS) Results</vt:lpstr>
      <vt:lpstr>PART A (MCS) Analysis</vt:lpstr>
      <vt:lpstr>PART B (Fusion) Results</vt:lpstr>
      <vt:lpstr>PART B (Fusion) Analysis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50</cp:revision>
  <dcterms:created xsi:type="dcterms:W3CDTF">2018-03-18T23:11:15Z</dcterms:created>
  <dcterms:modified xsi:type="dcterms:W3CDTF">2018-05-08T04:53:33Z</dcterms:modified>
</cp:coreProperties>
</file>