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60" r:id="rId5"/>
    <p:sldId id="258" r:id="rId6"/>
    <p:sldId id="261" r:id="rId7"/>
    <p:sldId id="257" r:id="rId8"/>
    <p:sldId id="259" r:id="rId9"/>
    <p:sldId id="262"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6" d="100"/>
          <a:sy n="76"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5/8/2018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5/8/2018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elsevier.com/locate/knosy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28E6-509E-4878-BFF1-734D360FF7C1}"/>
              </a:ext>
            </a:extLst>
          </p:cNvPr>
          <p:cNvSpPr>
            <a:spLocks noGrp="1"/>
          </p:cNvSpPr>
          <p:nvPr>
            <p:ph type="ctrTitle"/>
          </p:nvPr>
        </p:nvSpPr>
        <p:spPr/>
        <p:txBody>
          <a:bodyPr/>
          <a:lstStyle/>
          <a:p>
            <a:r>
              <a:rPr lang="en-US" dirty="0"/>
              <a:t>Fusion Project</a:t>
            </a:r>
          </a:p>
        </p:txBody>
      </p:sp>
      <p:sp>
        <p:nvSpPr>
          <p:cNvPr id="3" name="Subtitle 2">
            <a:extLst>
              <a:ext uri="{FF2B5EF4-FFF2-40B4-BE49-F238E27FC236}">
                <a16:creationId xmlns:a16="http://schemas.microsoft.com/office/drawing/2014/main" id="{ECCE3273-4221-488B-B0C3-A5F0E7FC135D}"/>
              </a:ext>
            </a:extLst>
          </p:cNvPr>
          <p:cNvSpPr>
            <a:spLocks noGrp="1"/>
          </p:cNvSpPr>
          <p:nvPr>
            <p:ph type="subTitle" idx="1"/>
          </p:nvPr>
        </p:nvSpPr>
        <p:spPr/>
        <p:txBody>
          <a:bodyPr/>
          <a:lstStyle/>
          <a:p>
            <a:r>
              <a:rPr lang="en-US" dirty="0"/>
              <a:t>Paul Charles</a:t>
            </a:r>
          </a:p>
        </p:txBody>
      </p:sp>
    </p:spTree>
    <p:extLst>
      <p:ext uri="{BB962C8B-B14F-4D97-AF65-F5344CB8AC3E}">
        <p14:creationId xmlns:p14="http://schemas.microsoft.com/office/powerpoint/2010/main" val="1396090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A2864-D321-4CCA-BBA5-02919A3027C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1B575FB-139F-4CA6-9C9A-3141B68262E9}"/>
              </a:ext>
            </a:extLst>
          </p:cNvPr>
          <p:cNvSpPr>
            <a:spLocks noGrp="1"/>
          </p:cNvSpPr>
          <p:nvPr>
            <p:ph idx="1"/>
          </p:nvPr>
        </p:nvSpPr>
        <p:spPr/>
        <p:txBody>
          <a:bodyPr>
            <a:normAutofit fontScale="70000" lnSpcReduction="20000"/>
          </a:bodyPr>
          <a:lstStyle/>
          <a:p>
            <a:r>
              <a:rPr lang="en-US" dirty="0"/>
              <a:t>[1] Kittler, Josef and </a:t>
            </a:r>
            <a:r>
              <a:rPr lang="en-US" dirty="0" err="1"/>
              <a:t>Hatef</a:t>
            </a:r>
            <a:r>
              <a:rPr lang="en-US" dirty="0"/>
              <a:t>, Mohamad and </a:t>
            </a:r>
            <a:r>
              <a:rPr lang="en-US" dirty="0" err="1"/>
              <a:t>Duin</a:t>
            </a:r>
            <a:r>
              <a:rPr lang="en-US" dirty="0"/>
              <a:t>, Robert P.W., and </a:t>
            </a:r>
            <a:r>
              <a:rPr lang="en-US" dirty="0" err="1"/>
              <a:t>Matas</a:t>
            </a:r>
            <a:r>
              <a:rPr lang="en-US" dirty="0"/>
              <a:t>, Jiri, “On Combining Classifiers”, </a:t>
            </a:r>
            <a:r>
              <a:rPr lang="en-US" i="1" dirty="0"/>
              <a:t>IEEE Transactions on Pattern Analysis and Machine Intelligence</a:t>
            </a:r>
            <a:r>
              <a:rPr lang="en-US" dirty="0"/>
              <a:t>, vol 20, no. 3, March 1998. [Online]. </a:t>
            </a:r>
          </a:p>
          <a:p>
            <a:r>
              <a:rPr lang="en-US" dirty="0"/>
              <a:t>[2] Jain, Anil K. and Ross, Arun and Prabhakar, Salil, “An Introduction to Biometric Recognition”. </a:t>
            </a:r>
            <a:r>
              <a:rPr lang="en-US" i="1" dirty="0"/>
              <a:t>IEEE Transactions on Circuits and Systems For Video Technology</a:t>
            </a:r>
            <a:r>
              <a:rPr lang="en-US" dirty="0"/>
              <a:t>, vol 14, no. 1, January 2004. [Online].</a:t>
            </a:r>
          </a:p>
          <a:p>
            <a:r>
              <a:rPr lang="en-US" dirty="0"/>
              <a:t>[3] </a:t>
            </a:r>
            <a:r>
              <a:rPr lang="en-US" dirty="0" err="1"/>
              <a:t>Kuncheva</a:t>
            </a:r>
            <a:r>
              <a:rPr lang="en-US" dirty="0"/>
              <a:t>, Ludmila I., “A Theoretical Study on Six Classifier Fusion Strategies”. </a:t>
            </a:r>
            <a:r>
              <a:rPr lang="en-US" i="1" dirty="0"/>
              <a:t>IEEE Transactions on Pattern Analysis and Machine Intelligence</a:t>
            </a:r>
            <a:r>
              <a:rPr lang="en-US" dirty="0"/>
              <a:t>, vol 24, no. 2, February 2002. [Online].</a:t>
            </a:r>
          </a:p>
          <a:p>
            <a:r>
              <a:rPr lang="en-US" dirty="0"/>
              <a:t>[4] Cano, Albert, “An ensemble approach to multi-view multi-instance learning”. </a:t>
            </a:r>
            <a:r>
              <a:rPr lang="en-US" i="1" dirty="0"/>
              <a:t>Knowledge-Based Systems</a:t>
            </a:r>
            <a:r>
              <a:rPr lang="en-US" dirty="0"/>
              <a:t>, vol 136, January 2017. [Online]. Available: </a:t>
            </a:r>
            <a:r>
              <a:rPr lang="en-US" u="sng" dirty="0">
                <a:hlinkClick r:id="rId2"/>
              </a:rPr>
              <a:t>http://www.elsevier.com/locate/knosys</a:t>
            </a:r>
            <a:r>
              <a:rPr lang="en-US" dirty="0"/>
              <a:t>.</a:t>
            </a:r>
          </a:p>
          <a:p>
            <a:r>
              <a:rPr lang="en-US" dirty="0"/>
              <a:t>[5] </a:t>
            </a:r>
            <a:r>
              <a:rPr lang="en-US" dirty="0" err="1"/>
              <a:t>Alpaydin</a:t>
            </a:r>
            <a:r>
              <a:rPr lang="en-US" dirty="0"/>
              <a:t>, </a:t>
            </a:r>
            <a:r>
              <a:rPr lang="en-US" dirty="0" err="1"/>
              <a:t>Ethem</a:t>
            </a:r>
            <a:r>
              <a:rPr lang="en-US" dirty="0"/>
              <a:t>. </a:t>
            </a:r>
            <a:r>
              <a:rPr lang="en-US" i="1" dirty="0"/>
              <a:t>Introduction to Machine Learning</a:t>
            </a:r>
            <a:r>
              <a:rPr lang="en-US" dirty="0"/>
              <a:t>. Cambridge, Massachusetts: The MIT Press, Third Edition, 2014, </a:t>
            </a:r>
            <a:r>
              <a:rPr lang="en-US" u="sng" dirty="0"/>
              <a:t>Sections 17.4-17.7. pp 492-502</a:t>
            </a:r>
            <a:endParaRPr lang="en-US" dirty="0"/>
          </a:p>
          <a:p>
            <a:endParaRPr lang="en-US" dirty="0"/>
          </a:p>
        </p:txBody>
      </p:sp>
    </p:spTree>
    <p:extLst>
      <p:ext uri="{BB962C8B-B14F-4D97-AF65-F5344CB8AC3E}">
        <p14:creationId xmlns:p14="http://schemas.microsoft.com/office/powerpoint/2010/main" val="4072860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B632-2394-4DE4-A280-9D13760E30C4}"/>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992BF6D6-1D46-4911-996B-B3C2154A641E}"/>
              </a:ext>
            </a:extLst>
          </p:cNvPr>
          <p:cNvSpPr>
            <a:spLocks noGrp="1"/>
          </p:cNvSpPr>
          <p:nvPr>
            <p:ph idx="1"/>
          </p:nvPr>
        </p:nvSpPr>
        <p:spPr/>
        <p:txBody>
          <a:bodyPr/>
          <a:lstStyle/>
          <a:p>
            <a:r>
              <a:rPr lang="en-US" dirty="0"/>
              <a:t>The goal of this project is to observe Multi-Classifier System (MCS) as well as Multi-Instance (Fusion) systems. These methods are utilized by utilizing simple combinations of previous dimensionality reduction classifiers.</a:t>
            </a:r>
          </a:p>
        </p:txBody>
      </p:sp>
    </p:spTree>
    <p:extLst>
      <p:ext uri="{BB962C8B-B14F-4D97-AF65-F5344CB8AC3E}">
        <p14:creationId xmlns:p14="http://schemas.microsoft.com/office/powerpoint/2010/main" val="2064889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BCCF4-E0BE-45A6-BCB3-58EC5479AD1D}"/>
              </a:ext>
            </a:extLst>
          </p:cNvPr>
          <p:cNvSpPr>
            <a:spLocks noGrp="1"/>
          </p:cNvSpPr>
          <p:nvPr>
            <p:ph type="title"/>
          </p:nvPr>
        </p:nvSpPr>
        <p:spPr>
          <a:xfrm>
            <a:off x="1141414" y="148894"/>
            <a:ext cx="9905998" cy="1478570"/>
          </a:xfrm>
        </p:spPr>
        <p:txBody>
          <a:bodyPr/>
          <a:lstStyle/>
          <a:p>
            <a:r>
              <a:rPr lang="en-US" dirty="0"/>
              <a:t>Steps</a:t>
            </a:r>
          </a:p>
        </p:txBody>
      </p:sp>
      <p:sp>
        <p:nvSpPr>
          <p:cNvPr id="3" name="Content Placeholder 2">
            <a:extLst>
              <a:ext uri="{FF2B5EF4-FFF2-40B4-BE49-F238E27FC236}">
                <a16:creationId xmlns:a16="http://schemas.microsoft.com/office/drawing/2014/main" id="{4922DE75-1FDB-4BDF-A87E-5E05A41BF9D8}"/>
              </a:ext>
            </a:extLst>
          </p:cNvPr>
          <p:cNvSpPr>
            <a:spLocks noGrp="1"/>
          </p:cNvSpPr>
          <p:nvPr>
            <p:ph idx="1"/>
          </p:nvPr>
        </p:nvSpPr>
        <p:spPr>
          <a:xfrm>
            <a:off x="1057014" y="1627464"/>
            <a:ext cx="9990398" cy="4163737"/>
          </a:xfrm>
        </p:spPr>
        <p:txBody>
          <a:bodyPr>
            <a:normAutofit fontScale="92500" lnSpcReduction="10000"/>
          </a:bodyPr>
          <a:lstStyle/>
          <a:p>
            <a:r>
              <a:rPr lang="en-US" dirty="0"/>
              <a:t>Part A</a:t>
            </a:r>
          </a:p>
          <a:p>
            <a:pPr lvl="1"/>
            <a:r>
              <a:rPr lang="en-US" dirty="0"/>
              <a:t>Import the vectors for LDA and PCA from the previous projects.</a:t>
            </a:r>
          </a:p>
          <a:p>
            <a:pPr lvl="1"/>
            <a:r>
              <a:rPr lang="en-US" dirty="0"/>
              <a:t>Run simple calculations for min, max, avg between LDA and PCA vectors</a:t>
            </a:r>
          </a:p>
          <a:p>
            <a:pPr lvl="1"/>
            <a:r>
              <a:rPr lang="en-US" dirty="0"/>
              <a:t>Plot them on </a:t>
            </a:r>
            <a:r>
              <a:rPr lang="en-US" dirty="0" err="1"/>
              <a:t>ezroc</a:t>
            </a:r>
            <a:r>
              <a:rPr lang="en-US" dirty="0"/>
              <a:t> for comparison</a:t>
            </a:r>
          </a:p>
          <a:p>
            <a:r>
              <a:rPr lang="en-US" dirty="0"/>
              <a:t>Part B</a:t>
            </a:r>
          </a:p>
          <a:p>
            <a:pPr lvl="1"/>
            <a:r>
              <a:rPr lang="en-US" dirty="0"/>
              <a:t>Import the vectors for LDA and PCA from the previous projects.</a:t>
            </a:r>
          </a:p>
          <a:p>
            <a:pPr lvl="1"/>
            <a:r>
              <a:rPr lang="en-US" dirty="0"/>
              <a:t>Initialize matrices for PCA and LDA test samples</a:t>
            </a:r>
          </a:p>
          <a:p>
            <a:pPr lvl="1"/>
            <a:r>
              <a:rPr lang="en-US" dirty="0"/>
              <a:t>Compute the average of all the test sample scores (40x200 matrix)</a:t>
            </a:r>
          </a:p>
          <a:p>
            <a:pPr lvl="1"/>
            <a:r>
              <a:rPr lang="en-US" dirty="0"/>
              <a:t>Calculate label matrix that is also in the 40x200 format</a:t>
            </a:r>
          </a:p>
          <a:p>
            <a:pPr lvl="1"/>
            <a:r>
              <a:rPr lang="en-US" dirty="0"/>
              <a:t>Setup labels and run the </a:t>
            </a:r>
            <a:r>
              <a:rPr lang="en-US" dirty="0" err="1"/>
              <a:t>ezroc</a:t>
            </a:r>
            <a:r>
              <a:rPr lang="en-US" dirty="0"/>
              <a:t> equation to obtain the ROC curve and results of comparison</a:t>
            </a:r>
          </a:p>
          <a:p>
            <a:endParaRPr lang="en-US" dirty="0"/>
          </a:p>
        </p:txBody>
      </p:sp>
    </p:spTree>
    <p:extLst>
      <p:ext uri="{BB962C8B-B14F-4D97-AF65-F5344CB8AC3E}">
        <p14:creationId xmlns:p14="http://schemas.microsoft.com/office/powerpoint/2010/main" val="1799842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4386-8370-46CC-A633-063B1CCC6EDD}"/>
              </a:ext>
            </a:extLst>
          </p:cNvPr>
          <p:cNvSpPr>
            <a:spLocks noGrp="1"/>
          </p:cNvSpPr>
          <p:nvPr>
            <p:ph type="title"/>
          </p:nvPr>
        </p:nvSpPr>
        <p:spPr/>
        <p:txBody>
          <a:bodyPr/>
          <a:lstStyle/>
          <a:p>
            <a:r>
              <a:rPr lang="en-US" dirty="0"/>
              <a:t>Criteria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0BCE5B-9C47-4D86-8496-FB68799BC120}"/>
                  </a:ext>
                </a:extLst>
              </p:cNvPr>
              <p:cNvSpPr>
                <a:spLocks noGrp="1"/>
              </p:cNvSpPr>
              <p:nvPr>
                <p:ph idx="1"/>
              </p:nvPr>
            </p:nvSpPr>
            <p:spPr/>
            <p:txBody>
              <a:bodyPr/>
              <a:lstStyle/>
              <a:p>
                <a:r>
                  <a:rPr lang="en-US" dirty="0"/>
                  <a:t>FRR (%) = 1-GAR (%) [AREA] </a:t>
                </a:r>
              </a:p>
              <a:p>
                <a:pPr lvl="1"/>
                <a:r>
                  <a:rPr lang="en-US" dirty="0"/>
                  <a:t>FRR</a:t>
                </a:r>
                <a14:m>
                  <m:oMath xmlns:m="http://schemas.openxmlformats.org/officeDocument/2006/math">
                    <m:r>
                      <a:rPr lang="en-US" i="1" smtClean="0">
                        <a:latin typeface="Cambria Math" panose="02040503050406030204" pitchFamily="18" charset="0"/>
                      </a:rPr>
                      <m:t>=</m:t>
                    </m:r>
                    <m:f>
                      <m:fPr>
                        <m:ctrlPr>
                          <a:rPr lang="en-US" i="1" smtClean="0">
                            <a:latin typeface="Cambria Math" panose="02040503050406030204" pitchFamily="18" charset="0"/>
                          </a:rPr>
                        </m:ctrlPr>
                      </m:fPr>
                      <m:num>
                        <m:r>
                          <m:rPr>
                            <m:nor/>
                          </m:rPr>
                          <a:rPr lang="en-US" b="0" i="1" dirty="0" smtClean="0">
                            <a:latin typeface="Cambria Math" panose="02040503050406030204" pitchFamily="18" charset="0"/>
                            <a:ea typeface="Cambria Math" panose="02040503050406030204" pitchFamily="18" charset="0"/>
                          </a:rPr>
                          <m:t>false</m:t>
                        </m:r>
                        <m:r>
                          <m:rPr>
                            <m:nor/>
                          </m:rPr>
                          <a:rPr lang="en-US" b="0" i="1" dirty="0" smtClean="0">
                            <a:latin typeface="Cambria Math" panose="02040503050406030204" pitchFamily="18" charset="0"/>
                            <a:ea typeface="Cambria Math" panose="02040503050406030204" pitchFamily="18" charset="0"/>
                          </a:rPr>
                          <m:t> </m:t>
                        </m:r>
                        <m:r>
                          <m:rPr>
                            <m:nor/>
                          </m:rPr>
                          <a:rPr lang="en-US" b="0" i="1" dirty="0" smtClean="0">
                            <a:latin typeface="Cambria Math" panose="02040503050406030204" pitchFamily="18" charset="0"/>
                            <a:ea typeface="Cambria Math" panose="02040503050406030204" pitchFamily="18" charset="0"/>
                          </a:rPr>
                          <m:t>attempts</m:t>
                        </m:r>
                      </m:num>
                      <m:den>
                        <m:r>
                          <m:rPr>
                            <m:nor/>
                          </m:rPr>
                          <a:rPr lang="en-US" i="1" dirty="0" smtClean="0">
                            <a:latin typeface="Cambria Math" panose="02040503050406030204" pitchFamily="18" charset="0"/>
                            <a:ea typeface="Cambria Math" panose="02040503050406030204" pitchFamily="18" charset="0"/>
                          </a:rPr>
                          <m:t>t</m:t>
                        </m:r>
                        <m:r>
                          <m:rPr>
                            <m:nor/>
                          </m:rPr>
                          <a:rPr lang="en-US" b="0" i="1" dirty="0" smtClean="0">
                            <a:latin typeface="Cambria Math" panose="02040503050406030204" pitchFamily="18" charset="0"/>
                            <a:ea typeface="Cambria Math" panose="02040503050406030204" pitchFamily="18" charset="0"/>
                          </a:rPr>
                          <m:t>otal</m:t>
                        </m:r>
                        <m:r>
                          <m:rPr>
                            <m:nor/>
                          </m:rPr>
                          <a:rPr lang="en-US" b="0" i="1" dirty="0" smtClean="0">
                            <a:latin typeface="Cambria Math" panose="02040503050406030204" pitchFamily="18" charset="0"/>
                            <a:ea typeface="Cambria Math" panose="02040503050406030204" pitchFamily="18" charset="0"/>
                          </a:rPr>
                          <m:t> </m:t>
                        </m:r>
                        <m:r>
                          <m:rPr>
                            <m:nor/>
                          </m:rPr>
                          <a:rPr lang="en-US" b="0" i="1" dirty="0" smtClean="0">
                            <a:latin typeface="Cambria Math" panose="02040503050406030204" pitchFamily="18" charset="0"/>
                            <a:ea typeface="Cambria Math" panose="02040503050406030204" pitchFamily="18" charset="0"/>
                          </a:rPr>
                          <m:t>attempts</m:t>
                        </m:r>
                      </m:den>
                    </m:f>
                  </m:oMath>
                </a14:m>
                <a:endParaRPr lang="en-US" dirty="0"/>
              </a:p>
              <a:p>
                <a:r>
                  <a:rPr lang="en-US" dirty="0"/>
                  <a:t>FAR (%) = FAR [AREA]</a:t>
                </a:r>
              </a:p>
              <a:p>
                <a:pPr lvl="1"/>
                <a:r>
                  <a:rPr lang="en-US" dirty="0"/>
                  <a:t>FAR</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𝑎𝑐𝑐𝑒𝑝𝑡𝑒𝑑</m:t>
                        </m:r>
                        <m:r>
                          <a:rPr lang="en-US" b="0" i="1" smtClean="0">
                            <a:latin typeface="Cambria Math" panose="02040503050406030204" pitchFamily="18" charset="0"/>
                          </a:rPr>
                          <m:t> </m:t>
                        </m:r>
                        <m:r>
                          <a:rPr lang="en-US" b="0" i="1" smtClean="0">
                            <a:latin typeface="Cambria Math" panose="02040503050406030204" pitchFamily="18" charset="0"/>
                          </a:rPr>
                          <m:t>𝑎𝑡𝑡𝑒𝑚𝑝𝑡𝑠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m:t>
                        </m:r>
                        <m:r>
                          <a:rPr lang="en-US" b="0" i="1" dirty="0" smtClean="0">
                            <a:latin typeface="Cambria Math" panose="02040503050406030204" pitchFamily="18" charset="0"/>
                          </a:rPr>
                          <m:t>𝑎𝑡𝑡𝑒𝑚𝑝𝑡𝑠</m:t>
                        </m:r>
                      </m:den>
                    </m:f>
                  </m:oMath>
                </a14:m>
                <a:endParaRPr lang="en-US" dirty="0"/>
              </a:p>
              <a:p>
                <a:r>
                  <a:rPr lang="en-US" dirty="0"/>
                  <a:t>EER (%) </a:t>
                </a:r>
              </a:p>
              <a:p>
                <a:pPr lvl="1"/>
                <a:r>
                  <a:rPr lang="en-US" dirty="0"/>
                  <a:t>EER: When false positive rate equals false negative rate</a:t>
                </a:r>
              </a:p>
              <a:p>
                <a:pPr lvl="1"/>
                <a:endParaRPr lang="en-US" dirty="0"/>
              </a:p>
            </p:txBody>
          </p:sp>
        </mc:Choice>
        <mc:Fallback xmlns="">
          <p:sp>
            <p:nvSpPr>
              <p:cNvPr id="3" name="Content Placeholder 2">
                <a:extLst>
                  <a:ext uri="{FF2B5EF4-FFF2-40B4-BE49-F238E27FC236}">
                    <a16:creationId xmlns:a16="http://schemas.microsoft.com/office/drawing/2014/main" id="{300BCE5B-9C47-4D86-8496-FB68799BC120}"/>
                  </a:ext>
                </a:extLst>
              </p:cNvPr>
              <p:cNvSpPr>
                <a:spLocks noGrp="1" noRot="1" noChangeAspect="1" noMove="1" noResize="1" noEditPoints="1" noAdjustHandles="1" noChangeArrowheads="1" noChangeShapeType="1" noTextEdit="1"/>
              </p:cNvSpPr>
              <p:nvPr>
                <p:ph idx="1"/>
              </p:nvPr>
            </p:nvSpPr>
            <p:spPr>
              <a:blipFill>
                <a:blip r:embed="rId2"/>
                <a:stretch>
                  <a:fillRect l="-1231" t="-2238" b="-344"/>
                </a:stretch>
              </a:blipFill>
            </p:spPr>
            <p:txBody>
              <a:bodyPr/>
              <a:lstStyle/>
              <a:p>
                <a:r>
                  <a:rPr lang="en-US">
                    <a:noFill/>
                  </a:rPr>
                  <a:t> </a:t>
                </a:r>
              </a:p>
            </p:txBody>
          </p:sp>
        </mc:Fallback>
      </mc:AlternateContent>
    </p:spTree>
    <p:extLst>
      <p:ext uri="{BB962C8B-B14F-4D97-AF65-F5344CB8AC3E}">
        <p14:creationId xmlns:p14="http://schemas.microsoft.com/office/powerpoint/2010/main" val="2061517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7E82-E952-4082-A7C1-381549A8C506}"/>
              </a:ext>
            </a:extLst>
          </p:cNvPr>
          <p:cNvSpPr>
            <a:spLocks noGrp="1"/>
          </p:cNvSpPr>
          <p:nvPr>
            <p:ph type="title"/>
          </p:nvPr>
        </p:nvSpPr>
        <p:spPr/>
        <p:txBody>
          <a:bodyPr/>
          <a:lstStyle/>
          <a:p>
            <a:r>
              <a:rPr lang="en-US" dirty="0"/>
              <a:t>PART A (MCS) Results</a:t>
            </a:r>
          </a:p>
        </p:txBody>
      </p:sp>
      <p:pic>
        <p:nvPicPr>
          <p:cNvPr id="4" name="Picture 3">
            <a:extLst>
              <a:ext uri="{FF2B5EF4-FFF2-40B4-BE49-F238E27FC236}">
                <a16:creationId xmlns:a16="http://schemas.microsoft.com/office/drawing/2014/main" id="{CDED97A2-C3B0-4A82-9FDD-C0BD268EC617}"/>
              </a:ext>
            </a:extLst>
          </p:cNvPr>
          <p:cNvPicPr/>
          <p:nvPr/>
        </p:nvPicPr>
        <p:blipFill>
          <a:blip r:embed="rId2"/>
          <a:stretch>
            <a:fillRect/>
          </a:stretch>
        </p:blipFill>
        <p:spPr>
          <a:xfrm>
            <a:off x="2726460" y="1984144"/>
            <a:ext cx="5484668" cy="4255338"/>
          </a:xfrm>
          <a:prstGeom prst="rect">
            <a:avLst/>
          </a:prstGeom>
        </p:spPr>
      </p:pic>
    </p:spTree>
    <p:extLst>
      <p:ext uri="{BB962C8B-B14F-4D97-AF65-F5344CB8AC3E}">
        <p14:creationId xmlns:p14="http://schemas.microsoft.com/office/powerpoint/2010/main" val="2585360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0624-AF25-44FA-934D-52EB9DE7913A}"/>
              </a:ext>
            </a:extLst>
          </p:cNvPr>
          <p:cNvSpPr>
            <a:spLocks noGrp="1"/>
          </p:cNvSpPr>
          <p:nvPr>
            <p:ph type="title"/>
          </p:nvPr>
        </p:nvSpPr>
        <p:spPr/>
        <p:txBody>
          <a:bodyPr/>
          <a:lstStyle/>
          <a:p>
            <a:r>
              <a:rPr lang="en-US" dirty="0"/>
              <a:t>PART A (MCS) Analysis</a:t>
            </a:r>
          </a:p>
        </p:txBody>
      </p:sp>
      <p:graphicFrame>
        <p:nvGraphicFramePr>
          <p:cNvPr id="5" name="Table 4">
            <a:extLst>
              <a:ext uri="{FF2B5EF4-FFF2-40B4-BE49-F238E27FC236}">
                <a16:creationId xmlns:a16="http://schemas.microsoft.com/office/drawing/2014/main" id="{21E37B2C-0B75-4DDB-99EB-07A117EAB5ED}"/>
              </a:ext>
            </a:extLst>
          </p:cNvPr>
          <p:cNvGraphicFramePr>
            <a:graphicFrameLocks noGrp="1"/>
          </p:cNvGraphicFramePr>
          <p:nvPr>
            <p:extLst>
              <p:ext uri="{D42A27DB-BD31-4B8C-83A1-F6EECF244321}">
                <p14:modId xmlns:p14="http://schemas.microsoft.com/office/powerpoint/2010/main" val="1096506485"/>
              </p:ext>
            </p:extLst>
          </p:nvPr>
        </p:nvGraphicFramePr>
        <p:xfrm>
          <a:off x="1528661" y="2875637"/>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77113235"/>
                    </a:ext>
                  </a:extLst>
                </a:gridCol>
                <a:gridCol w="2709333">
                  <a:extLst>
                    <a:ext uri="{9D8B030D-6E8A-4147-A177-3AD203B41FA5}">
                      <a16:colId xmlns:a16="http://schemas.microsoft.com/office/drawing/2014/main" val="3557122218"/>
                    </a:ext>
                  </a:extLst>
                </a:gridCol>
                <a:gridCol w="2709333">
                  <a:extLst>
                    <a:ext uri="{9D8B030D-6E8A-4147-A177-3AD203B41FA5}">
                      <a16:colId xmlns:a16="http://schemas.microsoft.com/office/drawing/2014/main" val="3200810565"/>
                    </a:ext>
                  </a:extLst>
                </a:gridCol>
              </a:tblGrid>
              <a:tr h="370840">
                <a:tc>
                  <a:txBody>
                    <a:bodyPr/>
                    <a:lstStyle/>
                    <a:p>
                      <a:r>
                        <a:rPr lang="en-US" dirty="0"/>
                        <a:t>Classifier</a:t>
                      </a:r>
                    </a:p>
                  </a:txBody>
                  <a:tcPr/>
                </a:tc>
                <a:tc>
                  <a:txBody>
                    <a:bodyPr/>
                    <a:lstStyle/>
                    <a:p>
                      <a:r>
                        <a:rPr lang="en-US" dirty="0"/>
                        <a:t>ROC Area (FRR)</a:t>
                      </a:r>
                    </a:p>
                  </a:txBody>
                  <a:tcPr/>
                </a:tc>
                <a:tc>
                  <a:txBody>
                    <a:bodyPr/>
                    <a:lstStyle/>
                    <a:p>
                      <a:r>
                        <a:rPr lang="en-US" dirty="0"/>
                        <a:t>EER</a:t>
                      </a:r>
                    </a:p>
                  </a:txBody>
                  <a:tcPr/>
                </a:tc>
                <a:extLst>
                  <a:ext uri="{0D108BD9-81ED-4DB2-BD59-A6C34878D82A}">
                    <a16:rowId xmlns:a16="http://schemas.microsoft.com/office/drawing/2014/main" val="3864304328"/>
                  </a:ext>
                </a:extLst>
              </a:tr>
              <a:tr h="370840">
                <a:tc>
                  <a:txBody>
                    <a:bodyPr/>
                    <a:lstStyle/>
                    <a:p>
                      <a:r>
                        <a:rPr lang="en-US" dirty="0"/>
                        <a:t>Min</a:t>
                      </a:r>
                    </a:p>
                  </a:txBody>
                  <a:tcPr/>
                </a:tc>
                <a:tc>
                  <a:txBody>
                    <a:bodyPr/>
                    <a:lstStyle/>
                    <a:p>
                      <a:r>
                        <a:rPr lang="en-US" dirty="0"/>
                        <a:t>0.9453</a:t>
                      </a:r>
                    </a:p>
                  </a:txBody>
                  <a:tcPr/>
                </a:tc>
                <a:tc>
                  <a:txBody>
                    <a:bodyPr/>
                    <a:lstStyle/>
                    <a:p>
                      <a:r>
                        <a:rPr lang="en-US" dirty="0"/>
                        <a:t>0.13318</a:t>
                      </a:r>
                    </a:p>
                  </a:txBody>
                  <a:tcPr/>
                </a:tc>
                <a:extLst>
                  <a:ext uri="{0D108BD9-81ED-4DB2-BD59-A6C34878D82A}">
                    <a16:rowId xmlns:a16="http://schemas.microsoft.com/office/drawing/2014/main" val="1846016308"/>
                  </a:ext>
                </a:extLst>
              </a:tr>
              <a:tr h="370840">
                <a:tc>
                  <a:txBody>
                    <a:bodyPr/>
                    <a:lstStyle/>
                    <a:p>
                      <a:r>
                        <a:rPr lang="en-US" dirty="0"/>
                        <a:t>Avg</a:t>
                      </a:r>
                    </a:p>
                  </a:txBody>
                  <a:tcPr/>
                </a:tc>
                <a:tc>
                  <a:txBody>
                    <a:bodyPr/>
                    <a:lstStyle/>
                    <a:p>
                      <a:r>
                        <a:rPr lang="en-US" dirty="0"/>
                        <a:t>0.94478</a:t>
                      </a:r>
                    </a:p>
                  </a:txBody>
                  <a:tcPr/>
                </a:tc>
                <a:tc>
                  <a:txBody>
                    <a:bodyPr/>
                    <a:lstStyle/>
                    <a:p>
                      <a:r>
                        <a:rPr lang="en-US" dirty="0"/>
                        <a:t>0.13759</a:t>
                      </a:r>
                    </a:p>
                  </a:txBody>
                  <a:tcPr/>
                </a:tc>
                <a:extLst>
                  <a:ext uri="{0D108BD9-81ED-4DB2-BD59-A6C34878D82A}">
                    <a16:rowId xmlns:a16="http://schemas.microsoft.com/office/drawing/2014/main" val="2874876238"/>
                  </a:ext>
                </a:extLst>
              </a:tr>
              <a:tr h="370840">
                <a:tc>
                  <a:txBody>
                    <a:bodyPr/>
                    <a:lstStyle/>
                    <a:p>
                      <a:r>
                        <a:rPr lang="en-US" dirty="0"/>
                        <a:t>Max</a:t>
                      </a:r>
                    </a:p>
                  </a:txBody>
                  <a:tcPr/>
                </a:tc>
                <a:tc>
                  <a:txBody>
                    <a:bodyPr/>
                    <a:lstStyle/>
                    <a:p>
                      <a:r>
                        <a:rPr lang="en-US" dirty="0"/>
                        <a:t>0.9400</a:t>
                      </a:r>
                    </a:p>
                  </a:txBody>
                  <a:tcPr/>
                </a:tc>
                <a:tc>
                  <a:txBody>
                    <a:bodyPr/>
                    <a:lstStyle/>
                    <a:p>
                      <a:r>
                        <a:rPr lang="en-US" dirty="0"/>
                        <a:t>0.14294</a:t>
                      </a:r>
                    </a:p>
                  </a:txBody>
                  <a:tcPr/>
                </a:tc>
                <a:extLst>
                  <a:ext uri="{0D108BD9-81ED-4DB2-BD59-A6C34878D82A}">
                    <a16:rowId xmlns:a16="http://schemas.microsoft.com/office/drawing/2014/main" val="3524947207"/>
                  </a:ext>
                </a:extLst>
              </a:tr>
              <a:tr h="370840">
                <a:tc>
                  <a:txBody>
                    <a:bodyPr/>
                    <a:lstStyle/>
                    <a:p>
                      <a:r>
                        <a:rPr lang="en-US" dirty="0"/>
                        <a:t>PCA</a:t>
                      </a:r>
                    </a:p>
                  </a:txBody>
                  <a:tcPr/>
                </a:tc>
                <a:tc>
                  <a:txBody>
                    <a:bodyPr/>
                    <a:lstStyle/>
                    <a:p>
                      <a:r>
                        <a:rPr lang="en-US" dirty="0"/>
                        <a:t>0.94013</a:t>
                      </a:r>
                    </a:p>
                  </a:txBody>
                  <a:tcPr/>
                </a:tc>
                <a:tc>
                  <a:txBody>
                    <a:bodyPr/>
                    <a:lstStyle/>
                    <a:p>
                      <a:r>
                        <a:rPr lang="en-US" dirty="0"/>
                        <a:t>0.1421</a:t>
                      </a:r>
                    </a:p>
                  </a:txBody>
                  <a:tcPr/>
                </a:tc>
                <a:extLst>
                  <a:ext uri="{0D108BD9-81ED-4DB2-BD59-A6C34878D82A}">
                    <a16:rowId xmlns:a16="http://schemas.microsoft.com/office/drawing/2014/main" val="917537107"/>
                  </a:ext>
                </a:extLst>
              </a:tr>
              <a:tr h="370840">
                <a:tc>
                  <a:txBody>
                    <a:bodyPr/>
                    <a:lstStyle/>
                    <a:p>
                      <a:r>
                        <a:rPr lang="en-US" dirty="0"/>
                        <a:t>LDA</a:t>
                      </a:r>
                    </a:p>
                  </a:txBody>
                  <a:tcPr/>
                </a:tc>
                <a:tc>
                  <a:txBody>
                    <a:bodyPr/>
                    <a:lstStyle/>
                    <a:p>
                      <a:r>
                        <a:rPr lang="en-US" dirty="0"/>
                        <a:t>0.9449</a:t>
                      </a:r>
                    </a:p>
                  </a:txBody>
                  <a:tcPr/>
                </a:tc>
                <a:tc>
                  <a:txBody>
                    <a:bodyPr/>
                    <a:lstStyle/>
                    <a:p>
                      <a:r>
                        <a:rPr lang="en-US" dirty="0"/>
                        <a:t>0.13351</a:t>
                      </a:r>
                    </a:p>
                  </a:txBody>
                  <a:tcPr/>
                </a:tc>
                <a:extLst>
                  <a:ext uri="{0D108BD9-81ED-4DB2-BD59-A6C34878D82A}">
                    <a16:rowId xmlns:a16="http://schemas.microsoft.com/office/drawing/2014/main" val="1788507659"/>
                  </a:ext>
                </a:extLst>
              </a:tr>
            </a:tbl>
          </a:graphicData>
        </a:graphic>
      </p:graphicFrame>
    </p:spTree>
    <p:extLst>
      <p:ext uri="{BB962C8B-B14F-4D97-AF65-F5344CB8AC3E}">
        <p14:creationId xmlns:p14="http://schemas.microsoft.com/office/powerpoint/2010/main" val="3205813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1E18-410A-4AD1-88AC-62165C1A5D91}"/>
              </a:ext>
            </a:extLst>
          </p:cNvPr>
          <p:cNvSpPr>
            <a:spLocks noGrp="1"/>
          </p:cNvSpPr>
          <p:nvPr>
            <p:ph type="title"/>
          </p:nvPr>
        </p:nvSpPr>
        <p:spPr/>
        <p:txBody>
          <a:bodyPr/>
          <a:lstStyle/>
          <a:p>
            <a:r>
              <a:rPr lang="en-US" dirty="0"/>
              <a:t>PART B (Fusion) Results</a:t>
            </a:r>
          </a:p>
        </p:txBody>
      </p:sp>
      <p:pic>
        <p:nvPicPr>
          <p:cNvPr id="6" name="Picture 5">
            <a:extLst>
              <a:ext uri="{FF2B5EF4-FFF2-40B4-BE49-F238E27FC236}">
                <a16:creationId xmlns:a16="http://schemas.microsoft.com/office/drawing/2014/main" id="{C2AFD2A5-1F3C-42D5-827E-9FF2EC5B3446}"/>
              </a:ext>
            </a:extLst>
          </p:cNvPr>
          <p:cNvPicPr>
            <a:picLocks noChangeAspect="1"/>
          </p:cNvPicPr>
          <p:nvPr/>
        </p:nvPicPr>
        <p:blipFill>
          <a:blip r:embed="rId2"/>
          <a:stretch>
            <a:fillRect/>
          </a:stretch>
        </p:blipFill>
        <p:spPr>
          <a:xfrm>
            <a:off x="3484562" y="1945409"/>
            <a:ext cx="5219700" cy="4038600"/>
          </a:xfrm>
          <a:prstGeom prst="rect">
            <a:avLst/>
          </a:prstGeom>
        </p:spPr>
      </p:pic>
    </p:spTree>
    <p:extLst>
      <p:ext uri="{BB962C8B-B14F-4D97-AF65-F5344CB8AC3E}">
        <p14:creationId xmlns:p14="http://schemas.microsoft.com/office/powerpoint/2010/main" val="1393491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3D14-9A4F-48D4-9A32-3368F6B5E70F}"/>
              </a:ext>
            </a:extLst>
          </p:cNvPr>
          <p:cNvSpPr>
            <a:spLocks noGrp="1"/>
          </p:cNvSpPr>
          <p:nvPr>
            <p:ph type="title"/>
          </p:nvPr>
        </p:nvSpPr>
        <p:spPr/>
        <p:txBody>
          <a:bodyPr/>
          <a:lstStyle/>
          <a:p>
            <a:r>
              <a:rPr lang="en-US" dirty="0"/>
              <a:t>PART B (Fusion) Analysis</a:t>
            </a:r>
          </a:p>
        </p:txBody>
      </p:sp>
      <p:graphicFrame>
        <p:nvGraphicFramePr>
          <p:cNvPr id="5" name="Table 4">
            <a:extLst>
              <a:ext uri="{FF2B5EF4-FFF2-40B4-BE49-F238E27FC236}">
                <a16:creationId xmlns:a16="http://schemas.microsoft.com/office/drawing/2014/main" id="{F216AE42-5802-4DCA-8E67-387D33E5EA3E}"/>
              </a:ext>
            </a:extLst>
          </p:cNvPr>
          <p:cNvGraphicFramePr>
            <a:graphicFrameLocks noGrp="1"/>
          </p:cNvGraphicFramePr>
          <p:nvPr>
            <p:extLst>
              <p:ext uri="{D42A27DB-BD31-4B8C-83A1-F6EECF244321}">
                <p14:modId xmlns:p14="http://schemas.microsoft.com/office/powerpoint/2010/main" val="1881017741"/>
              </p:ext>
            </p:extLst>
          </p:nvPr>
        </p:nvGraphicFramePr>
        <p:xfrm>
          <a:off x="1528661" y="2875637"/>
          <a:ext cx="8127999" cy="21031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77113235"/>
                    </a:ext>
                  </a:extLst>
                </a:gridCol>
                <a:gridCol w="2709333">
                  <a:extLst>
                    <a:ext uri="{9D8B030D-6E8A-4147-A177-3AD203B41FA5}">
                      <a16:colId xmlns:a16="http://schemas.microsoft.com/office/drawing/2014/main" val="3557122218"/>
                    </a:ext>
                  </a:extLst>
                </a:gridCol>
                <a:gridCol w="2709333">
                  <a:extLst>
                    <a:ext uri="{9D8B030D-6E8A-4147-A177-3AD203B41FA5}">
                      <a16:colId xmlns:a16="http://schemas.microsoft.com/office/drawing/2014/main" val="3200810565"/>
                    </a:ext>
                  </a:extLst>
                </a:gridCol>
              </a:tblGrid>
              <a:tr h="329247">
                <a:tc>
                  <a:txBody>
                    <a:bodyPr/>
                    <a:lstStyle/>
                    <a:p>
                      <a:r>
                        <a:rPr lang="en-US" dirty="0"/>
                        <a:t>Classifier</a:t>
                      </a:r>
                    </a:p>
                  </a:txBody>
                  <a:tcPr/>
                </a:tc>
                <a:tc>
                  <a:txBody>
                    <a:bodyPr/>
                    <a:lstStyle/>
                    <a:p>
                      <a:r>
                        <a:rPr lang="en-US" dirty="0"/>
                        <a:t>ROC Area (FRR)</a:t>
                      </a:r>
                    </a:p>
                  </a:txBody>
                  <a:tcPr/>
                </a:tc>
                <a:tc>
                  <a:txBody>
                    <a:bodyPr/>
                    <a:lstStyle/>
                    <a:p>
                      <a:r>
                        <a:rPr lang="en-US" dirty="0"/>
                        <a:t>EER</a:t>
                      </a:r>
                    </a:p>
                  </a:txBody>
                  <a:tcPr/>
                </a:tc>
                <a:extLst>
                  <a:ext uri="{0D108BD9-81ED-4DB2-BD59-A6C34878D82A}">
                    <a16:rowId xmlns:a16="http://schemas.microsoft.com/office/drawing/2014/main" val="3864304328"/>
                  </a:ext>
                </a:extLst>
              </a:tr>
              <a:tr h="329247">
                <a:tc>
                  <a:txBody>
                    <a:bodyPr/>
                    <a:lstStyle/>
                    <a:p>
                      <a:r>
                        <a:rPr lang="en-US" dirty="0"/>
                        <a:t>LDA Fusion</a:t>
                      </a:r>
                    </a:p>
                  </a:txBody>
                  <a:tcPr/>
                </a:tc>
                <a:tc>
                  <a:txBody>
                    <a:bodyPr/>
                    <a:lstStyle/>
                    <a:p>
                      <a:r>
                        <a:rPr lang="en-US" dirty="0"/>
                        <a:t>0.95493</a:t>
                      </a:r>
                    </a:p>
                  </a:txBody>
                  <a:tcPr/>
                </a:tc>
                <a:tc>
                  <a:txBody>
                    <a:bodyPr/>
                    <a:lstStyle/>
                    <a:p>
                      <a:r>
                        <a:rPr lang="en-US" dirty="0"/>
                        <a:t>0.12455</a:t>
                      </a:r>
                    </a:p>
                  </a:txBody>
                  <a:tcPr/>
                </a:tc>
                <a:extLst>
                  <a:ext uri="{0D108BD9-81ED-4DB2-BD59-A6C34878D82A}">
                    <a16:rowId xmlns:a16="http://schemas.microsoft.com/office/drawing/2014/main" val="1846016308"/>
                  </a:ext>
                </a:extLst>
              </a:tr>
              <a:tr h="329247">
                <a:tc>
                  <a:txBody>
                    <a:bodyPr/>
                    <a:lstStyle/>
                    <a:p>
                      <a:r>
                        <a:rPr lang="en-US" dirty="0"/>
                        <a:t>PCA Fusion</a:t>
                      </a:r>
                    </a:p>
                  </a:txBody>
                  <a:tcPr/>
                </a:tc>
                <a:tc>
                  <a:txBody>
                    <a:bodyPr/>
                    <a:lstStyle/>
                    <a:p>
                      <a:r>
                        <a:rPr lang="en-US" dirty="0"/>
                        <a:t>0.96707</a:t>
                      </a:r>
                    </a:p>
                  </a:txBody>
                  <a:tcPr/>
                </a:tc>
                <a:tc>
                  <a:txBody>
                    <a:bodyPr/>
                    <a:lstStyle/>
                    <a:p>
                      <a:r>
                        <a:rPr lang="en-US" dirty="0"/>
                        <a:t>0.10474</a:t>
                      </a:r>
                    </a:p>
                  </a:txBody>
                  <a:tcPr/>
                </a:tc>
                <a:extLst>
                  <a:ext uri="{0D108BD9-81ED-4DB2-BD59-A6C34878D82A}">
                    <a16:rowId xmlns:a16="http://schemas.microsoft.com/office/drawing/2014/main" val="2874876238"/>
                  </a:ext>
                </a:extLst>
              </a:tr>
              <a:tr h="329247">
                <a:tc>
                  <a:txBody>
                    <a:bodyPr/>
                    <a:lstStyle/>
                    <a:p>
                      <a:r>
                        <a:rPr lang="en-US" dirty="0"/>
                        <a:t>LDA NO Fusion</a:t>
                      </a:r>
                    </a:p>
                  </a:txBody>
                  <a:tcPr/>
                </a:tc>
                <a:tc>
                  <a:txBody>
                    <a:bodyPr/>
                    <a:lstStyle/>
                    <a:p>
                      <a:r>
                        <a:rPr lang="en-US" dirty="0"/>
                        <a:t>0.9449</a:t>
                      </a:r>
                    </a:p>
                  </a:txBody>
                  <a:tcPr/>
                </a:tc>
                <a:tc>
                  <a:txBody>
                    <a:bodyPr/>
                    <a:lstStyle/>
                    <a:p>
                      <a:r>
                        <a:rPr lang="en-US" dirty="0"/>
                        <a:t>0.1421</a:t>
                      </a:r>
                    </a:p>
                  </a:txBody>
                  <a:tcPr/>
                </a:tc>
                <a:extLst>
                  <a:ext uri="{0D108BD9-81ED-4DB2-BD59-A6C34878D82A}">
                    <a16:rowId xmlns:a16="http://schemas.microsoft.com/office/drawing/2014/main" val="3524947207"/>
                  </a:ext>
                </a:extLst>
              </a:tr>
              <a:tr h="568289">
                <a:tc>
                  <a:txBody>
                    <a:bodyPr/>
                    <a:lstStyle/>
                    <a:p>
                      <a:r>
                        <a:rPr lang="en-US" dirty="0"/>
                        <a:t>PCA NO Fusion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0.94013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0.13351</a:t>
                      </a:r>
                    </a:p>
                    <a:p>
                      <a:endParaRPr lang="en-US" dirty="0"/>
                    </a:p>
                  </a:txBody>
                  <a:tcPr/>
                </a:tc>
                <a:extLst>
                  <a:ext uri="{0D108BD9-81ED-4DB2-BD59-A6C34878D82A}">
                    <a16:rowId xmlns:a16="http://schemas.microsoft.com/office/drawing/2014/main" val="917537107"/>
                  </a:ext>
                </a:extLst>
              </a:tr>
            </a:tbl>
          </a:graphicData>
        </a:graphic>
      </p:graphicFrame>
    </p:spTree>
    <p:extLst>
      <p:ext uri="{BB962C8B-B14F-4D97-AF65-F5344CB8AC3E}">
        <p14:creationId xmlns:p14="http://schemas.microsoft.com/office/powerpoint/2010/main" val="2107259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2E93-DD37-4470-872E-37F9D2181410}"/>
              </a:ext>
            </a:extLst>
          </p:cNvPr>
          <p:cNvSpPr>
            <a:spLocks noGrp="1"/>
          </p:cNvSpPr>
          <p:nvPr>
            <p:ph type="title"/>
          </p:nvPr>
        </p:nvSpPr>
        <p:spPr>
          <a:xfrm>
            <a:off x="1141413" y="232784"/>
            <a:ext cx="9905998" cy="1478570"/>
          </a:xfrm>
        </p:spPr>
        <p:txBody>
          <a:bodyPr/>
          <a:lstStyle/>
          <a:p>
            <a:r>
              <a:rPr lang="en-US" dirty="0"/>
              <a:t>Justification</a:t>
            </a:r>
          </a:p>
        </p:txBody>
      </p:sp>
      <p:sp>
        <p:nvSpPr>
          <p:cNvPr id="3" name="Content Placeholder 2">
            <a:extLst>
              <a:ext uri="{FF2B5EF4-FFF2-40B4-BE49-F238E27FC236}">
                <a16:creationId xmlns:a16="http://schemas.microsoft.com/office/drawing/2014/main" id="{FB0ED303-5EAA-4A90-80C6-1F063C3DADA5}"/>
              </a:ext>
            </a:extLst>
          </p:cNvPr>
          <p:cNvSpPr>
            <a:spLocks noGrp="1"/>
          </p:cNvSpPr>
          <p:nvPr>
            <p:ph idx="1"/>
          </p:nvPr>
        </p:nvSpPr>
        <p:spPr>
          <a:xfrm>
            <a:off x="1141413" y="1711354"/>
            <a:ext cx="9905998" cy="4079847"/>
          </a:xfrm>
        </p:spPr>
        <p:txBody>
          <a:bodyPr>
            <a:normAutofit fontScale="62500" lnSpcReduction="20000"/>
          </a:bodyPr>
          <a:lstStyle/>
          <a:p>
            <a:pPr lvl="0"/>
            <a:r>
              <a:rPr lang="en-US" dirty="0"/>
              <a:t>ROC curves are a plot of false positive rate vs true positive rate. In the ROC curve given in the results, the area under the curve shows accuracy. The larger the area, the more accurate the classifier is. As a result, the ROC area of MCS Min (94.53%) and LDA (94.49%) produced the higher area for Part A. However, the MCS Max produced the lowest, which was 0.9400. A lot of the MCS Max results were from the PCA. As a result, it can be assumed that the MCS Min is a good classifier while the MCS Max is not. For Part B, the LDA Fusion (95.49%) and PCA Fusion (96.71%) produced significantly higher than their counterparts without fusion [LDA (no fusion) </a:t>
            </a:r>
            <a:r>
              <a:rPr lang="en-US"/>
              <a:t>had (94.49%), </a:t>
            </a:r>
            <a:r>
              <a:rPr lang="en-US" dirty="0"/>
              <a:t>PCA (no fusion) had 94.01%]. As a result, it can be assumed that </a:t>
            </a:r>
            <a:r>
              <a:rPr lang="en-US" b="1" dirty="0"/>
              <a:t>multi-instance fusion is a more accurate classifier than single classifiers</a:t>
            </a:r>
            <a:r>
              <a:rPr lang="en-US" dirty="0"/>
              <a:t>. </a:t>
            </a:r>
          </a:p>
          <a:p>
            <a:pPr lvl="0"/>
            <a:r>
              <a:rPr lang="en-US" dirty="0"/>
              <a:t>EER is also a good measurement of classifier accuracy, and since the EER of MCS Min (13.32%) and LDA (13.35%) produced lower error for Part A. For Part B, LDA Fusion (12.45%) and PCA Fusion (10.47%) were significantly lower than LDA and PCA without fusion. As a result, it also shows that </a:t>
            </a:r>
            <a:r>
              <a:rPr lang="en-US" b="1" dirty="0"/>
              <a:t>multi-classifier systems are more effective because of low EER.</a:t>
            </a:r>
          </a:p>
          <a:p>
            <a:pPr lvl="0"/>
            <a:r>
              <a:rPr lang="en-US" b="1" dirty="0"/>
              <a:t>Many researchers on this subject have suggested that multi-classifier systems have better performance than that of single classifiers. As a result, since previous research has supported this, it is fair to conclude that the results obtained hinted to the success of the project.</a:t>
            </a:r>
            <a:endParaRPr lang="en-US" dirty="0"/>
          </a:p>
        </p:txBody>
      </p:sp>
    </p:spTree>
    <p:extLst>
      <p:ext uri="{BB962C8B-B14F-4D97-AF65-F5344CB8AC3E}">
        <p14:creationId xmlns:p14="http://schemas.microsoft.com/office/powerpoint/2010/main" val="14744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2434</TotalTime>
  <Words>755</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Cambria Math</vt:lpstr>
      <vt:lpstr>Trebuchet MS</vt:lpstr>
      <vt:lpstr>Tw Cen MT</vt:lpstr>
      <vt:lpstr>Circuit</vt:lpstr>
      <vt:lpstr>Fusion Project</vt:lpstr>
      <vt:lpstr>Project Goal</vt:lpstr>
      <vt:lpstr>Steps</vt:lpstr>
      <vt:lpstr>Criteria</vt:lpstr>
      <vt:lpstr>PART A (MCS) Results</vt:lpstr>
      <vt:lpstr>PART A (MCS) Analysis</vt:lpstr>
      <vt:lpstr>PART B (Fusion) Results</vt:lpstr>
      <vt:lpstr>PART B (Fusion) Analysis</vt:lpstr>
      <vt:lpstr>Justification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 Project</dc:title>
  <dc:creator>Paul Charles</dc:creator>
  <cp:lastModifiedBy>Paul Charles</cp:lastModifiedBy>
  <cp:revision>51</cp:revision>
  <dcterms:created xsi:type="dcterms:W3CDTF">2018-03-18T23:11:15Z</dcterms:created>
  <dcterms:modified xsi:type="dcterms:W3CDTF">2018-05-08T18:02:01Z</dcterms:modified>
</cp:coreProperties>
</file>