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9" r:id="rId5"/>
    <p:sldId id="263" r:id="rId6"/>
    <p:sldId id="258"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28E6-509E-4878-BFF1-734D360FF7C1}"/>
              </a:ext>
            </a:extLst>
          </p:cNvPr>
          <p:cNvSpPr>
            <a:spLocks noGrp="1"/>
          </p:cNvSpPr>
          <p:nvPr>
            <p:ph type="ctrTitle"/>
          </p:nvPr>
        </p:nvSpPr>
        <p:spPr/>
        <p:txBody>
          <a:bodyPr/>
          <a:lstStyle/>
          <a:p>
            <a:r>
              <a:rPr lang="en-US" dirty="0"/>
              <a:t>PCA Project</a:t>
            </a:r>
          </a:p>
        </p:txBody>
      </p:sp>
      <p:sp>
        <p:nvSpPr>
          <p:cNvPr id="3" name="Subtitle 2">
            <a:extLst>
              <a:ext uri="{FF2B5EF4-FFF2-40B4-BE49-F238E27FC236}">
                <a16:creationId xmlns:a16="http://schemas.microsoft.com/office/drawing/2014/main" id="{ECCE3273-4221-488B-B0C3-A5F0E7FC135D}"/>
              </a:ext>
            </a:extLst>
          </p:cNvPr>
          <p:cNvSpPr>
            <a:spLocks noGrp="1"/>
          </p:cNvSpPr>
          <p:nvPr>
            <p:ph type="subTitle" idx="1"/>
          </p:nvPr>
        </p:nvSpPr>
        <p:spPr/>
        <p:txBody>
          <a:bodyPr/>
          <a:lstStyle/>
          <a:p>
            <a:r>
              <a:rPr lang="en-US" dirty="0"/>
              <a:t>Paul Charles</a:t>
            </a:r>
          </a:p>
        </p:txBody>
      </p:sp>
    </p:spTree>
    <p:extLst>
      <p:ext uri="{BB962C8B-B14F-4D97-AF65-F5344CB8AC3E}">
        <p14:creationId xmlns:p14="http://schemas.microsoft.com/office/powerpoint/2010/main" val="139609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386-8370-46CC-A633-063B1CCC6EDD}"/>
              </a:ext>
            </a:extLst>
          </p:cNvPr>
          <p:cNvSpPr>
            <a:spLocks noGrp="1"/>
          </p:cNvSpPr>
          <p:nvPr>
            <p:ph type="title"/>
          </p:nvPr>
        </p:nvSpPr>
        <p:spPr/>
        <p:txBody>
          <a:bodyPr/>
          <a:lstStyle/>
          <a:p>
            <a:r>
              <a:rPr lang="en-US" dirty="0"/>
              <a:t>Criteria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00BCE5B-9C47-4D86-8496-FB68799BC120}"/>
                  </a:ext>
                </a:extLst>
              </p:cNvPr>
              <p:cNvSpPr>
                <a:spLocks noGrp="1"/>
              </p:cNvSpPr>
              <p:nvPr>
                <p:ph idx="1"/>
              </p:nvPr>
            </p:nvSpPr>
            <p:spPr/>
            <p:txBody>
              <a:bodyPr/>
              <a:lstStyle/>
              <a:p>
                <a:r>
                  <a:rPr lang="en-US" dirty="0"/>
                  <a:t>FRR (%) = 1-GAR (%) [AREA] </a:t>
                </a:r>
              </a:p>
              <a:p>
                <a:pPr lvl="1"/>
                <a:r>
                  <a:rPr lang="en-US" dirty="0"/>
                  <a:t>FRR</a:t>
                </a:r>
                <a14:m>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m:rPr>
                            <m:nor/>
                          </m:rPr>
                          <a:rPr lang="en-US" b="0" i="1" dirty="0" smtClean="0">
                            <a:latin typeface="Cambria Math" panose="02040503050406030204" pitchFamily="18" charset="0"/>
                            <a:ea typeface="Cambria Math" panose="02040503050406030204" pitchFamily="18" charset="0"/>
                          </a:rPr>
                          <m:t>false</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num>
                      <m:den>
                        <m:r>
                          <m:rPr>
                            <m:nor/>
                          </m:rPr>
                          <a:rPr lang="en-US" i="1" dirty="0" smtClean="0">
                            <a:latin typeface="Cambria Math" panose="02040503050406030204" pitchFamily="18" charset="0"/>
                            <a:ea typeface="Cambria Math" panose="02040503050406030204" pitchFamily="18" charset="0"/>
                          </a:rPr>
                          <m:t>t</m:t>
                        </m:r>
                        <m:r>
                          <m:rPr>
                            <m:nor/>
                          </m:rPr>
                          <a:rPr lang="en-US" b="0" i="1" dirty="0" smtClean="0">
                            <a:latin typeface="Cambria Math" panose="02040503050406030204" pitchFamily="18" charset="0"/>
                            <a:ea typeface="Cambria Math" panose="02040503050406030204" pitchFamily="18" charset="0"/>
                          </a:rPr>
                          <m:t>otal</m:t>
                        </m:r>
                        <m:r>
                          <m:rPr>
                            <m:nor/>
                          </m:rPr>
                          <a:rPr lang="en-US" b="0" i="1" dirty="0" smtClean="0">
                            <a:latin typeface="Cambria Math" panose="02040503050406030204" pitchFamily="18" charset="0"/>
                            <a:ea typeface="Cambria Math" panose="02040503050406030204" pitchFamily="18" charset="0"/>
                          </a:rPr>
                          <m:t> </m:t>
                        </m:r>
                        <m:r>
                          <m:rPr>
                            <m:nor/>
                          </m:rPr>
                          <a:rPr lang="en-US" b="0" i="1" dirty="0" smtClean="0">
                            <a:latin typeface="Cambria Math" panose="02040503050406030204" pitchFamily="18" charset="0"/>
                            <a:ea typeface="Cambria Math" panose="02040503050406030204" pitchFamily="18" charset="0"/>
                          </a:rPr>
                          <m:t>attempts</m:t>
                        </m:r>
                      </m:den>
                    </m:f>
                  </m:oMath>
                </a14:m>
                <a:endParaRPr lang="en-US" dirty="0"/>
              </a:p>
              <a:p>
                <a:r>
                  <a:rPr lang="en-US" dirty="0"/>
                  <a:t>FAR (%) = FAR [AREA]</a:t>
                </a:r>
              </a:p>
              <a:p>
                <a:pPr lvl="1"/>
                <a:r>
                  <a:rPr lang="en-US" dirty="0"/>
                  <a:t>FAR</a:t>
                </a:r>
                <a14:m>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𝑎𝑐𝑐𝑒𝑝𝑡𝑒𝑑</m:t>
                        </m:r>
                        <m:r>
                          <a:rPr lang="en-US" b="0" i="1" smtClean="0">
                            <a:latin typeface="Cambria Math" panose="02040503050406030204" pitchFamily="18" charset="0"/>
                          </a:rPr>
                          <m:t> </m:t>
                        </m:r>
                        <m:r>
                          <a:rPr lang="en-US" b="0" i="1" smtClean="0">
                            <a:latin typeface="Cambria Math" panose="02040503050406030204" pitchFamily="18" charset="0"/>
                          </a:rPr>
                          <m:t>𝑎𝑡𝑡𝑒𝑚𝑝𝑡𝑠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m:t>
                        </m:r>
                        <m:r>
                          <a:rPr lang="en-US" b="0" i="1" dirty="0" smtClean="0">
                            <a:latin typeface="Cambria Math" panose="02040503050406030204" pitchFamily="18" charset="0"/>
                          </a:rPr>
                          <m:t>𝑎𝑡𝑡𝑒𝑚𝑝𝑡𝑠</m:t>
                        </m:r>
                      </m:den>
                    </m:f>
                  </m:oMath>
                </a14:m>
                <a:endParaRPr lang="en-US" dirty="0"/>
              </a:p>
              <a:p>
                <a:r>
                  <a:rPr lang="en-US" dirty="0"/>
                  <a:t>EER (%) </a:t>
                </a:r>
              </a:p>
              <a:p>
                <a:pPr lvl="1"/>
                <a:r>
                  <a:rPr lang="en-US" dirty="0"/>
                  <a:t>EER: When false positive rate equals false negative rate</a:t>
                </a:r>
              </a:p>
              <a:p>
                <a:pPr lvl="1"/>
                <a:endParaRPr lang="en-US" dirty="0"/>
              </a:p>
            </p:txBody>
          </p:sp>
        </mc:Choice>
        <mc:Fallback>
          <p:sp>
            <p:nvSpPr>
              <p:cNvPr id="3" name="Content Placeholder 2">
                <a:extLst>
                  <a:ext uri="{FF2B5EF4-FFF2-40B4-BE49-F238E27FC236}">
                    <a16:creationId xmlns:a16="http://schemas.microsoft.com/office/drawing/2014/main" id="{300BCE5B-9C47-4D86-8496-FB68799BC120}"/>
                  </a:ext>
                </a:extLst>
              </p:cNvPr>
              <p:cNvSpPr>
                <a:spLocks noGrp="1" noRot="1" noChangeAspect="1" noMove="1" noResize="1" noEditPoints="1" noAdjustHandles="1" noChangeArrowheads="1" noChangeShapeType="1" noTextEdit="1"/>
              </p:cNvSpPr>
              <p:nvPr>
                <p:ph idx="1"/>
              </p:nvPr>
            </p:nvSpPr>
            <p:spPr>
              <a:blipFill>
                <a:blip r:embed="rId2"/>
                <a:stretch>
                  <a:fillRect l="-1231" t="-2238" b="-344"/>
                </a:stretch>
              </a:blipFill>
            </p:spPr>
            <p:txBody>
              <a:bodyPr/>
              <a:lstStyle/>
              <a:p>
                <a:r>
                  <a:rPr lang="en-US">
                    <a:noFill/>
                  </a:rPr>
                  <a:t> </a:t>
                </a:r>
              </a:p>
            </p:txBody>
          </p:sp>
        </mc:Fallback>
      </mc:AlternateContent>
    </p:spTree>
    <p:extLst>
      <p:ext uri="{BB962C8B-B14F-4D97-AF65-F5344CB8AC3E}">
        <p14:creationId xmlns:p14="http://schemas.microsoft.com/office/powerpoint/2010/main" val="206151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1E18-410A-4AD1-88AC-62165C1A5D91}"/>
              </a:ext>
            </a:extLst>
          </p:cNvPr>
          <p:cNvSpPr>
            <a:spLocks noGrp="1"/>
          </p:cNvSpPr>
          <p:nvPr>
            <p:ph type="title"/>
          </p:nvPr>
        </p:nvSpPr>
        <p:spPr/>
        <p:txBody>
          <a:bodyPr/>
          <a:lstStyle/>
          <a:p>
            <a:r>
              <a:rPr lang="en-US" dirty="0"/>
              <a:t>Mode 1 Results</a:t>
            </a:r>
          </a:p>
        </p:txBody>
      </p:sp>
      <p:pic>
        <p:nvPicPr>
          <p:cNvPr id="4" name="Content Placeholder 3">
            <a:extLst>
              <a:ext uri="{FF2B5EF4-FFF2-40B4-BE49-F238E27FC236}">
                <a16:creationId xmlns:a16="http://schemas.microsoft.com/office/drawing/2014/main" id="{414BA8A9-296C-446D-B6C7-970C4DB0ED59}"/>
              </a:ext>
            </a:extLst>
          </p:cNvPr>
          <p:cNvPicPr>
            <a:picLocks noGrp="1" noChangeAspect="1"/>
          </p:cNvPicPr>
          <p:nvPr>
            <p:ph idx="1"/>
          </p:nvPr>
        </p:nvPicPr>
        <p:blipFill>
          <a:blip r:embed="rId2"/>
          <a:stretch>
            <a:fillRect/>
          </a:stretch>
        </p:blipFill>
        <p:spPr>
          <a:xfrm>
            <a:off x="3744383" y="2249488"/>
            <a:ext cx="4700060" cy="3541712"/>
          </a:xfrm>
          <a:prstGeom prst="rect">
            <a:avLst/>
          </a:prstGeom>
        </p:spPr>
      </p:pic>
    </p:spTree>
    <p:extLst>
      <p:ext uri="{BB962C8B-B14F-4D97-AF65-F5344CB8AC3E}">
        <p14:creationId xmlns:p14="http://schemas.microsoft.com/office/powerpoint/2010/main" val="139349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3D14-9A4F-48D4-9A32-3368F6B5E70F}"/>
              </a:ext>
            </a:extLst>
          </p:cNvPr>
          <p:cNvSpPr>
            <a:spLocks noGrp="1"/>
          </p:cNvSpPr>
          <p:nvPr>
            <p:ph type="title"/>
          </p:nvPr>
        </p:nvSpPr>
        <p:spPr/>
        <p:txBody>
          <a:bodyPr/>
          <a:lstStyle/>
          <a:p>
            <a:r>
              <a:rPr lang="en-US" dirty="0"/>
              <a:t>Mode 1 Analysis</a:t>
            </a:r>
          </a:p>
        </p:txBody>
      </p:sp>
      <p:sp>
        <p:nvSpPr>
          <p:cNvPr id="3" name="Content Placeholder 2">
            <a:extLst>
              <a:ext uri="{FF2B5EF4-FFF2-40B4-BE49-F238E27FC236}">
                <a16:creationId xmlns:a16="http://schemas.microsoft.com/office/drawing/2014/main" id="{0573D500-2889-4E1A-8400-C5B0AD99971B}"/>
              </a:ext>
            </a:extLst>
          </p:cNvPr>
          <p:cNvSpPr>
            <a:spLocks noGrp="1"/>
          </p:cNvSpPr>
          <p:nvPr>
            <p:ph idx="1"/>
          </p:nvPr>
        </p:nvSpPr>
        <p:spPr/>
        <p:txBody>
          <a:bodyPr/>
          <a:lstStyle/>
          <a:p>
            <a:r>
              <a:rPr lang="en-US" dirty="0"/>
              <a:t>FRR: 0.05987 </a:t>
            </a:r>
          </a:p>
          <a:p>
            <a:r>
              <a:rPr lang="en-US" dirty="0"/>
              <a:t>FAR:  0.94013</a:t>
            </a:r>
          </a:p>
          <a:p>
            <a:r>
              <a:rPr lang="en-US" dirty="0"/>
              <a:t>EER : 0.1421</a:t>
            </a:r>
          </a:p>
          <a:p>
            <a:pPr marL="0" indent="0">
              <a:buNone/>
            </a:pPr>
            <a:endParaRPr lang="en-US" dirty="0"/>
          </a:p>
        </p:txBody>
      </p:sp>
      <p:graphicFrame>
        <p:nvGraphicFramePr>
          <p:cNvPr id="4" name="Table 3">
            <a:extLst>
              <a:ext uri="{FF2B5EF4-FFF2-40B4-BE49-F238E27FC236}">
                <a16:creationId xmlns:a16="http://schemas.microsoft.com/office/drawing/2014/main" id="{E84226BB-1D70-48C4-9F8C-24E2F75E5B25}"/>
              </a:ext>
            </a:extLst>
          </p:cNvPr>
          <p:cNvGraphicFramePr>
            <a:graphicFrameLocks noGrp="1"/>
          </p:cNvGraphicFramePr>
          <p:nvPr>
            <p:extLst>
              <p:ext uri="{D42A27DB-BD31-4B8C-83A1-F6EECF244321}">
                <p14:modId xmlns:p14="http://schemas.microsoft.com/office/powerpoint/2010/main" val="2014227445"/>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~30%</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~72%</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~78%</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210725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B2E-BAE9-4929-9704-7D2399D8ED47}"/>
              </a:ext>
            </a:extLst>
          </p:cNvPr>
          <p:cNvSpPr>
            <a:spLocks noGrp="1"/>
          </p:cNvSpPr>
          <p:nvPr>
            <p:ph type="title"/>
          </p:nvPr>
        </p:nvSpPr>
        <p:spPr/>
        <p:txBody>
          <a:bodyPr/>
          <a:lstStyle/>
          <a:p>
            <a:r>
              <a:rPr lang="en-US" dirty="0"/>
              <a:t>Mode 1 </a:t>
            </a:r>
            <a:r>
              <a:rPr lang="en-US" dirty="0" err="1"/>
              <a:t>Matlab</a:t>
            </a:r>
            <a:r>
              <a:rPr lang="en-US" dirty="0"/>
              <a:t> Results</a:t>
            </a:r>
          </a:p>
        </p:txBody>
      </p:sp>
      <p:sp>
        <p:nvSpPr>
          <p:cNvPr id="3" name="Content Placeholder 2">
            <a:extLst>
              <a:ext uri="{FF2B5EF4-FFF2-40B4-BE49-F238E27FC236}">
                <a16:creationId xmlns:a16="http://schemas.microsoft.com/office/drawing/2014/main" id="{3E8A4E07-4BFD-4EFC-B455-885FC4E5104B}"/>
              </a:ext>
            </a:extLst>
          </p:cNvPr>
          <p:cNvSpPr>
            <a:spLocks noGrp="1"/>
          </p:cNvSpPr>
          <p:nvPr>
            <p:ph idx="1"/>
          </p:nvPr>
        </p:nvSpPr>
        <p:spPr/>
        <p:txBody>
          <a:bodyPr/>
          <a:lstStyle/>
          <a:p>
            <a:r>
              <a:rPr lang="en-US" dirty="0"/>
              <a:t>Eigenvectors for space size: 4974</a:t>
            </a:r>
          </a:p>
          <a:p>
            <a:r>
              <a:rPr lang="en-US" dirty="0"/>
              <a:t>Feature space size: 10304x4974</a:t>
            </a:r>
          </a:p>
          <a:p>
            <a:r>
              <a:rPr lang="en-US" dirty="0"/>
              <a:t>Train/Test size: 4974x200</a:t>
            </a:r>
          </a:p>
          <a:p>
            <a:r>
              <a:rPr lang="en-US" dirty="0"/>
              <a:t>Distance size: 200x200</a:t>
            </a:r>
          </a:p>
          <a:p>
            <a:r>
              <a:rPr lang="en-US" dirty="0"/>
              <a:t>Labels size 75x75</a:t>
            </a:r>
          </a:p>
          <a:p>
            <a:endParaRPr lang="en-US" dirty="0"/>
          </a:p>
        </p:txBody>
      </p:sp>
      <p:pic>
        <p:nvPicPr>
          <p:cNvPr id="4" name="Picture 3">
            <a:extLst>
              <a:ext uri="{FF2B5EF4-FFF2-40B4-BE49-F238E27FC236}">
                <a16:creationId xmlns:a16="http://schemas.microsoft.com/office/drawing/2014/main" id="{8EE9DBFC-F5C1-407F-B219-30700550BC40}"/>
              </a:ext>
            </a:extLst>
          </p:cNvPr>
          <p:cNvPicPr>
            <a:picLocks noChangeAspect="1"/>
          </p:cNvPicPr>
          <p:nvPr/>
        </p:nvPicPr>
        <p:blipFill>
          <a:blip r:embed="rId2"/>
          <a:stretch>
            <a:fillRect/>
          </a:stretch>
        </p:blipFill>
        <p:spPr>
          <a:xfrm>
            <a:off x="6752933" y="618518"/>
            <a:ext cx="4657725" cy="5591175"/>
          </a:xfrm>
          <a:prstGeom prst="rect">
            <a:avLst/>
          </a:prstGeom>
        </p:spPr>
      </p:pic>
    </p:spTree>
    <p:extLst>
      <p:ext uri="{BB962C8B-B14F-4D97-AF65-F5344CB8AC3E}">
        <p14:creationId xmlns:p14="http://schemas.microsoft.com/office/powerpoint/2010/main" val="2905948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7E82-E952-4082-A7C1-381549A8C506}"/>
              </a:ext>
            </a:extLst>
          </p:cNvPr>
          <p:cNvSpPr>
            <a:spLocks noGrp="1"/>
          </p:cNvSpPr>
          <p:nvPr>
            <p:ph type="title"/>
          </p:nvPr>
        </p:nvSpPr>
        <p:spPr/>
        <p:txBody>
          <a:bodyPr/>
          <a:lstStyle/>
          <a:p>
            <a:r>
              <a:rPr lang="en-US" dirty="0"/>
              <a:t>Mode 2 Results</a:t>
            </a:r>
          </a:p>
        </p:txBody>
      </p:sp>
      <p:pic>
        <p:nvPicPr>
          <p:cNvPr id="4" name="Content Placeholder 3">
            <a:extLst>
              <a:ext uri="{FF2B5EF4-FFF2-40B4-BE49-F238E27FC236}">
                <a16:creationId xmlns:a16="http://schemas.microsoft.com/office/drawing/2014/main" id="{6119873F-5889-4016-8BDB-332F420A1D96}"/>
              </a:ext>
            </a:extLst>
          </p:cNvPr>
          <p:cNvPicPr>
            <a:picLocks noGrp="1" noChangeAspect="1"/>
          </p:cNvPicPr>
          <p:nvPr>
            <p:ph idx="1"/>
          </p:nvPr>
        </p:nvPicPr>
        <p:blipFill>
          <a:blip r:embed="rId2"/>
          <a:stretch>
            <a:fillRect/>
          </a:stretch>
        </p:blipFill>
        <p:spPr>
          <a:xfrm>
            <a:off x="3731883" y="2249488"/>
            <a:ext cx="4725060" cy="3541712"/>
          </a:xfrm>
          <a:prstGeom prst="rect">
            <a:avLst/>
          </a:prstGeom>
        </p:spPr>
      </p:pic>
    </p:spTree>
    <p:extLst>
      <p:ext uri="{BB962C8B-B14F-4D97-AF65-F5344CB8AC3E}">
        <p14:creationId xmlns:p14="http://schemas.microsoft.com/office/powerpoint/2010/main" val="258536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0624-AF25-44FA-934D-52EB9DE7913A}"/>
              </a:ext>
            </a:extLst>
          </p:cNvPr>
          <p:cNvSpPr>
            <a:spLocks noGrp="1"/>
          </p:cNvSpPr>
          <p:nvPr>
            <p:ph type="title"/>
          </p:nvPr>
        </p:nvSpPr>
        <p:spPr/>
        <p:txBody>
          <a:bodyPr/>
          <a:lstStyle/>
          <a:p>
            <a:r>
              <a:rPr lang="en-US" dirty="0"/>
              <a:t>Mode 2 Analysis</a:t>
            </a:r>
          </a:p>
        </p:txBody>
      </p:sp>
      <p:sp>
        <p:nvSpPr>
          <p:cNvPr id="3" name="Content Placeholder 2">
            <a:extLst>
              <a:ext uri="{FF2B5EF4-FFF2-40B4-BE49-F238E27FC236}">
                <a16:creationId xmlns:a16="http://schemas.microsoft.com/office/drawing/2014/main" id="{13429207-E4FB-4A9A-8E90-EF498BA9221C}"/>
              </a:ext>
            </a:extLst>
          </p:cNvPr>
          <p:cNvSpPr>
            <a:spLocks noGrp="1"/>
          </p:cNvSpPr>
          <p:nvPr>
            <p:ph idx="1"/>
          </p:nvPr>
        </p:nvSpPr>
        <p:spPr/>
        <p:txBody>
          <a:bodyPr/>
          <a:lstStyle/>
          <a:p>
            <a:r>
              <a:rPr lang="en-US" dirty="0"/>
              <a:t>FRR: 0.06843  </a:t>
            </a:r>
          </a:p>
          <a:p>
            <a:r>
              <a:rPr lang="en-US" dirty="0"/>
              <a:t>FAR:  0.93157</a:t>
            </a:r>
          </a:p>
          <a:p>
            <a:r>
              <a:rPr lang="en-US" dirty="0"/>
              <a:t>EER : 0.15581</a:t>
            </a:r>
          </a:p>
          <a:p>
            <a:endParaRPr lang="en-US" dirty="0"/>
          </a:p>
        </p:txBody>
      </p:sp>
      <p:graphicFrame>
        <p:nvGraphicFramePr>
          <p:cNvPr id="4" name="Table 3">
            <a:extLst>
              <a:ext uri="{FF2B5EF4-FFF2-40B4-BE49-F238E27FC236}">
                <a16:creationId xmlns:a16="http://schemas.microsoft.com/office/drawing/2014/main" id="{4C63559F-45FE-4A1F-B4B8-7671007DF2BE}"/>
              </a:ext>
            </a:extLst>
          </p:cNvPr>
          <p:cNvGraphicFramePr>
            <a:graphicFrameLocks noGrp="1"/>
          </p:cNvGraphicFramePr>
          <p:nvPr>
            <p:extLst>
              <p:ext uri="{D42A27DB-BD31-4B8C-83A1-F6EECF244321}">
                <p14:modId xmlns:p14="http://schemas.microsoft.com/office/powerpoint/2010/main" val="3597587046"/>
              </p:ext>
            </p:extLst>
          </p:nvPr>
        </p:nvGraphicFramePr>
        <p:xfrm>
          <a:off x="1478326" y="4108818"/>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97810636"/>
                    </a:ext>
                  </a:extLst>
                </a:gridCol>
                <a:gridCol w="4064000">
                  <a:extLst>
                    <a:ext uri="{9D8B030D-6E8A-4147-A177-3AD203B41FA5}">
                      <a16:colId xmlns:a16="http://schemas.microsoft.com/office/drawing/2014/main" val="61174415"/>
                    </a:ext>
                  </a:extLst>
                </a:gridCol>
              </a:tblGrid>
              <a:tr h="370840">
                <a:tc>
                  <a:txBody>
                    <a:bodyPr/>
                    <a:lstStyle/>
                    <a:p>
                      <a:r>
                        <a:rPr lang="en-US" dirty="0"/>
                        <a:t>FAR</a:t>
                      </a:r>
                    </a:p>
                  </a:txBody>
                  <a:tcPr/>
                </a:tc>
                <a:tc>
                  <a:txBody>
                    <a:bodyPr/>
                    <a:lstStyle/>
                    <a:p>
                      <a:r>
                        <a:rPr lang="en-US" dirty="0"/>
                        <a:t>FRR</a:t>
                      </a:r>
                    </a:p>
                  </a:txBody>
                  <a:tcPr/>
                </a:tc>
                <a:extLst>
                  <a:ext uri="{0D108BD9-81ED-4DB2-BD59-A6C34878D82A}">
                    <a16:rowId xmlns:a16="http://schemas.microsoft.com/office/drawing/2014/main" val="4029081527"/>
                  </a:ext>
                </a:extLst>
              </a:tr>
              <a:tr h="370840">
                <a:tc>
                  <a:txBody>
                    <a:bodyPr/>
                    <a:lstStyle/>
                    <a:p>
                      <a:r>
                        <a:rPr lang="en-US" dirty="0"/>
                        <a:t>0%</a:t>
                      </a:r>
                    </a:p>
                  </a:txBody>
                  <a:tcPr/>
                </a:tc>
                <a:tc>
                  <a:txBody>
                    <a:bodyPr/>
                    <a:lstStyle/>
                    <a:p>
                      <a:r>
                        <a:rPr lang="en-US" dirty="0"/>
                        <a:t>~41%</a:t>
                      </a:r>
                    </a:p>
                  </a:txBody>
                  <a:tcPr/>
                </a:tc>
                <a:extLst>
                  <a:ext uri="{0D108BD9-81ED-4DB2-BD59-A6C34878D82A}">
                    <a16:rowId xmlns:a16="http://schemas.microsoft.com/office/drawing/2014/main" val="1933336723"/>
                  </a:ext>
                </a:extLst>
              </a:tr>
              <a:tr h="370840">
                <a:tc>
                  <a:txBody>
                    <a:bodyPr/>
                    <a:lstStyle/>
                    <a:p>
                      <a:r>
                        <a:rPr lang="en-US" dirty="0"/>
                        <a:t>5%</a:t>
                      </a:r>
                    </a:p>
                  </a:txBody>
                  <a:tcPr/>
                </a:tc>
                <a:tc>
                  <a:txBody>
                    <a:bodyPr/>
                    <a:lstStyle/>
                    <a:p>
                      <a:r>
                        <a:rPr lang="en-US" dirty="0"/>
                        <a:t>~63%</a:t>
                      </a:r>
                    </a:p>
                  </a:txBody>
                  <a:tcPr/>
                </a:tc>
                <a:extLst>
                  <a:ext uri="{0D108BD9-81ED-4DB2-BD59-A6C34878D82A}">
                    <a16:rowId xmlns:a16="http://schemas.microsoft.com/office/drawing/2014/main" val="2532770710"/>
                  </a:ext>
                </a:extLst>
              </a:tr>
              <a:tr h="370840">
                <a:tc>
                  <a:txBody>
                    <a:bodyPr/>
                    <a:lstStyle/>
                    <a:p>
                      <a:r>
                        <a:rPr lang="en-US" dirty="0"/>
                        <a:t>10%</a:t>
                      </a:r>
                    </a:p>
                  </a:txBody>
                  <a:tcPr/>
                </a:tc>
                <a:tc>
                  <a:txBody>
                    <a:bodyPr/>
                    <a:lstStyle/>
                    <a:p>
                      <a:r>
                        <a:rPr lang="en-US" dirty="0"/>
                        <a:t>~72%</a:t>
                      </a:r>
                    </a:p>
                  </a:txBody>
                  <a:tcPr/>
                </a:tc>
                <a:extLst>
                  <a:ext uri="{0D108BD9-81ED-4DB2-BD59-A6C34878D82A}">
                    <a16:rowId xmlns:a16="http://schemas.microsoft.com/office/drawing/2014/main" val="3831631397"/>
                  </a:ext>
                </a:extLst>
              </a:tr>
            </a:tbl>
          </a:graphicData>
        </a:graphic>
      </p:graphicFrame>
    </p:spTree>
    <p:extLst>
      <p:ext uri="{BB962C8B-B14F-4D97-AF65-F5344CB8AC3E}">
        <p14:creationId xmlns:p14="http://schemas.microsoft.com/office/powerpoint/2010/main" val="3205813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B2E-BAE9-4929-9704-7D2399D8ED47}"/>
              </a:ext>
            </a:extLst>
          </p:cNvPr>
          <p:cNvSpPr>
            <a:spLocks noGrp="1"/>
          </p:cNvSpPr>
          <p:nvPr>
            <p:ph type="title"/>
          </p:nvPr>
        </p:nvSpPr>
        <p:spPr/>
        <p:txBody>
          <a:bodyPr/>
          <a:lstStyle/>
          <a:p>
            <a:r>
              <a:rPr lang="en-US" dirty="0"/>
              <a:t>Mode 1 </a:t>
            </a:r>
            <a:r>
              <a:rPr lang="en-US" dirty="0" err="1"/>
              <a:t>Matlab</a:t>
            </a:r>
            <a:r>
              <a:rPr lang="en-US" dirty="0"/>
              <a:t> Results</a:t>
            </a:r>
          </a:p>
        </p:txBody>
      </p:sp>
      <p:sp>
        <p:nvSpPr>
          <p:cNvPr id="3" name="Content Placeholder 2">
            <a:extLst>
              <a:ext uri="{FF2B5EF4-FFF2-40B4-BE49-F238E27FC236}">
                <a16:creationId xmlns:a16="http://schemas.microsoft.com/office/drawing/2014/main" id="{3E8A4E07-4BFD-4EFC-B455-885FC4E5104B}"/>
              </a:ext>
            </a:extLst>
          </p:cNvPr>
          <p:cNvSpPr>
            <a:spLocks noGrp="1"/>
          </p:cNvSpPr>
          <p:nvPr>
            <p:ph idx="1"/>
          </p:nvPr>
        </p:nvSpPr>
        <p:spPr/>
        <p:txBody>
          <a:bodyPr/>
          <a:lstStyle/>
          <a:p>
            <a:r>
              <a:rPr lang="en-US" dirty="0"/>
              <a:t>Eigenvectors for space size: 4974</a:t>
            </a:r>
          </a:p>
          <a:p>
            <a:r>
              <a:rPr lang="en-US" dirty="0"/>
              <a:t>Feature space size: 10304x4974</a:t>
            </a:r>
          </a:p>
          <a:p>
            <a:r>
              <a:rPr lang="en-US" dirty="0"/>
              <a:t>Train/Test size: 4974x75</a:t>
            </a:r>
          </a:p>
          <a:p>
            <a:r>
              <a:rPr lang="en-US" dirty="0"/>
              <a:t>Distance size: 75x75</a:t>
            </a:r>
          </a:p>
          <a:p>
            <a:r>
              <a:rPr lang="en-US" dirty="0"/>
              <a:t>Labels size 75x75</a:t>
            </a:r>
          </a:p>
        </p:txBody>
      </p:sp>
      <p:pic>
        <p:nvPicPr>
          <p:cNvPr id="5" name="Picture 4">
            <a:extLst>
              <a:ext uri="{FF2B5EF4-FFF2-40B4-BE49-F238E27FC236}">
                <a16:creationId xmlns:a16="http://schemas.microsoft.com/office/drawing/2014/main" id="{4E631568-9299-4241-BFA2-DDB282E0ED74}"/>
              </a:ext>
            </a:extLst>
          </p:cNvPr>
          <p:cNvPicPr>
            <a:picLocks noChangeAspect="1"/>
          </p:cNvPicPr>
          <p:nvPr/>
        </p:nvPicPr>
        <p:blipFill>
          <a:blip r:embed="rId2"/>
          <a:stretch>
            <a:fillRect/>
          </a:stretch>
        </p:blipFill>
        <p:spPr>
          <a:xfrm>
            <a:off x="7131504" y="385762"/>
            <a:ext cx="4591050" cy="6086475"/>
          </a:xfrm>
          <a:prstGeom prst="rect">
            <a:avLst/>
          </a:prstGeom>
        </p:spPr>
      </p:pic>
    </p:spTree>
    <p:extLst>
      <p:ext uri="{BB962C8B-B14F-4D97-AF65-F5344CB8AC3E}">
        <p14:creationId xmlns:p14="http://schemas.microsoft.com/office/powerpoint/2010/main" val="286761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2E93-DD37-4470-872E-37F9D2181410}"/>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FB0ED303-5EAA-4A90-80C6-1F063C3DADA5}"/>
              </a:ext>
            </a:extLst>
          </p:cNvPr>
          <p:cNvSpPr>
            <a:spLocks noGrp="1"/>
          </p:cNvSpPr>
          <p:nvPr>
            <p:ph idx="1"/>
          </p:nvPr>
        </p:nvSpPr>
        <p:spPr/>
        <p:txBody>
          <a:bodyPr>
            <a:normAutofit lnSpcReduction="10000"/>
          </a:bodyPr>
          <a:lstStyle/>
          <a:p>
            <a:r>
              <a:rPr lang="en-US" dirty="0"/>
              <a:t>ROC curves are a plot of false positive rate vs true positive rate. In the ROC curve given in the results, the area under the curve shows accuracy. The larger the area the more accurate the classifier is. As a result, since ROC area of Mode 1 was greater than the ROC area of Mode 2, </a:t>
            </a:r>
            <a:r>
              <a:rPr lang="en-US" b="1" dirty="0"/>
              <a:t>Mode 1 was more accurate.</a:t>
            </a:r>
          </a:p>
          <a:p>
            <a:r>
              <a:rPr lang="en-US" dirty="0"/>
              <a:t>EER is also a good measurement of classifier accuracy, and since EER of Mode 1 was less than Mode 2, it also shows that </a:t>
            </a:r>
            <a:r>
              <a:rPr lang="en-US" b="1" dirty="0"/>
              <a:t>Mode 1 was a more accurate classifier.</a:t>
            </a:r>
          </a:p>
        </p:txBody>
      </p:sp>
    </p:spTree>
    <p:extLst>
      <p:ext uri="{BB962C8B-B14F-4D97-AF65-F5344CB8AC3E}">
        <p14:creationId xmlns:p14="http://schemas.microsoft.com/office/powerpoint/2010/main" val="14744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257</TotalTime>
  <Words>261</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Trebuchet MS</vt:lpstr>
      <vt:lpstr>Tw Cen MT</vt:lpstr>
      <vt:lpstr>Circuit</vt:lpstr>
      <vt:lpstr>PCA Project</vt:lpstr>
      <vt:lpstr>Criteria</vt:lpstr>
      <vt:lpstr>Mode 1 Results</vt:lpstr>
      <vt:lpstr>Mode 1 Analysis</vt:lpstr>
      <vt:lpstr>Mode 1 Matlab Results</vt:lpstr>
      <vt:lpstr>Mode 2 Results</vt:lpstr>
      <vt:lpstr>Mode 2 Analysis</vt:lpstr>
      <vt:lpstr>Mode 1 Matlab Results</vt:lpstr>
      <vt:lpstr>Justification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PCA Project</dc:title>
  <dc:creator>Paul Charles</dc:creator>
  <cp:lastModifiedBy>Paul Charles</cp:lastModifiedBy>
  <cp:revision>9</cp:revision>
  <dcterms:created xsi:type="dcterms:W3CDTF">2018-03-18T23:11:15Z</dcterms:created>
  <dcterms:modified xsi:type="dcterms:W3CDTF">2018-03-19T03:28:18Z</dcterms:modified>
</cp:coreProperties>
</file>