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 id="264" r:id="rId6"/>
    <p:sldId id="257" r:id="rId7"/>
    <p:sldId id="259"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14" d="100"/>
          <a:sy n="114"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LDA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LDA Mode 1 Results</a:t>
            </a:r>
          </a:p>
        </p:txBody>
      </p:sp>
      <p:pic>
        <p:nvPicPr>
          <p:cNvPr id="3" name="Picture 2">
            <a:extLst>
              <a:ext uri="{FF2B5EF4-FFF2-40B4-BE49-F238E27FC236}">
                <a16:creationId xmlns:a16="http://schemas.microsoft.com/office/drawing/2014/main" id="{99EE528D-9827-4C85-9817-4E439DAB89D7}"/>
              </a:ext>
            </a:extLst>
          </p:cNvPr>
          <p:cNvPicPr>
            <a:picLocks noChangeAspect="1"/>
          </p:cNvPicPr>
          <p:nvPr/>
        </p:nvPicPr>
        <p:blipFill>
          <a:blip r:embed="rId2"/>
          <a:stretch>
            <a:fillRect/>
          </a:stretch>
        </p:blipFill>
        <p:spPr>
          <a:xfrm>
            <a:off x="3275044" y="2097088"/>
            <a:ext cx="5045917" cy="3824555"/>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LDA Mode 1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2617168655"/>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~82%</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~32%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~20%</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B2E-BAE9-4929-9704-7D2399D8ED47}"/>
              </a:ext>
            </a:extLst>
          </p:cNvPr>
          <p:cNvSpPr>
            <a:spLocks noGrp="1"/>
          </p:cNvSpPr>
          <p:nvPr>
            <p:ph type="title"/>
          </p:nvPr>
        </p:nvSpPr>
        <p:spPr/>
        <p:txBody>
          <a:bodyPr/>
          <a:lstStyle/>
          <a:p>
            <a:r>
              <a:rPr lang="en-US" dirty="0"/>
              <a:t>LDA Mode 1 </a:t>
            </a:r>
            <a:r>
              <a:rPr lang="en-US" dirty="0" err="1"/>
              <a:t>Matlab</a:t>
            </a:r>
            <a:r>
              <a:rPr lang="en-US" dirty="0"/>
              <a:t> Results</a:t>
            </a:r>
          </a:p>
        </p:txBody>
      </p:sp>
      <p:pic>
        <p:nvPicPr>
          <p:cNvPr id="4" name="Picture 3">
            <a:extLst>
              <a:ext uri="{FF2B5EF4-FFF2-40B4-BE49-F238E27FC236}">
                <a16:creationId xmlns:a16="http://schemas.microsoft.com/office/drawing/2014/main" id="{810AC3B8-EE25-499C-80DD-7D89DA664380}"/>
              </a:ext>
            </a:extLst>
          </p:cNvPr>
          <p:cNvPicPr>
            <a:picLocks noChangeAspect="1"/>
          </p:cNvPicPr>
          <p:nvPr/>
        </p:nvPicPr>
        <p:blipFill>
          <a:blip r:embed="rId2"/>
          <a:stretch>
            <a:fillRect/>
          </a:stretch>
        </p:blipFill>
        <p:spPr>
          <a:xfrm>
            <a:off x="7330147" y="443059"/>
            <a:ext cx="3942459" cy="5971881"/>
          </a:xfrm>
          <a:prstGeom prst="rect">
            <a:avLst/>
          </a:prstGeom>
        </p:spPr>
      </p:pic>
    </p:spTree>
    <p:extLst>
      <p:ext uri="{BB962C8B-B14F-4D97-AF65-F5344CB8AC3E}">
        <p14:creationId xmlns:p14="http://schemas.microsoft.com/office/powerpoint/2010/main" val="286761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PCA Mode 1 Results</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PCA 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039201541"/>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~70%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~28%</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~22%</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B2E-BAE9-4929-9704-7D2399D8ED47}"/>
              </a:ext>
            </a:extLst>
          </p:cNvPr>
          <p:cNvSpPr>
            <a:spLocks noGrp="1"/>
          </p:cNvSpPr>
          <p:nvPr>
            <p:ph type="title"/>
          </p:nvPr>
        </p:nvSpPr>
        <p:spPr/>
        <p:txBody>
          <a:bodyPr/>
          <a:lstStyle/>
          <a:p>
            <a:r>
              <a:rPr lang="en-US" dirty="0"/>
              <a:t>Mode 1 </a:t>
            </a:r>
            <a:r>
              <a:rPr lang="en-US" dirty="0" err="1"/>
              <a:t>Matlab</a:t>
            </a:r>
            <a:r>
              <a:rPr lang="en-US" dirty="0"/>
              <a:t> Results</a:t>
            </a:r>
          </a:p>
        </p:txBody>
      </p:sp>
      <p:sp>
        <p:nvSpPr>
          <p:cNvPr id="3" name="Content Placeholder 2">
            <a:extLst>
              <a:ext uri="{FF2B5EF4-FFF2-40B4-BE49-F238E27FC236}">
                <a16:creationId xmlns:a16="http://schemas.microsoft.com/office/drawing/2014/main" id="{3E8A4E07-4BFD-4EFC-B455-885FC4E5104B}"/>
              </a:ext>
            </a:extLst>
          </p:cNvPr>
          <p:cNvSpPr>
            <a:spLocks noGrp="1"/>
          </p:cNvSpPr>
          <p:nvPr>
            <p:ph idx="1"/>
          </p:nvPr>
        </p:nvSpPr>
        <p:spPr/>
        <p:txBody>
          <a:bodyPr/>
          <a:lstStyle/>
          <a:p>
            <a:r>
              <a:rPr lang="en-US" dirty="0"/>
              <a:t>Eigenvectors for space size: 4974</a:t>
            </a:r>
          </a:p>
          <a:p>
            <a:r>
              <a:rPr lang="en-US" dirty="0"/>
              <a:t>Feature space size: 10304x4974</a:t>
            </a:r>
          </a:p>
          <a:p>
            <a:r>
              <a:rPr lang="en-US" dirty="0"/>
              <a:t>Train/Test size: 4974x200</a:t>
            </a:r>
          </a:p>
          <a:p>
            <a:r>
              <a:rPr lang="en-US" dirty="0"/>
              <a:t>Distance size: 200x200</a:t>
            </a:r>
          </a:p>
          <a:p>
            <a:r>
              <a:rPr lang="en-US" dirty="0"/>
              <a:t>Labels size 75x75</a:t>
            </a:r>
          </a:p>
          <a:p>
            <a:endParaRPr lang="en-US" dirty="0"/>
          </a:p>
        </p:txBody>
      </p:sp>
      <p:pic>
        <p:nvPicPr>
          <p:cNvPr id="4" name="Picture 3">
            <a:extLst>
              <a:ext uri="{FF2B5EF4-FFF2-40B4-BE49-F238E27FC236}">
                <a16:creationId xmlns:a16="http://schemas.microsoft.com/office/drawing/2014/main" id="{8EE9DBFC-F5C1-407F-B219-30700550BC40}"/>
              </a:ext>
            </a:extLst>
          </p:cNvPr>
          <p:cNvPicPr>
            <a:picLocks noChangeAspect="1"/>
          </p:cNvPicPr>
          <p:nvPr/>
        </p:nvPicPr>
        <p:blipFill>
          <a:blip r:embed="rId2"/>
          <a:stretch>
            <a:fillRect/>
          </a:stretch>
        </p:blipFill>
        <p:spPr>
          <a:xfrm>
            <a:off x="6752933" y="618518"/>
            <a:ext cx="4657725" cy="5591175"/>
          </a:xfrm>
          <a:prstGeom prst="rect">
            <a:avLst/>
          </a:prstGeom>
        </p:spPr>
      </p:pic>
    </p:spTree>
    <p:extLst>
      <p:ext uri="{BB962C8B-B14F-4D97-AF65-F5344CB8AC3E}">
        <p14:creationId xmlns:p14="http://schemas.microsoft.com/office/powerpoint/2010/main" val="290594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r>
              <a:rPr lang="en-US" dirty="0"/>
              <a:t>ROC curves are a plot of false positive rate vs true positive rate. In the ROC curve given in the results, the area under the curve shows accuracy. The larger the area, the more accurate the classifier is. As a result, since the ROC area of LDA for  Mode 1 (94.494 %) was greater than the ROC area of PCA Mode 1 (94.013 %), </a:t>
            </a:r>
            <a:r>
              <a:rPr lang="en-US" b="1" dirty="0"/>
              <a:t>LDA was slightly more accurate than PCA for area.</a:t>
            </a:r>
            <a:endParaRPr lang="en-US" dirty="0"/>
          </a:p>
          <a:p>
            <a:r>
              <a:rPr lang="en-US" dirty="0"/>
              <a:t>EER is also a good measurement of classifier accuracy, and since the EER of LDA Mode 1 (13.35%) was less than PCA Mode 1 (14.21%), it also shows that </a:t>
            </a:r>
            <a:r>
              <a:rPr lang="en-US" b="1" dirty="0"/>
              <a:t>LDA Mode 1 was a little more accurate classifier than PCA Mode 1 for EER.</a:t>
            </a:r>
            <a:endParaRPr lang="en-US" dirty="0"/>
          </a:p>
          <a:p>
            <a:r>
              <a:rPr lang="en-US" dirty="0"/>
              <a:t>This makes sense from a theoretical perspective because the first five photos in each of the 40 subjects, from Mode 1, were used to create the PCA vector space. This was then utilized from a training and testing perspective, with the corresponding labels, to produce the accurate results. The labels were created using the 0 values for each corresponding genuine user and 1 for each imposter. As a result, the testing results, which were images 6-10 from Mode 1 was based on a trained version of images 1-5 from the 40 subjects. On the contrary, Mode 2 had an increased training sample size by 25% in comparison to Mode 1, so that could also lead to the notion that Mode 2 could perform better. However, this is probably why Mode 1 barely performs better than Mode 2, with both models giving very similar results. </a:t>
            </a:r>
            <a:r>
              <a:rPr lang="en-US" b="1" dirty="0"/>
              <a:t>Therefore, Mode 1 giving slightly better results than Mode 2 makes sense from a theoretical perspective.</a:t>
            </a:r>
            <a:endParaRPr lang="en-US" dirty="0"/>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321</TotalTime>
  <Words>451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Trebuchet MS</vt:lpstr>
      <vt:lpstr>Tw Cen MT</vt:lpstr>
      <vt:lpstr>Circuit</vt:lpstr>
      <vt:lpstr>LDA Project</vt:lpstr>
      <vt:lpstr>Criteria</vt:lpstr>
      <vt:lpstr>LDA Mode 1 Results</vt:lpstr>
      <vt:lpstr>LDA Mode 1 Analysis</vt:lpstr>
      <vt:lpstr>LDA Mode 1 Matlab Results</vt:lpstr>
      <vt:lpstr>PCA Mode 1 Results</vt:lpstr>
      <vt:lpstr>PCA Mode 1 Analysis</vt:lpstr>
      <vt:lpstr>Mode 1 Matlab Results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18</cp:revision>
  <dcterms:created xsi:type="dcterms:W3CDTF">2018-03-18T23:11:15Z</dcterms:created>
  <dcterms:modified xsi:type="dcterms:W3CDTF">2018-04-11T05:13:26Z</dcterms:modified>
</cp:coreProperties>
</file>