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74" r:id="rId5"/>
    <p:sldId id="261" r:id="rId6"/>
    <p:sldId id="262" r:id="rId7"/>
    <p:sldId id="263" r:id="rId8"/>
    <p:sldId id="264" r:id="rId9"/>
    <p:sldId id="265" r:id="rId10"/>
    <p:sldId id="266" r:id="rId11"/>
    <p:sldId id="272" r:id="rId12"/>
    <p:sldId id="273" r:id="rId13"/>
  </p:sldIdLst>
  <p:sldSz cx="14630400" cy="8229600"/>
  <p:notesSz cx="14630400" cy="8229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97280" y="2551176"/>
            <a:ext cx="12435840" cy="17282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B1B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94560" y="4608576"/>
            <a:ext cx="10241280" cy="2057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B1B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76284" y="7799368"/>
            <a:ext cx="1650856" cy="335943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496800" y="7629525"/>
            <a:ext cx="2133600" cy="561975"/>
          </a:xfrm>
          <a:custGeom>
            <a:avLst/>
            <a:gdLst/>
            <a:ahLst/>
            <a:cxnLst/>
            <a:rect l="l" t="t" r="r" b="b"/>
            <a:pathLst>
              <a:path w="2133600" h="561975">
                <a:moveTo>
                  <a:pt x="2133600" y="0"/>
                </a:moveTo>
                <a:lnTo>
                  <a:pt x="0" y="0"/>
                </a:lnTo>
                <a:lnTo>
                  <a:pt x="0" y="561975"/>
                </a:lnTo>
                <a:lnTo>
                  <a:pt x="2133600" y="561975"/>
                </a:lnTo>
                <a:lnTo>
                  <a:pt x="21336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B1B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731520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7534656" y="1892808"/>
            <a:ext cx="6364224" cy="54315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500" b="1" i="0">
                <a:solidFill>
                  <a:srgbClr val="1B1B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2876283" y="7799368"/>
            <a:ext cx="1650856" cy="33594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5969" y="307721"/>
            <a:ext cx="13078460" cy="107410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500" b="1" i="0">
                <a:solidFill>
                  <a:srgbClr val="1B1B27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305" y="1825942"/>
            <a:ext cx="7416165" cy="31381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974336" y="7653528"/>
            <a:ext cx="4681728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731520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533888" y="7653528"/>
            <a:ext cx="3364992" cy="4114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 /><Relationship Id="rId2" Type="http://schemas.openxmlformats.org/officeDocument/2006/relationships/image" Target="../media/image2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 /><Relationship Id="rId1" Type="http://schemas.openxmlformats.org/officeDocument/2006/relationships/slideLayout" Target="../slideLayouts/slideLayout5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886774" y="3334125"/>
            <a:ext cx="3988190" cy="2914274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485900" y="3949113"/>
            <a:ext cx="7004957" cy="67345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>
              <a:lnSpc>
                <a:spcPts val="5560"/>
              </a:lnSpc>
            </a:pPr>
            <a:r>
              <a:rPr sz="4400" b="1" spc="105" dirty="0">
                <a:solidFill>
                  <a:srgbClr val="1B1B27"/>
                </a:solidFill>
                <a:latin typeface="Amasis MT Pro Black" panose="02000000000000000000" pitchFamily="2" charset="0"/>
                <a:ea typeface="Amasis MT Pro Black" panose="02000000000000000000" pitchFamily="2" charset="0"/>
                <a:cs typeface="Trebuchet MS"/>
              </a:rPr>
              <a:t>Skin</a:t>
            </a:r>
            <a:r>
              <a:rPr sz="4400" b="1" spc="-240" dirty="0">
                <a:solidFill>
                  <a:srgbClr val="1B1B27"/>
                </a:solidFill>
                <a:latin typeface="Amasis MT Pro Black" panose="02000000000000000000" pitchFamily="2" charset="0"/>
                <a:ea typeface="Amasis MT Pro Black" panose="02000000000000000000" pitchFamily="2" charset="0"/>
                <a:cs typeface="Trebuchet MS"/>
              </a:rPr>
              <a:t> </a:t>
            </a:r>
            <a:r>
              <a:rPr sz="4400" b="1" spc="170" dirty="0">
                <a:solidFill>
                  <a:srgbClr val="1B1B27"/>
                </a:solidFill>
                <a:latin typeface="Amasis MT Pro Black" panose="02000000000000000000" pitchFamily="2" charset="0"/>
                <a:ea typeface="Amasis MT Pro Black" panose="02000000000000000000" pitchFamily="2" charset="0"/>
                <a:cs typeface="Trebuchet MS"/>
              </a:rPr>
              <a:t>Disease</a:t>
            </a:r>
            <a:r>
              <a:rPr sz="4400" b="1" spc="-275" dirty="0">
                <a:solidFill>
                  <a:srgbClr val="1B1B27"/>
                </a:solidFill>
                <a:latin typeface="Amasis MT Pro Black" panose="02000000000000000000" pitchFamily="2" charset="0"/>
                <a:ea typeface="Amasis MT Pro Black" panose="02000000000000000000" pitchFamily="2" charset="0"/>
                <a:cs typeface="Trebuchet MS"/>
              </a:rPr>
              <a:t> </a:t>
            </a:r>
            <a:r>
              <a:rPr sz="4400" b="1" spc="60" dirty="0">
                <a:solidFill>
                  <a:srgbClr val="1B1B27"/>
                </a:solidFill>
                <a:latin typeface="Amasis MT Pro Black" panose="02000000000000000000" pitchFamily="2" charset="0"/>
                <a:ea typeface="Amasis MT Pro Black" panose="02000000000000000000" pitchFamily="2" charset="0"/>
                <a:cs typeface="Trebuchet MS"/>
              </a:rPr>
              <a:t>Prediction</a:t>
            </a:r>
            <a:endParaRPr lang="en-US" sz="4400" b="1" spc="60" dirty="0">
              <a:solidFill>
                <a:srgbClr val="1B1B27"/>
              </a:solidFill>
              <a:latin typeface="Amasis MT Pro Black" panose="02000000000000000000" pitchFamily="2" charset="0"/>
              <a:ea typeface="Amasis MT Pro Black" panose="02000000000000000000" pitchFamily="2" charset="0"/>
              <a:cs typeface="Trebuchet M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9AB72D-3921-0000-C20D-24640CACCF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5489" y="-29424"/>
            <a:ext cx="13137918" cy="361189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EB81652-45DD-1862-4AAB-92CB72CB032F}"/>
              </a:ext>
            </a:extLst>
          </p:cNvPr>
          <p:cNvSpPr txBox="1"/>
          <p:nvPr/>
        </p:nvSpPr>
        <p:spPr>
          <a:xfrm>
            <a:off x="1485900" y="5355847"/>
            <a:ext cx="5503985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endParaRPr lang="en-US" dirty="0"/>
          </a:p>
          <a:p>
            <a:pPr algn="l"/>
            <a:r>
              <a:rPr lang="en-US" sz="2400" b="1" dirty="0" err="1">
                <a:latin typeface="Amasis MT Pro Black" panose="02040A04050005020304" pitchFamily="18" charset="0"/>
              </a:rPr>
              <a:t>Team:Bharath’s</a:t>
            </a:r>
            <a:r>
              <a:rPr lang="en-US" sz="2400" b="1" dirty="0">
                <a:latin typeface="Amasis MT Pro Black" panose="02040A04050005020304" pitchFamily="18" charset="0"/>
              </a:rPr>
              <a:t> AI</a:t>
            </a:r>
          </a:p>
          <a:p>
            <a:pPr algn="l"/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6800" y="7629525"/>
            <a:ext cx="2133600" cy="561975"/>
          </a:xfrm>
          <a:custGeom>
            <a:avLst/>
            <a:gdLst/>
            <a:ahLst/>
            <a:cxnLst/>
            <a:rect l="l" t="t" r="r" b="b"/>
            <a:pathLst>
              <a:path w="2133600" h="561975">
                <a:moveTo>
                  <a:pt x="2133600" y="0"/>
                </a:moveTo>
                <a:lnTo>
                  <a:pt x="0" y="0"/>
                </a:lnTo>
                <a:lnTo>
                  <a:pt x="0" y="561975"/>
                </a:lnTo>
                <a:lnTo>
                  <a:pt x="2133600" y="561975"/>
                </a:lnTo>
                <a:lnTo>
                  <a:pt x="21336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605472" y="1102042"/>
            <a:ext cx="20351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80" dirty="0"/>
              <a:t>Modules: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608012" y="1927161"/>
            <a:ext cx="5286375" cy="34855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355600" indent="-342900">
              <a:lnSpc>
                <a:spcPts val="2405"/>
              </a:lnSpc>
              <a:spcBef>
                <a:spcPts val="125"/>
              </a:spcBef>
              <a:buFont typeface="Arial MT"/>
              <a:buChar char="•"/>
              <a:tabLst>
                <a:tab pos="355600" algn="l"/>
              </a:tabLst>
            </a:pPr>
            <a:r>
              <a:rPr sz="2150" b="1" dirty="0">
                <a:latin typeface="Calibri"/>
                <a:cs typeface="Calibri"/>
              </a:rPr>
              <a:t>Image</a:t>
            </a:r>
            <a:r>
              <a:rPr sz="2150" b="1" spc="75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Processing</a:t>
            </a:r>
            <a:r>
              <a:rPr sz="2150" b="1" spc="105" dirty="0">
                <a:latin typeface="Calibri"/>
                <a:cs typeface="Calibri"/>
              </a:rPr>
              <a:t> </a:t>
            </a:r>
            <a:r>
              <a:rPr sz="2150" b="1" spc="-10" dirty="0">
                <a:latin typeface="Calibri"/>
                <a:cs typeface="Calibri"/>
              </a:rPr>
              <a:t>Module-</a:t>
            </a:r>
            <a:endParaRPr sz="2150">
              <a:latin typeface="Calibri"/>
              <a:cs typeface="Calibri"/>
            </a:endParaRPr>
          </a:p>
          <a:p>
            <a:pPr marL="379730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Uses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OpenCV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PIL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clean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and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enhance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440"/>
              </a:lnSpc>
              <a:buFont typeface="Arial MT"/>
              <a:buChar char="•"/>
              <a:tabLst>
                <a:tab pos="355600" algn="l"/>
              </a:tabLst>
            </a:pPr>
            <a:r>
              <a:rPr sz="2150" b="1" dirty="0">
                <a:latin typeface="Calibri"/>
                <a:cs typeface="Calibri"/>
              </a:rPr>
              <a:t>Skin</a:t>
            </a:r>
            <a:r>
              <a:rPr sz="2150" b="1" spc="80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Disease</a:t>
            </a:r>
            <a:r>
              <a:rPr sz="2150" b="1" spc="135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Classifier</a:t>
            </a:r>
            <a:r>
              <a:rPr sz="2150" b="1" spc="105" dirty="0">
                <a:latin typeface="Calibri"/>
                <a:cs typeface="Calibri"/>
              </a:rPr>
              <a:t> </a:t>
            </a:r>
            <a:r>
              <a:rPr sz="2150" b="1" spc="-10" dirty="0">
                <a:latin typeface="Calibri"/>
                <a:cs typeface="Calibri"/>
              </a:rPr>
              <a:t>Module-</a:t>
            </a:r>
            <a:endParaRPr sz="2150">
              <a:latin typeface="Calibri"/>
              <a:cs typeface="Calibri"/>
            </a:endParaRPr>
          </a:p>
          <a:p>
            <a:pPr marL="327025">
              <a:lnSpc>
                <a:spcPts val="2020"/>
              </a:lnSpc>
            </a:pPr>
            <a:r>
              <a:rPr sz="1800" dirty="0">
                <a:latin typeface="Calibri"/>
                <a:cs typeface="Calibri"/>
              </a:rPr>
              <a:t>CNN model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trained</a:t>
            </a:r>
            <a:r>
              <a:rPr sz="1800" spc="-5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on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HAM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10000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dataset.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405"/>
              </a:lnSpc>
              <a:buFont typeface="Arial MT"/>
              <a:buChar char="•"/>
              <a:tabLst>
                <a:tab pos="355600" algn="l"/>
              </a:tabLst>
            </a:pPr>
            <a:r>
              <a:rPr sz="2150" b="1" dirty="0">
                <a:latin typeface="Calibri"/>
                <a:cs typeface="Calibri"/>
              </a:rPr>
              <a:t>Prediction</a:t>
            </a:r>
            <a:r>
              <a:rPr sz="2150" b="1" spc="135" dirty="0">
                <a:latin typeface="Calibri"/>
                <a:cs typeface="Calibri"/>
              </a:rPr>
              <a:t> </a:t>
            </a:r>
            <a:r>
              <a:rPr sz="2150" b="1" spc="-10" dirty="0">
                <a:latin typeface="Calibri"/>
                <a:cs typeface="Calibri"/>
              </a:rPr>
              <a:t>Module-</a:t>
            </a:r>
            <a:endParaRPr sz="2150">
              <a:latin typeface="Calibri"/>
              <a:cs typeface="Calibri"/>
            </a:endParaRPr>
          </a:p>
          <a:p>
            <a:pPr marL="379730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Outputs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predicted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disease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with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confidence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level.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ts val="2405"/>
              </a:lnSpc>
              <a:buFont typeface="Arial MT"/>
              <a:buChar char="•"/>
              <a:tabLst>
                <a:tab pos="355600" algn="l"/>
              </a:tabLst>
            </a:pPr>
            <a:r>
              <a:rPr sz="2150" b="1" dirty="0">
                <a:latin typeface="Calibri"/>
                <a:cs typeface="Calibri"/>
              </a:rPr>
              <a:t>User</a:t>
            </a:r>
            <a:r>
              <a:rPr sz="2150" b="1" spc="50" dirty="0">
                <a:latin typeface="Calibri"/>
                <a:cs typeface="Calibri"/>
              </a:rPr>
              <a:t> </a:t>
            </a:r>
            <a:r>
              <a:rPr sz="2150" b="1" dirty="0">
                <a:latin typeface="Calibri"/>
                <a:cs typeface="Calibri"/>
              </a:rPr>
              <a:t>Interface</a:t>
            </a:r>
            <a:r>
              <a:rPr sz="2150" b="1" spc="105" dirty="0">
                <a:latin typeface="Calibri"/>
                <a:cs typeface="Calibri"/>
              </a:rPr>
              <a:t> </a:t>
            </a:r>
            <a:r>
              <a:rPr sz="2150" b="1" spc="-10" dirty="0">
                <a:latin typeface="Calibri"/>
                <a:cs typeface="Calibri"/>
              </a:rPr>
              <a:t>Module-</a:t>
            </a:r>
            <a:endParaRPr sz="2150">
              <a:latin typeface="Calibri"/>
              <a:cs typeface="Calibri"/>
            </a:endParaRPr>
          </a:p>
          <a:p>
            <a:pPr marL="379730">
              <a:lnSpc>
                <a:spcPts val="1985"/>
              </a:lnSpc>
            </a:pPr>
            <a:r>
              <a:rPr sz="1800" dirty="0">
                <a:latin typeface="Calibri"/>
                <a:cs typeface="Calibri"/>
              </a:rPr>
              <a:t>Simple</a:t>
            </a:r>
            <a:r>
              <a:rPr sz="1800" spc="-5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web/app</a:t>
            </a:r>
            <a:r>
              <a:rPr sz="1800" spc="-6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interface</a:t>
            </a:r>
            <a:r>
              <a:rPr sz="1800" spc="-7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for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uploading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images.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506" y="1886188"/>
            <a:ext cx="2884646" cy="34740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9612" rIns="0" bIns="0" rtlCol="0">
            <a:spAutoFit/>
          </a:bodyPr>
          <a:lstStyle/>
          <a:p>
            <a:pPr marL="5507990">
              <a:lnSpc>
                <a:spcPct val="100000"/>
              </a:lnSpc>
              <a:spcBef>
                <a:spcPts val="130"/>
              </a:spcBef>
            </a:pPr>
            <a:r>
              <a:rPr spc="65" dirty="0"/>
              <a:t>Conclusion: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6321678" y="1537906"/>
            <a:ext cx="6903084" cy="3252470"/>
          </a:xfrm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 algn="just">
              <a:lnSpc>
                <a:spcPct val="95700"/>
              </a:lnSpc>
              <a:spcBef>
                <a:spcPts val="229"/>
              </a:spcBef>
            </a:pPr>
            <a:r>
              <a:rPr sz="2000" dirty="0">
                <a:latin typeface="Calibri"/>
                <a:cs typeface="Calibri"/>
              </a:rPr>
              <a:t>The</a:t>
            </a:r>
            <a:r>
              <a:rPr sz="2000" spc="25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proposed</a:t>
            </a:r>
            <a:r>
              <a:rPr sz="2000" spc="245" dirty="0">
                <a:latin typeface="Calibri"/>
                <a:cs typeface="Calibri"/>
              </a:rPr>
              <a:t>   </a:t>
            </a:r>
            <a:r>
              <a:rPr sz="2000" spc="-10" dirty="0">
                <a:latin typeface="Calibri"/>
                <a:cs typeface="Calibri"/>
              </a:rPr>
              <a:t>AI-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245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skin</a:t>
            </a:r>
            <a:r>
              <a:rPr sz="2000" spc="25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disease</a:t>
            </a:r>
            <a:r>
              <a:rPr sz="2000" spc="260" dirty="0">
                <a:latin typeface="Calibri"/>
                <a:cs typeface="Calibri"/>
              </a:rPr>
              <a:t>   </a:t>
            </a:r>
            <a:r>
              <a:rPr sz="2000" dirty="0">
                <a:latin typeface="Calibri"/>
                <a:cs typeface="Calibri"/>
              </a:rPr>
              <a:t>prediction</a:t>
            </a:r>
            <a:r>
              <a:rPr sz="2000" spc="250" dirty="0">
                <a:latin typeface="Calibri"/>
                <a:cs typeface="Calibri"/>
              </a:rPr>
              <a:t>   </a:t>
            </a:r>
            <a:r>
              <a:rPr sz="2000" spc="-10" dirty="0">
                <a:latin typeface="Calibri"/>
                <a:cs typeface="Calibri"/>
              </a:rPr>
              <a:t>system </a:t>
            </a:r>
            <a:r>
              <a:rPr sz="2000" dirty="0">
                <a:latin typeface="Calibri"/>
                <a:cs typeface="Calibri"/>
              </a:rPr>
              <a:t>demonstrates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Convolutional</a:t>
            </a:r>
            <a:r>
              <a:rPr sz="2000" spc="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Neural</a:t>
            </a:r>
            <a:r>
              <a:rPr sz="2000" spc="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Networks</a:t>
            </a:r>
            <a:r>
              <a:rPr sz="2000" spc="10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effectively </a:t>
            </a:r>
            <a:r>
              <a:rPr sz="2000" dirty="0">
                <a:latin typeface="Calibri"/>
                <a:cs typeface="Calibri"/>
              </a:rPr>
              <a:t>classify</a:t>
            </a:r>
            <a:r>
              <a:rPr sz="2000" spc="38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various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skin</a:t>
            </a:r>
            <a:r>
              <a:rPr sz="2000" spc="39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conditions</a:t>
            </a:r>
            <a:r>
              <a:rPr sz="2000" spc="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from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dermatoscopic</a:t>
            </a:r>
            <a:r>
              <a:rPr sz="2000" spc="4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images.</a:t>
            </a:r>
            <a:r>
              <a:rPr sz="2000" spc="39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By </a:t>
            </a:r>
            <a:r>
              <a:rPr sz="2000" dirty="0">
                <a:latin typeface="Calibri"/>
                <a:cs typeface="Calibri"/>
              </a:rPr>
              <a:t>leveraging</a:t>
            </a:r>
            <a:r>
              <a:rPr sz="2000" spc="4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HAM10000</a:t>
            </a:r>
            <a:r>
              <a:rPr sz="2000" spc="5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dataset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applying</a:t>
            </a:r>
            <a:r>
              <a:rPr sz="2000" spc="6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preprocessing </a:t>
            </a:r>
            <a:r>
              <a:rPr sz="2000" dirty="0">
                <a:latin typeface="Calibri"/>
                <a:cs typeface="Calibri"/>
              </a:rPr>
              <a:t>techniques,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model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achieves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promising accuracy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reliability.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1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automated</a:t>
            </a:r>
            <a:r>
              <a:rPr sz="2000" spc="10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approach</a:t>
            </a:r>
            <a:r>
              <a:rPr sz="2000" spc="1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enhances</a:t>
            </a:r>
            <a:r>
              <a:rPr sz="2000" spc="1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early</a:t>
            </a:r>
            <a:r>
              <a:rPr sz="2000" spc="11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diagnosis,</a:t>
            </a:r>
            <a:r>
              <a:rPr sz="2000" spc="105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supports </a:t>
            </a:r>
            <a:r>
              <a:rPr sz="2000" dirty="0">
                <a:latin typeface="Calibri"/>
                <a:cs typeface="Calibri"/>
              </a:rPr>
              <a:t>dermatologists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clinical</a:t>
            </a:r>
            <a:r>
              <a:rPr sz="2000" spc="1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decisions,</a:t>
            </a:r>
            <a:r>
              <a:rPr sz="2000" spc="1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1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improves</a:t>
            </a:r>
            <a:r>
              <a:rPr sz="2000" spc="1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accessibility</a:t>
            </a:r>
            <a:r>
              <a:rPr sz="2000" spc="130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skin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spc="-20" dirty="0">
                <a:latin typeface="Calibri"/>
                <a:cs typeface="Calibri"/>
              </a:rPr>
              <a:t>healthcare—</a:t>
            </a:r>
            <a:r>
              <a:rPr sz="2000" dirty="0">
                <a:latin typeface="Calibri"/>
                <a:cs typeface="Calibri"/>
              </a:rPr>
              <a:t>especially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underserved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areas.</a:t>
            </a:r>
            <a:r>
              <a:rPr sz="2000" spc="3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With</a:t>
            </a:r>
            <a:r>
              <a:rPr sz="2000" spc="30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further </a:t>
            </a:r>
            <a:r>
              <a:rPr sz="2000" dirty="0">
                <a:latin typeface="Calibri"/>
                <a:cs typeface="Calibri"/>
              </a:rPr>
              <a:t>optimization</a:t>
            </a:r>
            <a:r>
              <a:rPr sz="2000" spc="21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204" dirty="0">
                <a:latin typeface="Calibri"/>
                <a:cs typeface="Calibri"/>
              </a:rPr>
              <a:t>  </a:t>
            </a:r>
            <a:r>
              <a:rPr sz="2000" spc="-20" dirty="0">
                <a:latin typeface="Calibri"/>
                <a:cs typeface="Calibri"/>
              </a:rPr>
              <a:t>real-</a:t>
            </a:r>
            <a:r>
              <a:rPr sz="2000" dirty="0">
                <a:latin typeface="Calibri"/>
                <a:cs typeface="Calibri"/>
              </a:rPr>
              <a:t>time</a:t>
            </a:r>
            <a:r>
              <a:rPr sz="2000" spc="19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integration,</a:t>
            </a:r>
            <a:r>
              <a:rPr sz="2000" spc="21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2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system</a:t>
            </a:r>
            <a:r>
              <a:rPr sz="2000" spc="2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has</a:t>
            </a:r>
            <a:r>
              <a:rPr sz="2000" spc="204" dirty="0">
                <a:latin typeface="Calibri"/>
                <a:cs typeface="Calibri"/>
              </a:rPr>
              <a:t>  </a:t>
            </a:r>
            <a:r>
              <a:rPr sz="2000" spc="-25" dirty="0">
                <a:latin typeface="Calibri"/>
                <a:cs typeface="Calibri"/>
              </a:rPr>
              <a:t>the </a:t>
            </a:r>
            <a:r>
              <a:rPr sz="2000" dirty="0">
                <a:latin typeface="Calibri"/>
                <a:cs typeface="Calibri"/>
              </a:rPr>
              <a:t>potential</a:t>
            </a:r>
            <a:r>
              <a:rPr sz="2000" spc="10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1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become</a:t>
            </a:r>
            <a:r>
              <a:rPr sz="2000" spc="10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valuable</a:t>
            </a:r>
            <a:r>
              <a:rPr sz="2000" spc="10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tool</a:t>
            </a:r>
            <a:r>
              <a:rPr sz="2000" spc="10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2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110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field</a:t>
            </a:r>
            <a:r>
              <a:rPr sz="2000" spc="105" dirty="0">
                <a:latin typeface="Calibri"/>
                <a:cs typeface="Calibri"/>
              </a:rPr>
              <a:t> 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114" dirty="0">
                <a:latin typeface="Calibri"/>
                <a:cs typeface="Calibri"/>
              </a:rPr>
              <a:t>  </a:t>
            </a:r>
            <a:r>
              <a:rPr sz="2000" spc="-10" dirty="0">
                <a:latin typeface="Calibri"/>
                <a:cs typeface="Calibri"/>
              </a:rPr>
              <a:t>medical diagnostics.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2496800" y="7629525"/>
            <a:ext cx="2133600" cy="561975"/>
          </a:xfrm>
          <a:custGeom>
            <a:avLst/>
            <a:gdLst/>
            <a:ahLst/>
            <a:cxnLst/>
            <a:rect l="l" t="t" r="r" b="b"/>
            <a:pathLst>
              <a:path w="2133600" h="561975">
                <a:moveTo>
                  <a:pt x="2133600" y="0"/>
                </a:moveTo>
                <a:lnTo>
                  <a:pt x="0" y="0"/>
                </a:lnTo>
                <a:lnTo>
                  <a:pt x="0" y="561975"/>
                </a:lnTo>
                <a:lnTo>
                  <a:pt x="2133600" y="561975"/>
                </a:lnTo>
                <a:lnTo>
                  <a:pt x="21336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86075" y="1809750"/>
            <a:ext cx="7448550" cy="435292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3594" y="1450974"/>
            <a:ext cx="12609830" cy="1473200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 marR="5080" indent="279400">
              <a:lnSpc>
                <a:spcPts val="5630"/>
              </a:lnSpc>
              <a:spcBef>
                <a:spcPts val="335"/>
              </a:spcBef>
              <a:tabLst>
                <a:tab pos="4897120" algn="l"/>
              </a:tabLst>
            </a:pPr>
            <a:r>
              <a:rPr sz="4400" spc="229" dirty="0"/>
              <a:t>INTRODUCTION</a:t>
            </a:r>
            <a:r>
              <a:rPr sz="4400" dirty="0"/>
              <a:t>	</a:t>
            </a:r>
            <a:r>
              <a:rPr sz="4400" spc="-535" dirty="0"/>
              <a:t>:</a:t>
            </a:r>
            <a:r>
              <a:rPr sz="4400" spc="-170" dirty="0"/>
              <a:t> </a:t>
            </a:r>
            <a:r>
              <a:rPr sz="4800" b="0" spc="-415" dirty="0">
                <a:solidFill>
                  <a:srgbClr val="000000"/>
                </a:solidFill>
                <a:latin typeface="Trebuchet MS"/>
                <a:cs typeface="Trebuchet MS"/>
              </a:rPr>
              <a:t>The</a:t>
            </a:r>
            <a:r>
              <a:rPr sz="4800" b="0" spc="-53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b="0" spc="-185" dirty="0">
                <a:solidFill>
                  <a:srgbClr val="000000"/>
                </a:solidFill>
                <a:latin typeface="Trebuchet MS"/>
                <a:cs typeface="Trebuchet MS"/>
              </a:rPr>
              <a:t>Need</a:t>
            </a:r>
            <a:r>
              <a:rPr sz="4800" b="0" spc="-53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b="0" spc="-360" dirty="0">
                <a:solidFill>
                  <a:srgbClr val="000000"/>
                </a:solidFill>
                <a:latin typeface="Trebuchet MS"/>
                <a:cs typeface="Trebuchet MS"/>
              </a:rPr>
              <a:t>for</a:t>
            </a:r>
            <a:r>
              <a:rPr sz="4800" b="0" spc="-52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b="0" spc="-240" dirty="0">
                <a:solidFill>
                  <a:srgbClr val="000000"/>
                </a:solidFill>
                <a:latin typeface="Trebuchet MS"/>
                <a:cs typeface="Trebuchet MS"/>
              </a:rPr>
              <a:t>AI</a:t>
            </a:r>
            <a:r>
              <a:rPr sz="4800" b="0" spc="-59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b="0" spc="-245" dirty="0">
                <a:solidFill>
                  <a:srgbClr val="000000"/>
                </a:solidFill>
                <a:latin typeface="Trebuchet MS"/>
                <a:cs typeface="Trebuchet MS"/>
              </a:rPr>
              <a:t>in</a:t>
            </a:r>
            <a:r>
              <a:rPr sz="4800" b="0" spc="-570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b="0" spc="-175" dirty="0">
                <a:solidFill>
                  <a:srgbClr val="000000"/>
                </a:solidFill>
                <a:latin typeface="Trebuchet MS"/>
                <a:cs typeface="Trebuchet MS"/>
              </a:rPr>
              <a:t>Skin</a:t>
            </a:r>
            <a:r>
              <a:rPr sz="4800" b="0" spc="-495" dirty="0">
                <a:solidFill>
                  <a:srgbClr val="000000"/>
                </a:solidFill>
                <a:latin typeface="Trebuchet MS"/>
                <a:cs typeface="Trebuchet MS"/>
              </a:rPr>
              <a:t> </a:t>
            </a:r>
            <a:r>
              <a:rPr sz="4800" b="0" spc="-70" dirty="0">
                <a:solidFill>
                  <a:srgbClr val="000000"/>
                </a:solidFill>
                <a:latin typeface="Trebuchet MS"/>
                <a:cs typeface="Trebuchet MS"/>
              </a:rPr>
              <a:t>Disease </a:t>
            </a:r>
            <a:r>
              <a:rPr sz="4800" b="0" spc="-10" dirty="0">
                <a:solidFill>
                  <a:srgbClr val="000000"/>
                </a:solidFill>
                <a:latin typeface="Trebuchet MS"/>
                <a:cs typeface="Trebuchet MS"/>
              </a:rPr>
              <a:t>Diagnosis</a:t>
            </a:r>
            <a:endParaRPr sz="4800">
              <a:latin typeface="Trebuchet MS"/>
              <a:cs typeface="Trebuchet M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1684" y="3528377"/>
            <a:ext cx="5706745" cy="340995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70" dirty="0">
                <a:solidFill>
                  <a:srgbClr val="1B1B27"/>
                </a:solidFill>
                <a:latin typeface="Trebuchet MS"/>
                <a:cs typeface="Trebuchet MS"/>
              </a:rPr>
              <a:t>Rising</a:t>
            </a:r>
            <a:r>
              <a:rPr sz="2150" spc="-30" dirty="0">
                <a:solidFill>
                  <a:srgbClr val="1B1B27"/>
                </a:solidFill>
                <a:latin typeface="Trebuchet MS"/>
                <a:cs typeface="Trebuchet MS"/>
              </a:rPr>
              <a:t> </a:t>
            </a:r>
            <a:r>
              <a:rPr sz="2150" spc="80" dirty="0">
                <a:solidFill>
                  <a:srgbClr val="1B1B27"/>
                </a:solidFill>
                <a:latin typeface="Trebuchet MS"/>
                <a:cs typeface="Trebuchet MS"/>
              </a:rPr>
              <a:t>Skin</a:t>
            </a:r>
            <a:r>
              <a:rPr sz="2150" spc="-105" dirty="0">
                <a:solidFill>
                  <a:srgbClr val="1B1B27"/>
                </a:solidFill>
                <a:latin typeface="Trebuchet MS"/>
                <a:cs typeface="Trebuchet MS"/>
              </a:rPr>
              <a:t> </a:t>
            </a:r>
            <a:r>
              <a:rPr sz="2150" spc="50" dirty="0">
                <a:solidFill>
                  <a:srgbClr val="1B1B27"/>
                </a:solidFill>
                <a:latin typeface="Trebuchet MS"/>
                <a:cs typeface="Trebuchet MS"/>
              </a:rPr>
              <a:t>Health</a:t>
            </a:r>
            <a:r>
              <a:rPr sz="2150" spc="-25" dirty="0">
                <a:solidFill>
                  <a:srgbClr val="1B1B27"/>
                </a:solidFill>
                <a:latin typeface="Trebuchet MS"/>
                <a:cs typeface="Trebuchet MS"/>
              </a:rPr>
              <a:t> </a:t>
            </a:r>
            <a:r>
              <a:rPr sz="2150" spc="90" dirty="0">
                <a:solidFill>
                  <a:srgbClr val="1B1B27"/>
                </a:solidFill>
                <a:latin typeface="Trebuchet MS"/>
                <a:cs typeface="Trebuchet MS"/>
              </a:rPr>
              <a:t>concerns</a:t>
            </a:r>
            <a:endParaRPr sz="2150">
              <a:latin typeface="Trebuchet MS"/>
              <a:cs typeface="Trebuchet MS"/>
            </a:endParaRPr>
          </a:p>
          <a:p>
            <a:pPr marL="12700" marR="377825">
              <a:lnSpc>
                <a:spcPct val="122100"/>
              </a:lnSpc>
              <a:spcBef>
                <a:spcPts val="1695"/>
              </a:spcBef>
            </a:pPr>
            <a:r>
              <a:rPr sz="2000" dirty="0">
                <a:latin typeface="Calibri"/>
                <a:cs typeface="Calibri"/>
              </a:rPr>
              <a:t>Skin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diseases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are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common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worldwide,</a:t>
            </a:r>
            <a:r>
              <a:rPr sz="2000" spc="-9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yet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access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dermatologists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limited,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especially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rural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areas.</a:t>
            </a:r>
            <a:endParaRPr sz="2000">
              <a:latin typeface="Calibri"/>
              <a:cs typeface="Calibri"/>
            </a:endParaRPr>
          </a:p>
          <a:p>
            <a:pPr marL="12700" marR="5080">
              <a:lnSpc>
                <a:spcPts val="2930"/>
              </a:lnSpc>
              <a:spcBef>
                <a:spcPts val="110"/>
              </a:spcBef>
            </a:pPr>
            <a:r>
              <a:rPr sz="2000" dirty="0">
                <a:latin typeface="Calibri"/>
                <a:cs typeface="Calibri"/>
              </a:rPr>
              <a:t>Misdiagnosis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lead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delayed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treatment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severe </a:t>
            </a:r>
            <a:r>
              <a:rPr sz="2000" dirty="0">
                <a:latin typeface="Calibri"/>
                <a:cs typeface="Calibri"/>
              </a:rPr>
              <a:t>health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outcomes</a:t>
            </a:r>
            <a:r>
              <a:rPr sz="1550" spc="-10" dirty="0">
                <a:latin typeface="Calibri"/>
                <a:cs typeface="Calibri"/>
              </a:rPr>
              <a:t>.</a:t>
            </a:r>
            <a:endParaRPr sz="155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2055"/>
              </a:spcBef>
              <a:buChar char="•"/>
              <a:tabLst>
                <a:tab pos="354965" algn="l"/>
              </a:tabLst>
            </a:pPr>
            <a:r>
              <a:rPr sz="1700" dirty="0">
                <a:solidFill>
                  <a:srgbClr val="3B3939"/>
                </a:solidFill>
                <a:latin typeface="Roboto"/>
                <a:cs typeface="Roboto"/>
              </a:rPr>
              <a:t>I</a:t>
            </a:r>
            <a:r>
              <a:rPr sz="1700" dirty="0">
                <a:latin typeface="Roboto"/>
                <a:cs typeface="Roboto"/>
              </a:rPr>
              <a:t>ncreasing</a:t>
            </a:r>
            <a:r>
              <a:rPr sz="1700" spc="5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global</a:t>
            </a:r>
            <a:r>
              <a:rPr sz="1700" spc="7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skin</a:t>
            </a:r>
            <a:r>
              <a:rPr sz="1700" spc="6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disease</a:t>
            </a:r>
            <a:r>
              <a:rPr sz="1700" spc="30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burden</a:t>
            </a:r>
            <a:endParaRPr sz="170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1445"/>
              </a:spcBef>
              <a:buChar char="•"/>
              <a:tabLst>
                <a:tab pos="354965" algn="l"/>
              </a:tabLst>
            </a:pPr>
            <a:r>
              <a:rPr sz="1700" dirty="0">
                <a:latin typeface="Roboto"/>
                <a:cs typeface="Roboto"/>
              </a:rPr>
              <a:t>Shortage</a:t>
            </a:r>
            <a:r>
              <a:rPr sz="1700" spc="12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of</a:t>
            </a:r>
            <a:r>
              <a:rPr sz="1700" spc="6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skilled</a:t>
            </a:r>
            <a:r>
              <a:rPr sz="1700" spc="6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dermatologists</a:t>
            </a:r>
            <a:endParaRPr sz="170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spcBef>
                <a:spcPts val="890"/>
              </a:spcBef>
              <a:buChar char="•"/>
              <a:tabLst>
                <a:tab pos="354965" algn="l"/>
              </a:tabLst>
            </a:pPr>
            <a:r>
              <a:rPr sz="1700" dirty="0">
                <a:latin typeface="Roboto"/>
                <a:cs typeface="Roboto"/>
              </a:rPr>
              <a:t>Need</a:t>
            </a:r>
            <a:r>
              <a:rPr sz="1700" spc="114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for</a:t>
            </a:r>
            <a:r>
              <a:rPr sz="1700" spc="12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fast,</a:t>
            </a:r>
            <a:r>
              <a:rPr sz="1700" spc="16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accurate,</a:t>
            </a:r>
            <a:r>
              <a:rPr sz="1700" spc="7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and</a:t>
            </a:r>
            <a:r>
              <a:rPr sz="1700" spc="114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affordable</a:t>
            </a:r>
            <a:r>
              <a:rPr sz="1700" spc="90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solutions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591806" y="3528377"/>
            <a:ext cx="1997710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90" dirty="0">
                <a:solidFill>
                  <a:srgbClr val="1B1B27"/>
                </a:solidFill>
                <a:latin typeface="Trebuchet MS"/>
                <a:cs typeface="Trebuchet MS"/>
              </a:rPr>
              <a:t>The</a:t>
            </a:r>
            <a:r>
              <a:rPr sz="2150" spc="-55" dirty="0">
                <a:solidFill>
                  <a:srgbClr val="1B1B27"/>
                </a:solidFill>
                <a:latin typeface="Trebuchet MS"/>
                <a:cs typeface="Trebuchet MS"/>
              </a:rPr>
              <a:t> </a:t>
            </a:r>
            <a:r>
              <a:rPr sz="2150" spc="135" dirty="0">
                <a:solidFill>
                  <a:srgbClr val="1B1B27"/>
                </a:solidFill>
                <a:latin typeface="Trebuchet MS"/>
                <a:cs typeface="Trebuchet MS"/>
              </a:rPr>
              <a:t>Case</a:t>
            </a:r>
            <a:r>
              <a:rPr sz="2150" spc="-60" dirty="0">
                <a:solidFill>
                  <a:srgbClr val="1B1B27"/>
                </a:solidFill>
                <a:latin typeface="Trebuchet MS"/>
                <a:cs typeface="Trebuchet MS"/>
              </a:rPr>
              <a:t> </a:t>
            </a:r>
            <a:r>
              <a:rPr sz="2150" dirty="0">
                <a:solidFill>
                  <a:srgbClr val="1B1B27"/>
                </a:solidFill>
                <a:latin typeface="Trebuchet MS"/>
                <a:cs typeface="Trebuchet MS"/>
              </a:rPr>
              <a:t>for</a:t>
            </a:r>
            <a:r>
              <a:rPr sz="2150" spc="-70" dirty="0">
                <a:solidFill>
                  <a:srgbClr val="1B1B27"/>
                </a:solidFill>
                <a:latin typeface="Trebuchet MS"/>
                <a:cs typeface="Trebuchet MS"/>
              </a:rPr>
              <a:t> </a:t>
            </a:r>
            <a:r>
              <a:rPr sz="2150" spc="55" dirty="0">
                <a:solidFill>
                  <a:srgbClr val="1B1B27"/>
                </a:solidFill>
                <a:latin typeface="Trebuchet MS"/>
                <a:cs typeface="Trebuchet MS"/>
              </a:rPr>
              <a:t>AI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567294" y="4126420"/>
            <a:ext cx="6235065" cy="150368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42300"/>
              </a:lnSpc>
              <a:spcBef>
                <a:spcPts val="114"/>
              </a:spcBef>
            </a:pPr>
            <a:r>
              <a:rPr sz="1700" dirty="0">
                <a:latin typeface="Roboto"/>
                <a:cs typeface="Roboto"/>
              </a:rPr>
              <a:t>AI</a:t>
            </a:r>
            <a:r>
              <a:rPr sz="1700" spc="3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models</a:t>
            </a:r>
            <a:r>
              <a:rPr sz="1700" spc="7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can</a:t>
            </a:r>
            <a:r>
              <a:rPr sz="1700" spc="8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detect</a:t>
            </a:r>
            <a:r>
              <a:rPr sz="1700" spc="9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patterns</a:t>
            </a:r>
            <a:r>
              <a:rPr sz="1700" spc="7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in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skin</a:t>
            </a:r>
            <a:r>
              <a:rPr sz="1700" spc="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images</a:t>
            </a:r>
            <a:r>
              <a:rPr sz="1700" spc="7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and</a:t>
            </a:r>
            <a:r>
              <a:rPr sz="1700" spc="6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predict </a:t>
            </a:r>
            <a:r>
              <a:rPr sz="1700" dirty="0">
                <a:latin typeface="Roboto"/>
                <a:cs typeface="Roboto"/>
              </a:rPr>
              <a:t>diseases</a:t>
            </a:r>
            <a:r>
              <a:rPr sz="1700" spc="9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like</a:t>
            </a:r>
            <a:r>
              <a:rPr sz="1700" spc="7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eczema,</a:t>
            </a:r>
            <a:r>
              <a:rPr sz="1700" spc="4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psoriasis,</a:t>
            </a:r>
            <a:r>
              <a:rPr sz="1700" spc="4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or</a:t>
            </a:r>
            <a:r>
              <a:rPr sz="1700" spc="1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melanoma</a:t>
            </a:r>
            <a:r>
              <a:rPr sz="1700" spc="12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with</a:t>
            </a:r>
            <a:r>
              <a:rPr sz="1700" spc="110" dirty="0">
                <a:latin typeface="Roboto"/>
                <a:cs typeface="Roboto"/>
              </a:rPr>
              <a:t> </a:t>
            </a:r>
            <a:r>
              <a:rPr sz="1700" spc="-20" dirty="0">
                <a:latin typeface="Roboto"/>
                <a:cs typeface="Roboto"/>
              </a:rPr>
              <a:t>high </a:t>
            </a:r>
            <a:r>
              <a:rPr sz="1700" dirty="0">
                <a:latin typeface="Roboto"/>
                <a:cs typeface="Roboto"/>
              </a:rPr>
              <a:t>accuracy.</a:t>
            </a:r>
            <a:r>
              <a:rPr sz="1700" spc="3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Our</a:t>
            </a:r>
            <a:r>
              <a:rPr sz="1700" spc="6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system</a:t>
            </a:r>
            <a:r>
              <a:rPr sz="1700" spc="3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aims</a:t>
            </a:r>
            <a:r>
              <a:rPr sz="1700" spc="5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to</a:t>
            </a:r>
            <a:r>
              <a:rPr sz="1700" spc="3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deliver</a:t>
            </a:r>
            <a:r>
              <a:rPr sz="1700" spc="6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timely</a:t>
            </a:r>
            <a:r>
              <a:rPr sz="1700" spc="5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predictions</a:t>
            </a:r>
            <a:r>
              <a:rPr sz="1700" spc="-25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and</a:t>
            </a:r>
            <a:r>
              <a:rPr sz="1700" spc="50" dirty="0">
                <a:latin typeface="Roboto"/>
                <a:cs typeface="Roboto"/>
              </a:rPr>
              <a:t> </a:t>
            </a:r>
            <a:r>
              <a:rPr sz="1700" spc="-25" dirty="0">
                <a:latin typeface="Roboto"/>
                <a:cs typeface="Roboto"/>
              </a:rPr>
              <a:t>aid </a:t>
            </a:r>
            <a:r>
              <a:rPr sz="1700" dirty="0">
                <a:latin typeface="Roboto"/>
                <a:cs typeface="Roboto"/>
              </a:rPr>
              <a:t>in</a:t>
            </a:r>
            <a:r>
              <a:rPr sz="1700" spc="-2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early</a:t>
            </a:r>
            <a:r>
              <a:rPr sz="1700" spc="40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diagnosis.</a:t>
            </a:r>
            <a:r>
              <a:rPr sz="1700" spc="-10" dirty="0">
                <a:solidFill>
                  <a:srgbClr val="3B3939"/>
                </a:solidFill>
                <a:latin typeface="Roboto"/>
                <a:cs typeface="Roboto"/>
              </a:rPr>
              <a:t>.</a:t>
            </a:r>
            <a:endParaRPr sz="1700">
              <a:latin typeface="Roboto"/>
              <a:cs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6800" y="7629525"/>
            <a:ext cx="2133600" cy="561975"/>
          </a:xfrm>
          <a:custGeom>
            <a:avLst/>
            <a:gdLst/>
            <a:ahLst/>
            <a:cxnLst/>
            <a:rect l="l" t="t" r="r" b="b"/>
            <a:pathLst>
              <a:path w="2133600" h="561975">
                <a:moveTo>
                  <a:pt x="2133600" y="0"/>
                </a:moveTo>
                <a:lnTo>
                  <a:pt x="0" y="0"/>
                </a:lnTo>
                <a:lnTo>
                  <a:pt x="0" y="561975"/>
                </a:lnTo>
                <a:lnTo>
                  <a:pt x="2133600" y="561975"/>
                </a:lnTo>
                <a:lnTo>
                  <a:pt x="21336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244846" y="1337055"/>
            <a:ext cx="4261485" cy="63246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dirty="0">
                <a:solidFill>
                  <a:srgbClr val="000000"/>
                </a:solidFill>
                <a:latin typeface="Calibri"/>
                <a:cs typeface="Calibri"/>
              </a:rPr>
              <a:t>Problem</a:t>
            </a:r>
            <a:r>
              <a:rPr sz="3950" spc="-5" dirty="0">
                <a:solidFill>
                  <a:srgbClr val="000000"/>
                </a:solidFill>
                <a:latin typeface="Calibri"/>
                <a:cs typeface="Calibri"/>
              </a:rPr>
              <a:t> </a:t>
            </a:r>
            <a:r>
              <a:rPr sz="3950" spc="-10" dirty="0">
                <a:solidFill>
                  <a:srgbClr val="000000"/>
                </a:solidFill>
                <a:latin typeface="Calibri"/>
                <a:cs typeface="Calibri"/>
              </a:rPr>
              <a:t>Statement:</a:t>
            </a:r>
            <a:endParaRPr sz="395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8677" y="2510091"/>
            <a:ext cx="13056235" cy="343344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813435" marR="5080" indent="-343535" algn="just">
              <a:lnSpc>
                <a:spcPct val="101299"/>
              </a:lnSpc>
              <a:spcBef>
                <a:spcPts val="85"/>
              </a:spcBef>
              <a:buFont typeface="Wingdings"/>
              <a:buChar char=""/>
              <a:tabLst>
                <a:tab pos="813435" algn="l"/>
              </a:tabLst>
            </a:pPr>
            <a:r>
              <a:rPr sz="2750" dirty="0">
                <a:latin typeface="Calibri"/>
                <a:cs typeface="Calibri"/>
              </a:rPr>
              <a:t>Skin</a:t>
            </a:r>
            <a:r>
              <a:rPr sz="2750" spc="4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diseases</a:t>
            </a:r>
            <a:r>
              <a:rPr sz="2750" spc="4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</a:t>
            </a:r>
            <a:r>
              <a:rPr sz="2750" spc="4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common</a:t>
            </a:r>
            <a:r>
              <a:rPr sz="2750" spc="43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4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require</a:t>
            </a:r>
            <a:r>
              <a:rPr sz="2750" spc="4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accurate</a:t>
            </a:r>
            <a:r>
              <a:rPr sz="2750" spc="4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diagnosis</a:t>
            </a:r>
            <a:r>
              <a:rPr sz="2750" spc="4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459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effective</a:t>
            </a:r>
            <a:r>
              <a:rPr sz="2750" spc="48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treatment. </a:t>
            </a:r>
            <a:r>
              <a:rPr sz="2750" dirty="0">
                <a:latin typeface="Calibri"/>
                <a:cs typeface="Calibri"/>
              </a:rPr>
              <a:t>However,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114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many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areas,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especially</a:t>
            </a:r>
            <a:r>
              <a:rPr sz="2750" spc="1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rural</a:t>
            </a:r>
            <a:r>
              <a:rPr sz="2750" spc="1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regions,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access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dermatologists</a:t>
            </a:r>
            <a:r>
              <a:rPr sz="2750" spc="18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limited,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manual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diagnosis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time-consuming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error-</a:t>
            </a:r>
            <a:r>
              <a:rPr sz="2750" spc="-10" dirty="0">
                <a:latin typeface="Calibri"/>
                <a:cs typeface="Calibri"/>
              </a:rPr>
              <a:t>prone.</a:t>
            </a: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75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2750">
              <a:latin typeface="Calibri"/>
              <a:cs typeface="Calibri"/>
            </a:endParaRPr>
          </a:p>
          <a:p>
            <a:pPr marL="355600" marR="6350" indent="-343535" algn="just">
              <a:lnSpc>
                <a:spcPct val="101200"/>
              </a:lnSpc>
              <a:buFont typeface="Wingdings"/>
              <a:buChar char=""/>
              <a:tabLst>
                <a:tab pos="355600" algn="l"/>
              </a:tabLst>
            </a:pPr>
            <a:r>
              <a:rPr sz="2750" dirty="0">
                <a:latin typeface="Calibri"/>
                <a:cs typeface="Calibri"/>
              </a:rPr>
              <a:t>To</a:t>
            </a:r>
            <a:r>
              <a:rPr sz="2750" spc="14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overcome</a:t>
            </a:r>
            <a:r>
              <a:rPr sz="2750" spc="17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this,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there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is</a:t>
            </a:r>
            <a:r>
              <a:rPr sz="2750" spc="1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1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need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7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</a:t>
            </a:r>
            <a:r>
              <a:rPr sz="2750" spc="1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AI-based</a:t>
            </a:r>
            <a:r>
              <a:rPr sz="2750" spc="15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2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that</a:t>
            </a:r>
            <a:r>
              <a:rPr sz="2750" spc="14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can</a:t>
            </a:r>
            <a:r>
              <a:rPr sz="2750" spc="2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predict</a:t>
            </a:r>
            <a:r>
              <a:rPr sz="2750" spc="15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skin</a:t>
            </a:r>
            <a:r>
              <a:rPr sz="2750" spc="19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diseases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6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images.</a:t>
            </a:r>
            <a:r>
              <a:rPr sz="2750" spc="6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Such</a:t>
            </a:r>
            <a:r>
              <a:rPr sz="2750" spc="6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</a:t>
            </a:r>
            <a:r>
              <a:rPr sz="2750" spc="6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system</a:t>
            </a:r>
            <a:r>
              <a:rPr sz="2750" spc="66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would</a:t>
            </a:r>
            <a:r>
              <a:rPr sz="2750" spc="63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provide</a:t>
            </a:r>
            <a:r>
              <a:rPr sz="2750" spc="5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quick,</a:t>
            </a:r>
            <a:r>
              <a:rPr sz="2750" spc="60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reliable</a:t>
            </a:r>
            <a:r>
              <a:rPr sz="2750" spc="6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results</a:t>
            </a:r>
            <a:r>
              <a:rPr sz="2750" spc="66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6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help</a:t>
            </a:r>
            <a:r>
              <a:rPr sz="2750" spc="6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59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early </a:t>
            </a:r>
            <a:r>
              <a:rPr sz="2750" dirty="0">
                <a:latin typeface="Calibri"/>
                <a:cs typeface="Calibri"/>
              </a:rPr>
              <a:t>detection,</a:t>
            </a:r>
            <a:r>
              <a:rPr sz="2750" spc="9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making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dermatological</a:t>
            </a:r>
            <a:r>
              <a:rPr sz="2750" spc="8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care</a:t>
            </a:r>
            <a:r>
              <a:rPr sz="2750" spc="10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more</a:t>
            </a:r>
            <a:r>
              <a:rPr sz="2750" spc="1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accessible</a:t>
            </a:r>
            <a:r>
              <a:rPr sz="2750" spc="9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7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efficient.</a:t>
            </a:r>
            <a:endParaRPr sz="275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2557D-7D23-8951-04A7-66E22A5EF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5970" y="849914"/>
            <a:ext cx="13078460" cy="538609"/>
          </a:xfrm>
        </p:spPr>
        <p:txBody>
          <a:bodyPr/>
          <a:lstStyle/>
          <a:p>
            <a:r>
              <a:rPr lang="en-US" dirty="0"/>
              <a:t>Solution Overview: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2373FA-9335-517A-AFE6-FA368B867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5969" y="2250903"/>
            <a:ext cx="12617645" cy="4753635"/>
          </a:xfrm>
        </p:spPr>
        <p:txBody>
          <a:bodyPr/>
          <a:lstStyle/>
          <a:p>
            <a:r>
              <a:rPr lang="en-US" dirty="0"/>
              <a:t>Our AI-Powered Skin Disease Prediction System:
📸 Image Input: Users upload or capture a skin image.
⚙️ Preprocessing: Images are resized, normalized, and augmented to improve model performance.
🧠 CNN-Based Classification: A trained Convolutional Neural Network (CNN) processes the image and predicts the disease.</a:t>
            </a:r>
          </a:p>
          <a:p>
            <a:endParaRPr lang="en-US" dirty="0"/>
          </a:p>
          <a:p>
            <a:r>
              <a:rPr lang="en-US" dirty="0"/>
              <a:t>📊 Result Display: The predicted skin condition is shown along with confidence scores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123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6800" y="7629525"/>
            <a:ext cx="2133600" cy="561975"/>
          </a:xfrm>
          <a:custGeom>
            <a:avLst/>
            <a:gdLst/>
            <a:ahLst/>
            <a:cxnLst/>
            <a:rect l="l" t="t" r="r" b="b"/>
            <a:pathLst>
              <a:path w="2133600" h="561975">
                <a:moveTo>
                  <a:pt x="2133600" y="0"/>
                </a:moveTo>
                <a:lnTo>
                  <a:pt x="0" y="0"/>
                </a:lnTo>
                <a:lnTo>
                  <a:pt x="0" y="561975"/>
                </a:lnTo>
                <a:lnTo>
                  <a:pt x="2133600" y="561975"/>
                </a:lnTo>
                <a:lnTo>
                  <a:pt x="21336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1684" y="1670049"/>
            <a:ext cx="4722495" cy="70104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400" spc="80" dirty="0"/>
              <a:t>Existing</a:t>
            </a:r>
            <a:r>
              <a:rPr sz="4400" spc="-290" dirty="0"/>
              <a:t> </a:t>
            </a:r>
            <a:r>
              <a:rPr sz="4400" spc="114" dirty="0"/>
              <a:t>Systems:</a:t>
            </a:r>
            <a:endParaRPr sz="4400"/>
          </a:p>
        </p:txBody>
      </p:sp>
      <p:sp>
        <p:nvSpPr>
          <p:cNvPr id="4" name="object 4"/>
          <p:cNvSpPr txBox="1"/>
          <p:nvPr/>
        </p:nvSpPr>
        <p:spPr>
          <a:xfrm>
            <a:off x="781684" y="2966402"/>
            <a:ext cx="1776095" cy="148653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75" dirty="0">
                <a:solidFill>
                  <a:srgbClr val="1B1B27"/>
                </a:solidFill>
                <a:latin typeface="Trebuchet MS"/>
                <a:cs typeface="Trebuchet MS"/>
              </a:rPr>
              <a:t>Strengths</a:t>
            </a:r>
            <a:endParaRPr sz="215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180"/>
              </a:spcBef>
            </a:pPr>
            <a:endParaRPr sz="2150">
              <a:latin typeface="Trebuchet MS"/>
              <a:cs typeface="Trebuchet MS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1550" spc="-10" dirty="0">
                <a:latin typeface="Roboto"/>
                <a:cs typeface="Roboto"/>
              </a:rPr>
              <a:t>SkinVision</a:t>
            </a:r>
            <a:endParaRPr sz="1550">
              <a:latin typeface="Roboto"/>
              <a:cs typeface="Roboto"/>
            </a:endParaRPr>
          </a:p>
          <a:p>
            <a:pPr>
              <a:lnSpc>
                <a:spcPct val="100000"/>
              </a:lnSpc>
              <a:spcBef>
                <a:spcPts val="455"/>
              </a:spcBef>
              <a:buFont typeface="Roboto"/>
              <a:buChar char="•"/>
            </a:pPr>
            <a:endParaRPr sz="1550">
              <a:latin typeface="Roboto"/>
              <a:cs typeface="Roboto"/>
            </a:endParaRPr>
          </a:p>
          <a:p>
            <a:pPr marL="354965" indent="-342265">
              <a:lnSpc>
                <a:spcPct val="100000"/>
              </a:lnSpc>
              <a:buChar char="•"/>
              <a:tabLst>
                <a:tab pos="354965" algn="l"/>
              </a:tabLst>
            </a:pPr>
            <a:r>
              <a:rPr sz="1700" dirty="0">
                <a:solidFill>
                  <a:srgbClr val="3B3939"/>
                </a:solidFill>
                <a:latin typeface="Roboto"/>
                <a:cs typeface="Roboto"/>
              </a:rPr>
              <a:t>g</a:t>
            </a:r>
            <a:r>
              <a:rPr sz="1550" dirty="0">
                <a:latin typeface="Roboto"/>
                <a:cs typeface="Roboto"/>
              </a:rPr>
              <a:t>oogle</a:t>
            </a:r>
            <a:r>
              <a:rPr sz="1550" spc="90" dirty="0">
                <a:latin typeface="Roboto"/>
                <a:cs typeface="Roboto"/>
              </a:rPr>
              <a:t> </a:t>
            </a:r>
            <a:r>
              <a:rPr sz="1550" dirty="0">
                <a:latin typeface="Roboto"/>
                <a:cs typeface="Roboto"/>
              </a:rPr>
              <a:t>AI</a:t>
            </a:r>
            <a:r>
              <a:rPr sz="1550" spc="114" dirty="0">
                <a:latin typeface="Roboto"/>
                <a:cs typeface="Roboto"/>
              </a:rPr>
              <a:t> </a:t>
            </a:r>
            <a:r>
              <a:rPr sz="1550" spc="-20" dirty="0">
                <a:latin typeface="Roboto"/>
                <a:cs typeface="Roboto"/>
              </a:rPr>
              <a:t>Derm</a:t>
            </a:r>
            <a:endParaRPr sz="1550">
              <a:latin typeface="Roboto"/>
              <a:cs typeface="Roboto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840351" y="2966402"/>
            <a:ext cx="2628265" cy="81026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495300">
              <a:lnSpc>
                <a:spcPct val="100000"/>
              </a:lnSpc>
              <a:spcBef>
                <a:spcPts val="125"/>
              </a:spcBef>
            </a:pPr>
            <a:r>
              <a:rPr sz="2150" spc="140" dirty="0">
                <a:solidFill>
                  <a:srgbClr val="1B1B27"/>
                </a:solidFill>
                <a:latin typeface="Trebuchet MS"/>
                <a:cs typeface="Trebuchet MS"/>
              </a:rPr>
              <a:t>Weaknesses</a:t>
            </a:r>
            <a:endParaRPr sz="2150">
              <a:latin typeface="Trebuchet MS"/>
              <a:cs typeface="Trebuchet MS"/>
            </a:endParaRPr>
          </a:p>
          <a:p>
            <a:pPr marL="297815" indent="-285115">
              <a:lnSpc>
                <a:spcPct val="100000"/>
              </a:lnSpc>
              <a:spcBef>
                <a:spcPts val="1415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More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complex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7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deploy.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865741" y="2966402"/>
            <a:ext cx="2393315" cy="35750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150" spc="90" dirty="0">
                <a:solidFill>
                  <a:srgbClr val="1B1B27"/>
                </a:solidFill>
                <a:latin typeface="Trebuchet MS"/>
                <a:cs typeface="Trebuchet MS"/>
              </a:rPr>
              <a:t>Our</a:t>
            </a:r>
            <a:r>
              <a:rPr sz="2150" spc="-135" dirty="0">
                <a:solidFill>
                  <a:srgbClr val="1B1B27"/>
                </a:solidFill>
                <a:latin typeface="Trebuchet MS"/>
                <a:cs typeface="Trebuchet MS"/>
              </a:rPr>
              <a:t> </a:t>
            </a:r>
            <a:r>
              <a:rPr sz="2150" spc="-10" dirty="0">
                <a:solidFill>
                  <a:srgbClr val="1B1B27"/>
                </a:solidFill>
                <a:latin typeface="Trebuchet MS"/>
                <a:cs typeface="Trebuchet MS"/>
              </a:rPr>
              <a:t>Differentiation</a:t>
            </a:r>
            <a:endParaRPr sz="2150">
              <a:latin typeface="Trebuchet MS"/>
              <a:cs typeface="Trebuchet M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865741" y="3540823"/>
            <a:ext cx="3584575" cy="1071880"/>
          </a:xfrm>
          <a:prstGeom prst="rect">
            <a:avLst/>
          </a:prstGeom>
        </p:spPr>
        <p:txBody>
          <a:bodyPr vert="horz" wrap="square" lIns="0" tIns="9017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10"/>
              </a:spcBef>
              <a:buChar char="•"/>
              <a:tabLst>
                <a:tab pos="355600" algn="l"/>
              </a:tabLst>
            </a:pPr>
            <a:r>
              <a:rPr sz="1700" dirty="0">
                <a:solidFill>
                  <a:srgbClr val="3B3939"/>
                </a:solidFill>
                <a:latin typeface="Roboto"/>
                <a:cs typeface="Roboto"/>
              </a:rPr>
              <a:t>Advanced</a:t>
            </a:r>
            <a:r>
              <a:rPr sz="1700" spc="75" dirty="0">
                <a:solidFill>
                  <a:srgbClr val="3B3939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3B3939"/>
                </a:solidFill>
                <a:latin typeface="Roboto"/>
                <a:cs typeface="Roboto"/>
              </a:rPr>
              <a:t>deep</a:t>
            </a:r>
            <a:r>
              <a:rPr sz="1700" spc="85" dirty="0">
                <a:solidFill>
                  <a:srgbClr val="3B3939"/>
                </a:solidFill>
                <a:latin typeface="Roboto"/>
                <a:cs typeface="Roboto"/>
              </a:rPr>
              <a:t> </a:t>
            </a:r>
            <a:r>
              <a:rPr sz="1700" dirty="0">
                <a:solidFill>
                  <a:srgbClr val="3B3939"/>
                </a:solidFill>
                <a:latin typeface="Roboto"/>
                <a:cs typeface="Roboto"/>
              </a:rPr>
              <a:t>learning</a:t>
            </a:r>
            <a:r>
              <a:rPr sz="1700" spc="85" dirty="0">
                <a:solidFill>
                  <a:srgbClr val="3B3939"/>
                </a:solidFill>
                <a:latin typeface="Roboto"/>
                <a:cs typeface="Roboto"/>
              </a:rPr>
              <a:t> </a:t>
            </a:r>
            <a:r>
              <a:rPr sz="1700" spc="-10" dirty="0">
                <a:solidFill>
                  <a:srgbClr val="3B3939"/>
                </a:solidFill>
                <a:latin typeface="Roboto"/>
                <a:cs typeface="Roboto"/>
              </a:rPr>
              <a:t>models.</a:t>
            </a:r>
            <a:endParaRPr sz="17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615"/>
              </a:spcBef>
              <a:buChar char="•"/>
              <a:tabLst>
                <a:tab pos="355600" algn="l"/>
              </a:tabLst>
            </a:pPr>
            <a:r>
              <a:rPr sz="1700" spc="-65" dirty="0">
                <a:latin typeface="Roboto"/>
                <a:cs typeface="Roboto"/>
              </a:rPr>
              <a:t>User-</a:t>
            </a:r>
            <a:r>
              <a:rPr sz="1700" spc="-10" dirty="0">
                <a:latin typeface="Roboto"/>
                <a:cs typeface="Roboto"/>
              </a:rPr>
              <a:t>friendly.</a:t>
            </a:r>
            <a:endParaRPr sz="1700">
              <a:latin typeface="Roboto"/>
              <a:cs typeface="Roboto"/>
            </a:endParaRPr>
          </a:p>
          <a:p>
            <a:pPr marL="355600" indent="-342900">
              <a:lnSpc>
                <a:spcPct val="100000"/>
              </a:lnSpc>
              <a:spcBef>
                <a:spcPts val="885"/>
              </a:spcBef>
              <a:buChar char="•"/>
              <a:tabLst>
                <a:tab pos="355600" algn="l"/>
              </a:tabLst>
            </a:pPr>
            <a:r>
              <a:rPr sz="1700" dirty="0">
                <a:latin typeface="Roboto"/>
                <a:cs typeface="Roboto"/>
              </a:rPr>
              <a:t>Easy</a:t>
            </a:r>
            <a:r>
              <a:rPr sz="1700" spc="60" dirty="0">
                <a:latin typeface="Roboto"/>
                <a:cs typeface="Roboto"/>
              </a:rPr>
              <a:t> </a:t>
            </a:r>
            <a:r>
              <a:rPr sz="1700" dirty="0">
                <a:latin typeface="Roboto"/>
                <a:cs typeface="Roboto"/>
              </a:rPr>
              <a:t>to</a:t>
            </a:r>
            <a:r>
              <a:rPr sz="1700" spc="45" dirty="0">
                <a:latin typeface="Roboto"/>
                <a:cs typeface="Roboto"/>
              </a:rPr>
              <a:t> </a:t>
            </a:r>
            <a:r>
              <a:rPr sz="1700" spc="-10" dirty="0">
                <a:latin typeface="Roboto"/>
                <a:cs typeface="Roboto"/>
              </a:rPr>
              <a:t>deploy.</a:t>
            </a:r>
            <a:endParaRPr sz="1700">
              <a:latin typeface="Roboto"/>
              <a:cs typeface="Roboto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840351" y="4029773"/>
            <a:ext cx="22098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indent="-28511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97815" algn="l"/>
              </a:tabLst>
            </a:pPr>
            <a:r>
              <a:rPr sz="1800" dirty="0">
                <a:latin typeface="Calibri"/>
                <a:cs typeface="Calibri"/>
              </a:rPr>
              <a:t>Expensive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to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deploy.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6800" y="7629525"/>
            <a:ext cx="2133600" cy="561975"/>
          </a:xfrm>
          <a:custGeom>
            <a:avLst/>
            <a:gdLst/>
            <a:ahLst/>
            <a:cxnLst/>
            <a:rect l="l" t="t" r="r" b="b"/>
            <a:pathLst>
              <a:path w="2133600" h="561975">
                <a:moveTo>
                  <a:pt x="2133600" y="0"/>
                </a:moveTo>
                <a:lnTo>
                  <a:pt x="0" y="0"/>
                </a:lnTo>
                <a:lnTo>
                  <a:pt x="0" y="561975"/>
                </a:lnTo>
                <a:lnTo>
                  <a:pt x="2133600" y="561975"/>
                </a:lnTo>
                <a:lnTo>
                  <a:pt x="21336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19734" rIns="0" bIns="0" rtlCol="0">
            <a:spAutoFit/>
          </a:bodyPr>
          <a:lstStyle/>
          <a:p>
            <a:pPr marL="289560">
              <a:lnSpc>
                <a:spcPct val="100000"/>
              </a:lnSpc>
              <a:spcBef>
                <a:spcPts val="105"/>
              </a:spcBef>
            </a:pPr>
            <a:r>
              <a:rPr sz="3600" spc="114" dirty="0"/>
              <a:t>Proposed</a:t>
            </a:r>
            <a:r>
              <a:rPr sz="3600" spc="-215" dirty="0"/>
              <a:t> </a:t>
            </a:r>
            <a:r>
              <a:rPr sz="3600" spc="55" dirty="0"/>
              <a:t>System:</a:t>
            </a:r>
            <a:endParaRPr sz="3600"/>
          </a:p>
        </p:txBody>
      </p:sp>
      <p:sp>
        <p:nvSpPr>
          <p:cNvPr id="4" name="object 4"/>
          <p:cNvSpPr txBox="1"/>
          <p:nvPr/>
        </p:nvSpPr>
        <p:spPr>
          <a:xfrm>
            <a:off x="1052830" y="1874456"/>
            <a:ext cx="11774170" cy="46482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90"/>
              </a:spcBef>
            </a:pPr>
            <a:r>
              <a:rPr sz="2400" dirty="0">
                <a:latin typeface="Roboto"/>
                <a:cs typeface="Roboto"/>
              </a:rPr>
              <a:t>An</a:t>
            </a:r>
            <a:r>
              <a:rPr sz="2400" spc="-45" dirty="0">
                <a:latin typeface="Roboto"/>
                <a:cs typeface="Roboto"/>
              </a:rPr>
              <a:t> </a:t>
            </a:r>
            <a:r>
              <a:rPr sz="2400" spc="-160" dirty="0">
                <a:latin typeface="Roboto"/>
                <a:cs typeface="Roboto"/>
              </a:rPr>
              <a:t>AI-</a:t>
            </a:r>
            <a:r>
              <a:rPr sz="2400" dirty="0">
                <a:latin typeface="Roboto"/>
                <a:cs typeface="Roboto"/>
              </a:rPr>
              <a:t>based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application</a:t>
            </a:r>
            <a:r>
              <a:rPr sz="2400" spc="-11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that</a:t>
            </a:r>
            <a:r>
              <a:rPr sz="2400" spc="-10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accepts</a:t>
            </a:r>
            <a:r>
              <a:rPr sz="2400" spc="-10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skin</a:t>
            </a:r>
            <a:r>
              <a:rPr sz="2400" spc="-4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image,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performs</a:t>
            </a:r>
            <a:r>
              <a:rPr sz="2400" spc="-11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preprocessing,</a:t>
            </a:r>
            <a:r>
              <a:rPr sz="2400" spc="-2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uses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spc="-50" dirty="0">
                <a:latin typeface="Roboto"/>
                <a:cs typeface="Roboto"/>
              </a:rPr>
              <a:t>a </a:t>
            </a:r>
            <a:r>
              <a:rPr sz="2400" dirty="0">
                <a:latin typeface="Roboto"/>
                <a:cs typeface="Roboto"/>
              </a:rPr>
              <a:t>CNN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model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3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predict</a:t>
            </a:r>
            <a:r>
              <a:rPr sz="2400" spc="-5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type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spc="50" dirty="0">
                <a:latin typeface="Roboto"/>
                <a:cs typeface="Roboto"/>
              </a:rPr>
              <a:t>of</a:t>
            </a:r>
            <a:r>
              <a:rPr sz="2400" spc="-9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disease.</a:t>
            </a:r>
            <a:r>
              <a:rPr sz="2400" spc="-5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The</a:t>
            </a:r>
            <a:r>
              <a:rPr sz="2400" spc="-8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system</a:t>
            </a:r>
            <a:r>
              <a:rPr sz="2400" spc="-80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aims</a:t>
            </a:r>
            <a:r>
              <a:rPr sz="2400" spc="-6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to</a:t>
            </a:r>
            <a:r>
              <a:rPr sz="2400" spc="-4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assist</a:t>
            </a:r>
            <a:r>
              <a:rPr sz="2400" spc="-55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dermatologists </a:t>
            </a:r>
            <a:r>
              <a:rPr sz="2400" dirty="0">
                <a:latin typeface="Roboto"/>
                <a:cs typeface="Roboto"/>
              </a:rPr>
              <a:t>and</a:t>
            </a:r>
            <a:r>
              <a:rPr sz="2400" spc="-105" dirty="0">
                <a:latin typeface="Roboto"/>
                <a:cs typeface="Roboto"/>
              </a:rPr>
              <a:t> </a:t>
            </a:r>
            <a:r>
              <a:rPr sz="2400" spc="-25" dirty="0">
                <a:latin typeface="Roboto"/>
                <a:cs typeface="Roboto"/>
              </a:rPr>
              <a:t>individuals</a:t>
            </a:r>
            <a:r>
              <a:rPr sz="2400" spc="-125" dirty="0">
                <a:latin typeface="Roboto"/>
                <a:cs typeface="Roboto"/>
              </a:rPr>
              <a:t> </a:t>
            </a:r>
            <a:r>
              <a:rPr sz="2400" dirty="0">
                <a:latin typeface="Roboto"/>
                <a:cs typeface="Roboto"/>
              </a:rPr>
              <a:t>with</a:t>
            </a:r>
            <a:r>
              <a:rPr sz="2400" spc="-7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early</a:t>
            </a:r>
            <a:r>
              <a:rPr sz="2400" spc="-110" dirty="0">
                <a:latin typeface="Roboto"/>
                <a:cs typeface="Roboto"/>
              </a:rPr>
              <a:t> </a:t>
            </a:r>
            <a:r>
              <a:rPr sz="2400" spc="-10" dirty="0">
                <a:latin typeface="Roboto"/>
                <a:cs typeface="Roboto"/>
              </a:rPr>
              <a:t>detection</a:t>
            </a:r>
            <a:r>
              <a:rPr sz="2000" spc="-10" dirty="0">
                <a:latin typeface="Calibri"/>
                <a:cs typeface="Calibri"/>
              </a:rPr>
              <a:t>.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75"/>
              </a:spcBef>
            </a:pPr>
            <a:endParaRPr sz="2400">
              <a:latin typeface="Calibri"/>
              <a:cs typeface="Calibri"/>
            </a:endParaRPr>
          </a:p>
          <a:p>
            <a:pPr marL="186690">
              <a:lnSpc>
                <a:spcPct val="100000"/>
              </a:lnSpc>
            </a:pPr>
            <a:r>
              <a:rPr sz="2000" b="1" u="sng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WORK</a:t>
            </a:r>
            <a:r>
              <a:rPr sz="2000" b="1" u="sng" spc="-4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2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FLOW</a:t>
            </a:r>
            <a:r>
              <a:rPr sz="2000" b="1" u="sng" spc="-85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 </a:t>
            </a:r>
            <a:r>
              <a:rPr sz="2000" b="1" u="sng" spc="-10" dirty="0">
                <a:uFill>
                  <a:solidFill>
                    <a:srgbClr val="000000"/>
                  </a:solidFill>
                </a:uFill>
                <a:latin typeface="Calibri"/>
                <a:cs typeface="Calibri"/>
              </a:rPr>
              <a:t>INCLUDES: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760"/>
              </a:spcBef>
            </a:pPr>
            <a:endParaRPr sz="2000">
              <a:latin typeface="Calibri"/>
              <a:cs typeface="Calibri"/>
            </a:endParaRPr>
          </a:p>
          <a:p>
            <a:pPr marL="375920" indent="-194945">
              <a:lnSpc>
                <a:spcPct val="100000"/>
              </a:lnSpc>
              <a:buSzPct val="95000"/>
              <a:buAutoNum type="arabicPeriod"/>
              <a:tabLst>
                <a:tab pos="375920" algn="l"/>
              </a:tabLst>
            </a:pPr>
            <a:r>
              <a:rPr sz="2000" dirty="0">
                <a:latin typeface="Calibri"/>
                <a:cs typeface="Calibri"/>
              </a:rPr>
              <a:t>Image</a:t>
            </a:r>
            <a:r>
              <a:rPr sz="2000" spc="-10" dirty="0">
                <a:latin typeface="Calibri"/>
                <a:cs typeface="Calibri"/>
              </a:rPr>
              <a:t> capture/upload</a:t>
            </a:r>
            <a:endParaRPr sz="2000">
              <a:latin typeface="Calibri"/>
              <a:cs typeface="Calibri"/>
            </a:endParaRPr>
          </a:p>
          <a:p>
            <a:pPr marL="434340" indent="-247650">
              <a:lnSpc>
                <a:spcPct val="100000"/>
              </a:lnSpc>
              <a:spcBef>
                <a:spcPts val="2410"/>
              </a:spcBef>
              <a:buSzPct val="95000"/>
              <a:buAutoNum type="arabicPeriod"/>
              <a:tabLst>
                <a:tab pos="434340" algn="l"/>
              </a:tabLst>
            </a:pPr>
            <a:r>
              <a:rPr sz="2000" spc="-10" dirty="0">
                <a:latin typeface="Calibri"/>
                <a:cs typeface="Calibri"/>
              </a:rPr>
              <a:t>Preprocessing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(resize,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normalize,</a:t>
            </a:r>
            <a:r>
              <a:rPr sz="2000" spc="-8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augment)</a:t>
            </a:r>
            <a:endParaRPr sz="2000">
              <a:latin typeface="Calibri"/>
              <a:cs typeface="Calibri"/>
            </a:endParaRPr>
          </a:p>
          <a:p>
            <a:pPr marL="434340" indent="-247650">
              <a:lnSpc>
                <a:spcPct val="100000"/>
              </a:lnSpc>
              <a:spcBef>
                <a:spcPts val="2405"/>
              </a:spcBef>
              <a:buSzPct val="95000"/>
              <a:buAutoNum type="arabicPeriod"/>
              <a:tabLst>
                <a:tab pos="434340" algn="l"/>
              </a:tabLst>
            </a:pPr>
            <a:r>
              <a:rPr sz="2000" spc="-10" dirty="0">
                <a:latin typeface="Calibri"/>
                <a:cs typeface="Calibri"/>
              </a:rPr>
              <a:t>CNN-</a:t>
            </a:r>
            <a:r>
              <a:rPr sz="2000" dirty="0">
                <a:latin typeface="Calibri"/>
                <a:cs typeface="Calibri"/>
              </a:rPr>
              <a:t>based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Prediction</a:t>
            </a:r>
            <a:endParaRPr sz="2000">
              <a:latin typeface="Calibri"/>
              <a:cs typeface="Calibri"/>
            </a:endParaRPr>
          </a:p>
          <a:p>
            <a:pPr marL="434340" indent="-247650">
              <a:lnSpc>
                <a:spcPct val="100000"/>
              </a:lnSpc>
              <a:spcBef>
                <a:spcPts val="2405"/>
              </a:spcBef>
              <a:buSzPct val="95000"/>
              <a:buAutoNum type="arabicPeriod"/>
              <a:tabLst>
                <a:tab pos="434340" algn="l"/>
              </a:tabLst>
            </a:pPr>
            <a:r>
              <a:rPr sz="2000" dirty="0">
                <a:latin typeface="Calibri"/>
                <a:cs typeface="Calibri"/>
              </a:rPr>
              <a:t>Result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Display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(diagnosis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+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probability)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6800" y="7629525"/>
            <a:ext cx="2133600" cy="561975"/>
          </a:xfrm>
          <a:custGeom>
            <a:avLst/>
            <a:gdLst/>
            <a:ahLst/>
            <a:cxnLst/>
            <a:rect l="l" t="t" r="r" b="b"/>
            <a:pathLst>
              <a:path w="2133600" h="561975">
                <a:moveTo>
                  <a:pt x="2133600" y="0"/>
                </a:moveTo>
                <a:lnTo>
                  <a:pt x="0" y="0"/>
                </a:lnTo>
                <a:lnTo>
                  <a:pt x="0" y="561975"/>
                </a:lnTo>
                <a:lnTo>
                  <a:pt x="2133600" y="561975"/>
                </a:lnTo>
                <a:lnTo>
                  <a:pt x="21336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98093" rIns="0" bIns="0" rtlCol="0">
            <a:spAutoFit/>
          </a:bodyPr>
          <a:lstStyle/>
          <a:p>
            <a:pPr marL="383540">
              <a:lnSpc>
                <a:spcPct val="100000"/>
              </a:lnSpc>
              <a:spcBef>
                <a:spcPts val="130"/>
              </a:spcBef>
            </a:pPr>
            <a:r>
              <a:rPr sz="3200" dirty="0">
                <a:solidFill>
                  <a:srgbClr val="000000"/>
                </a:solidFill>
                <a:latin typeface="Microsoft YaHei UI"/>
                <a:cs typeface="Microsoft YaHei UI"/>
              </a:rPr>
              <a:t>Software</a:t>
            </a:r>
            <a:r>
              <a:rPr sz="3200" spc="-200" dirty="0">
                <a:solidFill>
                  <a:srgbClr val="000000"/>
                </a:solidFill>
                <a:latin typeface="Microsoft YaHei UI"/>
                <a:cs typeface="Microsoft YaHei UI"/>
              </a:rPr>
              <a:t> </a:t>
            </a:r>
            <a:r>
              <a:rPr sz="3200" dirty="0">
                <a:solidFill>
                  <a:srgbClr val="000000"/>
                </a:solidFill>
                <a:latin typeface="Microsoft YaHei UI"/>
                <a:cs typeface="Microsoft YaHei UI"/>
              </a:rPr>
              <a:t>Requirements</a:t>
            </a:r>
            <a:r>
              <a:rPr sz="3200" spc="-145" dirty="0">
                <a:solidFill>
                  <a:srgbClr val="000000"/>
                </a:solidFill>
                <a:latin typeface="Microsoft YaHei UI"/>
                <a:cs typeface="Microsoft YaHei UI"/>
              </a:rPr>
              <a:t> </a:t>
            </a:r>
            <a:r>
              <a:rPr sz="3200" spc="-50" dirty="0">
                <a:solidFill>
                  <a:srgbClr val="000000"/>
                </a:solidFill>
                <a:latin typeface="Microsoft YaHei UI"/>
                <a:cs typeface="Microsoft YaHei UI"/>
              </a:rPr>
              <a:t>:</a:t>
            </a:r>
            <a:endParaRPr sz="3200">
              <a:latin typeface="Microsoft YaHei UI"/>
              <a:cs typeface="Microsoft YaHei U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25805" rIns="0" bIns="0" rtlCol="0">
            <a:spAutoFit/>
          </a:bodyPr>
          <a:lstStyle/>
          <a:p>
            <a:pPr marL="5334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Programming</a:t>
            </a:r>
            <a:r>
              <a:rPr b="1" spc="-75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Language:</a:t>
            </a:r>
            <a:r>
              <a:rPr b="1" spc="-40" dirty="0">
                <a:latin typeface="Calibri"/>
                <a:cs typeface="Calibri"/>
              </a:rPr>
              <a:t> </a:t>
            </a:r>
            <a:r>
              <a:rPr spc="-10" dirty="0"/>
              <a:t>Python</a:t>
            </a:r>
          </a:p>
          <a:p>
            <a:pPr marL="533400">
              <a:lnSpc>
                <a:spcPct val="100000"/>
              </a:lnSpc>
              <a:spcBef>
                <a:spcPts val="2900"/>
              </a:spcBef>
            </a:pPr>
            <a:r>
              <a:rPr b="1" dirty="0">
                <a:latin typeface="Calibri"/>
                <a:cs typeface="Calibri"/>
              </a:rPr>
              <a:t>Libraries:</a:t>
            </a:r>
            <a:r>
              <a:rPr b="1" spc="-55" dirty="0">
                <a:latin typeface="Calibri"/>
                <a:cs typeface="Calibri"/>
              </a:rPr>
              <a:t> </a:t>
            </a:r>
            <a:r>
              <a:rPr spc="-25" dirty="0"/>
              <a:t>TensorFlow/Keras,</a:t>
            </a:r>
            <a:r>
              <a:rPr spc="-85" dirty="0"/>
              <a:t> </a:t>
            </a:r>
            <a:r>
              <a:rPr spc="-20" dirty="0"/>
              <a:t>OpenCV,</a:t>
            </a:r>
            <a:r>
              <a:rPr spc="-80" dirty="0"/>
              <a:t> </a:t>
            </a:r>
            <a:r>
              <a:rPr spc="-10" dirty="0"/>
              <a:t>Scikit-learn</a:t>
            </a:r>
          </a:p>
          <a:p>
            <a:pPr marL="553720">
              <a:lnSpc>
                <a:spcPct val="100000"/>
              </a:lnSpc>
              <a:spcBef>
                <a:spcPts val="2905"/>
              </a:spcBef>
            </a:pPr>
            <a:r>
              <a:rPr b="1" dirty="0">
                <a:latin typeface="Calibri"/>
                <a:cs typeface="Calibri"/>
              </a:rPr>
              <a:t>Dataset:</a:t>
            </a:r>
            <a:r>
              <a:rPr b="1" spc="-130" dirty="0">
                <a:latin typeface="Calibri"/>
                <a:cs typeface="Calibri"/>
              </a:rPr>
              <a:t> </a:t>
            </a:r>
            <a:r>
              <a:rPr spc="-10" dirty="0"/>
              <a:t>HAM10000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6800" y="7629525"/>
            <a:ext cx="2133600" cy="561975"/>
          </a:xfrm>
          <a:custGeom>
            <a:avLst/>
            <a:gdLst/>
            <a:ahLst/>
            <a:cxnLst/>
            <a:rect l="l" t="t" r="r" b="b"/>
            <a:pathLst>
              <a:path w="2133600" h="561975">
                <a:moveTo>
                  <a:pt x="2133600" y="0"/>
                </a:moveTo>
                <a:lnTo>
                  <a:pt x="0" y="0"/>
                </a:lnTo>
                <a:lnTo>
                  <a:pt x="0" y="561975"/>
                </a:lnTo>
                <a:lnTo>
                  <a:pt x="2133600" y="561975"/>
                </a:lnTo>
                <a:lnTo>
                  <a:pt x="21336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89267" rIns="0" bIns="0" rtlCol="0">
            <a:spAutoFit/>
          </a:bodyPr>
          <a:lstStyle/>
          <a:p>
            <a:pPr marL="26034">
              <a:lnSpc>
                <a:spcPct val="100000"/>
              </a:lnSpc>
              <a:spcBef>
                <a:spcPts val="100"/>
              </a:spcBef>
            </a:pPr>
            <a:r>
              <a:rPr sz="3750" spc="90" dirty="0"/>
              <a:t>Hardware</a:t>
            </a:r>
            <a:r>
              <a:rPr sz="3750" spc="-225" dirty="0"/>
              <a:t> </a:t>
            </a:r>
            <a:r>
              <a:rPr sz="3750" spc="-10" dirty="0"/>
              <a:t>Requirements:</a:t>
            </a:r>
            <a:endParaRPr sz="3750"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1" spc="-10" dirty="0">
                <a:latin typeface="Calibri"/>
                <a:cs typeface="Calibri"/>
              </a:rPr>
              <a:t>Processor</a:t>
            </a:r>
            <a:r>
              <a:rPr spc="-10" dirty="0"/>
              <a:t>:Intel</a:t>
            </a:r>
            <a:r>
              <a:rPr spc="-90" dirty="0"/>
              <a:t> </a:t>
            </a:r>
            <a:r>
              <a:rPr dirty="0"/>
              <a:t>Pentium</a:t>
            </a:r>
            <a:r>
              <a:rPr spc="-90" dirty="0"/>
              <a:t> </a:t>
            </a:r>
            <a:r>
              <a:rPr dirty="0"/>
              <a:t>Processor</a:t>
            </a:r>
            <a:r>
              <a:rPr spc="-70" dirty="0"/>
              <a:t> </a:t>
            </a:r>
            <a:r>
              <a:rPr spc="-10" dirty="0"/>
              <a:t>G4400</a:t>
            </a: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b="1" dirty="0">
                <a:latin typeface="Calibri"/>
                <a:cs typeface="Calibri"/>
              </a:rPr>
              <a:t>RAM</a:t>
            </a:r>
            <a:r>
              <a:rPr dirty="0"/>
              <a:t>:</a:t>
            </a:r>
            <a:r>
              <a:rPr spc="-5" dirty="0"/>
              <a:t> </a:t>
            </a:r>
            <a:r>
              <a:rPr dirty="0"/>
              <a:t>Minimum 4</a:t>
            </a:r>
            <a:r>
              <a:rPr spc="-50" dirty="0"/>
              <a:t> </a:t>
            </a:r>
            <a:r>
              <a:rPr dirty="0"/>
              <a:t>GB</a:t>
            </a:r>
            <a:r>
              <a:rPr spc="10" dirty="0"/>
              <a:t> </a:t>
            </a:r>
            <a:r>
              <a:rPr spc="-20" dirty="0"/>
              <a:t>(Recommended:</a:t>
            </a:r>
            <a:r>
              <a:rPr spc="-70" dirty="0"/>
              <a:t> </a:t>
            </a:r>
            <a:r>
              <a:rPr dirty="0"/>
              <a:t>8</a:t>
            </a:r>
            <a:r>
              <a:rPr spc="25" dirty="0"/>
              <a:t> </a:t>
            </a:r>
            <a:r>
              <a:rPr dirty="0"/>
              <a:t>GB</a:t>
            </a:r>
            <a:r>
              <a:rPr spc="-6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spc="-10" dirty="0"/>
              <a:t>higher)</a:t>
            </a: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b="1" spc="-10" dirty="0">
                <a:latin typeface="Calibri"/>
                <a:cs typeface="Calibri"/>
              </a:rPr>
              <a:t>Storage</a:t>
            </a:r>
            <a:r>
              <a:rPr spc="-10" dirty="0"/>
              <a:t>:</a:t>
            </a:r>
            <a:r>
              <a:rPr spc="-45" dirty="0"/>
              <a:t> </a:t>
            </a:r>
            <a:r>
              <a:rPr dirty="0"/>
              <a:t>At</a:t>
            </a:r>
            <a:r>
              <a:rPr spc="-55" dirty="0"/>
              <a:t> </a:t>
            </a:r>
            <a:r>
              <a:rPr dirty="0"/>
              <a:t>least</a:t>
            </a:r>
            <a:r>
              <a:rPr spc="-55" dirty="0"/>
              <a:t> </a:t>
            </a:r>
            <a:r>
              <a:rPr dirty="0"/>
              <a:t>10</a:t>
            </a:r>
            <a:r>
              <a:rPr spc="-90" dirty="0"/>
              <a:t> </a:t>
            </a:r>
            <a:r>
              <a:rPr dirty="0"/>
              <a:t>GB</a:t>
            </a:r>
            <a:r>
              <a:rPr spc="-35" dirty="0"/>
              <a:t> </a:t>
            </a:r>
            <a:r>
              <a:rPr dirty="0"/>
              <a:t>free</a:t>
            </a:r>
            <a:r>
              <a:rPr spc="-65" dirty="0"/>
              <a:t> </a:t>
            </a:r>
            <a:r>
              <a:rPr dirty="0"/>
              <a:t>space</a:t>
            </a:r>
            <a:r>
              <a:rPr spc="-70" dirty="0"/>
              <a:t> </a:t>
            </a:r>
            <a:r>
              <a:rPr dirty="0"/>
              <a:t>(for</a:t>
            </a:r>
            <a:r>
              <a:rPr spc="-80" dirty="0"/>
              <a:t> </a:t>
            </a:r>
            <a:r>
              <a:rPr dirty="0"/>
              <a:t>datasets</a:t>
            </a:r>
            <a:r>
              <a:rPr spc="-11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models)</a:t>
            </a:r>
          </a:p>
          <a:p>
            <a:pPr marL="12700" marR="311150">
              <a:lnSpc>
                <a:spcPts val="2400"/>
              </a:lnSpc>
              <a:spcBef>
                <a:spcPts val="2410"/>
              </a:spcBef>
            </a:pPr>
            <a:r>
              <a:rPr b="1" dirty="0">
                <a:latin typeface="Calibri"/>
                <a:cs typeface="Calibri"/>
              </a:rPr>
              <a:t>GPU</a:t>
            </a:r>
            <a:r>
              <a:rPr dirty="0"/>
              <a:t>:</a:t>
            </a:r>
            <a:r>
              <a:rPr spc="-35" dirty="0"/>
              <a:t> </a:t>
            </a:r>
            <a:r>
              <a:rPr dirty="0"/>
              <a:t>NVIDIA</a:t>
            </a:r>
            <a:r>
              <a:rPr spc="-35" dirty="0"/>
              <a:t> </a:t>
            </a:r>
            <a:r>
              <a:rPr dirty="0"/>
              <a:t>GPU</a:t>
            </a:r>
            <a:r>
              <a:rPr spc="-100" dirty="0"/>
              <a:t> </a:t>
            </a:r>
            <a:r>
              <a:rPr dirty="0"/>
              <a:t>with</a:t>
            </a:r>
            <a:r>
              <a:rPr spc="-50" dirty="0"/>
              <a:t> </a:t>
            </a:r>
            <a:r>
              <a:rPr dirty="0"/>
              <a:t>CUDA</a:t>
            </a:r>
            <a:r>
              <a:rPr spc="-100" dirty="0"/>
              <a:t> </a:t>
            </a:r>
            <a:r>
              <a:rPr dirty="0"/>
              <a:t>support</a:t>
            </a:r>
            <a:r>
              <a:rPr spc="-45" dirty="0"/>
              <a:t> </a:t>
            </a:r>
            <a:r>
              <a:rPr spc="-10" dirty="0"/>
              <a:t>(Recommended</a:t>
            </a:r>
            <a:r>
              <a:rPr spc="-45" dirty="0"/>
              <a:t> </a:t>
            </a:r>
            <a:r>
              <a:rPr spc="-25" dirty="0"/>
              <a:t>for </a:t>
            </a:r>
            <a:r>
              <a:rPr dirty="0"/>
              <a:t>training</a:t>
            </a:r>
            <a:r>
              <a:rPr spc="-125" dirty="0"/>
              <a:t> </a:t>
            </a:r>
            <a:r>
              <a:rPr spc="-50" dirty="0"/>
              <a:t>)</a:t>
            </a:r>
          </a:p>
          <a:p>
            <a:pPr marL="12700">
              <a:lnSpc>
                <a:spcPct val="100000"/>
              </a:lnSpc>
              <a:spcBef>
                <a:spcPts val="1925"/>
              </a:spcBef>
            </a:pPr>
            <a:r>
              <a:rPr b="1" dirty="0">
                <a:latin typeface="Calibri"/>
                <a:cs typeface="Calibri"/>
              </a:rPr>
              <a:t>Display</a:t>
            </a:r>
            <a:r>
              <a:rPr dirty="0"/>
              <a:t>:</a:t>
            </a:r>
            <a:r>
              <a:rPr spc="-45" dirty="0"/>
              <a:t> </a:t>
            </a:r>
            <a:r>
              <a:rPr dirty="0"/>
              <a:t>HD</a:t>
            </a:r>
            <a:r>
              <a:rPr spc="-45" dirty="0"/>
              <a:t> </a:t>
            </a:r>
            <a:r>
              <a:rPr spc="-10" dirty="0"/>
              <a:t>display</a:t>
            </a:r>
            <a:r>
              <a:rPr spc="-45" dirty="0"/>
              <a:t> </a:t>
            </a:r>
            <a:r>
              <a:rPr dirty="0"/>
              <a:t>(for</a:t>
            </a:r>
            <a:r>
              <a:rPr spc="-15" dirty="0"/>
              <a:t> </a:t>
            </a:r>
            <a:r>
              <a:rPr spc="-20" dirty="0"/>
              <a:t>better</a:t>
            </a:r>
            <a:r>
              <a:rPr spc="-75" dirty="0"/>
              <a:t> </a:t>
            </a:r>
            <a:r>
              <a:rPr spc="-10" dirty="0"/>
              <a:t>visualization</a:t>
            </a:r>
            <a:r>
              <a:rPr spc="-60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10" dirty="0"/>
              <a:t>testing)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2496800" y="7629525"/>
            <a:ext cx="2133600" cy="561975"/>
          </a:xfrm>
          <a:custGeom>
            <a:avLst/>
            <a:gdLst/>
            <a:ahLst/>
            <a:cxnLst/>
            <a:rect l="l" t="t" r="r" b="b"/>
            <a:pathLst>
              <a:path w="2133600" h="561975">
                <a:moveTo>
                  <a:pt x="2133600" y="0"/>
                </a:moveTo>
                <a:lnTo>
                  <a:pt x="0" y="0"/>
                </a:lnTo>
                <a:lnTo>
                  <a:pt x="0" y="561975"/>
                </a:lnTo>
                <a:lnTo>
                  <a:pt x="2133600" y="561975"/>
                </a:lnTo>
                <a:lnTo>
                  <a:pt x="2133600" y="0"/>
                </a:lnTo>
                <a:close/>
              </a:path>
            </a:pathLst>
          </a:custGeom>
          <a:solidFill>
            <a:srgbClr val="FDFDF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63282" y="1122362"/>
            <a:ext cx="250507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solidFill>
                  <a:srgbClr val="000000"/>
                </a:solidFill>
                <a:latin typeface="Calibri"/>
                <a:cs typeface="Calibri"/>
              </a:rPr>
              <a:t>Architecture: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63282" y="1951672"/>
            <a:ext cx="5554980" cy="405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9880" indent="-297180">
              <a:lnSpc>
                <a:spcPct val="100000"/>
              </a:lnSpc>
              <a:spcBef>
                <a:spcPts val="100"/>
              </a:spcBef>
              <a:buFont typeface="Calibri"/>
              <a:buAutoNum type="arabicPeriod"/>
              <a:tabLst>
                <a:tab pos="309880" algn="l"/>
              </a:tabLst>
            </a:pPr>
            <a:r>
              <a:rPr sz="2400" b="1" dirty="0">
                <a:latin typeface="Calibri"/>
                <a:cs typeface="Calibri"/>
              </a:rPr>
              <a:t>Input</a:t>
            </a:r>
            <a:r>
              <a:rPr sz="2400" b="1" spc="-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Layer: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0"/>
              </a:spcBef>
            </a:pPr>
            <a:r>
              <a:rPr sz="2400" dirty="0">
                <a:latin typeface="Calibri"/>
                <a:cs typeface="Calibri"/>
              </a:rPr>
              <a:t>User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uploads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captures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image.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ts val="2865"/>
              </a:lnSpc>
              <a:spcBef>
                <a:spcPts val="2900"/>
              </a:spcBef>
              <a:buFont typeface="Calibri"/>
              <a:buAutoNum type="arabicPeriod" startAt="2"/>
              <a:tabLst>
                <a:tab pos="309880" algn="l"/>
              </a:tabLst>
            </a:pPr>
            <a:r>
              <a:rPr sz="2400" b="1" spc="-10" dirty="0">
                <a:latin typeface="Calibri"/>
                <a:cs typeface="Calibri"/>
              </a:rPr>
              <a:t>Preprocessing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Module: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Resize,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normalize,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augment.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ts val="2865"/>
              </a:lnSpc>
              <a:spcBef>
                <a:spcPts val="2905"/>
              </a:spcBef>
              <a:buFont typeface="Calibri"/>
              <a:buAutoNum type="arabicPeriod" startAt="3"/>
              <a:tabLst>
                <a:tab pos="309880" algn="l"/>
              </a:tabLst>
            </a:pPr>
            <a:r>
              <a:rPr sz="2400" b="1" dirty="0">
                <a:latin typeface="Calibri"/>
                <a:cs typeface="Calibri"/>
              </a:rPr>
              <a:t>CNN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Model:</a:t>
            </a:r>
            <a:endParaRPr sz="2400">
              <a:latin typeface="Calibri"/>
              <a:cs typeface="Calibri"/>
            </a:endParaRPr>
          </a:p>
          <a:p>
            <a:pPr marL="49022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Extract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features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classify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skin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disease.</a:t>
            </a:r>
            <a:endParaRPr sz="2400">
              <a:latin typeface="Calibri"/>
              <a:cs typeface="Calibri"/>
            </a:endParaRPr>
          </a:p>
          <a:p>
            <a:pPr marL="309880" indent="-297180">
              <a:lnSpc>
                <a:spcPts val="2865"/>
              </a:lnSpc>
              <a:spcBef>
                <a:spcPts val="2900"/>
              </a:spcBef>
              <a:buFont typeface="Calibri"/>
              <a:buAutoNum type="arabicPeriod" startAt="4"/>
              <a:tabLst>
                <a:tab pos="309880" algn="l"/>
              </a:tabLst>
            </a:pPr>
            <a:r>
              <a:rPr sz="2400" b="1" dirty="0">
                <a:latin typeface="Calibri"/>
                <a:cs typeface="Calibri"/>
              </a:rPr>
              <a:t>Output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Layer:</a:t>
            </a:r>
            <a:endParaRPr sz="2400">
              <a:latin typeface="Calibri"/>
              <a:cs typeface="Calibri"/>
            </a:endParaRPr>
          </a:p>
          <a:p>
            <a:pPr marL="469900">
              <a:lnSpc>
                <a:spcPts val="2865"/>
              </a:lnSpc>
            </a:pPr>
            <a:r>
              <a:rPr sz="2400" spc="-10" dirty="0">
                <a:latin typeface="Calibri"/>
                <a:cs typeface="Calibri"/>
              </a:rPr>
              <a:t>Displays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skin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disease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name.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Custom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INTRODUCTION : The Need for AI in Skin Disease Diagnosis</vt:lpstr>
      <vt:lpstr>Problem Statement:</vt:lpstr>
      <vt:lpstr>Solution Overview:</vt:lpstr>
      <vt:lpstr>Existing Systems:</vt:lpstr>
      <vt:lpstr>Proposed System:</vt:lpstr>
      <vt:lpstr>Software Requirements :</vt:lpstr>
      <vt:lpstr>Hardware Requirements:</vt:lpstr>
      <vt:lpstr>Architecture:</vt:lpstr>
      <vt:lpstr>Modules:</vt:lpstr>
      <vt:lpstr>Conclusion: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beginiswathi1998@gmail.com</cp:lastModifiedBy>
  <cp:revision>1</cp:revision>
  <dcterms:created xsi:type="dcterms:W3CDTF">2025-04-12T03:06:43Z</dcterms:created>
  <dcterms:modified xsi:type="dcterms:W3CDTF">2025-04-12T03:30:00Z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2025-04-09T00:00:00Z</vt:filetime>
  </property>
  <property fmtid="{D5CDD505-2E9C-101B-9397-08002B2CF9AE}" pid="3" name="LastSaved">
    <vt:filetime>2025-04-12T00:00:00Z</vt:filetime>
  </property>
</Properties>
</file>