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3678555"/>
          </a:xfrm>
        </p:spPr>
        <p:txBody>
          <a:bodyPr>
            <a:noAutofit/>
          </a:bodyPr>
          <a:lstStyle/>
          <a:p>
            <a:pPr algn="just"/>
            <a:r>
              <a:rPr lang="en-US" sz="6600" b="1" dirty="0"/>
              <a:t>Project Documentation: Building a Smarter AI-Powered Spam Classifier</a:t>
            </a:r>
            <a:endParaRPr lang="en-US" sz="6600" b="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55345"/>
            <a:ext cx="10515600" cy="1325563"/>
          </a:xfrm>
        </p:spPr>
        <p:txBody>
          <a:bodyPr/>
          <a:p>
            <a:r>
              <a:rPr lang="en-US" sz="6600" b="1"/>
              <a:t>8. Model Evaluation</a:t>
            </a:r>
            <a:endParaRPr lang="en-US" sz="6600" b="1"/>
          </a:p>
        </p:txBody>
      </p:sp>
      <p:sp>
        <p:nvSpPr>
          <p:cNvPr id="3" name="Text Placeholder 2"/>
          <p:cNvSpPr>
            <a:spLocks noGrp="1"/>
          </p:cNvSpPr>
          <p:nvPr>
            <p:ph type="body" idx="1"/>
          </p:nvPr>
        </p:nvSpPr>
        <p:spPr>
          <a:xfrm>
            <a:off x="838200" y="2611755"/>
            <a:ext cx="10515600" cy="3565525"/>
          </a:xfrm>
        </p:spPr>
        <p:txBody>
          <a:bodyPr/>
          <a:p>
            <a:r>
              <a:rPr lang="en-US" b="1"/>
              <a:t>Discuss the metrics and techniques you used to evaluate the model's performance. Include metrics like accuracy, precision, recall, F1 score, and ROC AUC. Present visualizations and graphs to support your evaluation.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81735"/>
            <a:ext cx="10515600" cy="1325563"/>
          </a:xfrm>
        </p:spPr>
        <p:txBody>
          <a:bodyPr/>
          <a:p>
            <a:r>
              <a:rPr lang="en-US" sz="6600" b="1"/>
              <a:t>9. Results</a:t>
            </a:r>
            <a:endParaRPr lang="en-US" sz="6600" b="1"/>
          </a:p>
        </p:txBody>
      </p:sp>
      <p:sp>
        <p:nvSpPr>
          <p:cNvPr id="3" name="Text Placeholder 2"/>
          <p:cNvSpPr>
            <a:spLocks noGrp="1"/>
          </p:cNvSpPr>
          <p:nvPr>
            <p:ph type="body" idx="1"/>
          </p:nvPr>
        </p:nvSpPr>
        <p:spPr>
          <a:xfrm>
            <a:off x="838200" y="2923540"/>
            <a:ext cx="10515600" cy="3253740"/>
          </a:xfrm>
        </p:spPr>
        <p:txBody>
          <a:bodyPr/>
          <a:p>
            <a:r>
              <a:rPr lang="en-US" b="1"/>
              <a:t>Summarize the results obtained from your spam classifier. Discuss the accuracy, false positives, false negatives, and the classifier's ability to adapt to new spam techniques.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58850"/>
            <a:ext cx="10515600" cy="1325563"/>
          </a:xfrm>
        </p:spPr>
        <p:txBody>
          <a:bodyPr/>
          <a:p>
            <a:r>
              <a:rPr lang="en-US" sz="6600" b="1"/>
              <a:t>10. Future Improvements</a:t>
            </a:r>
            <a:endParaRPr lang="en-US" sz="6600" b="1"/>
          </a:p>
        </p:txBody>
      </p:sp>
      <p:sp>
        <p:nvSpPr>
          <p:cNvPr id="3" name="Text Placeholder 2"/>
          <p:cNvSpPr>
            <a:spLocks noGrp="1"/>
          </p:cNvSpPr>
          <p:nvPr>
            <p:ph type="body" idx="1"/>
          </p:nvPr>
        </p:nvSpPr>
        <p:spPr>
          <a:xfrm>
            <a:off x="838200" y="2759710"/>
            <a:ext cx="10515600" cy="3417570"/>
          </a:xfrm>
        </p:spPr>
        <p:txBody>
          <a:bodyPr/>
          <a:p>
            <a:r>
              <a:rPr lang="en-US" b="1"/>
              <a:t>Suggest potential areas for future improvements and enhancements to the spam classifier. This could include incorporating more advanced machine learning techniques, adding features, or optimizing the model further.</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43610"/>
            <a:ext cx="10515600" cy="1325563"/>
          </a:xfrm>
        </p:spPr>
        <p:txBody>
          <a:bodyPr/>
          <a:p>
            <a:r>
              <a:rPr lang="en-US" sz="6600" b="1"/>
              <a:t>11. Conclusion</a:t>
            </a:r>
            <a:endParaRPr lang="en-US" sz="6600" b="1"/>
          </a:p>
        </p:txBody>
      </p:sp>
      <p:sp>
        <p:nvSpPr>
          <p:cNvPr id="3" name="Text Placeholder 2"/>
          <p:cNvSpPr>
            <a:spLocks noGrp="1"/>
          </p:cNvSpPr>
          <p:nvPr>
            <p:ph type="body" idx="1"/>
          </p:nvPr>
        </p:nvSpPr>
        <p:spPr>
          <a:xfrm>
            <a:off x="838200" y="3073400"/>
            <a:ext cx="10515600" cy="3103880"/>
          </a:xfrm>
        </p:spPr>
        <p:txBody>
          <a:bodyPr/>
          <a:p>
            <a:r>
              <a:rPr lang="en-US" b="1"/>
              <a:t>Provide a concise conclusion that summarizes the key achievements of the project. Mention the impact of your spam classifier and its potential for real-world application.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2766060"/>
            <a:ext cx="10515600" cy="1325563"/>
          </a:xfrm>
        </p:spPr>
        <p:txBody>
          <a:bodyPr>
            <a:noAutofit/>
          </a:bodyPr>
          <a:p>
            <a:pPr algn="ctr"/>
            <a:r>
              <a:rPr lang="en-US" sz="9600" b="1"/>
              <a:t>Project Submission</a:t>
            </a:r>
            <a:endParaRPr lang="en-US" sz="96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1050"/>
            <a:ext cx="10515600" cy="1325563"/>
          </a:xfrm>
        </p:spPr>
        <p:txBody>
          <a:bodyPr/>
          <a:p>
            <a:r>
              <a:rPr lang="en-US" sz="7200" b="1"/>
              <a:t>Submission Details</a:t>
            </a:r>
            <a:endParaRPr lang="en-US" sz="7200" b="1"/>
          </a:p>
        </p:txBody>
      </p:sp>
      <p:sp>
        <p:nvSpPr>
          <p:cNvPr id="3" name="Text Placeholder 2"/>
          <p:cNvSpPr>
            <a:spLocks noGrp="1"/>
          </p:cNvSpPr>
          <p:nvPr>
            <p:ph type="body" idx="1"/>
          </p:nvPr>
        </p:nvSpPr>
        <p:spPr>
          <a:xfrm>
            <a:off x="838200" y="2419350"/>
            <a:ext cx="10515600" cy="3965575"/>
          </a:xfrm>
        </p:spPr>
        <p:txBody>
          <a:bodyPr>
            <a:normAutofit lnSpcReduction="10000"/>
          </a:bodyPr>
          <a:p>
            <a:r>
              <a:rPr lang="en-US" sz="3200" b="1"/>
              <a:t>Project Title: Building a Smarter AI-Powered Spam Classifier</a:t>
            </a:r>
            <a:endParaRPr lang="en-US" sz="3200" b="1"/>
          </a:p>
          <a:p>
            <a:r>
              <a:rPr lang="en-US" b="1"/>
              <a:t>Submitted By:</a:t>
            </a:r>
            <a:r>
              <a:rPr lang="en-US"/>
              <a:t> </a:t>
            </a:r>
            <a:r>
              <a:rPr lang="en-US" b="1">
                <a:gradFill>
                  <a:gsLst>
                    <a:gs pos="0">
                      <a:srgbClr val="012D86"/>
                    </a:gs>
                    <a:gs pos="100000">
                      <a:srgbClr val="0E2557"/>
                    </a:gs>
                  </a:gsLst>
                  <a:lin scaled="0"/>
                </a:gradFill>
              </a:rPr>
              <a:t>Santosh kumar sharma</a:t>
            </a:r>
            <a:endParaRPr lang="en-US" b="1">
              <a:solidFill>
                <a:schemeClr val="accent5"/>
              </a:solidFill>
            </a:endParaRPr>
          </a:p>
          <a:p>
            <a:r>
              <a:rPr lang="en-US" b="1"/>
              <a:t>Register :  </a:t>
            </a:r>
            <a:r>
              <a:rPr lang="en-US" b="1">
                <a:gradFill>
                  <a:gsLst>
                    <a:gs pos="0">
                      <a:srgbClr val="012D86"/>
                    </a:gs>
                    <a:gs pos="100000">
                      <a:srgbClr val="0E2557"/>
                    </a:gs>
                  </a:gsLst>
                  <a:lin scaled="0"/>
                </a:gradFill>
              </a:rPr>
              <a:t>310521104106</a:t>
            </a:r>
            <a:endParaRPr lang="en-US" b="1">
              <a:solidFill>
                <a:schemeClr val="accent5"/>
              </a:solidFill>
            </a:endParaRPr>
          </a:p>
          <a:p>
            <a:r>
              <a:rPr lang="en-US" b="1"/>
              <a:t>Department : </a:t>
            </a:r>
            <a:r>
              <a:rPr lang="en-US" b="1">
                <a:gradFill>
                  <a:gsLst>
                    <a:gs pos="0">
                      <a:srgbClr val="012D86"/>
                    </a:gs>
                    <a:gs pos="100000">
                      <a:srgbClr val="0E2557"/>
                    </a:gs>
                  </a:gsLst>
                  <a:lin scaled="0"/>
                </a:gradFill>
              </a:rPr>
              <a:t>CSE </a:t>
            </a:r>
            <a:endParaRPr lang="en-US"/>
          </a:p>
          <a:p>
            <a:r>
              <a:rPr lang="en-US" b="1"/>
              <a:t>Submission Date:</a:t>
            </a:r>
            <a:r>
              <a:rPr lang="en-US" b="1">
                <a:gradFill>
                  <a:gsLst>
                    <a:gs pos="0">
                      <a:srgbClr val="012D86"/>
                    </a:gs>
                    <a:gs pos="100000">
                      <a:srgbClr val="0E2557"/>
                    </a:gs>
                  </a:gsLst>
                  <a:lin scaled="0"/>
                </a:gradFill>
              </a:rPr>
              <a:t> 01-11-2023</a:t>
            </a:r>
            <a:endParaRPr lang="en-US"/>
          </a:p>
          <a:p>
            <a:r>
              <a:rPr lang="en-US" b="1"/>
              <a:t>Institution/Organization:</a:t>
            </a:r>
            <a:r>
              <a:rPr lang="en-US" sz="3200" b="1"/>
              <a:t> </a:t>
            </a:r>
            <a:r>
              <a:rPr lang="en-US" sz="3600" b="1">
                <a:gradFill>
                  <a:gsLst>
                    <a:gs pos="0">
                      <a:srgbClr val="012D86"/>
                    </a:gs>
                    <a:gs pos="100000">
                      <a:srgbClr val="0E2557"/>
                    </a:gs>
                  </a:gsLst>
                  <a:lin scaled="0"/>
                </a:gradFill>
              </a:rPr>
              <a:t>Dhanalakshmi Srinivasan</a:t>
            </a:r>
            <a:r>
              <a:rPr lang="en-US" sz="3600" b="1"/>
              <a:t> </a:t>
            </a:r>
            <a:endParaRPr lang="en-US" sz="3600" b="1"/>
          </a:p>
          <a:p>
            <a:pPr marL="1371600" lvl="3" indent="457200">
              <a:buNone/>
            </a:pPr>
            <a:r>
              <a:rPr lang="en-US" sz="2800" b="1">
                <a:gradFill>
                  <a:gsLst>
                    <a:gs pos="0">
                      <a:srgbClr val="012D86"/>
                    </a:gs>
                    <a:gs pos="100000">
                      <a:srgbClr val="0E2557"/>
                    </a:gs>
                  </a:gsLst>
                  <a:lin scaled="0"/>
                </a:gradFill>
              </a:rPr>
              <a:t>College of Engineering and Technology </a:t>
            </a:r>
            <a:endParaRPr lang="en-US" sz="2800" b="1">
              <a:gradFill>
                <a:gsLst>
                  <a:gs pos="0">
                    <a:srgbClr val="012D86"/>
                  </a:gs>
                  <a:gs pos="100000">
                    <a:srgbClr val="0E2557"/>
                  </a:gs>
                </a:gsLst>
                <a:lin scaled="0"/>
              </a:gradFill>
            </a:endParaRPr>
          </a:p>
          <a:p>
            <a:pPr marL="1371600" lvl="3" indent="457200">
              <a:buNone/>
            </a:pPr>
            <a:r>
              <a:rPr lang="en-US" sz="2800" b="1">
                <a:gradFill>
                  <a:gsLst>
                    <a:gs pos="0">
                      <a:srgbClr val="012D86"/>
                    </a:gs>
                    <a:gs pos="100000">
                      <a:srgbClr val="0E2557"/>
                    </a:gs>
                  </a:gsLst>
                  <a:lin scaled="0"/>
                </a:gradFill>
              </a:rPr>
              <a:t>ECR , Mamallapuram,Chennai - 603104</a:t>
            </a:r>
            <a:endParaRPr lang="en-US" sz="2800" b="1">
              <a:gradFill>
                <a:gsLst>
                  <a:gs pos="0">
                    <a:srgbClr val="012D86"/>
                  </a:gs>
                  <a:gs pos="100000">
                    <a:srgbClr val="0E2557"/>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2340" y="676910"/>
            <a:ext cx="10515600" cy="1325563"/>
          </a:xfrm>
        </p:spPr>
        <p:txBody>
          <a:bodyPr/>
          <a:p>
            <a:r>
              <a:rPr lang="en-US" sz="6600" b="1"/>
              <a:t>Files Included</a:t>
            </a:r>
            <a:endParaRPr lang="en-US" sz="6600" b="1"/>
          </a:p>
        </p:txBody>
      </p:sp>
      <p:sp>
        <p:nvSpPr>
          <p:cNvPr id="3" name="Text Placeholder 2"/>
          <p:cNvSpPr>
            <a:spLocks noGrp="1"/>
          </p:cNvSpPr>
          <p:nvPr>
            <p:ph type="body" idx="1"/>
          </p:nvPr>
        </p:nvSpPr>
        <p:spPr>
          <a:xfrm>
            <a:off x="838200" y="2522220"/>
            <a:ext cx="10515600" cy="3491230"/>
          </a:xfrm>
        </p:spPr>
        <p:txBody>
          <a:bodyPr/>
          <a:p>
            <a:r>
              <a:rPr lang="en-US" b="1"/>
              <a:t>Project Documentation (This document)</a:t>
            </a:r>
            <a:endParaRPr lang="en-US" b="1"/>
          </a:p>
          <a:p>
            <a:r>
              <a:rPr lang="en-US" b="1"/>
              <a:t>Python code files (with comments for understanding)</a:t>
            </a:r>
            <a:endParaRPr lang="en-US" b="1"/>
          </a:p>
          <a:p>
            <a:r>
              <a:rPr lang="en-US" b="1"/>
              <a:t>Jupyter Notebook or Colab Notebook (if applicable)</a:t>
            </a:r>
            <a:endParaRPr lang="en-US" b="1"/>
          </a:p>
          <a:p>
            <a:r>
              <a:rPr lang="en-US" b="1"/>
              <a:t>Data sources and datasets used</a:t>
            </a:r>
            <a:endParaRPr lang="en-US" b="1"/>
          </a:p>
          <a:p>
            <a:r>
              <a:rPr lang="en-US" b="1"/>
              <a:t>Model weights (if applicable)</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25500"/>
            <a:ext cx="10515600" cy="1325563"/>
          </a:xfrm>
        </p:spPr>
        <p:txBody>
          <a:bodyPr/>
          <a:p>
            <a:r>
              <a:rPr lang="en-US" sz="6600" b="1"/>
              <a:t>Additional Information</a:t>
            </a:r>
            <a:endParaRPr lang="en-US" sz="6600" b="1"/>
          </a:p>
        </p:txBody>
      </p:sp>
      <p:sp>
        <p:nvSpPr>
          <p:cNvPr id="3" name="Text Placeholder 2"/>
          <p:cNvSpPr>
            <a:spLocks noGrp="1"/>
          </p:cNvSpPr>
          <p:nvPr>
            <p:ph type="body" idx="1"/>
          </p:nvPr>
        </p:nvSpPr>
        <p:spPr>
          <a:xfrm>
            <a:off x="838200" y="2656205"/>
            <a:ext cx="10515600" cy="3521075"/>
          </a:xfrm>
        </p:spPr>
        <p:txBody>
          <a:bodyPr/>
          <a:p>
            <a:r>
              <a:rPr lang="en-US" b="1"/>
              <a:t>A brief executive summary of the project, highlighting the most important points.</a:t>
            </a:r>
            <a:endParaRPr lang="en-US" b="1"/>
          </a:p>
          <a:p>
            <a:r>
              <a:rPr lang="en-US" b="1"/>
              <a:t>Any additional documentation or files necessary for a complete understanding of the project.</a:t>
            </a:r>
            <a:endParaRPr lang="en-US" b="1"/>
          </a:p>
          <a:p>
            <a:r>
              <a:rPr lang="en-US" b="1"/>
              <a:t>Contact information for questions and inquiries.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6000" b="1"/>
              <a:t>Table of Contents</a:t>
            </a:r>
            <a:endParaRPr lang="en-US" sz="6000" b="1"/>
          </a:p>
        </p:txBody>
      </p:sp>
      <p:sp>
        <p:nvSpPr>
          <p:cNvPr id="5" name="Text Placeholder 4"/>
          <p:cNvSpPr>
            <a:spLocks noGrp="1"/>
          </p:cNvSpPr>
          <p:nvPr>
            <p:ph type="body" idx="1"/>
          </p:nvPr>
        </p:nvSpPr>
        <p:spPr>
          <a:xfrm>
            <a:off x="2277110" y="1691005"/>
            <a:ext cx="4831080" cy="4886960"/>
          </a:xfrm>
        </p:spPr>
        <p:txBody>
          <a:bodyPr>
            <a:noAutofit/>
          </a:bodyPr>
          <a:p>
            <a:pPr marL="457200" indent="-457200" algn="l">
              <a:buFont typeface="+mj-lt"/>
              <a:buAutoNum type="arabicPeriod"/>
            </a:pPr>
            <a:r>
              <a:rPr lang="en-US" sz="2000" b="1"/>
              <a:t>Project Overview</a:t>
            </a:r>
            <a:endParaRPr lang="en-US" sz="2000" b="1"/>
          </a:p>
          <a:p>
            <a:pPr marL="457200" indent="-457200" algn="l">
              <a:buFont typeface="+mj-lt"/>
              <a:buAutoNum type="arabicPeriod"/>
            </a:pPr>
            <a:r>
              <a:rPr lang="en-US" sz="2000" b="1"/>
              <a:t>Objectives</a:t>
            </a:r>
            <a:endParaRPr lang="en-US" sz="2000" b="1"/>
          </a:p>
          <a:p>
            <a:pPr marL="457200" indent="-457200" algn="l">
              <a:buFont typeface="+mj-lt"/>
              <a:buAutoNum type="arabicPeriod"/>
            </a:pPr>
            <a:r>
              <a:rPr lang="en-US" sz="2000" b="1"/>
              <a:t>Methodology</a:t>
            </a:r>
            <a:endParaRPr lang="en-US" sz="2000" b="1"/>
          </a:p>
          <a:p>
            <a:pPr marL="457200" indent="-457200" algn="l">
              <a:buFont typeface="+mj-lt"/>
              <a:buAutoNum type="arabicPeriod"/>
            </a:pPr>
            <a:r>
              <a:rPr lang="en-US" sz="2000" b="1"/>
              <a:t>Data Collection</a:t>
            </a:r>
            <a:endParaRPr lang="en-US" sz="2000" b="1"/>
          </a:p>
          <a:p>
            <a:pPr marL="457200" indent="-457200" algn="l">
              <a:buFont typeface="+mj-lt"/>
              <a:buAutoNum type="arabicPeriod"/>
            </a:pPr>
            <a:r>
              <a:rPr lang="en-US" sz="2000" b="1"/>
              <a:t>Data Preprocessing</a:t>
            </a:r>
            <a:endParaRPr lang="en-US" sz="2000" b="1"/>
          </a:p>
          <a:p>
            <a:pPr marL="457200" indent="-457200" algn="l">
              <a:buFont typeface="+mj-lt"/>
              <a:buAutoNum type="arabicPeriod"/>
            </a:pPr>
            <a:r>
              <a:rPr lang="en-US" sz="2000" b="1"/>
              <a:t>Model Selection</a:t>
            </a:r>
            <a:endParaRPr lang="en-US" sz="2000" b="1"/>
          </a:p>
          <a:p>
            <a:pPr marL="457200" indent="-457200" algn="l">
              <a:buFont typeface="+mj-lt"/>
              <a:buAutoNum type="arabicPeriod"/>
            </a:pPr>
            <a:r>
              <a:rPr lang="en-US" sz="2000" b="1"/>
              <a:t>Model Training</a:t>
            </a:r>
            <a:endParaRPr lang="en-US" sz="2000" b="1"/>
          </a:p>
          <a:p>
            <a:pPr marL="457200" indent="-457200" algn="l">
              <a:buFont typeface="+mj-lt"/>
              <a:buAutoNum type="arabicPeriod"/>
            </a:pPr>
            <a:r>
              <a:rPr lang="en-US" sz="2000" b="1"/>
              <a:t>Model Evaluation</a:t>
            </a:r>
            <a:endParaRPr lang="en-US" sz="2000" b="1"/>
          </a:p>
          <a:p>
            <a:pPr marL="457200" indent="-457200" algn="l">
              <a:buFont typeface="+mj-lt"/>
              <a:buAutoNum type="arabicPeriod"/>
            </a:pPr>
            <a:r>
              <a:rPr lang="en-US" sz="2000" b="1"/>
              <a:t>Results</a:t>
            </a:r>
            <a:endParaRPr lang="en-US" sz="2000" b="1"/>
          </a:p>
          <a:p>
            <a:pPr marL="457200" indent="-457200" algn="l">
              <a:buFont typeface="+mj-lt"/>
              <a:buAutoNum type="arabicPeriod"/>
            </a:pPr>
            <a:r>
              <a:rPr lang="en-US" sz="2000" b="1"/>
              <a:t>Future Improvements</a:t>
            </a:r>
            <a:endParaRPr lang="en-US" sz="2000" b="1"/>
          </a:p>
          <a:p>
            <a:pPr marL="457200" indent="-457200" algn="l">
              <a:buFont typeface="+mj-lt"/>
              <a:buAutoNum type="arabicPeriod"/>
            </a:pPr>
            <a:r>
              <a:rPr lang="en-US" sz="2000" b="1"/>
              <a:t>Conclusion</a:t>
            </a:r>
            <a:endParaRPr lang="en-US" sz="20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85190"/>
            <a:ext cx="10515600" cy="1311275"/>
          </a:xfrm>
        </p:spPr>
        <p:txBody>
          <a:bodyPr/>
          <a:p>
            <a:r>
              <a:rPr lang="en-US" sz="6600" b="1"/>
              <a:t>1. Project Overview</a:t>
            </a:r>
            <a:endParaRPr lang="en-US" sz="6600" b="1"/>
          </a:p>
        </p:txBody>
      </p:sp>
      <p:sp>
        <p:nvSpPr>
          <p:cNvPr id="3" name="Text Placeholder 2"/>
          <p:cNvSpPr>
            <a:spLocks noGrp="1"/>
          </p:cNvSpPr>
          <p:nvPr>
            <p:ph type="body" idx="1"/>
          </p:nvPr>
        </p:nvSpPr>
        <p:spPr>
          <a:xfrm>
            <a:off x="838200" y="2834005"/>
            <a:ext cx="10515600" cy="3343275"/>
          </a:xfrm>
        </p:spPr>
        <p:txBody>
          <a:bodyPr/>
          <a:p>
            <a:r>
              <a:rPr lang="en-US" b="1"/>
              <a:t>In this section, provide an introductory overview of the project. Explain the need for a smarter spam classifier and how it can benefit users and organizations. Mention the significance of the project in the context of email communication and digital security.</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14400"/>
            <a:ext cx="10515600" cy="1325563"/>
          </a:xfrm>
        </p:spPr>
        <p:txBody>
          <a:bodyPr/>
          <a:p>
            <a:r>
              <a:rPr lang="en-US" sz="6600" b="1"/>
              <a:t>2. Objectives</a:t>
            </a:r>
            <a:endParaRPr lang="en-US" sz="6600" b="1"/>
          </a:p>
        </p:txBody>
      </p:sp>
      <p:sp>
        <p:nvSpPr>
          <p:cNvPr id="3" name="Text Placeholder 2"/>
          <p:cNvSpPr>
            <a:spLocks noGrp="1"/>
          </p:cNvSpPr>
          <p:nvPr>
            <p:ph type="body" idx="1"/>
          </p:nvPr>
        </p:nvSpPr>
        <p:spPr>
          <a:xfrm>
            <a:off x="838200" y="2774950"/>
            <a:ext cx="10515600" cy="3402330"/>
          </a:xfrm>
        </p:spPr>
        <p:txBody>
          <a:bodyPr/>
          <a:p>
            <a:r>
              <a:rPr lang="en-US" b="1"/>
              <a:t>Clearly state the objectives of the project. These could include goals like improving spam detection accuracy, reducing false positives, or enhancing the classifier's ability to adapt to new spam techniques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33145"/>
            <a:ext cx="10515600" cy="1325563"/>
          </a:xfrm>
        </p:spPr>
        <p:txBody>
          <a:bodyPr/>
          <a:p>
            <a:r>
              <a:rPr lang="en-US" sz="6600" b="1"/>
              <a:t>3. Methodology</a:t>
            </a:r>
            <a:endParaRPr lang="en-US" sz="6600" b="1"/>
          </a:p>
        </p:txBody>
      </p:sp>
      <p:sp>
        <p:nvSpPr>
          <p:cNvPr id="3" name="Text Placeholder 2"/>
          <p:cNvSpPr>
            <a:spLocks noGrp="1"/>
          </p:cNvSpPr>
          <p:nvPr>
            <p:ph type="body" idx="1"/>
          </p:nvPr>
        </p:nvSpPr>
        <p:spPr>
          <a:xfrm>
            <a:off x="838200" y="2983230"/>
            <a:ext cx="10515600" cy="3194050"/>
          </a:xfrm>
        </p:spPr>
        <p:txBody>
          <a:bodyPr/>
          <a:p>
            <a:r>
              <a:rPr lang="en-US" b="1"/>
              <a:t>Explain the high-</a:t>
            </a:r>
            <a:r>
              <a:rPr lang="en-US" b="1"/>
              <a:t>level approach you used to build the spam classifier. Mention that you used machine learning and artificial intelligence techniques. Provide an overview of the technologies, libraries, and tools used in the project.</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92200"/>
            <a:ext cx="10515600" cy="1325563"/>
          </a:xfrm>
        </p:spPr>
        <p:txBody>
          <a:bodyPr/>
          <a:p>
            <a:r>
              <a:rPr lang="en-US" sz="6600" b="1"/>
              <a:t>4. Data Collection</a:t>
            </a:r>
            <a:endParaRPr lang="en-US" sz="6600" b="1"/>
          </a:p>
        </p:txBody>
      </p:sp>
      <p:sp>
        <p:nvSpPr>
          <p:cNvPr id="3" name="Text Placeholder 2"/>
          <p:cNvSpPr>
            <a:spLocks noGrp="1"/>
          </p:cNvSpPr>
          <p:nvPr>
            <p:ph type="body" idx="1"/>
          </p:nvPr>
        </p:nvSpPr>
        <p:spPr>
          <a:xfrm>
            <a:off x="838200" y="3116580"/>
            <a:ext cx="10515600" cy="3060700"/>
          </a:xfrm>
        </p:spPr>
        <p:txBody>
          <a:bodyPr/>
          <a:p>
            <a:r>
              <a:rPr lang="en-US" b="1"/>
              <a:t>Detail how you collected the dataset for training and testing the spam classifier. Mention data sources, the size of the dataset, and any data privacy considerations.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69950"/>
            <a:ext cx="10515600" cy="1325563"/>
          </a:xfrm>
        </p:spPr>
        <p:txBody>
          <a:bodyPr/>
          <a:p>
            <a:r>
              <a:rPr lang="en-US" sz="6600" b="1"/>
              <a:t>5. Data Preprocessing</a:t>
            </a:r>
            <a:endParaRPr lang="en-US" sz="6600" b="1"/>
          </a:p>
        </p:txBody>
      </p:sp>
      <p:sp>
        <p:nvSpPr>
          <p:cNvPr id="3" name="Text Placeholder 2"/>
          <p:cNvSpPr>
            <a:spLocks noGrp="1"/>
          </p:cNvSpPr>
          <p:nvPr>
            <p:ph type="body" idx="1"/>
          </p:nvPr>
        </p:nvSpPr>
        <p:spPr>
          <a:xfrm>
            <a:off x="838200" y="2774950"/>
            <a:ext cx="10515600" cy="3402330"/>
          </a:xfrm>
        </p:spPr>
        <p:txBody>
          <a:bodyPr/>
          <a:p>
            <a:r>
              <a:rPr lang="en-US" b="1"/>
              <a:t>Describe the preprocessing steps you took to clean and prepare the dataset for model training. This could include tokenization, text cleaning, and data splitting for training and testing.</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14400"/>
            <a:ext cx="10515600" cy="1325563"/>
          </a:xfrm>
        </p:spPr>
        <p:txBody>
          <a:bodyPr/>
          <a:p>
            <a:r>
              <a:rPr lang="en-US" sz="6600" b="1"/>
              <a:t>6. Model Selection</a:t>
            </a:r>
            <a:endParaRPr lang="en-US" sz="6600" b="1"/>
          </a:p>
        </p:txBody>
      </p:sp>
      <p:sp>
        <p:nvSpPr>
          <p:cNvPr id="3" name="Text Placeholder 2"/>
          <p:cNvSpPr>
            <a:spLocks noGrp="1"/>
          </p:cNvSpPr>
          <p:nvPr>
            <p:ph type="body" idx="1"/>
          </p:nvPr>
        </p:nvSpPr>
        <p:spPr>
          <a:xfrm>
            <a:off x="838200" y="3115945"/>
            <a:ext cx="10515600" cy="3061335"/>
          </a:xfrm>
        </p:spPr>
        <p:txBody>
          <a:bodyPr/>
          <a:p>
            <a:r>
              <a:rPr lang="en-US" b="1"/>
              <a:t>Explain why you chose a particular machine learning or AI model for the spam classifier. Discuss the model's strengths and why it's suitable for this task.</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96340"/>
            <a:ext cx="10515600" cy="1325563"/>
          </a:xfrm>
        </p:spPr>
        <p:txBody>
          <a:bodyPr/>
          <a:p>
            <a:r>
              <a:rPr lang="en-US" sz="6600" b="1"/>
              <a:t>7. Model Training</a:t>
            </a:r>
            <a:endParaRPr lang="en-US" sz="6600" b="1"/>
          </a:p>
        </p:txBody>
      </p:sp>
      <p:sp>
        <p:nvSpPr>
          <p:cNvPr id="3" name="Text Placeholder 2"/>
          <p:cNvSpPr>
            <a:spLocks noGrp="1"/>
          </p:cNvSpPr>
          <p:nvPr>
            <p:ph type="body" idx="1"/>
          </p:nvPr>
        </p:nvSpPr>
        <p:spPr>
          <a:xfrm>
            <a:off x="838200" y="2864485"/>
            <a:ext cx="10515600" cy="3312795"/>
          </a:xfrm>
        </p:spPr>
        <p:txBody>
          <a:bodyPr/>
          <a:p>
            <a:r>
              <a:rPr lang="en-US" b="1"/>
              <a:t>Provide details on how you trained the selected model. This includes hyperparameter tuning, feature engineering, and training duration.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Presentation</Application>
  <PresentationFormat>Widescreen</PresentationFormat>
  <Paragraphs>87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Documentation: Building a Smarter AI-Powered Spam Classifier</dc:title>
  <dc:creator/>
  <cp:lastModifiedBy>santo</cp:lastModifiedBy>
  <cp:revision>4</cp:revision>
  <dcterms:created xsi:type="dcterms:W3CDTF">2023-11-01T17:54:01Z</dcterms:created>
  <dcterms:modified xsi:type="dcterms:W3CDTF">2023-11-01T18:03:16Z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4C0EA97B4F4C4AFC88CDAA2036D9E5A9_11</vt:lpwstr>
  </property>
  <property fmtid="{D5CDD505-2E9C-101B-9397-08002B2CF9AE}" pid="3" name="KSOProductBuildVer">
    <vt:lpwstr>1033-12.2.0.13266</vt:lpwstr>
  </property>
</Properties>
</file>