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BA09-C720-4BC7-AB27-0683AB41F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Zomato </a:t>
            </a:r>
            <a:r>
              <a:rPr lang="en-IN" sz="3600" dirty="0"/>
              <a:t>Market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23E03-F05A-180A-2D39-7B114E42F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/>
              <a:t>Boosting Performance In depth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29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BD53-18BD-CF27-7BCB-D130EAFB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Recommendation: Exclusive Elite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33AB-FED0-CE7E-4DA5-C12AF14D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Incentivize table bookings &amp; Elite booking features to drag customer attention and experience.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3FD3C-F4AC-7380-60E1-68D8E114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1" y="3933712"/>
            <a:ext cx="2002477" cy="20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F674-6652-D63D-93B9-9C020A8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Insights: Year-Wise Restaurant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9E6D-B0F7-392B-5DFF-28600696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In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2014-2016</a:t>
            </a:r>
            <a:r>
              <a:rPr lang="en-IN" dirty="0"/>
              <a:t> from saturation &amp; competitive market challenging to rise in the year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2018 </a:t>
            </a:r>
            <a:r>
              <a:rPr lang="en-IN" dirty="0"/>
              <a:t>marked with new heights fighting against other platforms.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1DE37-FC3C-7BE4-2D54-56610349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13" y="3519948"/>
            <a:ext cx="4198374" cy="24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DBB2-D92D-7737-0DA7-A428BC3E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Recommendation: Restaurant Onboarding &amp; Small Businesses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F7C2-C027-A938-5F85-C42A8516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To keep the momentum grow Quarterly, Yearly we must focus on new restaurants across regions &amp; cities.</a:t>
            </a:r>
          </a:p>
          <a:p>
            <a:pPr algn="ctr"/>
            <a:r>
              <a:rPr lang="en-IN" sz="2800" dirty="0"/>
              <a:t>Targeting small business with ease of getting onboarding with promotion.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BE3E7-9091-6573-E927-9CE603A6BF8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467157" y="4227871"/>
            <a:ext cx="2032820" cy="203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69A3-82B2-30D3-31EA-DFC8E7E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Insights: Top 4 City-Wise Restaurant Distribution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E498-7BF6-65B9-5CAB-DABE880A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Why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New Delhi </a:t>
            </a:r>
            <a:r>
              <a:rPr lang="en-IN" dirty="0"/>
              <a:t>itself Dominates other cities with a number stands out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3507</a:t>
            </a:r>
            <a:r>
              <a:rPr lang="en-IN" dirty="0"/>
              <a:t> ? What are the things to be sorted out to carry further those numbers with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Tier 2 </a:t>
            </a:r>
            <a:r>
              <a:rPr lang="en-IN" dirty="0"/>
              <a:t>&amp;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Tier 3</a:t>
            </a:r>
            <a:r>
              <a:rPr lang="en-IN" dirty="0"/>
              <a:t>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F6C0-2145-353B-D49E-A61A0A27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406" y="3679464"/>
            <a:ext cx="4385187" cy="28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5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83B-91AB-963B-BF55-194BD24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Recommendation: Focus on other Tier Cities with Promotions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9C11-6B01-CDB3-9D0E-C3545162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2800" dirty="0"/>
              <a:t>Advantages of expansion on markets with campaign to capture new markets in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Tier 2</a:t>
            </a:r>
            <a:r>
              <a:rPr lang="en-IN" sz="2800" dirty="0"/>
              <a:t> &amp;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Tier 3</a:t>
            </a:r>
            <a:r>
              <a:rPr lang="en-IN" sz="2800" dirty="0"/>
              <a:t> Cities.</a:t>
            </a:r>
          </a:p>
          <a:p>
            <a:pPr algn="ctr"/>
            <a:r>
              <a:rPr lang="en-IN" sz="2800" dirty="0"/>
              <a:t>Creating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city-specific</a:t>
            </a:r>
            <a:r>
              <a:rPr lang="en-IN" sz="2800" dirty="0"/>
              <a:t> promotion to attract customers to engage.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16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387B-FC47-4979-1A1F-43ECE5E9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Insights: Year-Wise Restaurant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23D938-872E-B018-70A5-DF4203949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5174" y="2441806"/>
            <a:ext cx="857124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experienced a peak growth in restaurant additions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735 new restaurants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following a consistent upward trend after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2013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slight slowdown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2014-2016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be a result of increased competition or a plateau in demand. </a:t>
            </a:r>
          </a:p>
        </p:txBody>
      </p:sp>
    </p:spTree>
    <p:extLst>
      <p:ext uri="{BB962C8B-B14F-4D97-AF65-F5344CB8AC3E}">
        <p14:creationId xmlns:p14="http://schemas.microsoft.com/office/powerpoint/2010/main" val="234035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4CCD-6AEC-BE0B-4DB6-7BA4EE99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Recommendation: Target Extension &amp; Restaurant Retention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F3DC-F5FC-E518-222E-8E178F98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Maintaining the restaurant addition pace by targeting cities.</a:t>
            </a:r>
          </a:p>
          <a:p>
            <a:pPr algn="ctr"/>
            <a:r>
              <a:rPr lang="en-IN" sz="3200" dirty="0" err="1"/>
              <a:t>Retension</a:t>
            </a:r>
            <a:r>
              <a:rPr lang="en-IN" sz="3200" dirty="0"/>
              <a:t> strategies to the existing restaurants enhancing value–added service and perks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6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EE0D-44C1-3487-EC21-B0CE31BB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Insights: Ratings by Cuisines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35AA-673F-8A12-753E-AAD7778A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a temptation on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North Indian Cuisines </a:t>
            </a:r>
            <a:r>
              <a:rPr lang="en-IN" dirty="0"/>
              <a:t>that beats other segments cuisines while running in urban area.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6BE90-A9FD-25F1-39CF-D804440C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77" y="3429000"/>
            <a:ext cx="5378246" cy="25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2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525D-CDD4-F7C0-97FB-45E20D29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Recommendation: Promoting Cuisine Specific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3B4B-D164-16CF-AB67-2BD26C4B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Campaigns or offer on other cuisines should be promoting within North Indian restaurants to enhance the engagement along with Culinary Expansion on targeting less popular cuisines as “ </a:t>
            </a:r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Experience a New Taste </a:t>
            </a:r>
            <a:r>
              <a:rPr lang="en-IN" sz="3200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0474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BA6E-0436-956D-1AA4-92651CAA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Insights :Quarter-Wise Restaurant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7CF3-78EE-E7E2-0E3A-1B6BBF64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Q2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Q3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have the highest restaurant activity, accounting for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28%</a:t>
            </a:r>
            <a:r>
              <a:rPr lang="en-US" dirty="0"/>
              <a:t> 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25%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of the total restaurants added. This suggests these quarters align with peak times for restaurant openings, possibly linked to seasonal factors like holidays.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AC0C4-6332-D493-D397-B353DCAA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54" y="3814915"/>
            <a:ext cx="3716593" cy="27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4481-14D7-617E-A948-ABBF623B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Overview of Zomato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3840-09EC-E658-DBA3-608EE47F7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Optimizing Key Insights 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Improving Customer Experience to Boost in Business Making Decision.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77EBE-9474-BA78-0DD2-E5852FBF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69" y="706015"/>
            <a:ext cx="2206165" cy="20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E8E1-0447-5865-C6A3-F7A19B7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Recommendation: Push in Seasonal Market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A911FE-CD0F-9678-290D-66C94394E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9323" y="2415090"/>
            <a:ext cx="89158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Marketing Push: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Align marketing and promotional efforts during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Q2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Q3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encourage new restaurant sign-ups and customer engagement.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Promotion Throughout the Year: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Spread incentives for restaurant sign-ups across quarters to ensure steady growth throughout the year. </a:t>
            </a:r>
          </a:p>
        </p:txBody>
      </p:sp>
    </p:spTree>
    <p:extLst>
      <p:ext uri="{BB962C8B-B14F-4D97-AF65-F5344CB8AC3E}">
        <p14:creationId xmlns:p14="http://schemas.microsoft.com/office/powerpoint/2010/main" val="2796282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AD62-D798-FE62-858D-8D83D9BD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Conclusion: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41A696-9968-AF92-BA3E-DCDFEEEF49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9351" y="2453551"/>
            <a:ext cx="1007329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Ratings: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improving average ratings through customer feedback loops and quality control.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 Growth: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 restaurant expansion in underrepresented cities and regions.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Bookings: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Boost table booking adoption with exclusive rewards and offers.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Cuisine-Specific Campaigns: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the popularity of North Indian cuisine for promotions while expanding awareness of other cuisines. </a:t>
            </a:r>
          </a:p>
        </p:txBody>
      </p:sp>
    </p:spTree>
    <p:extLst>
      <p:ext uri="{BB962C8B-B14F-4D97-AF65-F5344CB8AC3E}">
        <p14:creationId xmlns:p14="http://schemas.microsoft.com/office/powerpoint/2010/main" val="222716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1C85-6E17-4E93-EB9D-1A1204B4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Insights : Average Rating (3.17)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58572B-B961-3C93-0CE9-5AF70AA6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Indication of on an average of 3.17 ratings indicates balanced.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1C9D0-EBF3-4FF4-A600-5335B505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87" y="3664583"/>
            <a:ext cx="2544528" cy="12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5233-D445-04D6-1AD2-7B5BBBCF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Recommendation: Improving Average Rating (3.17)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7369-9D08-9F20-435D-EA7F5496D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Target low-rating restaurants </a:t>
            </a:r>
          </a:p>
          <a:p>
            <a:pPr algn="ctr"/>
            <a:r>
              <a:rPr lang="en-IN" sz="3200" dirty="0"/>
              <a:t> Customer engagement surveys.</a:t>
            </a:r>
          </a:p>
        </p:txBody>
      </p:sp>
      <p:pic>
        <p:nvPicPr>
          <p:cNvPr id="5" name="Graphic 4" descr="Business Growth with solid fill">
            <a:extLst>
              <a:ext uri="{FF2B5EF4-FFF2-40B4-BE49-F238E27FC236}">
                <a16:creationId xmlns:a16="http://schemas.microsoft.com/office/drawing/2014/main" id="{9F2C61E3-6405-1602-28C5-2DF27F01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9676" y="3429000"/>
            <a:ext cx="3215149" cy="26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34BC-C44D-58B4-42B1-B7D0B67F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Insights: </a:t>
            </a:r>
            <a:r>
              <a:rPr lang="en-US" dirty="0"/>
              <a:t>Sum of Votes (1.15 Million)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2205-57B5-D5C1-FD44-FB68A6DD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Customer Engagement over 1 Million creating a great ecosystem that could lead to take business decision with ease.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D6AA4-F6E6-0B2E-796D-74269895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690" y="3862309"/>
            <a:ext cx="1905563" cy="1657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48B4B3-3B67-5945-5366-878B4AA7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75" y="4385189"/>
            <a:ext cx="2436752" cy="9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1525-10D8-997D-6754-203F3E1C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Recommendation: Encouraging Voting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08DF88-997B-7690-E706-1FA75135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Top reviewer &amp; Gold membership campaign.</a:t>
            </a:r>
          </a:p>
          <a:p>
            <a:pPr algn="ctr"/>
            <a:r>
              <a:rPr lang="en-IN" sz="3200" dirty="0"/>
              <a:t>Data-driven promotions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D7794-8058-9ACB-7E0B-F3C5D92E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6" y="3106994"/>
            <a:ext cx="3971927" cy="38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7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52FB-FF8E-75F9-77A0-CFF57471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Insights: Count of Restaurants (6,000)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CC93-AEDF-A5C5-29C2-50E8B4B6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Upsurge in overall Growth &amp; Demands Competitive for the smaller and new restaurants.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3D2DA-1396-AE81-7C2A-A389D6C7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148" y="3803659"/>
            <a:ext cx="1981857" cy="1798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291C4-F04B-F615-EE4C-92B33DD2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22" y="3958317"/>
            <a:ext cx="2850555" cy="14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3FE0-80C7-A42E-63C9-DC5DCC02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Recommendation: New Establishments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E5E2-0A3F-D91D-4E90-D25E0D85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Expand into under-served markets for small and new restaurants.</a:t>
            </a:r>
          </a:p>
          <a:p>
            <a:pPr algn="ctr"/>
            <a:r>
              <a:rPr lang="en-IN" sz="3200" dirty="0"/>
              <a:t>Diversify offerings Innovative.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273E3-7D98-A5A9-3EB6-6A08AE1F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88" y="4355689"/>
            <a:ext cx="2141223" cy="1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A186-A351-0867-0F58-6EB07D09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Insights: </a:t>
            </a:r>
            <a:r>
              <a:rPr lang="en-US" sz="3200" dirty="0"/>
              <a:t>Table Booking (Yes - 15.47%, No - 84.53%)</a:t>
            </a:r>
            <a:r>
              <a:rPr lang="en-IN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BDE7-F1D8-FEC0-0E4F-96DDBE5F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84.53%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/>
              <a:t>of Zomato users do not use the table booking feature, preferring walk-ins, while only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15.47%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/>
              <a:t>opt to book in advance.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E3FFD-8BC8-A485-B39D-ACD9A8448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593" y="4182552"/>
            <a:ext cx="2187177" cy="1944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7B6CF-F6CD-F1E2-20F6-A036124C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0" y="3952568"/>
            <a:ext cx="3416300" cy="24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14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2555</TotalTime>
  <Words>641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Berlin</vt:lpstr>
      <vt:lpstr>Zomato Market Insights</vt:lpstr>
      <vt:lpstr>Overview of Zomato </vt:lpstr>
      <vt:lpstr>Insights : Average Rating (3.17)</vt:lpstr>
      <vt:lpstr>Recommendation: Improving Average Rating (3.17)</vt:lpstr>
      <vt:lpstr>Insights: Sum of Votes (1.15 Million)</vt:lpstr>
      <vt:lpstr>Recommendation: Encouraging Voting</vt:lpstr>
      <vt:lpstr>Insights: Count of Restaurants (6,000)</vt:lpstr>
      <vt:lpstr>Recommendation: New Establishments </vt:lpstr>
      <vt:lpstr>Insights: Table Booking (Yes - 15.47%, No - 84.53%) </vt:lpstr>
      <vt:lpstr>Recommendation: Exclusive Elite Experience</vt:lpstr>
      <vt:lpstr>Insights: Year-Wise Restaurant Growth</vt:lpstr>
      <vt:lpstr>Recommendation: Restaurant Onboarding &amp; Small Businesses </vt:lpstr>
      <vt:lpstr>Insights: Top 4 City-Wise Restaurant Distribution</vt:lpstr>
      <vt:lpstr>Recommendation: Focus on other Tier Cities with Promotions </vt:lpstr>
      <vt:lpstr>Insights: Year-Wise Restaurant Data</vt:lpstr>
      <vt:lpstr>Recommendation: Target Extension &amp; Restaurant Retention </vt:lpstr>
      <vt:lpstr>Insights: Ratings by Cuisines</vt:lpstr>
      <vt:lpstr>Recommendation: Promoting Cuisine Specific Offers</vt:lpstr>
      <vt:lpstr>Insights :Quarter-Wise Restaurant Performance</vt:lpstr>
      <vt:lpstr>Recommendation: Push in Seasonal Market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 Barik</dc:creator>
  <cp:lastModifiedBy>Samir Barik</cp:lastModifiedBy>
  <cp:revision>1</cp:revision>
  <dcterms:created xsi:type="dcterms:W3CDTF">2024-09-28T09:22:03Z</dcterms:created>
  <dcterms:modified xsi:type="dcterms:W3CDTF">2024-09-30T03:57:40Z</dcterms:modified>
</cp:coreProperties>
</file>