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3" r:id="rId2"/>
    <p:sldId id="297" r:id="rId3"/>
    <p:sldId id="267" r:id="rId4"/>
    <p:sldId id="268" r:id="rId5"/>
    <p:sldId id="269" r:id="rId6"/>
    <p:sldId id="300" r:id="rId7"/>
    <p:sldId id="273" r:id="rId8"/>
    <p:sldId id="271" r:id="rId9"/>
    <p:sldId id="272" r:id="rId10"/>
    <p:sldId id="286" r:id="rId11"/>
    <p:sldId id="287" r:id="rId12"/>
    <p:sldId id="301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9" r:id="rId21"/>
    <p:sldId id="302" r:id="rId22"/>
    <p:sldId id="298" r:id="rId23"/>
    <p:sldId id="289" r:id="rId24"/>
    <p:sldId id="278" r:id="rId25"/>
    <p:sldId id="26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496" autoAdjust="0"/>
    <p:restoredTop sz="94660"/>
  </p:normalViewPr>
  <p:slideViewPr>
    <p:cSldViewPr>
      <p:cViewPr>
        <p:scale>
          <a:sx n="81" d="100"/>
          <a:sy n="81" d="100"/>
        </p:scale>
        <p:origin x="198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9F4FD-1ABC-4E29-BCCD-97DBFF09183F}" type="datetimeFigureOut">
              <a:rPr lang="en-US" smtClean="0"/>
              <a:pPr/>
              <a:t>20/11/2014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16F82-E10B-4B6E-A5AD-8202FAE2C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53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C7682B66-3A5B-4B54-A45B-59FF3C3413F6}" type="slidenum">
              <a:rPr lang="en-US" smtClean="0">
                <a:solidFill>
                  <a:prstClr val="black"/>
                </a:solidFill>
              </a:rPr>
              <a:pPr eaLnBrk="1" hangingPunct="1"/>
              <a:t>21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E796-EE34-43A2-A3F4-FAE52E96BE9E}" type="datetimeFigureOut">
              <a:rPr lang="en-US" smtClean="0"/>
              <a:pPr/>
              <a:t>20/11/2014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4AE-87D8-45AD-A589-3784037B1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869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E796-EE34-43A2-A3F4-FAE52E96BE9E}" type="datetimeFigureOut">
              <a:rPr lang="en-US" smtClean="0"/>
              <a:pPr/>
              <a:t>20/11/2014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4AE-87D8-45AD-A589-3784037B1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786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E796-EE34-43A2-A3F4-FAE52E96BE9E}" type="datetimeFigureOut">
              <a:rPr lang="en-US" smtClean="0"/>
              <a:pPr/>
              <a:t>20/11/2014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4AE-87D8-45AD-A589-3784037B1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271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E796-EE34-43A2-A3F4-FAE52E96BE9E}" type="datetimeFigureOut">
              <a:rPr lang="en-US" smtClean="0"/>
              <a:pPr/>
              <a:t>20/11/2014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4AE-87D8-45AD-A589-3784037B1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294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E796-EE34-43A2-A3F4-FAE52E96BE9E}" type="datetimeFigureOut">
              <a:rPr lang="en-US" smtClean="0"/>
              <a:pPr/>
              <a:t>20/11/2014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4AE-87D8-45AD-A589-3784037B1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964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E796-EE34-43A2-A3F4-FAE52E96BE9E}" type="datetimeFigureOut">
              <a:rPr lang="en-US" smtClean="0"/>
              <a:pPr/>
              <a:t>20/11/2014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4AE-87D8-45AD-A589-3784037B1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548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E796-EE34-43A2-A3F4-FAE52E96BE9E}" type="datetimeFigureOut">
              <a:rPr lang="en-US" smtClean="0"/>
              <a:pPr/>
              <a:t>20/11/2014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4AE-87D8-45AD-A589-3784037B1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696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E796-EE34-43A2-A3F4-FAE52E96BE9E}" type="datetimeFigureOut">
              <a:rPr lang="en-US" smtClean="0"/>
              <a:pPr/>
              <a:t>20/11/2014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4AE-87D8-45AD-A589-3784037B1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795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E796-EE34-43A2-A3F4-FAE52E96BE9E}" type="datetimeFigureOut">
              <a:rPr lang="en-US" smtClean="0"/>
              <a:pPr/>
              <a:t>20/11/2014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4AE-87D8-45AD-A589-3784037B1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055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E796-EE34-43A2-A3F4-FAE52E96BE9E}" type="datetimeFigureOut">
              <a:rPr lang="en-US" smtClean="0"/>
              <a:pPr/>
              <a:t>20/11/2014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4AE-87D8-45AD-A589-3784037B1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50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E796-EE34-43A2-A3F4-FAE52E96BE9E}" type="datetimeFigureOut">
              <a:rPr lang="en-US" smtClean="0"/>
              <a:pPr/>
              <a:t>20/11/2014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A4AE-87D8-45AD-A589-3784037B1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04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6E796-EE34-43A2-A3F4-FAE52E96BE9E}" type="datetimeFigureOut">
              <a:rPr lang="en-US" smtClean="0"/>
              <a:pPr/>
              <a:t>20/11/2014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0A4AE-87D8-45AD-A589-3784037B1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442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ghtypocket.com/2010/08/android-screenshots-screen-capture-screen-cas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util/Log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P/protocol.html" TargetMode="External"/><Relationship Id="rId2" Type="http://schemas.openxmlformats.org/officeDocument/2006/relationships/hyperlink" Target="http://www.webopedia.com/TERM/R/routine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ebopedia.com/TERM/P/programmer.html" TargetMode="External"/><Relationship Id="rId5" Type="http://schemas.openxmlformats.org/officeDocument/2006/relationships/hyperlink" Target="http://www.webopedia.com/TERM/P/program.html" TargetMode="External"/><Relationship Id="rId4" Type="http://schemas.openxmlformats.org/officeDocument/2006/relationships/hyperlink" Target="http://www.webopedia.com/TERM/A/application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1524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oper Black" pitchFamily="18" charset="0"/>
              </a:rPr>
              <a:t>Android</a:t>
            </a:r>
            <a:endParaRPr lang="en-US" sz="4800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20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686800" cy="5486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Run in the background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Can continue even if Activity that started </a:t>
            </a:r>
            <a:r>
              <a:rPr lang="en-US" sz="2000" dirty="0" smtClean="0"/>
              <a:t>is </a:t>
            </a:r>
            <a:r>
              <a:rPr lang="en-US" sz="2000" dirty="0"/>
              <a:t>dies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Should be used if something needs to be done while the user is not interacting with application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Otherwise, a thread is probably more applicable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Should create a new thread in the service to do work in, since the service runs in the main </a:t>
            </a:r>
            <a:r>
              <a:rPr lang="en-US" sz="2000" dirty="0" smtClean="0"/>
              <a:t>thread</a:t>
            </a:r>
          </a:p>
          <a:p>
            <a:pPr eaLnBrk="1" hangingPunct="1"/>
            <a:r>
              <a:rPr lang="en-US" sz="2000" dirty="0"/>
              <a:t>Examples</a:t>
            </a:r>
          </a:p>
          <a:p>
            <a:pPr lvl="1" eaLnBrk="1" hangingPunct="1"/>
            <a:r>
              <a:rPr lang="en-US" sz="2000" dirty="0"/>
              <a:t>Network Downloads</a:t>
            </a:r>
          </a:p>
          <a:p>
            <a:pPr lvl="1" eaLnBrk="1" hangingPunct="1"/>
            <a:r>
              <a:rPr lang="en-US" sz="2000" dirty="0"/>
              <a:t>Playing </a:t>
            </a:r>
            <a:r>
              <a:rPr lang="en-US" sz="2000" dirty="0" smtClean="0"/>
              <a:t>Music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100" dirty="0" smtClean="0"/>
              <a:t>Needs </a:t>
            </a:r>
            <a:r>
              <a:rPr lang="en-US" sz="2100" dirty="0"/>
              <a:t>to be declared in manifest </a:t>
            </a:r>
            <a:r>
              <a:rPr lang="en-US" sz="2100" dirty="0" smtClean="0"/>
              <a:t>file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Like Activities, has a structured life cycle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xmlns="" val="21658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Services (2)</a:t>
            </a:r>
          </a:p>
        </p:txBody>
      </p:sp>
      <p:pic>
        <p:nvPicPr>
          <p:cNvPr id="849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"/>
            <a:ext cx="67056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835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Shutting down components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Activities</a:t>
            </a:r>
          </a:p>
          <a:p>
            <a:pPr lvl="1" eaLnBrk="1" hangingPunct="1"/>
            <a:r>
              <a:rPr lang="en-US" sz="2000" dirty="0" smtClean="0"/>
              <a:t>Can terminate itself via </a:t>
            </a:r>
            <a:r>
              <a:rPr lang="en-US" sz="2000" dirty="0" smtClean="0">
                <a:solidFill>
                  <a:srgbClr val="C00000"/>
                </a:solidFill>
              </a:rPr>
              <a:t>finish();</a:t>
            </a:r>
          </a:p>
          <a:p>
            <a:pPr lvl="1" eaLnBrk="1" hangingPunct="1"/>
            <a:r>
              <a:rPr lang="en-US" sz="2000" dirty="0" smtClean="0"/>
              <a:t>Can terminate other activities it started via </a:t>
            </a:r>
            <a:r>
              <a:rPr lang="en-US" sz="2000" dirty="0" err="1" smtClean="0">
                <a:solidFill>
                  <a:srgbClr val="C00000"/>
                </a:solidFill>
              </a:rPr>
              <a:t>finishActivity</a:t>
            </a:r>
            <a:r>
              <a:rPr lang="en-US" sz="2000" dirty="0" smtClean="0">
                <a:solidFill>
                  <a:srgbClr val="C00000"/>
                </a:solidFill>
              </a:rPr>
              <a:t>();</a:t>
            </a:r>
          </a:p>
          <a:p>
            <a:pPr eaLnBrk="1" hangingPunct="1"/>
            <a:r>
              <a:rPr lang="en-US" sz="2400" dirty="0" smtClean="0"/>
              <a:t>Services</a:t>
            </a:r>
          </a:p>
          <a:p>
            <a:pPr lvl="1" eaLnBrk="1" hangingPunct="1"/>
            <a:r>
              <a:rPr lang="en-US" sz="2000" dirty="0" smtClean="0"/>
              <a:t>Can terminate via </a:t>
            </a:r>
            <a:r>
              <a:rPr lang="en-US" sz="2000" dirty="0" err="1" smtClean="0">
                <a:solidFill>
                  <a:srgbClr val="C00000"/>
                </a:solidFill>
              </a:rPr>
              <a:t>stopSelf</a:t>
            </a:r>
            <a:r>
              <a:rPr lang="en-US" sz="2000" dirty="0" smtClean="0">
                <a:solidFill>
                  <a:srgbClr val="C00000"/>
                </a:solidFill>
              </a:rPr>
              <a:t>(); </a:t>
            </a:r>
            <a:r>
              <a:rPr lang="en-US" sz="2000" dirty="0" smtClean="0"/>
              <a:t>or </a:t>
            </a:r>
            <a:r>
              <a:rPr lang="en-US" sz="2000" dirty="0" err="1" smtClean="0">
                <a:solidFill>
                  <a:srgbClr val="C00000"/>
                </a:solidFill>
              </a:rPr>
              <a:t>Context.stopService</a:t>
            </a:r>
            <a:r>
              <a:rPr lang="en-US" sz="2000" dirty="0" smtClean="0">
                <a:solidFill>
                  <a:srgbClr val="C00000"/>
                </a:solidFill>
              </a:rPr>
              <a:t>();</a:t>
            </a:r>
          </a:p>
          <a:p>
            <a:pPr eaLnBrk="1" hangingPunct="1"/>
            <a:r>
              <a:rPr lang="en-US" sz="2400" dirty="0" smtClean="0"/>
              <a:t>Content Providers</a:t>
            </a:r>
          </a:p>
          <a:p>
            <a:pPr lvl="1" eaLnBrk="1" hangingPunct="1"/>
            <a:r>
              <a:rPr lang="en-US" sz="2000" dirty="0" smtClean="0"/>
              <a:t>Are only active when responding to </a:t>
            </a:r>
            <a:r>
              <a:rPr lang="en-US" sz="2000" dirty="0" err="1" smtClean="0">
                <a:solidFill>
                  <a:srgbClr val="C00000"/>
                </a:solidFill>
              </a:rPr>
              <a:t>ContentResolvers</a:t>
            </a:r>
            <a:endParaRPr lang="en-US" sz="20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sz="2400" dirty="0" smtClean="0"/>
              <a:t>Broadcast Receivers</a:t>
            </a:r>
          </a:p>
          <a:p>
            <a:pPr lvl="1" eaLnBrk="1" hangingPunct="1"/>
            <a:r>
              <a:rPr lang="en-US" sz="2000" dirty="0" smtClean="0"/>
              <a:t>Are only active when responding to </a:t>
            </a:r>
            <a:r>
              <a:rPr lang="en-US" sz="2000" dirty="0" smtClean="0">
                <a:solidFill>
                  <a:srgbClr val="C00000"/>
                </a:solidFill>
              </a:rPr>
              <a:t>broadcasts</a:t>
            </a:r>
          </a:p>
        </p:txBody>
      </p:sp>
    </p:spTree>
    <p:extLst>
      <p:ext uri="{BB962C8B-B14F-4D97-AF65-F5344CB8AC3E}">
        <p14:creationId xmlns:p14="http://schemas.microsoft.com/office/powerpoint/2010/main" xmlns="" val="12141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android os system-architectu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21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24200" cy="639762"/>
          </a:xfrm>
        </p:spPr>
        <p:txBody>
          <a:bodyPr/>
          <a:lstStyle/>
          <a:p>
            <a:pPr eaLnBrk="1" hangingPunct="1"/>
            <a:r>
              <a:rPr lang="en-US" sz="3200" smtClean="0"/>
              <a:t>LINUX KERNEL</a:t>
            </a:r>
          </a:p>
        </p:txBody>
      </p:sp>
      <p:pic>
        <p:nvPicPr>
          <p:cNvPr id="71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04800" y="990600"/>
            <a:ext cx="8229600" cy="1790700"/>
          </a:xfrm>
        </p:spPr>
      </p:pic>
      <p:sp>
        <p:nvSpPr>
          <p:cNvPr id="7172" name="Rectangle 10"/>
          <p:cNvSpPr>
            <a:spLocks noChangeArrowheads="1"/>
          </p:cNvSpPr>
          <p:nvPr/>
        </p:nvSpPr>
        <p:spPr bwMode="auto">
          <a:xfrm>
            <a:off x="304800" y="3276600"/>
            <a:ext cx="83820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  <a:latin typeface="Bookman Old Style" pitchFamily="18" charset="0"/>
                <a:cs typeface="Arial" charset="0"/>
              </a:rPr>
              <a:t>•</a:t>
            </a: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The architecture is based on the Linux2.6 kernel. Android use Linux kernel as its hardware abstraction layer between the hardware and rest of the software.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C00000"/>
              </a:solidFill>
              <a:latin typeface="Bookman Old Style" pitchFamily="18" charset="0"/>
              <a:cs typeface="Arial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It </a:t>
            </a: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also provides memory management, process management, a security model, and networking, a lot of core operating system infrastructures that are robust and have been proven over time</a:t>
            </a:r>
          </a:p>
        </p:txBody>
      </p:sp>
    </p:spTree>
    <p:extLst>
      <p:ext uri="{BB962C8B-B14F-4D97-AF65-F5344CB8AC3E}">
        <p14:creationId xmlns:p14="http://schemas.microsoft.com/office/powerpoint/2010/main" xmlns="" val="38920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/>
          <p:cNvSpPr txBox="1">
            <a:spLocks noChangeArrowheads="1"/>
          </p:cNvSpPr>
          <p:nvPr/>
        </p:nvSpPr>
        <p:spPr bwMode="auto">
          <a:xfrm>
            <a:off x="381000" y="152400"/>
            <a:ext cx="2782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NATIVE LIBRARIES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2772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685800" y="4038600"/>
            <a:ext cx="7620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•The next level up is the native libraries. Everything that you see here in green is written in C and C++.</a:t>
            </a:r>
          </a:p>
        </p:txBody>
      </p:sp>
    </p:spTree>
    <p:extLst>
      <p:ext uri="{BB962C8B-B14F-4D97-AF65-F5344CB8AC3E}">
        <p14:creationId xmlns:p14="http://schemas.microsoft.com/office/powerpoint/2010/main" xmlns="" val="90993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304800" y="304800"/>
            <a:ext cx="3581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Android Run Time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914400"/>
            <a:ext cx="33337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28800"/>
            <a:ext cx="11445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152400" y="2514600"/>
            <a:ext cx="87630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•The Android Runtime was designed specifically for Android to meet the needs of running in an embedded environment where you have limited battery, limited memory, limited CPU.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•The DVM runs something called </a:t>
            </a:r>
            <a:r>
              <a:rPr lang="en-US" sz="2400" b="1" dirty="0" err="1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dex</a:t>
            </a: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 files, D-E-X and these are byte codes that are the results of converting at build </a:t>
            </a:r>
            <a:r>
              <a:rPr lang="en-US" sz="2400" dirty="0" smtClean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time   </a:t>
            </a:r>
            <a:r>
              <a:rPr lang="en-US" sz="2400" b="1" dirty="0" smtClean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.Class </a:t>
            </a: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JAR</a:t>
            </a: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 Files.</a:t>
            </a:r>
          </a:p>
        </p:txBody>
      </p:sp>
    </p:spTree>
    <p:extLst>
      <p:ext uri="{BB962C8B-B14F-4D97-AF65-F5344CB8AC3E}">
        <p14:creationId xmlns:p14="http://schemas.microsoft.com/office/powerpoint/2010/main" xmlns="" val="16761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152400" y="228600"/>
            <a:ext cx="426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Android Run Time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600" y="838200"/>
            <a:ext cx="4495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990600" y="3352800"/>
            <a:ext cx="72390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</a:rPr>
              <a:t>•This is in blue, meaning that it's written in the Java programming language.</a:t>
            </a: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C00000"/>
              </a:solidFill>
              <a:latin typeface="Bookman Old Style" pitchFamily="18" charset="0"/>
            </a:endParaRPr>
          </a:p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</a:rPr>
              <a:t>•The core library contains all of the collection classes, utilities, IO, all the utilities and tools that you’ve come to expected to use.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C00000"/>
                </a:solidFill>
                <a:latin typeface="Bookman Old Style" pitchFamily="18" charset="0"/>
              </a:rPr>
              <a:t> </a:t>
            </a:r>
            <a:endParaRPr lang="en-US" sz="2400" dirty="0">
              <a:solidFill>
                <a:srgbClr val="C00000"/>
              </a:solidFill>
              <a:latin typeface="Bookman Old Style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24000"/>
            <a:ext cx="18335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9588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228600" y="22860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itchFamily="18" charset="0"/>
                <a:cs typeface="Arial" charset="0"/>
              </a:rPr>
              <a:t>Application Framework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5820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242888" y="2590800"/>
            <a:ext cx="8672512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•This is all written in a Java programming language and the application framework is the toolkit that all applications use.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•These applications include the ones that come with a phone like the home applications, or the phone application.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•It includes applications written by Google, and it includes apps that will be written by you.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•So, all apps use the same framework and the same APIs.</a:t>
            </a:r>
          </a:p>
        </p:txBody>
      </p:sp>
    </p:spTree>
    <p:extLst>
      <p:ext uri="{BB962C8B-B14F-4D97-AF65-F5344CB8AC3E}">
        <p14:creationId xmlns:p14="http://schemas.microsoft.com/office/powerpoint/2010/main" xmlns="" val="75723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85820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609600" y="304800"/>
            <a:ext cx="525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itchFamily="18" charset="0"/>
              </a:rPr>
              <a:t>APPLICATION LAYER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304800" y="2057400"/>
            <a:ext cx="85344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•And the final layer on top is Applications.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C00000"/>
              </a:solidFill>
              <a:latin typeface="Bookman Old Style" pitchFamily="18" charset="0"/>
              <a:cs typeface="Arial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•This is where all the applications get written.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C00000"/>
              </a:solidFill>
              <a:latin typeface="Bookman Old Style" pitchFamily="18" charset="0"/>
              <a:cs typeface="Arial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•It includes the home application, the contacts application, the browser, and your apps.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C00000"/>
              </a:solidFill>
              <a:latin typeface="Bookman Old Style" pitchFamily="18" charset="0"/>
              <a:cs typeface="Arial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Bookman Old Style" pitchFamily="18" charset="0"/>
                <a:cs typeface="Arial" charset="0"/>
              </a:rPr>
              <a:t>•And everything at this layer is, again, using the same app framework provided by the layers below.</a:t>
            </a:r>
          </a:p>
        </p:txBody>
      </p:sp>
    </p:spTree>
    <p:extLst>
      <p:ext uri="{BB962C8B-B14F-4D97-AF65-F5344CB8AC3E}">
        <p14:creationId xmlns:p14="http://schemas.microsoft.com/office/powerpoint/2010/main" xmlns="" val="12201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743200" y="1295400"/>
            <a:ext cx="3124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prstClr val="black"/>
                </a:solidFill>
              </a:rPr>
              <a:t>Activity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667000" y="2286000"/>
            <a:ext cx="3200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prstClr val="black"/>
                </a:solidFill>
              </a:rPr>
              <a:t>Intent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667000" y="3352800"/>
            <a:ext cx="3200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prstClr val="black"/>
                </a:solidFill>
              </a:rPr>
              <a:t>Broadcast</a:t>
            </a:r>
            <a:endParaRPr lang="en-US" sz="3600" b="1" dirty="0">
              <a:solidFill>
                <a:prstClr val="black"/>
              </a:solidFill>
            </a:endParaRPr>
          </a:p>
          <a:p>
            <a:pPr algn="ctr"/>
            <a:r>
              <a:rPr lang="en-US" sz="3200" b="1" dirty="0">
                <a:solidFill>
                  <a:prstClr val="black"/>
                </a:solidFill>
              </a:rPr>
              <a:t>Receiver</a:t>
            </a:r>
            <a:r>
              <a:rPr lang="en-US" sz="3600" b="1" dirty="0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667000" y="4876800"/>
            <a:ext cx="3200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prstClr val="black"/>
                </a:solidFill>
              </a:rPr>
              <a:t>Content provider</a:t>
            </a:r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216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COMPONENTS OF ANDROID APPLICATION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2667000" y="5943600"/>
            <a:ext cx="3276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prstClr val="black"/>
                </a:solidFill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xmlns="" val="412119773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9366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Android Deployment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077200" cy="4343400"/>
          </a:xfrm>
        </p:spPr>
        <p:txBody>
          <a:bodyPr rtlCol="0"/>
          <a:lstStyle/>
          <a:p>
            <a:pPr marL="457200" indent="-457200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C00000"/>
                </a:solidFill>
              </a:rPr>
              <a:t>Apps </a:t>
            </a:r>
            <a:r>
              <a:rPr lang="en-US" sz="2800" dirty="0">
                <a:solidFill>
                  <a:srgbClr val="C00000"/>
                </a:solidFill>
              </a:rPr>
              <a:t>are packaged in .</a:t>
            </a:r>
            <a:r>
              <a:rPr lang="en-US" sz="2800" dirty="0" err="1">
                <a:solidFill>
                  <a:srgbClr val="C00000"/>
                </a:solidFill>
              </a:rPr>
              <a:t>apk</a:t>
            </a:r>
            <a:r>
              <a:rPr lang="en-US" sz="2800" dirty="0">
                <a:solidFill>
                  <a:srgbClr val="C00000"/>
                </a:solidFill>
              </a:rPr>
              <a:t> format, variant of .</a:t>
            </a:r>
            <a:r>
              <a:rPr lang="en-US" sz="2800" dirty="0" smtClean="0">
                <a:solidFill>
                  <a:srgbClr val="C00000"/>
                </a:solidFill>
              </a:rPr>
              <a:t>jar, then downloaded to device and installed</a:t>
            </a:r>
            <a:endParaRPr lang="en-US" sz="2800" dirty="0">
              <a:solidFill>
                <a:srgbClr val="C00000"/>
              </a:solidFill>
            </a:endParaRPr>
          </a:p>
          <a:p>
            <a:pPr marL="457200" indent="-457200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C00000"/>
                </a:solidFill>
              </a:rPr>
              <a:t>.</a:t>
            </a:r>
            <a:r>
              <a:rPr lang="en-US" sz="2800" dirty="0" err="1">
                <a:solidFill>
                  <a:srgbClr val="C00000"/>
                </a:solidFill>
              </a:rPr>
              <a:t>apks</a:t>
            </a:r>
            <a:r>
              <a:rPr lang="en-US" sz="2800" dirty="0">
                <a:solidFill>
                  <a:srgbClr val="C00000"/>
                </a:solidFill>
              </a:rPr>
              <a:t> contain .</a:t>
            </a:r>
            <a:r>
              <a:rPr lang="en-US" sz="2800" dirty="0" err="1">
                <a:solidFill>
                  <a:srgbClr val="C00000"/>
                </a:solidFill>
              </a:rPr>
              <a:t>dex</a:t>
            </a:r>
            <a:r>
              <a:rPr lang="en-US" sz="2800" dirty="0">
                <a:solidFill>
                  <a:srgbClr val="C00000"/>
                </a:solidFill>
              </a:rPr>
              <a:t> files (</a:t>
            </a:r>
            <a:r>
              <a:rPr lang="en-US" sz="2800" dirty="0" err="1">
                <a:solidFill>
                  <a:srgbClr val="C00000"/>
                </a:solidFill>
              </a:rPr>
              <a:t>bytecode</a:t>
            </a:r>
            <a:r>
              <a:rPr lang="en-US" sz="2800" dirty="0">
                <a:solidFill>
                  <a:srgbClr val="C00000"/>
                </a:solidFill>
              </a:rPr>
              <a:t>), manifest  and various other </a:t>
            </a:r>
            <a:r>
              <a:rPr lang="en-US" sz="2800" dirty="0" smtClean="0">
                <a:solidFill>
                  <a:srgbClr val="C00000"/>
                </a:solidFill>
              </a:rPr>
              <a:t>files</a:t>
            </a:r>
          </a:p>
          <a:p>
            <a:pPr marL="457200" indent="-457200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C00000"/>
                </a:solidFill>
              </a:rPr>
              <a:t>Manifest </a:t>
            </a:r>
            <a:r>
              <a:rPr lang="en-US" sz="2800" dirty="0">
                <a:solidFill>
                  <a:srgbClr val="C00000"/>
                </a:solidFill>
              </a:rPr>
              <a:t>contains security and link info, hardware access info, minimum OS release info, etc. </a:t>
            </a:r>
          </a:p>
          <a:p>
            <a:pPr marL="457200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marL="914400" lvl="1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marL="457200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 smtClean="0"/>
          </a:p>
        </p:txBody>
      </p:sp>
      <p:pic>
        <p:nvPicPr>
          <p:cNvPr id="3076" name="Picture 4" descr="C:\Documents and Settings\Owner.H-C13F8E6A9B3E4\My Documents\My Pictures\dalvik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14800"/>
            <a:ext cx="36576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8393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6525"/>
            <a:ext cx="7772400" cy="2746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1300"/>
              <a:t>Sams Teach Yourself Android™Application Development in 24 Hours </a:t>
            </a:r>
            <a:r>
              <a:rPr lang="en-US" sz="1100"/>
              <a:t>(0321673352)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85800" y="5762625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293" tIns="45646" rIns="91293" bIns="45646" anchor="ctr"/>
          <a:lstStyle/>
          <a:p>
            <a:pPr algn="ctr" defTabSz="911225" fontAlgn="base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675E47"/>
              </a:solidFill>
              <a:cs typeface="Arial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905668" y="6184739"/>
            <a:ext cx="7332663" cy="39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269" tIns="41134" rIns="82269" bIns="4113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C00000"/>
                </a:solidFill>
              </a:rPr>
              <a:t>Simplified </a:t>
            </a:r>
            <a:r>
              <a:rPr lang="en-US" sz="2000" dirty="0">
                <a:solidFill>
                  <a:srgbClr val="C00000"/>
                </a:solidFill>
              </a:rPr>
              <a:t>Android platform architecture from a security perspective.</a:t>
            </a:r>
          </a:p>
        </p:txBody>
      </p:sp>
      <p:pic>
        <p:nvPicPr>
          <p:cNvPr id="5126" name="Picture 7" descr="05fig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9144000" cy="605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897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Some say you need to root the phone – that is not true</a:t>
            </a:r>
          </a:p>
          <a:p>
            <a:pPr>
              <a:lnSpc>
                <a:spcPct val="90000"/>
              </a:lnSpc>
            </a:pPr>
            <a:r>
              <a:rPr lang="en-US" dirty="0"/>
              <a:t>One option: Android Screen Capture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hlinkClick r:id="rId2"/>
              </a:rPr>
              <a:t>http://www.</a:t>
            </a:r>
            <a:r>
              <a:rPr lang="en-US" sz="5400" dirty="0">
                <a:hlinkClick r:id="rId2"/>
              </a:rPr>
              <a:t>mightypocket</a:t>
            </a:r>
            <a:r>
              <a:rPr lang="en-US" dirty="0">
                <a:hlinkClick r:id="rId2"/>
              </a:rPr>
              <a:t>.com/2010/08/android-screenshots-screen-capture-screen-cast/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It’s slow, but fine for screenshots of applications whose screens aren’t changing </a:t>
            </a:r>
            <a:r>
              <a:rPr lang="en-US" dirty="0" smtClean="0"/>
              <a:t>fast.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484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3000" dirty="0"/>
              <a:t>Instead of using traditional </a:t>
            </a:r>
            <a:r>
              <a:rPr lang="en-US" sz="3000" dirty="0" err="1"/>
              <a:t>System.out.println</a:t>
            </a:r>
            <a:r>
              <a:rPr lang="en-US" sz="3000" dirty="0"/>
              <a:t>, use the Log class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Imported with </a:t>
            </a:r>
            <a:r>
              <a:rPr lang="en-US" sz="3000" dirty="0" err="1" smtClean="0"/>
              <a:t>android.util.Log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>
                <a:hlinkClick r:id="rId2"/>
              </a:rPr>
              <a:t>      </a:t>
            </a:r>
          </a:p>
          <a:p>
            <a:pPr marL="0" indent="0">
              <a:buNone/>
            </a:pPr>
            <a:r>
              <a:rPr lang="en-US" sz="3000" dirty="0" smtClean="0">
                <a:hlinkClick r:id="rId2"/>
              </a:rPr>
              <a:t> Log</a:t>
            </a:r>
            <a:r>
              <a:rPr lang="en-US" sz="3000" dirty="0"/>
              <a:t> is a logging class that you can utilize in your code to print </a:t>
            </a:r>
            <a:r>
              <a:rPr lang="en-US" sz="3000" dirty="0" smtClean="0"/>
              <a:t>out messages </a:t>
            </a:r>
            <a:r>
              <a:rPr lang="en-US" sz="3000" dirty="0"/>
              <a:t>to the </a:t>
            </a:r>
            <a:r>
              <a:rPr lang="en-US" sz="3000" dirty="0" err="1"/>
              <a:t>LogCat</a:t>
            </a:r>
            <a:r>
              <a:rPr lang="en-US" sz="3000" dirty="0"/>
              <a:t>. Common logging methods include:</a:t>
            </a:r>
          </a:p>
          <a:p>
            <a:r>
              <a:rPr lang="en-US" sz="3000" dirty="0" smtClean="0">
                <a:hlinkClick r:id="rId2"/>
              </a:rPr>
              <a:t>d(String</a:t>
            </a:r>
            <a:r>
              <a:rPr lang="en-US" sz="3000" dirty="0">
                <a:hlinkClick r:id="rId2"/>
              </a:rPr>
              <a:t>, String)</a:t>
            </a:r>
            <a:r>
              <a:rPr lang="en-US" sz="3000" dirty="0"/>
              <a:t> (debug)</a:t>
            </a:r>
          </a:p>
          <a:p>
            <a:r>
              <a:rPr lang="en-US" sz="3000" dirty="0" err="1">
                <a:hlinkClick r:id="rId2"/>
              </a:rPr>
              <a:t>i</a:t>
            </a:r>
            <a:r>
              <a:rPr lang="en-US" sz="3000" dirty="0">
                <a:hlinkClick r:id="rId2"/>
              </a:rPr>
              <a:t>(String, String)</a:t>
            </a:r>
            <a:r>
              <a:rPr lang="en-US" sz="3000" dirty="0"/>
              <a:t> (information)</a:t>
            </a:r>
          </a:p>
          <a:p>
            <a:r>
              <a:rPr lang="en-US" sz="3000" dirty="0">
                <a:hlinkClick r:id="rId2"/>
              </a:rPr>
              <a:t>w(String, String)</a:t>
            </a:r>
            <a:r>
              <a:rPr lang="en-US" sz="3000" dirty="0"/>
              <a:t> (warning)</a:t>
            </a:r>
          </a:p>
          <a:p>
            <a:r>
              <a:rPr lang="en-US" sz="3000" dirty="0">
                <a:hlinkClick r:id="rId2"/>
              </a:rPr>
              <a:t>e(String, String)</a:t>
            </a:r>
            <a:r>
              <a:rPr lang="en-US" sz="3000" dirty="0"/>
              <a:t> (error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 err="1" smtClean="0"/>
              <a:t>Log.d</a:t>
            </a:r>
            <a:r>
              <a:rPr lang="en-US" sz="2000" dirty="0"/>
              <a:t>(&lt;tag&gt;,&lt;string</a:t>
            </a:r>
            <a:r>
              <a:rPr lang="en-US" sz="2000" dirty="0" smtClean="0"/>
              <a:t>&gt;)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4417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9366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APIs for Android built-ins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7800"/>
            <a:ext cx="8077200" cy="4343400"/>
          </a:xfrm>
        </p:spPr>
        <p:txBody>
          <a:bodyPr rtlCol="0">
            <a:normAutofit fontScale="70000" lnSpcReduction="20000"/>
          </a:bodyPr>
          <a:lstStyle/>
          <a:p>
            <a:pPr algn="just">
              <a:defRPr/>
            </a:pPr>
            <a:r>
              <a:rPr lang="en-US" sz="6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6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pplication</a:t>
            </a:r>
            <a:r>
              <a:rPr lang="en-US" sz="6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6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</a:t>
            </a:r>
            <a:r>
              <a:rPr lang="en-US" sz="6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6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Interface</a:t>
            </a:r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is a set </a:t>
            </a:r>
            <a:r>
              <a:rPr lang="en-US" sz="3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 sz="31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routines</a:t>
            </a:r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 </a:t>
            </a:r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protocols</a:t>
            </a:r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and tools for building </a:t>
            </a:r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software applications</a:t>
            </a:r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The API specifies how software components should interact and are used when programming graphical user interface (GUI) components.  A good API makes it easier to develop a </a:t>
            </a:r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program</a:t>
            </a:r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by providing all the building blocks. A </a:t>
            </a:r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programmer</a:t>
            </a:r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then puts the blocks together.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Android OS ships with many built in apps</a:t>
            </a:r>
          </a:p>
          <a:p>
            <a:pPr marL="914400" lvl="1" indent="-45720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Web Browser</a:t>
            </a:r>
          </a:p>
          <a:p>
            <a:pPr marL="914400" lvl="1" indent="-45720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Google Maps</a:t>
            </a:r>
          </a:p>
          <a:p>
            <a:pPr marL="914400" lvl="1" indent="-45720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Navigation</a:t>
            </a:r>
          </a:p>
          <a:p>
            <a:pPr marL="914400" lvl="1" indent="-45720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Camera apps</a:t>
            </a:r>
          </a:p>
          <a:p>
            <a:pPr marL="914400" lvl="1" indent="-45720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Built in access for these as well as TTS and Voice Recognition, etc.</a:t>
            </a:r>
          </a:p>
        </p:txBody>
      </p:sp>
    </p:spTree>
    <p:extLst>
      <p:ext uri="{BB962C8B-B14F-4D97-AF65-F5344CB8AC3E}">
        <p14:creationId xmlns:p14="http://schemas.microsoft.com/office/powerpoint/2010/main" xmlns="" val="28337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Owner.H-C13F8E6A9B3E4\My Documents\My Pictures\YgPB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031" y="457200"/>
            <a:ext cx="80772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609600" y="5357446"/>
            <a:ext cx="0" cy="457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9600" y="5814646"/>
            <a:ext cx="78896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499231" y="5181600"/>
            <a:ext cx="0" cy="6330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153508" y="5350877"/>
            <a:ext cx="0" cy="457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781800" y="5357446"/>
            <a:ext cx="0" cy="4572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4400" y="54102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  5.0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1400" y="528709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Lollipop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1800" y="5287090"/>
            <a:ext cx="1717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21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20" descr="untitl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342900"/>
            <a:ext cx="8458200" cy="617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3361592" y="2287587"/>
            <a:ext cx="2362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Arial" charset="0"/>
              </a:rPr>
              <a:t>     THANK YOU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Arial" charset="0"/>
              </a:rPr>
              <a:t>Queries ?????????</a:t>
            </a:r>
          </a:p>
        </p:txBody>
      </p:sp>
    </p:spTree>
    <p:extLst>
      <p:ext uri="{BB962C8B-B14F-4D97-AF65-F5344CB8AC3E}">
        <p14:creationId xmlns:p14="http://schemas.microsoft.com/office/powerpoint/2010/main" xmlns="" val="242854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Application Components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Activities</a:t>
            </a:r>
            <a:r>
              <a:rPr lang="en-US" dirty="0" smtClean="0"/>
              <a:t> – </a:t>
            </a:r>
            <a:r>
              <a:rPr lang="en-US" sz="2800" dirty="0" smtClean="0"/>
              <a:t>visual user interface focused on a single thing a user can do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Services</a:t>
            </a:r>
            <a:r>
              <a:rPr lang="en-US" dirty="0" smtClean="0"/>
              <a:t> – </a:t>
            </a:r>
            <a:r>
              <a:rPr lang="en-US" sz="2800" dirty="0" smtClean="0"/>
              <a:t>no visual interface – they run in the background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Broadcast Receivers </a:t>
            </a:r>
            <a:r>
              <a:rPr lang="en-US" dirty="0" smtClean="0"/>
              <a:t>– </a:t>
            </a:r>
            <a:r>
              <a:rPr lang="en-US" sz="2800" dirty="0" smtClean="0"/>
              <a:t>receive and react to broadcast announcements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Content Providers </a:t>
            </a:r>
            <a:r>
              <a:rPr lang="en-US" dirty="0" smtClean="0"/>
              <a:t>– </a:t>
            </a:r>
            <a:r>
              <a:rPr lang="en-US" sz="2800" dirty="0" smtClean="0"/>
              <a:t>allow data exchange between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851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Activities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components  of most applications</a:t>
            </a:r>
          </a:p>
          <a:p>
            <a:pPr eaLnBrk="1" hangingPunct="1"/>
            <a:r>
              <a:rPr lang="en-US" dirty="0" smtClean="0"/>
              <a:t>Most applications have several activities that start each other as needed</a:t>
            </a:r>
          </a:p>
          <a:p>
            <a:pPr eaLnBrk="1" hangingPunct="1"/>
            <a:r>
              <a:rPr lang="en-US" dirty="0" smtClean="0"/>
              <a:t>Each is implemented as a subclass of the base Activity class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21508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Activities – The View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Each activity has a default window to draw in (although it may prompt for dialogs or notifications)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content of the window is a view or a group of views (derived from </a:t>
            </a:r>
            <a:r>
              <a:rPr lang="en-US" sz="2800" dirty="0" smtClean="0">
                <a:solidFill>
                  <a:srgbClr val="C00000"/>
                </a:solidFill>
              </a:rPr>
              <a:t>View</a:t>
            </a:r>
            <a:r>
              <a:rPr lang="en-US" sz="2800" dirty="0" smtClean="0"/>
              <a:t> or </a:t>
            </a:r>
            <a:r>
              <a:rPr lang="en-US" sz="2800" dirty="0" err="1" smtClean="0">
                <a:solidFill>
                  <a:srgbClr val="C00000"/>
                </a:solidFill>
              </a:rPr>
              <a:t>ViewGroup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Example of views: buttons, text fields, scroll bars, menu items, check boxes,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View(Group) made visible via </a:t>
            </a:r>
            <a:r>
              <a:rPr lang="en-US" sz="2800" dirty="0" err="1" smtClean="0">
                <a:solidFill>
                  <a:srgbClr val="C00000"/>
                </a:solidFill>
              </a:rPr>
              <a:t>Activity.setContentView</a:t>
            </a:r>
            <a:r>
              <a:rPr lang="en-US" sz="2800" dirty="0" smtClean="0">
                <a:solidFill>
                  <a:srgbClr val="C00000"/>
                </a:solidFill>
              </a:rPr>
              <a:t>() </a:t>
            </a:r>
            <a:r>
              <a:rPr lang="en-US" sz="2800" dirty="0" smtClean="0"/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xmlns="" val="40766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0969" y="228600"/>
            <a:ext cx="7848599" cy="62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76600" y="6368534"/>
            <a:ext cx="305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Lifecycle of Activity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6464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Intents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An intent is an </a:t>
            </a:r>
            <a:r>
              <a:rPr lang="en-US" sz="2400" dirty="0" smtClean="0">
                <a:solidFill>
                  <a:srgbClr val="C00000"/>
                </a:solidFill>
              </a:rPr>
              <a:t>Intent </a:t>
            </a:r>
            <a:r>
              <a:rPr lang="en-US" sz="2400" dirty="0" smtClean="0"/>
              <a:t>object with a message content.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Activities, services and broadcast receivers are started by intents. </a:t>
            </a:r>
            <a:r>
              <a:rPr lang="en-US" sz="2400" dirty="0" err="1" smtClean="0"/>
              <a:t>ContentProviders</a:t>
            </a:r>
            <a:r>
              <a:rPr lang="en-US" sz="2400" dirty="0" smtClean="0"/>
              <a:t> are started by </a:t>
            </a:r>
            <a:r>
              <a:rPr lang="en-US" sz="2400" dirty="0" err="1" smtClean="0"/>
              <a:t>ContentResolvers</a:t>
            </a:r>
            <a:r>
              <a:rPr lang="en-US" sz="24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An </a:t>
            </a:r>
            <a:r>
              <a:rPr lang="en-US" sz="2400" dirty="0" smtClean="0">
                <a:solidFill>
                  <a:srgbClr val="C00000"/>
                </a:solidFill>
              </a:rPr>
              <a:t>activity</a:t>
            </a:r>
            <a:r>
              <a:rPr lang="en-US" sz="2400" dirty="0" smtClean="0"/>
              <a:t> is started by                            				</a:t>
            </a:r>
            <a:r>
              <a:rPr lang="en-US" sz="2400" dirty="0" err="1" smtClean="0"/>
              <a:t>Context.startActivity</a:t>
            </a:r>
            <a:r>
              <a:rPr lang="en-US" sz="2400" dirty="0" smtClean="0"/>
              <a:t>(Intent intent)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C00000"/>
                </a:solidFill>
              </a:rPr>
              <a:t>service</a:t>
            </a:r>
            <a:r>
              <a:rPr lang="en-US" sz="2400" dirty="0" smtClean="0"/>
              <a:t> is started by  							</a:t>
            </a:r>
            <a:r>
              <a:rPr lang="en-US" sz="2400" dirty="0" err="1" smtClean="0"/>
              <a:t>Context.startService</a:t>
            </a:r>
            <a:r>
              <a:rPr lang="en-US" sz="2400" dirty="0" smtClean="0"/>
              <a:t>(Intent service)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An application can initiate a</a:t>
            </a:r>
            <a:r>
              <a:rPr lang="en-US" sz="2400" dirty="0" smtClean="0">
                <a:solidFill>
                  <a:srgbClr val="C00000"/>
                </a:solidFill>
              </a:rPr>
              <a:t> broadcast </a:t>
            </a:r>
            <a:r>
              <a:rPr lang="en-US" sz="2400" dirty="0" smtClean="0"/>
              <a:t>by using an Intent in any of </a:t>
            </a:r>
            <a:r>
              <a:rPr lang="en-US" sz="2400" dirty="0"/>
              <a:t>	</a:t>
            </a:r>
            <a:r>
              <a:rPr lang="en-US" sz="2400" dirty="0" smtClean="0"/>
              <a:t>			    			 		</a:t>
            </a:r>
            <a:r>
              <a:rPr lang="en-US" sz="2400" dirty="0" err="1" smtClean="0"/>
              <a:t>Context.sendBroadcast</a:t>
            </a:r>
            <a:r>
              <a:rPr lang="en-US" sz="2400" dirty="0" smtClean="0"/>
              <a:t>(Intent intent), 			</a:t>
            </a:r>
            <a:r>
              <a:rPr lang="en-US" sz="2400" dirty="0" err="1" smtClean="0"/>
              <a:t>Context.sendOrderedBroadcast</a:t>
            </a:r>
            <a:r>
              <a:rPr lang="en-US" sz="2400" dirty="0" smtClean="0"/>
              <a:t>(), and 			</a:t>
            </a:r>
            <a:r>
              <a:rPr lang="en-US" sz="2400" dirty="0" err="1" smtClean="0"/>
              <a:t>Context.sendStickyBroadcast</a:t>
            </a:r>
            <a:r>
              <a:rPr lang="en-US" sz="2400" dirty="0" smtClean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xmlns="" val="382500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Broadcast Receivers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Receive and react to broadcast announcements</a:t>
            </a:r>
          </a:p>
          <a:p>
            <a:pPr eaLnBrk="1" hangingPunct="1"/>
            <a:r>
              <a:rPr lang="en-US" dirty="0" smtClean="0"/>
              <a:t>Extend the class </a:t>
            </a:r>
            <a:r>
              <a:rPr lang="en-US" dirty="0" err="1" smtClean="0">
                <a:solidFill>
                  <a:srgbClr val="C00000"/>
                </a:solidFill>
              </a:rPr>
              <a:t>BroadcastReceiver</a:t>
            </a:r>
            <a:endParaRPr lang="en-US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/>
              <a:t>Examples of broadcasts:</a:t>
            </a:r>
          </a:p>
          <a:p>
            <a:pPr lvl="1" eaLnBrk="1" hangingPunct="1"/>
            <a:r>
              <a:rPr lang="en-US" dirty="0" smtClean="0"/>
              <a:t>Low battery, power connected, shutdown, </a:t>
            </a:r>
            <a:r>
              <a:rPr lang="en-US" dirty="0" err="1" smtClean="0"/>
              <a:t>timezone</a:t>
            </a:r>
            <a:r>
              <a:rPr lang="en-US" dirty="0" smtClean="0"/>
              <a:t> changed, etc.</a:t>
            </a:r>
          </a:p>
          <a:p>
            <a:pPr lvl="1" eaLnBrk="1" hangingPunct="1"/>
            <a:r>
              <a:rPr lang="en-US" dirty="0" smtClean="0"/>
              <a:t>Other applications can initiate broadcasts</a:t>
            </a:r>
          </a:p>
        </p:txBody>
      </p:sp>
    </p:spTree>
    <p:extLst>
      <p:ext uri="{BB962C8B-B14F-4D97-AF65-F5344CB8AC3E}">
        <p14:creationId xmlns:p14="http://schemas.microsoft.com/office/powerpoint/2010/main" xmlns="" val="11024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Content Providers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Makes some of the application data available to other applications</a:t>
            </a:r>
          </a:p>
          <a:p>
            <a:pPr eaLnBrk="1" hangingPunct="1"/>
            <a:r>
              <a:rPr lang="en-US" sz="2400" dirty="0" smtClean="0"/>
              <a:t>It’s the only way to transfer data between applications in Android (no shared files, shared memory, pipes, etc.)</a:t>
            </a:r>
          </a:p>
          <a:p>
            <a:pPr eaLnBrk="1" hangingPunct="1"/>
            <a:r>
              <a:rPr lang="en-US" sz="2400" dirty="0" smtClean="0"/>
              <a:t>Extends the class </a:t>
            </a:r>
            <a:r>
              <a:rPr lang="en-US" sz="2400" dirty="0" err="1" smtClean="0">
                <a:solidFill>
                  <a:srgbClr val="C00000"/>
                </a:solidFill>
              </a:rPr>
              <a:t>ContentProvider</a:t>
            </a:r>
            <a:r>
              <a:rPr lang="en-US" sz="2400" dirty="0" smtClean="0">
                <a:solidFill>
                  <a:srgbClr val="C00000"/>
                </a:solidFill>
              </a:rPr>
              <a:t>;</a:t>
            </a:r>
          </a:p>
          <a:p>
            <a:pPr lvl="0" eaLnBrk="1" hangingPunct="1"/>
            <a:r>
              <a:rPr lang="en-US" sz="2400" dirty="0" smtClean="0"/>
              <a:t>Other applications use a </a:t>
            </a:r>
            <a:r>
              <a:rPr lang="en-US" sz="2400" dirty="0" err="1" smtClean="0">
                <a:solidFill>
                  <a:srgbClr val="C00000"/>
                </a:solidFill>
              </a:rPr>
              <a:t>ContentResolver</a:t>
            </a:r>
            <a:r>
              <a:rPr lang="en-US" sz="2400" dirty="0" smtClean="0"/>
              <a:t> object to access the data provided via a </a:t>
            </a:r>
            <a:r>
              <a:rPr lang="en-US" sz="2400" dirty="0" err="1" smtClean="0">
                <a:solidFill>
                  <a:srgbClr val="C00000"/>
                </a:solidFill>
              </a:rPr>
              <a:t>ContentProvider</a:t>
            </a:r>
            <a:r>
              <a:rPr lang="en-US" sz="2400" dirty="0" smtClean="0">
                <a:solidFill>
                  <a:srgbClr val="C00000"/>
                </a:solidFill>
              </a:rPr>
              <a:t>.</a:t>
            </a:r>
            <a:endParaRPr lang="en-US" sz="2400" dirty="0">
              <a:solidFill>
                <a:srgbClr val="C00000"/>
              </a:solidFill>
            </a:endParaRPr>
          </a:p>
          <a:p>
            <a:pPr lvl="0" eaLnBrk="1" hangingPunct="1"/>
            <a:r>
              <a:rPr lang="en-US" sz="2400" dirty="0" smtClean="0">
                <a:solidFill>
                  <a:prstClr val="black"/>
                </a:solidFill>
              </a:rPr>
              <a:t>The </a:t>
            </a:r>
            <a:r>
              <a:rPr lang="en-US" sz="2400" dirty="0">
                <a:solidFill>
                  <a:prstClr val="black"/>
                </a:solidFill>
              </a:rPr>
              <a:t>provider object receives data requests from clients, performs the requested action, and returns the results.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2566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917</Words>
  <Application>Microsoft Office PowerPoint</Application>
  <PresentationFormat>On-screen Show (4:3)</PresentationFormat>
  <Paragraphs>128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COMPONENTS OF ANDROID APPLICATION</vt:lpstr>
      <vt:lpstr>Application Components</vt:lpstr>
      <vt:lpstr>Activities</vt:lpstr>
      <vt:lpstr>Activities – The View</vt:lpstr>
      <vt:lpstr>Slide 6</vt:lpstr>
      <vt:lpstr>Intents</vt:lpstr>
      <vt:lpstr>Broadcast Receivers</vt:lpstr>
      <vt:lpstr>Content Providers</vt:lpstr>
      <vt:lpstr>Services</vt:lpstr>
      <vt:lpstr>Services (2)</vt:lpstr>
      <vt:lpstr>Shutting down components</vt:lpstr>
      <vt:lpstr>Slide 13</vt:lpstr>
      <vt:lpstr>LINUX KERNEL</vt:lpstr>
      <vt:lpstr>Slide 15</vt:lpstr>
      <vt:lpstr>Slide 16</vt:lpstr>
      <vt:lpstr>Slide 17</vt:lpstr>
      <vt:lpstr>Slide 18</vt:lpstr>
      <vt:lpstr>Slide 19</vt:lpstr>
      <vt:lpstr>Android Deployment</vt:lpstr>
      <vt:lpstr>Sams Teach Yourself Android™Application Development in 24 Hours (0321673352)</vt:lpstr>
      <vt:lpstr>Screen Shots</vt:lpstr>
      <vt:lpstr>Debugging</vt:lpstr>
      <vt:lpstr>APIs for Android built-ins</vt:lpstr>
      <vt:lpstr>Slide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User</cp:lastModifiedBy>
  <cp:revision>33</cp:revision>
  <dcterms:created xsi:type="dcterms:W3CDTF">2014-11-04T09:24:20Z</dcterms:created>
  <dcterms:modified xsi:type="dcterms:W3CDTF">2014-11-20T18:06:21Z</dcterms:modified>
</cp:coreProperties>
</file>