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D63A6A-B4F6-4341-8397-2CD0187D3271}" type="datetimeFigureOut">
              <a:rPr lang="en-US" smtClean="0"/>
              <a:pPr/>
              <a:t>5/16/2016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A6EAE-F974-4EFD-86EC-1FFBD283BE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1 </a:t>
            </a:r>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1 </a:t>
            </a:r>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Chapter 2</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4BA6EAE-F974-4EFD-86EC-1FFBD283BE4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057400"/>
            <a:ext cx="7772400" cy="3581400"/>
          </a:xfrm>
        </p:spPr>
        <p:txBody>
          <a:bodyPr>
            <a:normAutofit/>
          </a:bodyPr>
          <a:lstStyle/>
          <a:p>
            <a:r>
              <a:rPr lang="en-US" sz="2800" b="1" dirty="0" smtClean="0">
                <a:solidFill>
                  <a:schemeClr val="tx1"/>
                </a:solidFill>
                <a:latin typeface="Times New Roman" pitchFamily="18" charset="0"/>
                <a:cs typeface="Times New Roman" pitchFamily="18" charset="0"/>
              </a:rPr>
              <a:t>ONLINE HIGH SCHOOL INFORMATION </a:t>
            </a:r>
            <a:r>
              <a:rPr lang="en-US" sz="2800" b="1" dirty="0" smtClean="0">
                <a:solidFill>
                  <a:schemeClr val="tx1"/>
                </a:solidFill>
                <a:latin typeface="Times New Roman" pitchFamily="18" charset="0"/>
                <a:cs typeface="Times New Roman" pitchFamily="18" charset="0"/>
              </a:rPr>
              <a:t>SYSTEM</a:t>
            </a:r>
          </a:p>
          <a:p>
            <a:r>
              <a:rPr lang="en-US" sz="2600" dirty="0" smtClean="0">
                <a:solidFill>
                  <a:schemeClr val="tx1"/>
                </a:solidFill>
                <a:latin typeface="Times New Roman" pitchFamily="18" charset="0"/>
                <a:cs typeface="Times New Roman" pitchFamily="18" charset="0"/>
              </a:rPr>
              <a:t>SCHOOL OF SCIENCE</a:t>
            </a:r>
          </a:p>
          <a:p>
            <a:r>
              <a:rPr lang="en-US" sz="2600" dirty="0" smtClean="0">
                <a:solidFill>
                  <a:schemeClr val="tx1"/>
                </a:solidFill>
                <a:latin typeface="Times New Roman" pitchFamily="18" charset="0"/>
                <a:cs typeface="Times New Roman" pitchFamily="18" charset="0"/>
              </a:rPr>
              <a:t>DEPARTMENT OF COMPUTING AND INFORMATION </a:t>
            </a:r>
            <a:r>
              <a:rPr lang="en-US" sz="2600" dirty="0" smtClean="0">
                <a:solidFill>
                  <a:schemeClr val="tx1"/>
                </a:solidFill>
                <a:latin typeface="Times New Roman" pitchFamily="18" charset="0"/>
                <a:cs typeface="Times New Roman" pitchFamily="18" charset="0"/>
              </a:rPr>
              <a:t>SCIENCES</a:t>
            </a:r>
            <a:r>
              <a:rPr lang="en-US" sz="2600" dirty="0" smtClean="0">
                <a:solidFill>
                  <a:schemeClr val="tx1"/>
                </a:solidFill>
                <a:latin typeface="Times New Roman" pitchFamily="18" charset="0"/>
                <a:cs typeface="Times New Roman" pitchFamily="18" charset="0"/>
              </a:rPr>
              <a:t> </a:t>
            </a:r>
          </a:p>
          <a:p>
            <a:r>
              <a:rPr lang="en-US" sz="2600" dirty="0" smtClean="0">
                <a:solidFill>
                  <a:schemeClr val="tx1"/>
                </a:solidFill>
                <a:latin typeface="Times New Roman" pitchFamily="18" charset="0"/>
                <a:cs typeface="Times New Roman" pitchFamily="18" charset="0"/>
              </a:rPr>
              <a:t>NAME: NJERU MWENDA PETER</a:t>
            </a:r>
          </a:p>
          <a:p>
            <a:r>
              <a:rPr lang="en-US" sz="2600" dirty="0" smtClean="0">
                <a:solidFill>
                  <a:schemeClr val="tx1"/>
                </a:solidFill>
                <a:latin typeface="Times New Roman" pitchFamily="18" charset="0"/>
                <a:cs typeface="Times New Roman" pitchFamily="18" charset="0"/>
              </a:rPr>
              <a:t>REG.NO: BS02/009/2012</a:t>
            </a:r>
          </a:p>
        </p:txBody>
      </p:sp>
      <p:pic>
        <p:nvPicPr>
          <p:cNvPr id="1026" name="Picture 1"/>
          <p:cNvPicPr>
            <a:picLocks noChangeAspect="1" noChangeArrowheads="1"/>
          </p:cNvPicPr>
          <p:nvPr/>
        </p:nvPicPr>
        <p:blipFill>
          <a:blip r:embed="rId3"/>
          <a:srcRect/>
          <a:stretch>
            <a:fillRect/>
          </a:stretch>
        </p:blipFill>
        <p:spPr bwMode="auto">
          <a:xfrm>
            <a:off x="3810000" y="381000"/>
            <a:ext cx="1231900" cy="12223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Literature review cont..</a:t>
            </a:r>
            <a:endParaRPr lang="en-US" sz="3200"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The earliest high school system managed only exam, later the systems found their way in fee management.</a:t>
            </a:r>
          </a:p>
          <a:p>
            <a:r>
              <a:rPr lang="en-US" sz="2800" dirty="0" smtClean="0">
                <a:latin typeface="Times New Roman" pitchFamily="18" charset="0"/>
                <a:cs typeface="Times New Roman" pitchFamily="18" charset="0"/>
              </a:rPr>
              <a:t>Afterwards systems were seen managing timetables, students, staffs, communication via SMS and email .</a:t>
            </a:r>
          </a:p>
          <a:p>
            <a:r>
              <a:rPr lang="en-US" sz="2800" dirty="0" smtClean="0">
                <a:latin typeface="Times New Roman" pitchFamily="18" charset="0"/>
                <a:cs typeface="Times New Roman" pitchFamily="18" charset="0"/>
              </a:rPr>
              <a:t>Currently the systems we have can not only manage a school but communicate with other system, operate at very high speed, are failure tolerant and can backup themselves.    </a:t>
            </a:r>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Methodology</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Methodology is a framework used to structure, plan and control the process of developing an information System. </a:t>
            </a:r>
          </a:p>
          <a:p>
            <a:r>
              <a:rPr lang="en-US" sz="2800" dirty="0" smtClean="0">
                <a:latin typeface="Times New Roman" pitchFamily="18" charset="0"/>
                <a:cs typeface="Times New Roman" pitchFamily="18" charset="0"/>
              </a:rPr>
              <a:t>Joint Application Development (JAD) was found to be best suited for this particular system. </a:t>
            </a:r>
          </a:p>
          <a:p>
            <a:r>
              <a:rPr lang="en-US" sz="2800" dirty="0" smtClean="0">
                <a:latin typeface="Times New Roman" pitchFamily="18" charset="0"/>
                <a:cs typeface="Times New Roman" pitchFamily="18" charset="0"/>
              </a:rPr>
              <a:t>This methodology emphasis much on requirement definition and user interface design. </a:t>
            </a:r>
          </a:p>
          <a:p>
            <a:r>
              <a:rPr lang="en-US" sz="2800" dirty="0" smtClean="0">
                <a:latin typeface="Times New Roman" pitchFamily="18" charset="0"/>
                <a:cs typeface="Times New Roman" pitchFamily="18" charset="0"/>
              </a:rPr>
              <a:t>The model emphasizes the presence of the following personnel:  </a:t>
            </a: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Methodology cont…</a:t>
            </a:r>
            <a:endParaRPr lang="en-US" sz="3200"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Executive Sponsor: is a person from the customer's organization who has the ultimate authority to make decisions about the project.</a:t>
            </a:r>
          </a:p>
          <a:p>
            <a:pPr lvl="0"/>
            <a:r>
              <a:rPr lang="en-US" sz="2800" dirty="0" smtClean="0">
                <a:latin typeface="Times New Roman" pitchFamily="18" charset="0"/>
                <a:cs typeface="Times New Roman" pitchFamily="18" charset="0"/>
              </a:rPr>
              <a:t>Users.</a:t>
            </a:r>
          </a:p>
          <a:p>
            <a:pPr lvl="0"/>
            <a:r>
              <a:rPr lang="en-US" sz="2800" dirty="0" smtClean="0">
                <a:latin typeface="Times New Roman" pitchFamily="18" charset="0"/>
                <a:cs typeface="Times New Roman" pitchFamily="18" charset="0"/>
              </a:rPr>
              <a:t>Developer (IT Representative).</a:t>
            </a:r>
          </a:p>
          <a:p>
            <a:pPr>
              <a:buNone/>
            </a:pPr>
            <a:r>
              <a:rPr lang="en-US" sz="2800" dirty="0" smtClean="0">
                <a:latin typeface="Times New Roman" pitchFamily="18" charset="0"/>
                <a:cs typeface="Times New Roman" pitchFamily="18" charset="0"/>
              </a:rPr>
              <a:t>   Series of workshops called JAD sessions are organized. During the meetings, the developer get to know what users’ needs most. </a:t>
            </a:r>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smtClean="0">
                <a:latin typeface="Times New Roman" pitchFamily="18" charset="0"/>
                <a:cs typeface="Times New Roman" pitchFamily="18" charset="0"/>
              </a:rPr>
              <a:t>Conclusions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If the current technology is well utilized, we can manage not only our high schools but all our learning institutions in an amazingly and efficient way. </a:t>
            </a:r>
          </a:p>
          <a:p>
            <a:r>
              <a:rPr lang="en-US" sz="2800" dirty="0" smtClean="0">
                <a:latin typeface="Times New Roman" pitchFamily="18" charset="0"/>
                <a:cs typeface="Times New Roman" pitchFamily="18" charset="0"/>
              </a:rPr>
              <a:t>As seen from this information system, everything is possible, with help of scheduling capability, caching mechanism and Object Oriented Techniques, information systems can do what a human can do in  a more perfect way. </a:t>
            </a:r>
            <a:endParaRPr lang="en-US" sz="2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smtClean="0">
                <a:latin typeface="Times New Roman" pitchFamily="18" charset="0"/>
                <a:cs typeface="Times New Roman" pitchFamily="18" charset="0"/>
              </a:rPr>
              <a:t>Limitations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A lot of challenges were encountered in implementation phase due to insufficient background in the area of programming and less exposure to the programming industries.</a:t>
            </a:r>
          </a:p>
          <a:p>
            <a:r>
              <a:rPr lang="en-US" sz="2800" dirty="0" smtClean="0">
                <a:latin typeface="Times New Roman" pitchFamily="18" charset="0"/>
                <a:cs typeface="Times New Roman" pitchFamily="18" charset="0"/>
              </a:rPr>
              <a:t>Lack of adequate support form our university and the government in terms of funds, resources like software's, computers, more lecturers and slow internet connections.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smtClean="0">
                <a:latin typeface="Times New Roman" pitchFamily="18" charset="0"/>
                <a:cs typeface="Times New Roman" pitchFamily="18" charset="0"/>
              </a:rPr>
              <a:t>Recommendations  </a:t>
            </a:r>
            <a:r>
              <a:rPr lang="en-US" dirty="0" smtClean="0"/>
              <a:t>  </a:t>
            </a:r>
            <a:br>
              <a:rPr lang="en-US" dirty="0" smtClean="0"/>
            </a:br>
            <a:endParaRPr lang="en-US" dirty="0"/>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 urge the University to introduce programming coursers early in first year and second year, provide more relevant courses like mobile programming, USSD programming, information system security, encryption and cryptography. These courses should be taught in a practical rather that theoretical approach.  </a:t>
            </a:r>
          </a:p>
          <a:p>
            <a:r>
              <a:rPr lang="en-US" sz="2800" dirty="0" smtClean="0">
                <a:latin typeface="Times New Roman" pitchFamily="18" charset="0"/>
                <a:cs typeface="Times New Roman" pitchFamily="18" charset="0"/>
              </a:rPr>
              <a:t>I also ask the University/Government so support student who have passion in particular areas like graphics, networking, hacking , programming etc.  </a:t>
            </a:r>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lvl="0"/>
            <a:r>
              <a:rPr lang="en-US" sz="3600" dirty="0" smtClean="0">
                <a:latin typeface="Times New Roman" pitchFamily="18" charset="0"/>
                <a:cs typeface="Times New Roman" pitchFamily="18" charset="0"/>
              </a:rPr>
              <a:t>References </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smtClean="0">
                <a:latin typeface="Times New Roman" pitchFamily="18" charset="0"/>
                <a:cs typeface="Times New Roman" pitchFamily="18" charset="0"/>
              </a:rPr>
              <a:t>Bloch, J. (2008). </a:t>
            </a:r>
            <a:r>
              <a:rPr lang="en-US" sz="2800" i="1" dirty="0" smtClean="0">
                <a:latin typeface="Times New Roman" pitchFamily="18" charset="0"/>
                <a:cs typeface="Times New Roman" pitchFamily="18" charset="0"/>
              </a:rPr>
              <a:t>Effective Java 2nd Edition.</a:t>
            </a:r>
            <a:r>
              <a:rPr lang="en-US" sz="2800" dirty="0" smtClean="0">
                <a:latin typeface="Times New Roman" pitchFamily="18" charset="0"/>
                <a:cs typeface="Times New Roman" pitchFamily="18" charset="0"/>
              </a:rPr>
              <a:t> Santa Clara: Sun Microsystems Inc.</a:t>
            </a:r>
          </a:p>
          <a:p>
            <a:r>
              <a:rPr lang="en-US" sz="2800" dirty="0" smtClean="0">
                <a:latin typeface="Times New Roman" pitchFamily="18" charset="0"/>
                <a:cs typeface="Times New Roman" pitchFamily="18" charset="0"/>
              </a:rPr>
              <a:t>Li, W. (2007). Frontiers of Computer Science. </a:t>
            </a:r>
            <a:r>
              <a:rPr lang="en-US" sz="2800" i="1" dirty="0" smtClean="0">
                <a:latin typeface="Times New Roman" pitchFamily="18" charset="0"/>
                <a:cs typeface="Times New Roman" pitchFamily="18" charset="0"/>
              </a:rPr>
              <a:t>System Security</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Terracotta. (2016, January 3). </a:t>
            </a:r>
            <a:r>
              <a:rPr lang="en-US" sz="2800" i="1" dirty="0" smtClean="0">
                <a:latin typeface="Times New Roman" pitchFamily="18" charset="0"/>
                <a:cs typeface="Times New Roman" pitchFamily="18" charset="0"/>
              </a:rPr>
              <a:t>Ehcache documentation</a:t>
            </a:r>
            <a:r>
              <a:rPr lang="en-US" sz="2800" dirty="0" smtClean="0">
                <a:latin typeface="Times New Roman" pitchFamily="18" charset="0"/>
                <a:cs typeface="Times New Roman" pitchFamily="18" charset="0"/>
              </a:rPr>
              <a:t>. Retrieved </a:t>
            </a:r>
            <a:r>
              <a:rPr lang="en-US" sz="2800" smtClean="0">
                <a:latin typeface="Times New Roman" pitchFamily="18" charset="0"/>
                <a:cs typeface="Times New Roman" pitchFamily="18" charset="0"/>
              </a:rPr>
              <a:t>from Ehcache: </a:t>
            </a:r>
            <a:r>
              <a:rPr lang="en-US" sz="2800" dirty="0" smtClean="0">
                <a:latin typeface="Times New Roman" pitchFamily="18" charset="0"/>
                <a:cs typeface="Times New Roman" pitchFamily="18" charset="0"/>
              </a:rPr>
              <a:t>http://www.ehcache.org/documentation/2.8/get-started/getting-started.html</a:t>
            </a:r>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62001"/>
            <a:ext cx="7772400" cy="990600"/>
          </a:xfrm>
        </p:spPr>
        <p:txBody>
          <a:bodyPr/>
          <a:lstStyle/>
          <a:p>
            <a:r>
              <a:rPr lang="en-US" sz="3200" dirty="0" smtClean="0">
                <a:latin typeface="Times New Roman" pitchFamily="18" charset="0"/>
                <a:cs typeface="Times New Roman" pitchFamily="18" charset="0"/>
              </a:rPr>
              <a:t>Introduction</a:t>
            </a:r>
            <a:r>
              <a:rPr lang="en-US" dirty="0" smtClean="0"/>
              <a:t> </a:t>
            </a:r>
            <a:endParaRPr lang="en-US" dirty="0"/>
          </a:p>
        </p:txBody>
      </p:sp>
      <p:sp>
        <p:nvSpPr>
          <p:cNvPr id="3" name="Subtitle 2"/>
          <p:cNvSpPr>
            <a:spLocks noGrp="1"/>
          </p:cNvSpPr>
          <p:nvPr>
            <p:ph type="subTitle" idx="1"/>
          </p:nvPr>
        </p:nvSpPr>
        <p:spPr>
          <a:xfrm>
            <a:off x="609600" y="2057400"/>
            <a:ext cx="7772400" cy="3581400"/>
          </a:xfrm>
        </p:spPr>
        <p:txBody>
          <a:bodyPr>
            <a:normAutofit/>
          </a:bodyPr>
          <a:lstStyle/>
          <a:p>
            <a:r>
              <a:rPr lang="en-US" sz="2800" dirty="0" smtClean="0">
                <a:solidFill>
                  <a:schemeClr val="tx1"/>
                </a:solidFill>
                <a:latin typeface="Times New Roman" pitchFamily="18" charset="0"/>
                <a:cs typeface="Times New Roman" pitchFamily="18" charset="0"/>
              </a:rPr>
              <a:t>For a long time, many high schools in Kenya have been struggling with information systems. Some of them are usually extremely slow, others being either too expensive or very complicated to use. </a:t>
            </a:r>
          </a:p>
          <a:p>
            <a:r>
              <a:rPr lang="en-US" sz="2800" dirty="0" smtClean="0">
                <a:solidFill>
                  <a:schemeClr val="tx1"/>
                </a:solidFill>
                <a:latin typeface="Times New Roman" pitchFamily="18" charset="0"/>
                <a:cs typeface="Times New Roman" pitchFamily="18" charset="0"/>
              </a:rPr>
              <a:t>Now high schools have been relieved of the above mentioned problems, thanks to our newly founded high school information </a:t>
            </a:r>
            <a:r>
              <a:rPr lang="en-US" sz="2800" dirty="0" smtClean="0">
                <a:solidFill>
                  <a:schemeClr val="tx1"/>
                </a:solidFill>
                <a:latin typeface="Times New Roman" pitchFamily="18" charset="0"/>
                <a:cs typeface="Times New Roman" pitchFamily="18" charset="0"/>
              </a:rPr>
              <a:t>system. </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Problem Statement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Most of our high schools in Kenya doesn’t have information systems, this means every task is done manually, such tasks includes exam processing and fees management</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It has been noted that some high schools students don’t pay school fees in full after having been given full amount by their </a:t>
            </a:r>
            <a:r>
              <a:rPr lang="en-US" sz="2800" dirty="0" smtClean="0">
                <a:latin typeface="Times New Roman" pitchFamily="18" charset="0"/>
                <a:cs typeface="Times New Roman" pitchFamily="18" charset="0"/>
              </a:rPr>
              <a:t>guardians. </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Problem statement cont..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It’s </a:t>
            </a:r>
            <a:r>
              <a:rPr lang="en-US" sz="2800" dirty="0" smtClean="0">
                <a:latin typeface="Times New Roman" pitchFamily="18" charset="0"/>
                <a:cs typeface="Times New Roman" pitchFamily="18" charset="0"/>
              </a:rPr>
              <a:t>unfortunate that many high school can’t afford </a:t>
            </a:r>
            <a:r>
              <a:rPr lang="en-US" sz="2800" dirty="0" smtClean="0">
                <a:latin typeface="Times New Roman" pitchFamily="18" charset="0"/>
                <a:cs typeface="Times New Roman" pitchFamily="18" charset="0"/>
              </a:rPr>
              <a:t>to purchase an information </a:t>
            </a:r>
            <a:r>
              <a:rPr lang="en-US" sz="2800" dirty="0" smtClean="0">
                <a:latin typeface="Times New Roman" pitchFamily="18" charset="0"/>
                <a:cs typeface="Times New Roman" pitchFamily="18" charset="0"/>
              </a:rPr>
              <a:t>systems</a:t>
            </a:r>
            <a:r>
              <a:rPr lang="en-US" sz="2800" dirty="0" smtClean="0">
                <a:latin typeface="Times New Roman" pitchFamily="18" charset="0"/>
                <a:cs typeface="Times New Roman" pitchFamily="18" charset="0"/>
              </a:rPr>
              <a:t>. This necessitates the need of  developing  fairly cheap systems that every school can afford.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Objectives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800" dirty="0" smtClean="0">
                <a:latin typeface="Times New Roman" pitchFamily="18" charset="0"/>
                <a:cs typeface="Times New Roman" pitchFamily="18" charset="0"/>
              </a:rPr>
              <a:t>   Having carefully analyzed the key problems </a:t>
            </a:r>
            <a:r>
              <a:rPr lang="en-US" sz="2800" dirty="0" smtClean="0">
                <a:latin typeface="Times New Roman" pitchFamily="18" charset="0"/>
                <a:cs typeface="Times New Roman" pitchFamily="18" charset="0"/>
              </a:rPr>
              <a:t>the current high </a:t>
            </a:r>
            <a:r>
              <a:rPr lang="en-US" sz="2800" dirty="0" smtClean="0">
                <a:latin typeface="Times New Roman" pitchFamily="18" charset="0"/>
                <a:cs typeface="Times New Roman" pitchFamily="18" charset="0"/>
              </a:rPr>
              <a:t>schools are facing, we want to make it easy for schools to :</a:t>
            </a:r>
          </a:p>
          <a:p>
            <a:r>
              <a:rPr lang="en-US" sz="2800" dirty="0" smtClean="0">
                <a:latin typeface="Times New Roman" pitchFamily="18" charset="0"/>
                <a:cs typeface="Times New Roman" pitchFamily="18" charset="0"/>
              </a:rPr>
              <a:t>Be able to process exam in the most simple, easy and efficient way.</a:t>
            </a:r>
          </a:p>
          <a:p>
            <a:r>
              <a:rPr lang="en-US" sz="2800" dirty="0" smtClean="0">
                <a:latin typeface="Times New Roman" pitchFamily="18" charset="0"/>
                <a:cs typeface="Times New Roman" pitchFamily="18" charset="0"/>
              </a:rPr>
              <a:t>Be able to manage students fees and pocket money in a very easy and reliable manner.</a:t>
            </a:r>
          </a:p>
          <a:p>
            <a:r>
              <a:rPr lang="en-US" sz="2800" dirty="0" smtClean="0">
                <a:latin typeface="Times New Roman" pitchFamily="18" charset="0"/>
                <a:cs typeface="Times New Roman" pitchFamily="18" charset="0"/>
              </a:rPr>
              <a:t>Be able to keep guardians/parents informed about their students progress. </a:t>
            </a:r>
          </a:p>
          <a:p>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Objectives cont….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Be able to manage students in the most efficient </a:t>
            </a:r>
            <a:r>
              <a:rPr lang="en-US" sz="2800" dirty="0" smtClean="0">
                <a:latin typeface="Times New Roman" pitchFamily="18" charset="0"/>
                <a:cs typeface="Times New Roman" pitchFamily="18" charset="0"/>
              </a:rPr>
              <a:t>and </a:t>
            </a:r>
            <a:r>
              <a:rPr lang="en-US" sz="2800" dirty="0" smtClean="0">
                <a:latin typeface="Times New Roman" pitchFamily="18" charset="0"/>
                <a:cs typeface="Times New Roman" pitchFamily="18" charset="0"/>
              </a:rPr>
              <a:t>user friendly way.</a:t>
            </a:r>
          </a:p>
          <a:p>
            <a:r>
              <a:rPr lang="en-US" sz="2800" dirty="0" smtClean="0">
                <a:latin typeface="Times New Roman" pitchFamily="18" charset="0"/>
                <a:cs typeface="Times New Roman" pitchFamily="18" charset="0"/>
              </a:rPr>
              <a:t>Be able to manage staff efficiently.</a:t>
            </a:r>
          </a:p>
          <a:p>
            <a:r>
              <a:rPr lang="en-US" sz="2800" dirty="0" smtClean="0">
                <a:latin typeface="Times New Roman" pitchFamily="18" charset="0"/>
                <a:cs typeface="Times New Roman" pitchFamily="18" charset="0"/>
              </a:rPr>
              <a:t>Enhance security and dependability.</a:t>
            </a:r>
          </a:p>
          <a:p>
            <a:r>
              <a:rPr lang="en-US" sz="2800" dirty="0" smtClean="0">
                <a:latin typeface="Times New Roman" pitchFamily="18" charset="0"/>
                <a:cs typeface="Times New Roman" pitchFamily="18" charset="0"/>
              </a:rPr>
              <a:t>Enhance system speed while currying out the daily and basic tasks. </a:t>
            </a:r>
          </a:p>
          <a:p>
            <a:r>
              <a:rPr lang="en-US" sz="2800" dirty="0" smtClean="0">
                <a:latin typeface="Times New Roman" pitchFamily="18" charset="0"/>
                <a:cs typeface="Times New Roman" pitchFamily="18" charset="0"/>
              </a:rPr>
              <a:t>Enhance distribution .</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Research questions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How can an information system ease exam processing ?</a:t>
            </a:r>
          </a:p>
          <a:p>
            <a:r>
              <a:rPr lang="en-US" sz="2800" dirty="0" smtClean="0">
                <a:latin typeface="Times New Roman" pitchFamily="18" charset="0"/>
                <a:cs typeface="Times New Roman" pitchFamily="18" charset="0"/>
              </a:rPr>
              <a:t>How can an information system help cub queues on fee payments in banks and in schools? How can we reduce fraud?</a:t>
            </a:r>
          </a:p>
          <a:p>
            <a:r>
              <a:rPr lang="en-US" sz="2800" dirty="0" smtClean="0">
                <a:latin typeface="Times New Roman" pitchFamily="18" charset="0"/>
                <a:cs typeface="Times New Roman" pitchFamily="18" charset="0"/>
              </a:rPr>
              <a:t>How can we reduce the communication gap between the school and parents in a productive way? </a:t>
            </a:r>
          </a:p>
          <a:p>
            <a:r>
              <a:rPr lang="en-US" sz="2800" dirty="0" smtClean="0">
                <a:latin typeface="Times New Roman" pitchFamily="18" charset="0"/>
                <a:cs typeface="Times New Roman" pitchFamily="18" charset="0"/>
              </a:rPr>
              <a:t>How can we create a system that is dependable, reliable, available and secure? </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Scope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r>
              <a:rPr lang="en-US" sz="2800" dirty="0" smtClean="0">
                <a:latin typeface="Times New Roman" pitchFamily="18" charset="0"/>
                <a:cs typeface="Times New Roman" pitchFamily="18" charset="0"/>
              </a:rPr>
              <a:t>This system has covered basic aspects of a typical high school in Kenya such as: </a:t>
            </a:r>
          </a:p>
          <a:p>
            <a:r>
              <a:rPr lang="en-US" sz="2800" dirty="0" smtClean="0">
                <a:latin typeface="Times New Roman" pitchFamily="18" charset="0"/>
                <a:cs typeface="Times New Roman" pitchFamily="18" charset="0"/>
              </a:rPr>
              <a:t>Student management.</a:t>
            </a:r>
          </a:p>
          <a:p>
            <a:r>
              <a:rPr lang="en-US" sz="2800" dirty="0" smtClean="0">
                <a:latin typeface="Times New Roman" pitchFamily="18" charset="0"/>
                <a:cs typeface="Times New Roman" pitchFamily="18" charset="0"/>
              </a:rPr>
              <a:t>Staff management.</a:t>
            </a:r>
          </a:p>
          <a:p>
            <a:r>
              <a:rPr lang="en-US" sz="2800" dirty="0" smtClean="0">
                <a:latin typeface="Times New Roman" pitchFamily="18" charset="0"/>
                <a:cs typeface="Times New Roman" pitchFamily="18" charset="0"/>
              </a:rPr>
              <a:t>Exam management.</a:t>
            </a:r>
          </a:p>
          <a:p>
            <a:r>
              <a:rPr lang="en-US" sz="2800" dirty="0" smtClean="0">
                <a:latin typeface="Times New Roman" pitchFamily="18" charset="0"/>
                <a:cs typeface="Times New Roman" pitchFamily="18" charset="0"/>
              </a:rPr>
              <a:t>Fee management.</a:t>
            </a:r>
          </a:p>
          <a:p>
            <a:r>
              <a:rPr lang="en-US" sz="2800" dirty="0" smtClean="0">
                <a:latin typeface="Times New Roman" pitchFamily="18" charset="0"/>
                <a:cs typeface="Times New Roman" pitchFamily="18" charset="0"/>
              </a:rPr>
              <a:t>Communication.</a:t>
            </a:r>
            <a:endParaRPr lang="en-US"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Literature review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In Kenya learning started as early as 1728 the time of Johann Ludwing Krapf and Johannes Rebmann. Obviously the system at that time were manual, later in 90s school emerged such include Nairobi school 1902, Maseno school 1906 Mang’u High school 1925 etc. </a:t>
            </a:r>
          </a:p>
          <a:p>
            <a:r>
              <a:rPr lang="en-US" sz="2800" dirty="0" smtClean="0">
                <a:latin typeface="Times New Roman" pitchFamily="18" charset="0"/>
                <a:cs typeface="Times New Roman" pitchFamily="18" charset="0"/>
              </a:rPr>
              <a:t>High school Information Management Systems are assumed to have started from 1990s, it’s not very clear when the first system was deployed in Kenya.</a:t>
            </a:r>
          </a:p>
          <a:p>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911</Words>
  <Application>Microsoft Office PowerPoint</Application>
  <PresentationFormat>On-screen Show (4:3)</PresentationFormat>
  <Paragraphs>84</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Introduction </vt:lpstr>
      <vt:lpstr>Problem Statement</vt:lpstr>
      <vt:lpstr>Problem statement cont..</vt:lpstr>
      <vt:lpstr>Objectives </vt:lpstr>
      <vt:lpstr>Objectives cont….</vt:lpstr>
      <vt:lpstr>Research questions</vt:lpstr>
      <vt:lpstr>Scope </vt:lpstr>
      <vt:lpstr>Literature review   </vt:lpstr>
      <vt:lpstr>Literature review cont..</vt:lpstr>
      <vt:lpstr>Methodology</vt:lpstr>
      <vt:lpstr>Methodology cont…</vt:lpstr>
      <vt:lpstr>Conclusions </vt:lpstr>
      <vt:lpstr>Limitations   </vt:lpstr>
      <vt:lpstr>Recommendations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dc:title>
  <dc:creator>peter mwenda</dc:creator>
  <cp:lastModifiedBy>peter mwenda</cp:lastModifiedBy>
  <cp:revision>28</cp:revision>
  <dcterms:created xsi:type="dcterms:W3CDTF">2006-08-16T00:00:00Z</dcterms:created>
  <dcterms:modified xsi:type="dcterms:W3CDTF">2016-05-16T04:06:39Z</dcterms:modified>
</cp:coreProperties>
</file>