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6" r:id="rId4"/>
    <p:sldId id="265" r:id="rId5"/>
    <p:sldId id="264"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529B9-B1E9-442A-A278-6EF6B996011F}"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7DB12-8D49-486A-8914-6D31A30CD3F3}" type="slidenum">
              <a:rPr lang="en-IN" smtClean="0"/>
              <a:t>‹#›</a:t>
            </a:fld>
            <a:endParaRPr lang="en-IN"/>
          </a:p>
        </p:txBody>
      </p:sp>
    </p:spTree>
    <p:extLst>
      <p:ext uri="{BB962C8B-B14F-4D97-AF65-F5344CB8AC3E}">
        <p14:creationId xmlns:p14="http://schemas.microsoft.com/office/powerpoint/2010/main" val="425388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4689-0E12-5972-68EF-2AB2366E4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CBE4AB-9138-C38B-A0CC-058C13A85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FB8984-144D-4485-D90A-73BED29C414D}"/>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5" name="Footer Placeholder 4">
            <a:extLst>
              <a:ext uri="{FF2B5EF4-FFF2-40B4-BE49-F238E27FC236}">
                <a16:creationId xmlns:a16="http://schemas.microsoft.com/office/drawing/2014/main" id="{8D51B3A0-B74C-BD17-CFAB-9CE5688A5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F8552-0EE1-2DBB-EF9D-E559E0DDEFD1}"/>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273978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DA95-EF78-57D4-CF82-FB3814AA7B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287B1-2AF6-C5E6-4666-B4B5AB12E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080E0-C614-E792-12B8-B8BB8393377F}"/>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5" name="Footer Placeholder 4">
            <a:extLst>
              <a:ext uri="{FF2B5EF4-FFF2-40B4-BE49-F238E27FC236}">
                <a16:creationId xmlns:a16="http://schemas.microsoft.com/office/drawing/2014/main" id="{507C44C4-0892-930B-AE70-3B02748A5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262B5-103F-FB69-CD92-CA608EF7FCA5}"/>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237599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D3F5E-1094-68F2-E88B-72A459ECE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30A23E-5D99-A677-FEC2-720DD1A9A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DB468-94ED-12F9-FDF5-40DF442A4F5A}"/>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5" name="Footer Placeholder 4">
            <a:extLst>
              <a:ext uri="{FF2B5EF4-FFF2-40B4-BE49-F238E27FC236}">
                <a16:creationId xmlns:a16="http://schemas.microsoft.com/office/drawing/2014/main" id="{0CAB1736-50EA-1FB1-3C85-41D5508AD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76494-9144-6388-D0CC-8C4B289EB3AD}"/>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325047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54B5-8F8F-034C-2273-D6B57794B6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1F3C6-8BF1-562E-DDDB-5A486F25F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3995B-A053-862F-3E29-953644A798BA}"/>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5" name="Footer Placeholder 4">
            <a:extLst>
              <a:ext uri="{FF2B5EF4-FFF2-40B4-BE49-F238E27FC236}">
                <a16:creationId xmlns:a16="http://schemas.microsoft.com/office/drawing/2014/main" id="{963FEDA5-02CE-CCD4-23F3-562AF6E0F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87C40-B4C2-241A-32AD-CB431F931AB2}"/>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87003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B022-87DC-FA9E-D2E7-CFAD163E9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329296-BB93-2306-C746-BC30C2666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82FDF-1CB4-DF8D-9E91-2AEBED457B87}"/>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5" name="Footer Placeholder 4">
            <a:extLst>
              <a:ext uri="{FF2B5EF4-FFF2-40B4-BE49-F238E27FC236}">
                <a16:creationId xmlns:a16="http://schemas.microsoft.com/office/drawing/2014/main" id="{ACECD0A4-773B-43A5-226C-6A7E7C6FB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2110F-66F2-7B32-A3C3-F8F5F4F60B30}"/>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88965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7153-8759-730F-CA94-17FC69ACB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01AE2-2E6E-ED5E-0B58-63154E689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A54B60-5106-A64D-C881-CDFCD058A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23CB73-6DBA-CB29-B407-F255223C5C67}"/>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6" name="Footer Placeholder 5">
            <a:extLst>
              <a:ext uri="{FF2B5EF4-FFF2-40B4-BE49-F238E27FC236}">
                <a16:creationId xmlns:a16="http://schemas.microsoft.com/office/drawing/2014/main" id="{6A981E72-DC13-A4CD-117F-F2E82499D3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32DDA-45F3-FD79-F104-49C8ED5E6339}"/>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333323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17EC-02F3-4B11-6A84-7A106BB8BC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0BE0E2-D201-781D-2A49-B0F640936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EFBAE-5D92-0B9B-075F-017BF49420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E32757-C3D2-E74F-A3CB-8209FC612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A6DD3-9BBE-D697-DB1D-D445EFD6C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3A63D3-83DD-DF52-F0E4-6B8EFE24D1CB}"/>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8" name="Footer Placeholder 7">
            <a:extLst>
              <a:ext uri="{FF2B5EF4-FFF2-40B4-BE49-F238E27FC236}">
                <a16:creationId xmlns:a16="http://schemas.microsoft.com/office/drawing/2014/main" id="{8523EF42-93F9-0927-13C8-ADAFFF6AAD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80AE7F-84C9-1696-C414-4574E6D222D1}"/>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103689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A970-6CA6-A875-521B-E8DA9FE73A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91A16-B97C-7992-E31B-9194052FE943}"/>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4" name="Footer Placeholder 3">
            <a:extLst>
              <a:ext uri="{FF2B5EF4-FFF2-40B4-BE49-F238E27FC236}">
                <a16:creationId xmlns:a16="http://schemas.microsoft.com/office/drawing/2014/main" id="{64E8584B-5048-8E18-AD6A-9847EE80EB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568104-3432-E04E-3210-1002354B70FA}"/>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29741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14404-470A-CB88-5353-76EE08BAFBC7}"/>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3" name="Footer Placeholder 2">
            <a:extLst>
              <a:ext uri="{FF2B5EF4-FFF2-40B4-BE49-F238E27FC236}">
                <a16:creationId xmlns:a16="http://schemas.microsoft.com/office/drawing/2014/main" id="{EC7CB2C7-55EE-18F6-AD73-4E4E7092E8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5222E0-6FE5-C570-7C73-02234AE24101}"/>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395163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52AE-25C0-C46C-936A-405D95A32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8B1F08-CC32-DFC4-8077-E9B11F965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19AD90-AFAA-4C2A-0427-922DA184D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759E2-641A-0B0E-F9FF-EAFA6E6E8B06}"/>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6" name="Footer Placeholder 5">
            <a:extLst>
              <a:ext uri="{FF2B5EF4-FFF2-40B4-BE49-F238E27FC236}">
                <a16:creationId xmlns:a16="http://schemas.microsoft.com/office/drawing/2014/main" id="{5CA6BC5E-77DF-2BD7-FCD1-C5D3075303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B21BE3-A312-8B73-9692-1D08270E4DE0}"/>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282107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F9E6-13E0-68DC-0342-39184A52B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D53DCC-1063-C6C6-3433-F449A7202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ED5AAC-091F-96A4-4EC1-485028DF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0FC17-5740-A861-D303-ED4BE94D159E}"/>
              </a:ext>
            </a:extLst>
          </p:cNvPr>
          <p:cNvSpPr>
            <a:spLocks noGrp="1"/>
          </p:cNvSpPr>
          <p:nvPr>
            <p:ph type="dt" sz="half" idx="10"/>
          </p:nvPr>
        </p:nvSpPr>
        <p:spPr/>
        <p:txBody>
          <a:bodyPr/>
          <a:lstStyle/>
          <a:p>
            <a:fld id="{CB2794DD-32E3-4F93-BE5C-AF4714647A3B}" type="datetimeFigureOut">
              <a:rPr lang="en-IN" smtClean="0"/>
              <a:t>15-11-2022</a:t>
            </a:fld>
            <a:endParaRPr lang="en-IN"/>
          </a:p>
        </p:txBody>
      </p:sp>
      <p:sp>
        <p:nvSpPr>
          <p:cNvPr id="6" name="Footer Placeholder 5">
            <a:extLst>
              <a:ext uri="{FF2B5EF4-FFF2-40B4-BE49-F238E27FC236}">
                <a16:creationId xmlns:a16="http://schemas.microsoft.com/office/drawing/2014/main" id="{E49F7BA5-975C-7E6D-0A65-7390BF4DF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86EBB-6EB6-9A49-3A5F-3C4EE193F343}"/>
              </a:ext>
            </a:extLst>
          </p:cNvPr>
          <p:cNvSpPr>
            <a:spLocks noGrp="1"/>
          </p:cNvSpPr>
          <p:nvPr>
            <p:ph type="sldNum" sz="quarter" idx="12"/>
          </p:nvPr>
        </p:nvSpPr>
        <p:spPr/>
        <p:txBody>
          <a:bodyPr/>
          <a:lstStyle/>
          <a:p>
            <a:fld id="{D8D71C27-8783-4750-896D-628E0F53C283}" type="slidenum">
              <a:rPr lang="en-IN" smtClean="0"/>
              <a:t>‹#›</a:t>
            </a:fld>
            <a:endParaRPr lang="en-IN"/>
          </a:p>
        </p:txBody>
      </p:sp>
    </p:spTree>
    <p:extLst>
      <p:ext uri="{BB962C8B-B14F-4D97-AF65-F5344CB8AC3E}">
        <p14:creationId xmlns:p14="http://schemas.microsoft.com/office/powerpoint/2010/main" val="311879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6CFBD-B644-B1DB-3140-C071C4EAE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2DFC56-8D55-714B-4005-E43F76F49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12D7-87AC-53F2-EB39-53CC909CD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794DD-32E3-4F93-BE5C-AF4714647A3B}" type="datetimeFigureOut">
              <a:rPr lang="en-IN" smtClean="0"/>
              <a:t>15-11-2022</a:t>
            </a:fld>
            <a:endParaRPr lang="en-IN"/>
          </a:p>
        </p:txBody>
      </p:sp>
      <p:sp>
        <p:nvSpPr>
          <p:cNvPr id="5" name="Footer Placeholder 4">
            <a:extLst>
              <a:ext uri="{FF2B5EF4-FFF2-40B4-BE49-F238E27FC236}">
                <a16:creationId xmlns:a16="http://schemas.microsoft.com/office/drawing/2014/main" id="{2E2A8D34-56DE-7671-9B81-6D74DCD37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D4AF27-ABCC-4BDF-F2E3-D9FA4166D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71C27-8783-4750-896D-628E0F53C283}" type="slidenum">
              <a:rPr lang="en-IN" smtClean="0"/>
              <a:t>‹#›</a:t>
            </a:fld>
            <a:endParaRPr lang="en-IN"/>
          </a:p>
        </p:txBody>
      </p:sp>
    </p:spTree>
    <p:extLst>
      <p:ext uri="{BB962C8B-B14F-4D97-AF65-F5344CB8AC3E}">
        <p14:creationId xmlns:p14="http://schemas.microsoft.com/office/powerpoint/2010/main" val="4165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98DA38-634B-1ABD-EA6E-3F631A942DAF}"/>
              </a:ext>
            </a:extLst>
          </p:cNvPr>
          <p:cNvSpPr txBox="1"/>
          <p:nvPr/>
        </p:nvSpPr>
        <p:spPr>
          <a:xfrm>
            <a:off x="3112402" y="1409670"/>
            <a:ext cx="5768340" cy="830997"/>
          </a:xfrm>
          <a:prstGeom prst="rect">
            <a:avLst/>
          </a:prstGeom>
          <a:noFill/>
        </p:spPr>
        <p:txBody>
          <a:bodyPr wrap="square" rtlCol="0">
            <a:spAutoFit/>
          </a:bodyPr>
          <a:lstStyle/>
          <a:p>
            <a:pPr algn="ctr"/>
            <a:r>
              <a:rPr lang="en-IN" sz="2400" dirty="0">
                <a:solidFill>
                  <a:schemeClr val="accent1"/>
                </a:solidFill>
                <a:latin typeface="Algerian" panose="04020705040A02060702" pitchFamily="82" charset="0"/>
              </a:rPr>
              <a:t>NALANDA INSTITUTE OF TECHNOLOGY, BHUBANESWAR</a:t>
            </a:r>
          </a:p>
        </p:txBody>
      </p:sp>
      <p:pic>
        <p:nvPicPr>
          <p:cNvPr id="6" name="Picture 5">
            <a:extLst>
              <a:ext uri="{FF2B5EF4-FFF2-40B4-BE49-F238E27FC236}">
                <a16:creationId xmlns:a16="http://schemas.microsoft.com/office/drawing/2014/main" id="{46098639-D5DA-DA03-8264-8D2130775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875" y="0"/>
            <a:ext cx="1619250" cy="1619250"/>
          </a:xfrm>
          <a:prstGeom prst="rect">
            <a:avLst/>
          </a:prstGeom>
        </p:spPr>
      </p:pic>
      <p:sp>
        <p:nvSpPr>
          <p:cNvPr id="8" name="TextBox 7">
            <a:extLst>
              <a:ext uri="{FF2B5EF4-FFF2-40B4-BE49-F238E27FC236}">
                <a16:creationId xmlns:a16="http://schemas.microsoft.com/office/drawing/2014/main" id="{F6B49220-3D60-6D79-F22D-8519326EAB18}"/>
              </a:ext>
            </a:extLst>
          </p:cNvPr>
          <p:cNvSpPr txBox="1"/>
          <p:nvPr/>
        </p:nvSpPr>
        <p:spPr>
          <a:xfrm flipH="1">
            <a:off x="1724024" y="2967335"/>
            <a:ext cx="8120089" cy="1200329"/>
          </a:xfrm>
          <a:prstGeom prst="rect">
            <a:avLst/>
          </a:prstGeom>
          <a:noFill/>
        </p:spPr>
        <p:txBody>
          <a:bodyPr wrap="square" rtlCol="0">
            <a:spAutoFit/>
          </a:bodyPr>
          <a:lstStyle/>
          <a:p>
            <a:r>
              <a:rPr lang="en-IN" dirty="0">
                <a:latin typeface="Adobe Heiti Std R" panose="020B0400000000000000" pitchFamily="34" charset="-128"/>
                <a:ea typeface="Adobe Heiti Std R" panose="020B0400000000000000" pitchFamily="34" charset="-128"/>
              </a:rPr>
              <a:t>NAME: BAIKUNTHA SAHOO</a:t>
            </a:r>
          </a:p>
          <a:p>
            <a:r>
              <a:rPr lang="en-IN" dirty="0">
                <a:latin typeface="Adobe Heiti Std R" panose="020B0400000000000000" pitchFamily="34" charset="-128"/>
                <a:ea typeface="Adobe Heiti Std R" panose="020B0400000000000000" pitchFamily="34" charset="-128"/>
              </a:rPr>
              <a:t>REGD NO: 1901297172</a:t>
            </a:r>
          </a:p>
          <a:p>
            <a:r>
              <a:rPr lang="en-IN" dirty="0">
                <a:latin typeface="Adobe Heiti Std R" panose="020B0400000000000000" pitchFamily="34" charset="-128"/>
                <a:ea typeface="Adobe Heiti Std R" panose="020B0400000000000000" pitchFamily="34" charset="-128"/>
              </a:rPr>
              <a:t>(STUDYING B.TECH FINAL YEAR IN THE BRANCH OF MECHANICAL ENGINEERING)</a:t>
            </a:r>
          </a:p>
        </p:txBody>
      </p:sp>
      <p:sp>
        <p:nvSpPr>
          <p:cNvPr id="9" name="TextBox 8">
            <a:extLst>
              <a:ext uri="{FF2B5EF4-FFF2-40B4-BE49-F238E27FC236}">
                <a16:creationId xmlns:a16="http://schemas.microsoft.com/office/drawing/2014/main" id="{79BE1504-D852-BFEC-1DC1-7FBC56994128}"/>
              </a:ext>
            </a:extLst>
          </p:cNvPr>
          <p:cNvSpPr txBox="1"/>
          <p:nvPr/>
        </p:nvSpPr>
        <p:spPr>
          <a:xfrm>
            <a:off x="1724023" y="4339173"/>
            <a:ext cx="7258052" cy="923330"/>
          </a:xfrm>
          <a:prstGeom prst="rect">
            <a:avLst/>
          </a:prstGeom>
          <a:noFill/>
        </p:spPr>
        <p:txBody>
          <a:bodyPr wrap="square" rtlCol="0">
            <a:spAutoFit/>
          </a:bodyPr>
          <a:lstStyle/>
          <a:p>
            <a:r>
              <a:rPr lang="en-IN" dirty="0">
                <a:solidFill>
                  <a:srgbClr val="C00000"/>
                </a:solidFill>
                <a:latin typeface="Arial Rounded MT Bold" panose="020F0704030504030204" pitchFamily="34" charset="0"/>
                <a:cs typeface="Arial" panose="020B0604020202020204" pitchFamily="34" charset="0"/>
              </a:rPr>
              <a:t>PRESENTATION BASED UPON:</a:t>
            </a:r>
          </a:p>
          <a:p>
            <a:r>
              <a:rPr lang="en-IN" dirty="0">
                <a:latin typeface="Adobe Heiti Std R" panose="020B0400000000000000" pitchFamily="34" charset="-128"/>
                <a:ea typeface="Adobe Heiti Std R" panose="020B0400000000000000" pitchFamily="34" charset="-128"/>
              </a:rPr>
              <a:t>EXPLORE BUISNESS OPPORTUNITIES IN INDIA, ADVANTECH     TECHNOLOGY SOLUTIONS ON TELECOM SECTOR.</a:t>
            </a:r>
          </a:p>
        </p:txBody>
      </p:sp>
      <p:pic>
        <p:nvPicPr>
          <p:cNvPr id="7" name="Picture 6">
            <a:extLst>
              <a:ext uri="{FF2B5EF4-FFF2-40B4-BE49-F238E27FC236}">
                <a16:creationId xmlns:a16="http://schemas.microsoft.com/office/drawing/2014/main" id="{39C59BC6-73EA-0F35-9E77-A8113B9E1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45" y="6096000"/>
            <a:ext cx="3393415" cy="624348"/>
          </a:xfrm>
          <a:prstGeom prst="rect">
            <a:avLst/>
          </a:prstGeom>
        </p:spPr>
      </p:pic>
    </p:spTree>
    <p:extLst>
      <p:ext uri="{BB962C8B-B14F-4D97-AF65-F5344CB8AC3E}">
        <p14:creationId xmlns:p14="http://schemas.microsoft.com/office/powerpoint/2010/main" val="225261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FA51-16DB-C81A-431C-DFD739BFC110}"/>
              </a:ext>
            </a:extLst>
          </p:cNvPr>
          <p:cNvSpPr>
            <a:spLocks noGrp="1"/>
          </p:cNvSpPr>
          <p:nvPr>
            <p:ph type="title"/>
          </p:nvPr>
        </p:nvSpPr>
        <p:spPr/>
        <p:txBody>
          <a:bodyPr/>
          <a:lstStyle/>
          <a:p>
            <a:pPr algn="ctr"/>
            <a:r>
              <a:rPr lang="en-IN" u="sng" dirty="0">
                <a:solidFill>
                  <a:srgbClr val="00B0F0"/>
                </a:solidFill>
              </a:rPr>
              <a:t>CONCLUSION</a:t>
            </a:r>
          </a:p>
        </p:txBody>
      </p:sp>
      <p:sp>
        <p:nvSpPr>
          <p:cNvPr id="4" name="TextBox 3">
            <a:extLst>
              <a:ext uri="{FF2B5EF4-FFF2-40B4-BE49-F238E27FC236}">
                <a16:creationId xmlns:a16="http://schemas.microsoft.com/office/drawing/2014/main" id="{FADBB390-2281-31D1-4273-0BD9EAE06156}"/>
              </a:ext>
            </a:extLst>
          </p:cNvPr>
          <p:cNvSpPr txBox="1"/>
          <p:nvPr/>
        </p:nvSpPr>
        <p:spPr>
          <a:xfrm>
            <a:off x="2409824" y="1600200"/>
            <a:ext cx="8620125"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Telecommunication is an inevitable movement since the beginning of the 21</a:t>
            </a:r>
            <a:r>
              <a:rPr lang="en-IN" sz="2400" baseline="30000" dirty="0"/>
              <a:t>st</a:t>
            </a:r>
            <a:r>
              <a:rPr lang="en-IN" sz="2400" dirty="0"/>
              <a:t> century . It’s better for only businesses but also every individual to take advantage of these technology developments .</a:t>
            </a:r>
          </a:p>
        </p:txBody>
      </p:sp>
      <p:sp>
        <p:nvSpPr>
          <p:cNvPr id="5" name="TextBox 4">
            <a:extLst>
              <a:ext uri="{FF2B5EF4-FFF2-40B4-BE49-F238E27FC236}">
                <a16:creationId xmlns:a16="http://schemas.microsoft.com/office/drawing/2014/main" id="{3839F696-177D-ABD2-BF8C-F7F40B4B6694}"/>
              </a:ext>
            </a:extLst>
          </p:cNvPr>
          <p:cNvSpPr txBox="1"/>
          <p:nvPr/>
        </p:nvSpPr>
        <p:spPr>
          <a:xfrm>
            <a:off x="2409824" y="3429000"/>
            <a:ext cx="8620125"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The telecommunication world is rapidly changing .</a:t>
            </a:r>
          </a:p>
        </p:txBody>
      </p:sp>
      <p:sp>
        <p:nvSpPr>
          <p:cNvPr id="6" name="TextBox 5">
            <a:extLst>
              <a:ext uri="{FF2B5EF4-FFF2-40B4-BE49-F238E27FC236}">
                <a16:creationId xmlns:a16="http://schemas.microsoft.com/office/drawing/2014/main" id="{812E9C46-4DC7-3531-D5BF-9303E313B59F}"/>
              </a:ext>
            </a:extLst>
          </p:cNvPr>
          <p:cNvSpPr txBox="1"/>
          <p:nvPr/>
        </p:nvSpPr>
        <p:spPr>
          <a:xfrm>
            <a:off x="2409825" y="4404935"/>
            <a:ext cx="8791576"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Importance of common management components .</a:t>
            </a:r>
          </a:p>
        </p:txBody>
      </p:sp>
    </p:spTree>
    <p:extLst>
      <p:ext uri="{BB962C8B-B14F-4D97-AF65-F5344CB8AC3E}">
        <p14:creationId xmlns:p14="http://schemas.microsoft.com/office/powerpoint/2010/main" val="259774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BF28-A485-5FE7-0DC4-3ABE165F3A91}"/>
              </a:ext>
            </a:extLst>
          </p:cNvPr>
          <p:cNvSpPr>
            <a:spLocks noGrp="1"/>
          </p:cNvSpPr>
          <p:nvPr>
            <p:ph type="title"/>
          </p:nvPr>
        </p:nvSpPr>
        <p:spPr>
          <a:xfrm>
            <a:off x="838200" y="0"/>
            <a:ext cx="10515600" cy="7267575"/>
          </a:xfrm>
        </p:spPr>
        <p:txBody>
          <a:bodyPr>
            <a:noAutofit/>
          </a:bodyPr>
          <a:lstStyle/>
          <a:p>
            <a:pPr algn="ctr"/>
            <a:r>
              <a:rPr lang="en-IN" sz="9600" dirty="0">
                <a:solidFill>
                  <a:srgbClr val="7030A0"/>
                </a:solidFill>
                <a:latin typeface="Algerian" panose="04020705040A02060702" pitchFamily="82" charset="0"/>
              </a:rPr>
              <a:t>THANK YOU</a:t>
            </a:r>
          </a:p>
        </p:txBody>
      </p:sp>
    </p:spTree>
    <p:extLst>
      <p:ext uri="{BB962C8B-B14F-4D97-AF65-F5344CB8AC3E}">
        <p14:creationId xmlns:p14="http://schemas.microsoft.com/office/powerpoint/2010/main" val="8379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3964D-CF9A-EC81-CF69-05526AC61F3C}"/>
              </a:ext>
            </a:extLst>
          </p:cNvPr>
          <p:cNvSpPr txBox="1"/>
          <p:nvPr/>
        </p:nvSpPr>
        <p:spPr>
          <a:xfrm>
            <a:off x="2667000" y="1133475"/>
            <a:ext cx="6610350" cy="476250"/>
          </a:xfrm>
          <a:prstGeom prst="rect">
            <a:avLst/>
          </a:prstGeom>
          <a:noFill/>
        </p:spPr>
        <p:txBody>
          <a:bodyPr wrap="square" rtlCol="0">
            <a:spAutoFit/>
          </a:bodyPr>
          <a:lstStyle/>
          <a:p>
            <a:pPr algn="ctr"/>
            <a:r>
              <a:rPr lang="en-IN" sz="2400" u="sng" dirty="0">
                <a:solidFill>
                  <a:srgbClr val="0070C0"/>
                </a:solidFill>
                <a:latin typeface="Adobe Heiti Std R" panose="020B0400000000000000" pitchFamily="34" charset="-128"/>
                <a:ea typeface="Adobe Heiti Std R" panose="020B0400000000000000" pitchFamily="34" charset="-128"/>
              </a:rPr>
              <a:t>CONTENTS</a:t>
            </a:r>
          </a:p>
        </p:txBody>
      </p:sp>
      <p:sp>
        <p:nvSpPr>
          <p:cNvPr id="3" name="TextBox 2">
            <a:extLst>
              <a:ext uri="{FF2B5EF4-FFF2-40B4-BE49-F238E27FC236}">
                <a16:creationId xmlns:a16="http://schemas.microsoft.com/office/drawing/2014/main" id="{008FFDAF-7A8F-B587-00EF-1F8CEA0BDA7F}"/>
              </a:ext>
            </a:extLst>
          </p:cNvPr>
          <p:cNvSpPr txBox="1"/>
          <p:nvPr/>
        </p:nvSpPr>
        <p:spPr>
          <a:xfrm>
            <a:off x="2228850" y="2057400"/>
            <a:ext cx="9134475" cy="4401205"/>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INTRODUCTION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TYPES OF COMMUNICATION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BASIC ELEMENTS OF TELECOMMUNICATION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INDIAN TELECOMMUNICATION INDUSTRY</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FUTURE DEVELOPMENT</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ADVANTAGES AND DISADVANTAGES OF TELECOMMUNICATION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i="1" dirty="0"/>
              <a:t>CONCLUSION</a:t>
            </a:r>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1978828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137EF2-8B1B-217D-368C-0223BEF16DC0}"/>
              </a:ext>
            </a:extLst>
          </p:cNvPr>
          <p:cNvSpPr txBox="1"/>
          <p:nvPr/>
        </p:nvSpPr>
        <p:spPr>
          <a:xfrm>
            <a:off x="3028950" y="771525"/>
            <a:ext cx="7077075" cy="584775"/>
          </a:xfrm>
          <a:prstGeom prst="rect">
            <a:avLst/>
          </a:prstGeom>
          <a:noFill/>
        </p:spPr>
        <p:txBody>
          <a:bodyPr wrap="square" rtlCol="0">
            <a:spAutoFit/>
          </a:bodyPr>
          <a:lstStyle/>
          <a:p>
            <a:pPr algn="ctr"/>
            <a:r>
              <a:rPr lang="en-IN" sz="3200" u="sng" dirty="0">
                <a:solidFill>
                  <a:srgbClr val="0070C0"/>
                </a:solidFill>
              </a:rPr>
              <a:t>INTRODUCTION</a:t>
            </a:r>
          </a:p>
        </p:txBody>
      </p:sp>
      <p:sp>
        <p:nvSpPr>
          <p:cNvPr id="5" name="TextBox 4">
            <a:extLst>
              <a:ext uri="{FF2B5EF4-FFF2-40B4-BE49-F238E27FC236}">
                <a16:creationId xmlns:a16="http://schemas.microsoft.com/office/drawing/2014/main" id="{75B7199A-A65F-4C93-3B05-F1C304C10DC6}"/>
              </a:ext>
            </a:extLst>
          </p:cNvPr>
          <p:cNvSpPr txBox="1"/>
          <p:nvPr/>
        </p:nvSpPr>
        <p:spPr>
          <a:xfrm>
            <a:off x="1781175" y="1790700"/>
            <a:ext cx="9934575" cy="489364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dobe Heiti Std R" panose="020B0400000000000000" pitchFamily="34" charset="-128"/>
                <a:ea typeface="Adobe Heiti Std R" panose="020B0400000000000000" pitchFamily="34" charset="-128"/>
              </a:rPr>
              <a:t>Telecommunication also known as telecom, is the exchange of information over significant distances by electronic means and refers to all type of voice, data and video transmission.</a:t>
            </a:r>
          </a:p>
          <a:p>
            <a:pPr marL="342900" indent="-342900">
              <a:buFont typeface="Wingdings" panose="05000000000000000000" pitchFamily="2" charset="2"/>
              <a:buChar char="Ø"/>
            </a:pPr>
            <a:endParaRPr lang="en-IN" sz="2400" dirty="0">
              <a:latin typeface="Adobe Heiti Std R" panose="020B0400000000000000" pitchFamily="34" charset="-128"/>
              <a:ea typeface="Adobe Heiti Std R" panose="020B0400000000000000" pitchFamily="34" charset="-128"/>
            </a:endParaRPr>
          </a:p>
          <a:p>
            <a:pPr marL="342900" indent="-342900">
              <a:buFont typeface="Wingdings" panose="05000000000000000000" pitchFamily="2" charset="2"/>
              <a:buChar char="Ø"/>
            </a:pPr>
            <a:r>
              <a:rPr lang="en-IN" sz="2400" dirty="0">
                <a:latin typeface="Adobe Heiti Std R" panose="020B0400000000000000" pitchFamily="34" charset="-128"/>
                <a:ea typeface="Adobe Heiti Std R" panose="020B0400000000000000" pitchFamily="34" charset="-128"/>
              </a:rPr>
              <a:t>The transmission of information that allows for communication between people who are separated by a distance.</a:t>
            </a:r>
          </a:p>
          <a:p>
            <a:pPr marL="342900" indent="-342900">
              <a:buFont typeface="Wingdings" panose="05000000000000000000" pitchFamily="2" charset="2"/>
              <a:buChar char="Ø"/>
            </a:pPr>
            <a:endParaRPr lang="en-IN" sz="2400" dirty="0">
              <a:latin typeface="Adobe Heiti Std R" panose="020B0400000000000000" pitchFamily="34" charset="-128"/>
              <a:ea typeface="Adobe Heiti Std R" panose="020B0400000000000000" pitchFamily="34" charset="-128"/>
            </a:endParaRPr>
          </a:p>
          <a:p>
            <a:pPr marL="342900" indent="-342900">
              <a:buFont typeface="Wingdings" panose="05000000000000000000" pitchFamily="2" charset="2"/>
              <a:buChar char="Ø"/>
            </a:pPr>
            <a:r>
              <a:rPr lang="en-IN" sz="2400" dirty="0">
                <a:latin typeface="Adobe Heiti Std R" panose="020B0400000000000000" pitchFamily="34" charset="-128"/>
                <a:ea typeface="Adobe Heiti Std R" panose="020B0400000000000000" pitchFamily="34" charset="-128"/>
              </a:rPr>
              <a:t>Today telecommunication are used to organize more or less remote computer system into telecommunications networks.</a:t>
            </a:r>
          </a:p>
          <a:p>
            <a:pPr marL="342900" indent="-342900">
              <a:buFont typeface="Wingdings" panose="05000000000000000000" pitchFamily="2" charset="2"/>
              <a:buChar char="Ø"/>
            </a:pPr>
            <a:endParaRPr lang="en-IN" sz="2400" dirty="0">
              <a:latin typeface="Adobe Heiti Std R" panose="020B0400000000000000" pitchFamily="34" charset="-128"/>
              <a:ea typeface="Adobe Heiti Std R" panose="020B0400000000000000" pitchFamily="34" charset="-128"/>
            </a:endParaRPr>
          </a:p>
          <a:p>
            <a:pPr marL="342900" indent="-342900">
              <a:buFont typeface="Wingdings" panose="05000000000000000000" pitchFamily="2" charset="2"/>
              <a:buChar char="Ø"/>
            </a:pPr>
            <a:r>
              <a:rPr lang="en-IN" sz="2400" dirty="0">
                <a:latin typeface="Adobe Heiti Std R" panose="020B0400000000000000" pitchFamily="34" charset="-128"/>
                <a:ea typeface="Adobe Heiti Std R" panose="020B0400000000000000" pitchFamily="34" charset="-128"/>
              </a:rPr>
              <a:t>Telecommunication includes:</a:t>
            </a:r>
          </a:p>
          <a:p>
            <a:pPr marL="457200" indent="-457200">
              <a:buFont typeface="+mj-lt"/>
              <a:buAutoNum type="arabicPeriod"/>
            </a:pPr>
            <a:r>
              <a:rPr lang="en-IN" sz="2400" dirty="0">
                <a:latin typeface="Adobe Heiti Std R" panose="020B0400000000000000" pitchFamily="34" charset="-128"/>
                <a:ea typeface="Adobe Heiti Std R" panose="020B0400000000000000" pitchFamily="34" charset="-128"/>
              </a:rPr>
              <a:t>Mechanical communication</a:t>
            </a:r>
          </a:p>
          <a:p>
            <a:pPr marL="457200" indent="-457200">
              <a:buFont typeface="+mj-lt"/>
              <a:buAutoNum type="arabicPeriod"/>
            </a:pPr>
            <a:r>
              <a:rPr lang="en-IN" sz="2400" dirty="0">
                <a:latin typeface="Adobe Heiti Std R" panose="020B0400000000000000" pitchFamily="34" charset="-128"/>
                <a:ea typeface="Adobe Heiti Std R" panose="020B0400000000000000" pitchFamily="34" charset="-128"/>
              </a:rPr>
              <a:t>Electrical communication</a:t>
            </a:r>
          </a:p>
        </p:txBody>
      </p:sp>
    </p:spTree>
    <p:extLst>
      <p:ext uri="{BB962C8B-B14F-4D97-AF65-F5344CB8AC3E}">
        <p14:creationId xmlns:p14="http://schemas.microsoft.com/office/powerpoint/2010/main" val="426446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8439D-6151-3361-80D2-E9FEF2CB0C9E}"/>
              </a:ext>
            </a:extLst>
          </p:cNvPr>
          <p:cNvSpPr txBox="1"/>
          <p:nvPr/>
        </p:nvSpPr>
        <p:spPr>
          <a:xfrm>
            <a:off x="3028950" y="1009650"/>
            <a:ext cx="6905625" cy="584775"/>
          </a:xfrm>
          <a:prstGeom prst="rect">
            <a:avLst/>
          </a:prstGeom>
          <a:noFill/>
        </p:spPr>
        <p:txBody>
          <a:bodyPr wrap="square" rtlCol="0">
            <a:spAutoFit/>
          </a:bodyPr>
          <a:lstStyle/>
          <a:p>
            <a:pPr algn="ctr"/>
            <a:r>
              <a:rPr lang="en-IN" sz="3200" u="sng" dirty="0">
                <a:solidFill>
                  <a:srgbClr val="0070C0"/>
                </a:solidFill>
              </a:rPr>
              <a:t>TYPES OF COMMUNICATION</a:t>
            </a:r>
          </a:p>
        </p:txBody>
      </p:sp>
      <p:sp>
        <p:nvSpPr>
          <p:cNvPr id="3" name="TextBox 2">
            <a:extLst>
              <a:ext uri="{FF2B5EF4-FFF2-40B4-BE49-F238E27FC236}">
                <a16:creationId xmlns:a16="http://schemas.microsoft.com/office/drawing/2014/main" id="{2276C448-FC6B-88A4-D7E8-C6F62D40006A}"/>
              </a:ext>
            </a:extLst>
          </p:cNvPr>
          <p:cNvSpPr txBox="1"/>
          <p:nvPr/>
        </p:nvSpPr>
        <p:spPr>
          <a:xfrm>
            <a:off x="990600" y="1885950"/>
            <a:ext cx="9105900" cy="523220"/>
          </a:xfrm>
          <a:prstGeom prst="rect">
            <a:avLst/>
          </a:prstGeom>
          <a:noFill/>
        </p:spPr>
        <p:txBody>
          <a:bodyPr wrap="square" rtlCol="0">
            <a:spAutoFit/>
          </a:bodyPr>
          <a:lstStyle/>
          <a:p>
            <a:r>
              <a:rPr lang="en-IN" sz="2800" u="sng" dirty="0">
                <a:solidFill>
                  <a:srgbClr val="FF0000"/>
                </a:solidFill>
              </a:rPr>
              <a:t>POINT –TO-POINT COMMUNICATION</a:t>
            </a:r>
          </a:p>
        </p:txBody>
      </p:sp>
      <p:sp>
        <p:nvSpPr>
          <p:cNvPr id="4" name="TextBox 3">
            <a:extLst>
              <a:ext uri="{FF2B5EF4-FFF2-40B4-BE49-F238E27FC236}">
                <a16:creationId xmlns:a16="http://schemas.microsoft.com/office/drawing/2014/main" id="{B1EAFFB7-30E5-9FD6-D5E4-25A761524A34}"/>
              </a:ext>
            </a:extLst>
          </p:cNvPr>
          <p:cNvSpPr txBox="1"/>
          <p:nvPr/>
        </p:nvSpPr>
        <p:spPr>
          <a:xfrm>
            <a:off x="3028950" y="2486025"/>
            <a:ext cx="6038850"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Telecommunication over telephone lines.</a:t>
            </a:r>
          </a:p>
        </p:txBody>
      </p:sp>
      <p:sp>
        <p:nvSpPr>
          <p:cNvPr id="6" name="TextBox 5">
            <a:extLst>
              <a:ext uri="{FF2B5EF4-FFF2-40B4-BE49-F238E27FC236}">
                <a16:creationId xmlns:a16="http://schemas.microsoft.com/office/drawing/2014/main" id="{EF360A05-8C54-D411-EFE6-13D4472D5849}"/>
              </a:ext>
            </a:extLst>
          </p:cNvPr>
          <p:cNvSpPr txBox="1"/>
          <p:nvPr/>
        </p:nvSpPr>
        <p:spPr>
          <a:xfrm>
            <a:off x="1066800" y="3129260"/>
            <a:ext cx="5314950" cy="523220"/>
          </a:xfrm>
          <a:prstGeom prst="rect">
            <a:avLst/>
          </a:prstGeom>
          <a:noFill/>
        </p:spPr>
        <p:txBody>
          <a:bodyPr wrap="square" rtlCol="0">
            <a:spAutoFit/>
          </a:bodyPr>
          <a:lstStyle/>
          <a:p>
            <a:r>
              <a:rPr lang="en-IN" sz="2800" u="sng" dirty="0">
                <a:solidFill>
                  <a:srgbClr val="FF0000"/>
                </a:solidFill>
              </a:rPr>
              <a:t>BROADCAST COMMUNICATION</a:t>
            </a:r>
          </a:p>
        </p:txBody>
      </p:sp>
      <p:sp>
        <p:nvSpPr>
          <p:cNvPr id="7" name="TextBox 6">
            <a:extLst>
              <a:ext uri="{FF2B5EF4-FFF2-40B4-BE49-F238E27FC236}">
                <a16:creationId xmlns:a16="http://schemas.microsoft.com/office/drawing/2014/main" id="{6438E9A1-51BF-5687-C82A-0D19A92E735D}"/>
              </a:ext>
            </a:extLst>
          </p:cNvPr>
          <p:cNvSpPr txBox="1"/>
          <p:nvPr/>
        </p:nvSpPr>
        <p:spPr>
          <a:xfrm>
            <a:off x="3152775" y="4000500"/>
            <a:ext cx="6781800"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Telecommunication through radio broadcasts.</a:t>
            </a:r>
          </a:p>
        </p:txBody>
      </p:sp>
      <p:sp>
        <p:nvSpPr>
          <p:cNvPr id="8" name="TextBox 7">
            <a:extLst>
              <a:ext uri="{FF2B5EF4-FFF2-40B4-BE49-F238E27FC236}">
                <a16:creationId xmlns:a16="http://schemas.microsoft.com/office/drawing/2014/main" id="{96021CDE-F832-1607-DCC3-DAC540BFE3AD}"/>
              </a:ext>
            </a:extLst>
          </p:cNvPr>
          <p:cNvSpPr txBox="1"/>
          <p:nvPr/>
        </p:nvSpPr>
        <p:spPr>
          <a:xfrm>
            <a:off x="1285875" y="4925080"/>
            <a:ext cx="4810125" cy="523220"/>
          </a:xfrm>
          <a:prstGeom prst="rect">
            <a:avLst/>
          </a:prstGeom>
          <a:noFill/>
        </p:spPr>
        <p:txBody>
          <a:bodyPr wrap="square" rtlCol="0">
            <a:spAutoFit/>
          </a:bodyPr>
          <a:lstStyle/>
          <a:p>
            <a:r>
              <a:rPr lang="en-IN" sz="2800" u="sng" dirty="0">
                <a:solidFill>
                  <a:srgbClr val="FF0000"/>
                </a:solidFill>
              </a:rPr>
              <a:t>MULTIPLEX SYSTEM</a:t>
            </a:r>
          </a:p>
        </p:txBody>
      </p:sp>
      <p:sp>
        <p:nvSpPr>
          <p:cNvPr id="9" name="TextBox 8">
            <a:extLst>
              <a:ext uri="{FF2B5EF4-FFF2-40B4-BE49-F238E27FC236}">
                <a16:creationId xmlns:a16="http://schemas.microsoft.com/office/drawing/2014/main" id="{22900EC1-4573-587F-7362-E93D1DBF4C0D}"/>
              </a:ext>
            </a:extLst>
          </p:cNvPr>
          <p:cNvSpPr txBox="1"/>
          <p:nvPr/>
        </p:nvSpPr>
        <p:spPr>
          <a:xfrm>
            <a:off x="3100387" y="5637996"/>
            <a:ext cx="6691313"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Telecommunication in which multiple transmitters and multiple receiver.</a:t>
            </a:r>
          </a:p>
        </p:txBody>
      </p:sp>
    </p:spTree>
    <p:extLst>
      <p:ext uri="{BB962C8B-B14F-4D97-AF65-F5344CB8AC3E}">
        <p14:creationId xmlns:p14="http://schemas.microsoft.com/office/powerpoint/2010/main" val="181469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10A57-863E-1B58-9EA1-713C8B70FC6D}"/>
              </a:ext>
            </a:extLst>
          </p:cNvPr>
          <p:cNvSpPr txBox="1"/>
          <p:nvPr/>
        </p:nvSpPr>
        <p:spPr>
          <a:xfrm>
            <a:off x="2543175" y="257175"/>
            <a:ext cx="8134350" cy="584775"/>
          </a:xfrm>
          <a:prstGeom prst="rect">
            <a:avLst/>
          </a:prstGeom>
          <a:noFill/>
        </p:spPr>
        <p:txBody>
          <a:bodyPr wrap="square" rtlCol="0">
            <a:spAutoFit/>
          </a:bodyPr>
          <a:lstStyle/>
          <a:p>
            <a:pPr algn="ctr"/>
            <a:r>
              <a:rPr lang="en-IN" sz="3200" u="sng" dirty="0">
                <a:solidFill>
                  <a:srgbClr val="0070C0"/>
                </a:solidFill>
              </a:rPr>
              <a:t>BASIC ELEMENTS OF TELECOMMUNICATION</a:t>
            </a:r>
          </a:p>
        </p:txBody>
      </p:sp>
      <p:sp>
        <p:nvSpPr>
          <p:cNvPr id="4" name="TextBox 3">
            <a:extLst>
              <a:ext uri="{FF2B5EF4-FFF2-40B4-BE49-F238E27FC236}">
                <a16:creationId xmlns:a16="http://schemas.microsoft.com/office/drawing/2014/main" id="{FDFCB959-2025-BED2-4E14-BB4C57C37529}"/>
              </a:ext>
            </a:extLst>
          </p:cNvPr>
          <p:cNvSpPr txBox="1"/>
          <p:nvPr/>
        </p:nvSpPr>
        <p:spPr>
          <a:xfrm>
            <a:off x="1285875" y="1343680"/>
            <a:ext cx="2286000" cy="523220"/>
          </a:xfrm>
          <a:prstGeom prst="rect">
            <a:avLst/>
          </a:prstGeom>
          <a:noFill/>
        </p:spPr>
        <p:txBody>
          <a:bodyPr wrap="square" rtlCol="0">
            <a:spAutoFit/>
          </a:bodyPr>
          <a:lstStyle/>
          <a:p>
            <a:r>
              <a:rPr lang="en-IN" sz="2800" dirty="0">
                <a:solidFill>
                  <a:srgbClr val="FF0000"/>
                </a:solidFill>
              </a:rPr>
              <a:t>SENDER:</a:t>
            </a:r>
          </a:p>
        </p:txBody>
      </p:sp>
      <p:sp>
        <p:nvSpPr>
          <p:cNvPr id="8" name="TextBox 7">
            <a:extLst>
              <a:ext uri="{FF2B5EF4-FFF2-40B4-BE49-F238E27FC236}">
                <a16:creationId xmlns:a16="http://schemas.microsoft.com/office/drawing/2014/main" id="{D6BE3153-D4E0-46E6-4FE7-3EFE03297416}"/>
              </a:ext>
            </a:extLst>
          </p:cNvPr>
          <p:cNvSpPr txBox="1"/>
          <p:nvPr/>
        </p:nvSpPr>
        <p:spPr>
          <a:xfrm>
            <a:off x="1285875" y="1866900"/>
            <a:ext cx="10439400"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Who uses a transmitter which converts the message into a signal.</a:t>
            </a:r>
          </a:p>
        </p:txBody>
      </p:sp>
      <p:sp>
        <p:nvSpPr>
          <p:cNvPr id="9" name="TextBox 8">
            <a:extLst>
              <a:ext uri="{FF2B5EF4-FFF2-40B4-BE49-F238E27FC236}">
                <a16:creationId xmlns:a16="http://schemas.microsoft.com/office/drawing/2014/main" id="{1BB41D0F-528A-BA42-5B8B-DFA4A37A8FDC}"/>
              </a:ext>
            </a:extLst>
          </p:cNvPr>
          <p:cNvSpPr txBox="1"/>
          <p:nvPr/>
        </p:nvSpPr>
        <p:spPr>
          <a:xfrm>
            <a:off x="1285874" y="2667119"/>
            <a:ext cx="2428875" cy="954107"/>
          </a:xfrm>
          <a:prstGeom prst="rect">
            <a:avLst/>
          </a:prstGeom>
          <a:noFill/>
        </p:spPr>
        <p:txBody>
          <a:bodyPr wrap="square" rtlCol="0">
            <a:spAutoFit/>
          </a:bodyPr>
          <a:lstStyle/>
          <a:p>
            <a:r>
              <a:rPr lang="en-IN" sz="2800" dirty="0">
                <a:solidFill>
                  <a:srgbClr val="FF0000"/>
                </a:solidFill>
              </a:rPr>
              <a:t>TRANSMITTER:</a:t>
            </a:r>
          </a:p>
          <a:p>
            <a:endParaRPr lang="en-IN" sz="2800" dirty="0">
              <a:solidFill>
                <a:srgbClr val="FF0000"/>
              </a:solidFill>
            </a:endParaRPr>
          </a:p>
        </p:txBody>
      </p:sp>
      <p:sp>
        <p:nvSpPr>
          <p:cNvPr id="10" name="TextBox 9">
            <a:extLst>
              <a:ext uri="{FF2B5EF4-FFF2-40B4-BE49-F238E27FC236}">
                <a16:creationId xmlns:a16="http://schemas.microsoft.com/office/drawing/2014/main" id="{9DFAA3CD-B1FE-CFBF-A972-0053ACFAB00A}"/>
              </a:ext>
            </a:extLst>
          </p:cNvPr>
          <p:cNvSpPr txBox="1"/>
          <p:nvPr/>
        </p:nvSpPr>
        <p:spPr>
          <a:xfrm>
            <a:off x="1285874" y="3284141"/>
            <a:ext cx="8829676"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Transmits the information through a medium to the receiver which transmits the signal into information that can be used and understood by people.</a:t>
            </a:r>
          </a:p>
        </p:txBody>
      </p:sp>
      <p:sp>
        <p:nvSpPr>
          <p:cNvPr id="11" name="TextBox 10">
            <a:extLst>
              <a:ext uri="{FF2B5EF4-FFF2-40B4-BE49-F238E27FC236}">
                <a16:creationId xmlns:a16="http://schemas.microsoft.com/office/drawing/2014/main" id="{A8767326-FF29-CE76-42E8-5CCDEB8C18BC}"/>
              </a:ext>
            </a:extLst>
          </p:cNvPr>
          <p:cNvSpPr txBox="1"/>
          <p:nvPr/>
        </p:nvSpPr>
        <p:spPr>
          <a:xfrm>
            <a:off x="1285874" y="4549974"/>
            <a:ext cx="2181225" cy="523220"/>
          </a:xfrm>
          <a:prstGeom prst="rect">
            <a:avLst/>
          </a:prstGeom>
          <a:noFill/>
        </p:spPr>
        <p:txBody>
          <a:bodyPr wrap="square" rtlCol="0">
            <a:spAutoFit/>
          </a:bodyPr>
          <a:lstStyle/>
          <a:p>
            <a:r>
              <a:rPr lang="en-IN" sz="2800" dirty="0">
                <a:solidFill>
                  <a:srgbClr val="FF0000"/>
                </a:solidFill>
              </a:rPr>
              <a:t>CHANNEL:</a:t>
            </a:r>
          </a:p>
        </p:txBody>
      </p:sp>
      <p:sp>
        <p:nvSpPr>
          <p:cNvPr id="12" name="TextBox 11">
            <a:extLst>
              <a:ext uri="{FF2B5EF4-FFF2-40B4-BE49-F238E27FC236}">
                <a16:creationId xmlns:a16="http://schemas.microsoft.com/office/drawing/2014/main" id="{3C5C980C-24AD-E07D-A1BA-85FA3E6DF3CC}"/>
              </a:ext>
            </a:extLst>
          </p:cNvPr>
          <p:cNvSpPr txBox="1"/>
          <p:nvPr/>
        </p:nvSpPr>
        <p:spPr>
          <a:xfrm>
            <a:off x="1285874" y="5248275"/>
            <a:ext cx="9525001"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Responsible to transfer the information from the source to the destination without distortion or loss of information. Channel tend to be affected by external signals or noise. To achieve this variety of “protocols” or rules are used. </a:t>
            </a:r>
          </a:p>
        </p:txBody>
      </p:sp>
    </p:spTree>
    <p:extLst>
      <p:ext uri="{BB962C8B-B14F-4D97-AF65-F5344CB8AC3E}">
        <p14:creationId xmlns:p14="http://schemas.microsoft.com/office/powerpoint/2010/main" val="157363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655A-891D-87E9-0780-B49FFA23422D}"/>
              </a:ext>
            </a:extLst>
          </p:cNvPr>
          <p:cNvSpPr>
            <a:spLocks noGrp="1"/>
          </p:cNvSpPr>
          <p:nvPr>
            <p:ph type="title"/>
          </p:nvPr>
        </p:nvSpPr>
        <p:spPr>
          <a:xfrm>
            <a:off x="2800349" y="85725"/>
            <a:ext cx="8277225" cy="1524000"/>
          </a:xfrm>
        </p:spPr>
        <p:txBody>
          <a:bodyPr>
            <a:normAutofit/>
          </a:bodyPr>
          <a:lstStyle/>
          <a:p>
            <a:pPr marL="342900" marR="0" lvl="0" indent="-342900" algn="ctr" defTabSz="914400" rtl="0" eaLnBrk="1" fontAlgn="auto" latinLnBrk="0" hangingPunct="1">
              <a:lnSpc>
                <a:spcPct val="100000"/>
              </a:lnSpc>
              <a:spcBef>
                <a:spcPts val="0"/>
              </a:spcBef>
              <a:spcAft>
                <a:spcPts val="0"/>
              </a:spcAft>
              <a:tabLst/>
              <a:defRPr/>
            </a:pPr>
            <a:r>
              <a:rPr kumimoji="0" lang="en-IN" sz="3200" b="0" i="0" u="sng" strike="noStrike" kern="1200" cap="none" spc="0" normalizeH="0" baseline="0" noProof="0" dirty="0">
                <a:ln>
                  <a:noFill/>
                </a:ln>
                <a:solidFill>
                  <a:srgbClr val="00B0F0"/>
                </a:solidFill>
                <a:effectLst/>
                <a:uLnTx/>
                <a:uFillTx/>
                <a:latin typeface="Calibri" panose="020F0502020204030204"/>
                <a:ea typeface="+mn-ea"/>
                <a:cs typeface="+mn-cs"/>
              </a:rPr>
              <a:t>INDIAN TELECOMMUNICATION INDUSTRY</a:t>
            </a:r>
            <a:br>
              <a:rPr kumimoji="0" lang="en-IN" sz="3200" b="0" i="0" u="sng" strike="noStrike" kern="1200" cap="none" spc="0" normalizeH="0" baseline="0" noProof="0" dirty="0">
                <a:ln>
                  <a:noFill/>
                </a:ln>
                <a:solidFill>
                  <a:srgbClr val="00B0F0"/>
                </a:solidFill>
                <a:effectLst/>
                <a:uLnTx/>
                <a:uFillTx/>
                <a:latin typeface="Calibri" panose="020F0502020204030204"/>
                <a:ea typeface="+mn-ea"/>
                <a:cs typeface="+mn-cs"/>
              </a:rPr>
            </a:br>
            <a:endParaRPr lang="en-IN" sz="3200" u="sng" dirty="0">
              <a:solidFill>
                <a:srgbClr val="00B0F0"/>
              </a:solidFill>
            </a:endParaRPr>
          </a:p>
        </p:txBody>
      </p:sp>
      <p:sp>
        <p:nvSpPr>
          <p:cNvPr id="4" name="TextBox 3">
            <a:extLst>
              <a:ext uri="{FF2B5EF4-FFF2-40B4-BE49-F238E27FC236}">
                <a16:creationId xmlns:a16="http://schemas.microsoft.com/office/drawing/2014/main" id="{5B40E3E6-B486-EF03-C9DD-19B72359E5B6}"/>
              </a:ext>
            </a:extLst>
          </p:cNvPr>
          <p:cNvSpPr txBox="1"/>
          <p:nvPr/>
        </p:nvSpPr>
        <p:spPr>
          <a:xfrm>
            <a:off x="1609725" y="1304925"/>
            <a:ext cx="10125075"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The Indian telecommunications has been zooming up the growth curve at a feverish pace.</a:t>
            </a:r>
          </a:p>
        </p:txBody>
      </p:sp>
      <p:sp>
        <p:nvSpPr>
          <p:cNvPr id="5" name="TextBox 4">
            <a:extLst>
              <a:ext uri="{FF2B5EF4-FFF2-40B4-BE49-F238E27FC236}">
                <a16:creationId xmlns:a16="http://schemas.microsoft.com/office/drawing/2014/main" id="{660C0D83-1637-233D-76F0-6CD1663C94C5}"/>
              </a:ext>
            </a:extLst>
          </p:cNvPr>
          <p:cNvSpPr txBox="1"/>
          <p:nvPr/>
        </p:nvSpPr>
        <p:spPr>
          <a:xfrm>
            <a:off x="1181100" y="2286000"/>
            <a:ext cx="10125075" cy="461665"/>
          </a:xfrm>
          <a:prstGeom prst="rect">
            <a:avLst/>
          </a:prstGeom>
          <a:noFill/>
        </p:spPr>
        <p:txBody>
          <a:bodyPr wrap="square" rtlCol="0">
            <a:spAutoFit/>
          </a:bodyPr>
          <a:lstStyle/>
          <a:p>
            <a:pPr marL="742950" lvl="1" indent="-285750">
              <a:buFont typeface="Wingdings" panose="05000000000000000000" pitchFamily="2" charset="2"/>
              <a:buChar char="Ø"/>
            </a:pPr>
            <a:r>
              <a:rPr lang="en-IN" sz="2400" dirty="0"/>
              <a:t>The key sectors responsible for India’s resurgent economic growth</a:t>
            </a:r>
            <a:r>
              <a:rPr lang="en-IN" dirty="0"/>
              <a:t>.</a:t>
            </a:r>
          </a:p>
        </p:txBody>
      </p:sp>
      <p:sp>
        <p:nvSpPr>
          <p:cNvPr id="6" name="TextBox 5">
            <a:extLst>
              <a:ext uri="{FF2B5EF4-FFF2-40B4-BE49-F238E27FC236}">
                <a16:creationId xmlns:a16="http://schemas.microsoft.com/office/drawing/2014/main" id="{E9F53695-BE17-C80D-785A-D69288290F91}"/>
              </a:ext>
            </a:extLst>
          </p:cNvPr>
          <p:cNvSpPr txBox="1"/>
          <p:nvPr/>
        </p:nvSpPr>
        <p:spPr>
          <a:xfrm>
            <a:off x="1609725" y="2876551"/>
            <a:ext cx="9286875"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India is has surpassed US to become the second largest wireless network in the world with a subscriber base of over 300 million.</a:t>
            </a:r>
          </a:p>
        </p:txBody>
      </p:sp>
      <p:pic>
        <p:nvPicPr>
          <p:cNvPr id="8" name="Picture 7">
            <a:extLst>
              <a:ext uri="{FF2B5EF4-FFF2-40B4-BE49-F238E27FC236}">
                <a16:creationId xmlns:a16="http://schemas.microsoft.com/office/drawing/2014/main" id="{815A2DAB-92F4-6F00-B2F8-B3715F0B2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988" y="3707548"/>
            <a:ext cx="6453187" cy="31504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607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1E08-1833-EFD3-4F82-F2387212F1B0}"/>
              </a:ext>
            </a:extLst>
          </p:cNvPr>
          <p:cNvSpPr>
            <a:spLocks noGrp="1"/>
          </p:cNvSpPr>
          <p:nvPr>
            <p:ph type="title"/>
          </p:nvPr>
        </p:nvSpPr>
        <p:spPr/>
        <p:txBody>
          <a:bodyPr/>
          <a:lstStyle/>
          <a:p>
            <a:pPr algn="ctr"/>
            <a:r>
              <a:rPr lang="en-IN" sz="4400" u="sng" dirty="0">
                <a:solidFill>
                  <a:srgbClr val="00B0F0"/>
                </a:solidFill>
              </a:rPr>
              <a:t>FUTURE DEVELOPMENT</a:t>
            </a:r>
            <a:br>
              <a:rPr lang="en-IN" sz="4400" dirty="0"/>
            </a:br>
            <a:endParaRPr lang="en-IN" dirty="0"/>
          </a:p>
        </p:txBody>
      </p:sp>
      <p:sp>
        <p:nvSpPr>
          <p:cNvPr id="4" name="TextBox 3">
            <a:extLst>
              <a:ext uri="{FF2B5EF4-FFF2-40B4-BE49-F238E27FC236}">
                <a16:creationId xmlns:a16="http://schemas.microsoft.com/office/drawing/2014/main" id="{073831D4-0BF3-9920-BA27-4BC7CEF96D5A}"/>
              </a:ext>
            </a:extLst>
          </p:cNvPr>
          <p:cNvSpPr txBox="1"/>
          <p:nvPr/>
        </p:nvSpPr>
        <p:spPr>
          <a:xfrm>
            <a:off x="1485899" y="1628596"/>
            <a:ext cx="10182226"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In the mobile business, Bharti Airtel plans to make considerable investments in network expansion to </a:t>
            </a:r>
            <a:r>
              <a:rPr lang="en-IN" sz="2400" dirty="0" err="1"/>
              <a:t>esatablish</a:t>
            </a:r>
            <a:r>
              <a:rPr lang="en-IN" sz="2400" dirty="0"/>
              <a:t> presence in all census towns and over 5000,000 villages across India by 2010,thereby covering 95% of the country’s total population.</a:t>
            </a:r>
          </a:p>
        </p:txBody>
      </p:sp>
      <p:sp>
        <p:nvSpPr>
          <p:cNvPr id="5" name="TextBox 4">
            <a:extLst>
              <a:ext uri="{FF2B5EF4-FFF2-40B4-BE49-F238E27FC236}">
                <a16:creationId xmlns:a16="http://schemas.microsoft.com/office/drawing/2014/main" id="{82076461-6592-BBE3-E893-552B59DF0210}"/>
              </a:ext>
            </a:extLst>
          </p:cNvPr>
          <p:cNvSpPr txBox="1"/>
          <p:nvPr/>
        </p:nvSpPr>
        <p:spPr>
          <a:xfrm>
            <a:off x="1485899" y="4029075"/>
            <a:ext cx="10296525"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The company’s strategic focus will be on further strengthening the Airtel brand through best – in – class customer service , which is backed by wide national distribution.</a:t>
            </a:r>
          </a:p>
        </p:txBody>
      </p:sp>
    </p:spTree>
    <p:extLst>
      <p:ext uri="{BB962C8B-B14F-4D97-AF65-F5344CB8AC3E}">
        <p14:creationId xmlns:p14="http://schemas.microsoft.com/office/powerpoint/2010/main" val="319865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FDAB-1F13-4808-DAAE-19D03AB2E996}"/>
              </a:ext>
            </a:extLst>
          </p:cNvPr>
          <p:cNvSpPr>
            <a:spLocks noGrp="1"/>
          </p:cNvSpPr>
          <p:nvPr>
            <p:ph type="title"/>
          </p:nvPr>
        </p:nvSpPr>
        <p:spPr>
          <a:xfrm>
            <a:off x="923923" y="412751"/>
            <a:ext cx="11201401" cy="1720850"/>
          </a:xfrm>
        </p:spPr>
        <p:txBody>
          <a:bodyPr>
            <a:normAutofit fontScale="90000"/>
          </a:bodyPr>
          <a:lstStyle/>
          <a:p>
            <a:pPr algn="ctr"/>
            <a:r>
              <a:rPr lang="en-IN" sz="4400" u="sng" dirty="0">
                <a:solidFill>
                  <a:srgbClr val="00B0F0"/>
                </a:solidFill>
              </a:rPr>
              <a:t>ADVANTAGES AND DISADVANTAGES OF TELECOMMUNICATION</a:t>
            </a:r>
            <a:br>
              <a:rPr lang="en-IN" sz="4400" u="sng" dirty="0"/>
            </a:br>
            <a:endParaRPr lang="en-IN" u="sng" dirty="0"/>
          </a:p>
        </p:txBody>
      </p:sp>
      <p:sp>
        <p:nvSpPr>
          <p:cNvPr id="4" name="TextBox 3">
            <a:extLst>
              <a:ext uri="{FF2B5EF4-FFF2-40B4-BE49-F238E27FC236}">
                <a16:creationId xmlns:a16="http://schemas.microsoft.com/office/drawing/2014/main" id="{D38A7439-A5B0-6299-E73F-7DD5AD2CF083}"/>
              </a:ext>
            </a:extLst>
          </p:cNvPr>
          <p:cNvSpPr txBox="1"/>
          <p:nvPr/>
        </p:nvSpPr>
        <p:spPr>
          <a:xfrm>
            <a:off x="1647827" y="1593503"/>
            <a:ext cx="3571875" cy="523220"/>
          </a:xfrm>
          <a:prstGeom prst="rect">
            <a:avLst/>
          </a:prstGeom>
          <a:noFill/>
        </p:spPr>
        <p:txBody>
          <a:bodyPr wrap="square" rtlCol="0">
            <a:spAutoFit/>
          </a:bodyPr>
          <a:lstStyle/>
          <a:p>
            <a:r>
              <a:rPr lang="en-IN" sz="2800" dirty="0">
                <a:solidFill>
                  <a:srgbClr val="FF0000"/>
                </a:solidFill>
              </a:rPr>
              <a:t>ADVANTAGES</a:t>
            </a:r>
          </a:p>
        </p:txBody>
      </p:sp>
      <p:sp>
        <p:nvSpPr>
          <p:cNvPr id="5" name="TextBox 4">
            <a:extLst>
              <a:ext uri="{FF2B5EF4-FFF2-40B4-BE49-F238E27FC236}">
                <a16:creationId xmlns:a16="http://schemas.microsoft.com/office/drawing/2014/main" id="{C8A710DF-879E-EF7F-4CC2-E990B1951CF1}"/>
              </a:ext>
            </a:extLst>
          </p:cNvPr>
          <p:cNvSpPr txBox="1"/>
          <p:nvPr/>
        </p:nvSpPr>
        <p:spPr>
          <a:xfrm>
            <a:off x="1485899" y="2116723"/>
            <a:ext cx="8524875"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Quick and accessible communication </a:t>
            </a:r>
            <a:r>
              <a:rPr lang="en-IN" dirty="0"/>
              <a:t>.</a:t>
            </a:r>
          </a:p>
        </p:txBody>
      </p:sp>
      <p:sp>
        <p:nvSpPr>
          <p:cNvPr id="6" name="TextBox 5">
            <a:extLst>
              <a:ext uri="{FF2B5EF4-FFF2-40B4-BE49-F238E27FC236}">
                <a16:creationId xmlns:a16="http://schemas.microsoft.com/office/drawing/2014/main" id="{153730F9-74D1-B9D2-87BB-1F678FA52560}"/>
              </a:ext>
            </a:extLst>
          </p:cNvPr>
          <p:cNvSpPr txBox="1"/>
          <p:nvPr/>
        </p:nvSpPr>
        <p:spPr>
          <a:xfrm>
            <a:off x="1485899" y="2732276"/>
            <a:ext cx="5600702"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Lack of time period </a:t>
            </a:r>
          </a:p>
        </p:txBody>
      </p:sp>
      <p:sp>
        <p:nvSpPr>
          <p:cNvPr id="7" name="TextBox 6">
            <a:extLst>
              <a:ext uri="{FF2B5EF4-FFF2-40B4-BE49-F238E27FC236}">
                <a16:creationId xmlns:a16="http://schemas.microsoft.com/office/drawing/2014/main" id="{056A2FBB-0A2A-651E-D29D-A7674CC93B64}"/>
              </a:ext>
            </a:extLst>
          </p:cNvPr>
          <p:cNvSpPr txBox="1"/>
          <p:nvPr/>
        </p:nvSpPr>
        <p:spPr>
          <a:xfrm>
            <a:off x="1485899" y="3305175"/>
            <a:ext cx="3838576"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Saves time </a:t>
            </a:r>
          </a:p>
        </p:txBody>
      </p:sp>
      <p:sp>
        <p:nvSpPr>
          <p:cNvPr id="8" name="TextBox 7">
            <a:extLst>
              <a:ext uri="{FF2B5EF4-FFF2-40B4-BE49-F238E27FC236}">
                <a16:creationId xmlns:a16="http://schemas.microsoft.com/office/drawing/2014/main" id="{C15180A7-39C4-4BC2-816A-36C151672DE5}"/>
              </a:ext>
            </a:extLst>
          </p:cNvPr>
          <p:cNvSpPr txBox="1"/>
          <p:nvPr/>
        </p:nvSpPr>
        <p:spPr>
          <a:xfrm>
            <a:off x="1485898" y="3837573"/>
            <a:ext cx="8524875"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More than two people can communicate with at list one another at an equivalent time </a:t>
            </a:r>
          </a:p>
        </p:txBody>
      </p:sp>
      <p:sp>
        <p:nvSpPr>
          <p:cNvPr id="9" name="TextBox 8">
            <a:extLst>
              <a:ext uri="{FF2B5EF4-FFF2-40B4-BE49-F238E27FC236}">
                <a16:creationId xmlns:a16="http://schemas.microsoft.com/office/drawing/2014/main" id="{364C8F7B-2204-FC0D-1986-D7295334FE5E}"/>
              </a:ext>
            </a:extLst>
          </p:cNvPr>
          <p:cNvSpPr txBox="1"/>
          <p:nvPr/>
        </p:nvSpPr>
        <p:spPr>
          <a:xfrm>
            <a:off x="1485898" y="4838700"/>
            <a:ext cx="8401052"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Easy to exchange ideas and knowledge via phone and/or fax </a:t>
            </a:r>
          </a:p>
        </p:txBody>
      </p:sp>
      <p:sp>
        <p:nvSpPr>
          <p:cNvPr id="10" name="TextBox 9">
            <a:extLst>
              <a:ext uri="{FF2B5EF4-FFF2-40B4-BE49-F238E27FC236}">
                <a16:creationId xmlns:a16="http://schemas.microsoft.com/office/drawing/2014/main" id="{08F1D103-0748-130A-2CC1-CCF353D5101D}"/>
              </a:ext>
            </a:extLst>
          </p:cNvPr>
          <p:cNvSpPr txBox="1"/>
          <p:nvPr/>
        </p:nvSpPr>
        <p:spPr>
          <a:xfrm>
            <a:off x="1485898" y="5534025"/>
            <a:ext cx="8401052"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Develops new products and inventions </a:t>
            </a:r>
          </a:p>
        </p:txBody>
      </p:sp>
    </p:spTree>
    <p:extLst>
      <p:ext uri="{BB962C8B-B14F-4D97-AF65-F5344CB8AC3E}">
        <p14:creationId xmlns:p14="http://schemas.microsoft.com/office/powerpoint/2010/main" val="425739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D69-256F-8BC3-D13F-C8DA7FE9FA65}"/>
              </a:ext>
            </a:extLst>
          </p:cNvPr>
          <p:cNvSpPr>
            <a:spLocks noGrp="1"/>
          </p:cNvSpPr>
          <p:nvPr>
            <p:ph type="title"/>
          </p:nvPr>
        </p:nvSpPr>
        <p:spPr>
          <a:xfrm>
            <a:off x="2028825" y="336550"/>
            <a:ext cx="3533775" cy="1325563"/>
          </a:xfrm>
        </p:spPr>
        <p:txBody>
          <a:bodyPr>
            <a:normAutofit/>
          </a:bodyPr>
          <a:lstStyle/>
          <a:p>
            <a:r>
              <a:rPr lang="en-IN" sz="2800" dirty="0">
                <a:solidFill>
                  <a:srgbClr val="FF0000"/>
                </a:solidFill>
              </a:rPr>
              <a:t>DISADVANTAGES</a:t>
            </a:r>
          </a:p>
        </p:txBody>
      </p:sp>
      <p:sp>
        <p:nvSpPr>
          <p:cNvPr id="4" name="TextBox 3">
            <a:extLst>
              <a:ext uri="{FF2B5EF4-FFF2-40B4-BE49-F238E27FC236}">
                <a16:creationId xmlns:a16="http://schemas.microsoft.com/office/drawing/2014/main" id="{0461EC7B-1E3B-671A-F898-4B323067CF0B}"/>
              </a:ext>
            </a:extLst>
          </p:cNvPr>
          <p:cNvSpPr txBox="1"/>
          <p:nvPr/>
        </p:nvSpPr>
        <p:spPr>
          <a:xfrm>
            <a:off x="1495425" y="1562100"/>
            <a:ext cx="9686925"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Prank calls </a:t>
            </a:r>
          </a:p>
        </p:txBody>
      </p:sp>
      <p:sp>
        <p:nvSpPr>
          <p:cNvPr id="5" name="TextBox 4">
            <a:extLst>
              <a:ext uri="{FF2B5EF4-FFF2-40B4-BE49-F238E27FC236}">
                <a16:creationId xmlns:a16="http://schemas.microsoft.com/office/drawing/2014/main" id="{2CBA9EB2-D213-C3D3-C217-A098EB66FF7C}"/>
              </a:ext>
            </a:extLst>
          </p:cNvPr>
          <p:cNvSpPr txBox="1"/>
          <p:nvPr/>
        </p:nvSpPr>
        <p:spPr>
          <a:xfrm>
            <a:off x="1438275" y="2314575"/>
            <a:ext cx="9210675"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Misunderstanding </a:t>
            </a:r>
          </a:p>
        </p:txBody>
      </p:sp>
      <p:sp>
        <p:nvSpPr>
          <p:cNvPr id="6" name="TextBox 5">
            <a:extLst>
              <a:ext uri="{FF2B5EF4-FFF2-40B4-BE49-F238E27FC236}">
                <a16:creationId xmlns:a16="http://schemas.microsoft.com/office/drawing/2014/main" id="{586D9682-F153-79A9-A7BA-42B719F53A2A}"/>
              </a:ext>
            </a:extLst>
          </p:cNvPr>
          <p:cNvSpPr txBox="1"/>
          <p:nvPr/>
        </p:nvSpPr>
        <p:spPr>
          <a:xfrm>
            <a:off x="1438275" y="3067050"/>
            <a:ext cx="9439275"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Cultural barrier</a:t>
            </a:r>
          </a:p>
        </p:txBody>
      </p:sp>
      <p:sp>
        <p:nvSpPr>
          <p:cNvPr id="7" name="TextBox 6">
            <a:extLst>
              <a:ext uri="{FF2B5EF4-FFF2-40B4-BE49-F238E27FC236}">
                <a16:creationId xmlns:a16="http://schemas.microsoft.com/office/drawing/2014/main" id="{533B40C0-C24A-943E-2EB0-0A0C180EF004}"/>
              </a:ext>
            </a:extLst>
          </p:cNvPr>
          <p:cNvSpPr txBox="1"/>
          <p:nvPr/>
        </p:nvSpPr>
        <p:spPr>
          <a:xfrm>
            <a:off x="1495425" y="3714750"/>
            <a:ext cx="4314825"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Sometimes  expensive </a:t>
            </a:r>
          </a:p>
        </p:txBody>
      </p:sp>
      <p:sp>
        <p:nvSpPr>
          <p:cNvPr id="8" name="TextBox 7">
            <a:extLst>
              <a:ext uri="{FF2B5EF4-FFF2-40B4-BE49-F238E27FC236}">
                <a16:creationId xmlns:a16="http://schemas.microsoft.com/office/drawing/2014/main" id="{25A28DD3-4FAE-6DF0-F8F9-ACDDE8B08EAF}"/>
              </a:ext>
            </a:extLst>
          </p:cNvPr>
          <p:cNvSpPr txBox="1"/>
          <p:nvPr/>
        </p:nvSpPr>
        <p:spPr>
          <a:xfrm>
            <a:off x="1438276" y="4362450"/>
            <a:ext cx="763905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High electric bills </a:t>
            </a:r>
          </a:p>
        </p:txBody>
      </p:sp>
      <p:sp>
        <p:nvSpPr>
          <p:cNvPr id="9" name="TextBox 8">
            <a:extLst>
              <a:ext uri="{FF2B5EF4-FFF2-40B4-BE49-F238E27FC236}">
                <a16:creationId xmlns:a16="http://schemas.microsoft.com/office/drawing/2014/main" id="{CB67F7A7-028C-3547-AD46-E55812E2BCC0}"/>
              </a:ext>
            </a:extLst>
          </p:cNvPr>
          <p:cNvSpPr txBox="1"/>
          <p:nvPr/>
        </p:nvSpPr>
        <p:spPr>
          <a:xfrm>
            <a:off x="1438275" y="5010150"/>
            <a:ext cx="672465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Poor connections </a:t>
            </a:r>
          </a:p>
        </p:txBody>
      </p:sp>
    </p:spTree>
    <p:extLst>
      <p:ext uri="{BB962C8B-B14F-4D97-AF65-F5344CB8AC3E}">
        <p14:creationId xmlns:p14="http://schemas.microsoft.com/office/powerpoint/2010/main" val="42505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159</TotalTime>
  <Words>489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Adobe Heiti Std R</vt:lpstr>
      <vt:lpstr>Algerian</vt:lpstr>
      <vt:lpstr>Arial</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INDIAN TELECOMMUNICATION INDUSTRY </vt:lpstr>
      <vt:lpstr>FUTURE DEVELOPMENT </vt:lpstr>
      <vt:lpstr>ADVANTAGES AND DISADVANTAGES OF TELECOMMUNICATION </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satya.narayanmallick@outlook.com</dc:creator>
  <cp:lastModifiedBy>satya.narayanmallick@outlook.com</cp:lastModifiedBy>
  <cp:revision>20</cp:revision>
  <dcterms:created xsi:type="dcterms:W3CDTF">2022-11-15T02:01:29Z</dcterms:created>
  <dcterms:modified xsi:type="dcterms:W3CDTF">2022-11-15T16:43:41Z</dcterms:modified>
</cp:coreProperties>
</file>