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2" r:id="rId2"/>
    <p:sldId id="265" r:id="rId3"/>
    <p:sldId id="275" r:id="rId4"/>
    <p:sldId id="264" r:id="rId5"/>
    <p:sldId id="276" r:id="rId6"/>
    <p:sldId id="263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</p:sldIdLst>
  <p:sldSz cx="9144000" cy="6858000" type="letter"/>
  <p:notesSz cx="6881813" cy="92964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5AA4D-A332-4C9E-9CC8-CDF47BC22004}" v="170" dt="2019-03-13T07:54:05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0264" autoAdjust="0"/>
  </p:normalViewPr>
  <p:slideViewPr>
    <p:cSldViewPr snapToGrid="0">
      <p:cViewPr varScale="1">
        <p:scale>
          <a:sx n="73" d="100"/>
          <a:sy n="73" d="100"/>
        </p:scale>
        <p:origin x="66" y="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Chapagain" userId="2540468f344df588" providerId="LiveId" clId="{FA85AA4D-A332-4C9E-9CC8-CDF47BC22004}"/>
    <pc:docChg chg="undo custSel addSld modSld">
      <pc:chgData name="Santosh Chapagain" userId="2540468f344df588" providerId="LiveId" clId="{FA85AA4D-A332-4C9E-9CC8-CDF47BC22004}" dt="2019-03-29T00:02:50.171" v="2078" actId="20577"/>
      <pc:docMkLst>
        <pc:docMk/>
      </pc:docMkLst>
      <pc:sldChg chg="modSp">
        <pc:chgData name="Santosh Chapagain" userId="2540468f344df588" providerId="LiveId" clId="{FA85AA4D-A332-4C9E-9CC8-CDF47BC22004}" dt="2019-03-29T00:02:50.171" v="2078" actId="20577"/>
        <pc:sldMkLst>
          <pc:docMk/>
          <pc:sldMk cId="2780013982" sldId="262"/>
        </pc:sldMkLst>
        <pc:spChg chg="mod">
          <ac:chgData name="Santosh Chapagain" userId="2540468f344df588" providerId="LiveId" clId="{FA85AA4D-A332-4C9E-9CC8-CDF47BC22004}" dt="2019-03-29T00:02:50.171" v="2078" actId="20577"/>
          <ac:spMkLst>
            <pc:docMk/>
            <pc:sldMk cId="2780013982" sldId="262"/>
            <ac:spMk id="4" creationId="{4638CAF1-B8E3-414C-B8F9-6D917D7490BB}"/>
          </ac:spMkLst>
        </pc:spChg>
      </pc:sldChg>
      <pc:sldChg chg="addSp delSp modSp delAnim modAnim">
        <pc:chgData name="Santosh Chapagain" userId="2540468f344df588" providerId="LiveId" clId="{FA85AA4D-A332-4C9E-9CC8-CDF47BC22004}" dt="2019-03-13T07:33:20.632" v="1204" actId="1036"/>
        <pc:sldMkLst>
          <pc:docMk/>
          <pc:sldMk cId="2423101669" sldId="265"/>
        </pc:sldMkLst>
        <pc:spChg chg="del">
          <ac:chgData name="Santosh Chapagain" userId="2540468f344df588" providerId="LiveId" clId="{FA85AA4D-A332-4C9E-9CC8-CDF47BC22004}" dt="2019-03-13T07:22:30.611" v="951" actId="478"/>
          <ac:spMkLst>
            <pc:docMk/>
            <pc:sldMk cId="2423101669" sldId="265"/>
            <ac:spMk id="5" creationId="{86711061-4CD7-4953-96C7-8830B038CEA7}"/>
          </ac:spMkLst>
        </pc:spChg>
        <pc:spChg chg="mod">
          <ac:chgData name="Santosh Chapagain" userId="2540468f344df588" providerId="LiveId" clId="{FA85AA4D-A332-4C9E-9CC8-CDF47BC22004}" dt="2019-03-13T07:33:17.089" v="1192" actId="1036"/>
          <ac:spMkLst>
            <pc:docMk/>
            <pc:sldMk cId="2423101669" sldId="265"/>
            <ac:spMk id="6" creationId="{B5223F18-4E20-4439-AFEF-1AA38BA6D232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9" creationId="{2E478AD6-1D42-4747-9349-BFBCECE74839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0" creationId="{767DC4A0-4699-4880-B942-9A64E55F7DDD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1" creationId="{40FF60D6-83E7-4864-A91A-D76F26160884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2" creationId="{FCCA539C-2114-4B19-90E0-55E536065AE7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3" creationId="{B8AB9469-2D80-4261-8704-3BC19128F5E2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4" creationId="{B61AAC70-4912-41BF-9CC1-FF7839A86A7B}"/>
          </ac:spMkLst>
        </pc:spChg>
        <pc:spChg chg="mod topLvl">
          <ac:chgData name="Santosh Chapagain" userId="2540468f344df588" providerId="LiveId" clId="{FA85AA4D-A332-4C9E-9CC8-CDF47BC22004}" dt="2019-03-13T07:28:55.830" v="1041" actId="164"/>
          <ac:spMkLst>
            <pc:docMk/>
            <pc:sldMk cId="2423101669" sldId="265"/>
            <ac:spMk id="15" creationId="{152529F6-9125-4180-B75B-F99CB83FB436}"/>
          </ac:spMkLst>
        </pc:spChg>
        <pc:grpChg chg="add mod">
          <ac:chgData name="Santosh Chapagain" userId="2540468f344df588" providerId="LiveId" clId="{FA85AA4D-A332-4C9E-9CC8-CDF47BC22004}" dt="2019-03-13T07:33:20.632" v="1204" actId="1036"/>
          <ac:grpSpMkLst>
            <pc:docMk/>
            <pc:sldMk cId="2423101669" sldId="265"/>
            <ac:grpSpMk id="7" creationId="{15450BD9-DCB1-4D8E-93D3-ABD3911C64B3}"/>
          </ac:grpSpMkLst>
        </pc:grpChg>
        <pc:grpChg chg="del">
          <ac:chgData name="Santosh Chapagain" userId="2540468f344df588" providerId="LiveId" clId="{FA85AA4D-A332-4C9E-9CC8-CDF47BC22004}" dt="2019-03-13T07:28:20.528" v="1013" actId="165"/>
          <ac:grpSpMkLst>
            <pc:docMk/>
            <pc:sldMk cId="2423101669" sldId="265"/>
            <ac:grpSpMk id="27" creationId="{4A76EC91-475C-4B69-887F-F617894FC595}"/>
          </ac:grpSpMkLst>
        </pc:grpChg>
        <pc:picChg chg="add mod">
          <ac:chgData name="Santosh Chapagain" userId="2540468f344df588" providerId="LiveId" clId="{FA85AA4D-A332-4C9E-9CC8-CDF47BC22004}" dt="2019-03-13T07:33:17.089" v="1192" actId="1036"/>
          <ac:picMkLst>
            <pc:docMk/>
            <pc:sldMk cId="2423101669" sldId="265"/>
            <ac:picMk id="4" creationId="{7EFAD1BD-8510-4135-959C-BB54C28262D3}"/>
          </ac:picMkLst>
        </pc:picChg>
        <pc:picChg chg="mod topLvl">
          <ac:chgData name="Santosh Chapagain" userId="2540468f344df588" providerId="LiveId" clId="{FA85AA4D-A332-4C9E-9CC8-CDF47BC22004}" dt="2019-03-13T07:28:55.830" v="1041" actId="164"/>
          <ac:picMkLst>
            <pc:docMk/>
            <pc:sldMk cId="2423101669" sldId="265"/>
            <ac:picMk id="8" creationId="{8ECFDD60-B0DF-40D6-8DB6-4417DC2A62EA}"/>
          </ac:picMkLst>
        </pc:picChg>
        <pc:picChg chg="add del mod modCrop">
          <ac:chgData name="Santosh Chapagain" userId="2540468f344df588" providerId="LiveId" clId="{FA85AA4D-A332-4C9E-9CC8-CDF47BC22004}" dt="2019-03-13T07:23:52.518" v="964" actId="478"/>
          <ac:picMkLst>
            <pc:docMk/>
            <pc:sldMk cId="2423101669" sldId="265"/>
            <ac:picMk id="2050" creationId="{2223A651-97BB-443D-BD0D-7488FA23A551}"/>
          </ac:picMkLst>
        </pc:picChg>
      </pc:sldChg>
      <pc:sldChg chg="modSp">
        <pc:chgData name="Santosh Chapagain" userId="2540468f344df588" providerId="LiveId" clId="{FA85AA4D-A332-4C9E-9CC8-CDF47BC22004}" dt="2019-03-13T07:08:10.003" v="325" actId="1076"/>
        <pc:sldMkLst>
          <pc:docMk/>
          <pc:sldMk cId="2049169147" sldId="273"/>
        </pc:sldMkLst>
        <pc:spChg chg="mod">
          <ac:chgData name="Santosh Chapagain" userId="2540468f344df588" providerId="LiveId" clId="{FA85AA4D-A332-4C9E-9CC8-CDF47BC22004}" dt="2019-03-13T07:08:10.003" v="325" actId="1076"/>
          <ac:spMkLst>
            <pc:docMk/>
            <pc:sldMk cId="2049169147" sldId="273"/>
            <ac:spMk id="8" creationId="{C222D026-5E8F-4322-90EB-F8DDD84B7FA5}"/>
          </ac:spMkLst>
        </pc:spChg>
      </pc:sldChg>
      <pc:sldChg chg="modSp">
        <pc:chgData name="Santosh Chapagain" userId="2540468f344df588" providerId="LiveId" clId="{FA85AA4D-A332-4C9E-9CC8-CDF47BC22004}" dt="2019-03-13T07:18:59.246" v="950" actId="14100"/>
        <pc:sldMkLst>
          <pc:docMk/>
          <pc:sldMk cId="1720640363" sldId="274"/>
        </pc:sldMkLst>
        <pc:spChg chg="mod">
          <ac:chgData name="Santosh Chapagain" userId="2540468f344df588" providerId="LiveId" clId="{FA85AA4D-A332-4C9E-9CC8-CDF47BC22004}" dt="2019-03-13T07:18:59.246" v="950" actId="14100"/>
          <ac:spMkLst>
            <pc:docMk/>
            <pc:sldMk cId="1720640363" sldId="274"/>
            <ac:spMk id="4" creationId="{A02C984D-7598-4431-B2D9-7F48420BE5A7}"/>
          </ac:spMkLst>
        </pc:spChg>
      </pc:sldChg>
      <pc:sldChg chg="addSp delSp modSp add">
        <pc:chgData name="Santosh Chapagain" userId="2540468f344df588" providerId="LiveId" clId="{FA85AA4D-A332-4C9E-9CC8-CDF47BC22004}" dt="2019-03-13T07:38:03.466" v="1532" actId="1076"/>
        <pc:sldMkLst>
          <pc:docMk/>
          <pc:sldMk cId="94107372" sldId="275"/>
        </pc:sldMkLst>
        <pc:spChg chg="del">
          <ac:chgData name="Santosh Chapagain" userId="2540468f344df588" providerId="LiveId" clId="{FA85AA4D-A332-4C9E-9CC8-CDF47BC22004}" dt="2019-03-13T07:34:39.460" v="1206" actId="478"/>
          <ac:spMkLst>
            <pc:docMk/>
            <pc:sldMk cId="94107372" sldId="275"/>
            <ac:spMk id="2" creationId="{EBF4B958-16FA-44BD-AE2C-9E786CC96399}"/>
          </ac:spMkLst>
        </pc:spChg>
        <pc:spChg chg="add mod">
          <ac:chgData name="Santosh Chapagain" userId="2540468f344df588" providerId="LiveId" clId="{FA85AA4D-A332-4C9E-9CC8-CDF47BC22004}" dt="2019-03-13T07:37:09.570" v="1531" actId="313"/>
          <ac:spMkLst>
            <pc:docMk/>
            <pc:sldMk cId="94107372" sldId="275"/>
            <ac:spMk id="3" creationId="{5769E550-55CF-4DAB-AB34-31FC7580D49F}"/>
          </ac:spMkLst>
        </pc:spChg>
        <pc:spChg chg="add mod">
          <ac:chgData name="Santosh Chapagain" userId="2540468f344df588" providerId="LiveId" clId="{FA85AA4D-A332-4C9E-9CC8-CDF47BC22004}" dt="2019-03-13T07:38:03.466" v="1532" actId="1076"/>
          <ac:spMkLst>
            <pc:docMk/>
            <pc:sldMk cId="94107372" sldId="275"/>
            <ac:spMk id="4" creationId="{02F04301-AC0A-4031-B1DB-27BEDFF44E83}"/>
          </ac:spMkLst>
        </pc:spChg>
      </pc:sldChg>
      <pc:sldChg chg="addSp delSp modSp add">
        <pc:chgData name="Santosh Chapagain" userId="2540468f344df588" providerId="LiveId" clId="{FA85AA4D-A332-4C9E-9CC8-CDF47BC22004}" dt="2019-03-13T07:59:52.443" v="2076" actId="123"/>
        <pc:sldMkLst>
          <pc:docMk/>
          <pc:sldMk cId="2272623587" sldId="276"/>
        </pc:sldMkLst>
        <pc:spChg chg="del">
          <ac:chgData name="Santosh Chapagain" userId="2540468f344df588" providerId="LiveId" clId="{FA85AA4D-A332-4C9E-9CC8-CDF47BC22004}" dt="2019-03-13T07:53:33.451" v="1534" actId="478"/>
          <ac:spMkLst>
            <pc:docMk/>
            <pc:sldMk cId="2272623587" sldId="276"/>
            <ac:spMk id="2" creationId="{D1629BB7-751F-4A8F-8C51-93D7380582EC}"/>
          </ac:spMkLst>
        </pc:spChg>
        <pc:spChg chg="add mod">
          <ac:chgData name="Santosh Chapagain" userId="2540468f344df588" providerId="LiveId" clId="{FA85AA4D-A332-4C9E-9CC8-CDF47BC22004}" dt="2019-03-13T07:53:58.936" v="1574" actId="1076"/>
          <ac:spMkLst>
            <pc:docMk/>
            <pc:sldMk cId="2272623587" sldId="276"/>
            <ac:spMk id="3" creationId="{D2E207A2-092A-4338-8841-ECFA07C84363}"/>
          </ac:spMkLst>
        </pc:spChg>
        <pc:spChg chg="add mod">
          <ac:chgData name="Santosh Chapagain" userId="2540468f344df588" providerId="LiveId" clId="{FA85AA4D-A332-4C9E-9CC8-CDF47BC22004}" dt="2019-03-13T07:59:52.443" v="2076" actId="123"/>
          <ac:spMkLst>
            <pc:docMk/>
            <pc:sldMk cId="2272623587" sldId="276"/>
            <ac:spMk id="4" creationId="{644FDEA4-D7AC-4CB0-826A-4C6DD8D9BA4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Account Status</c:v>
                </c:pt>
              </c:strCache>
            </c:strRef>
          </c:tx>
          <c:explosion val="15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AC09-4BB7-AD32-6E3DADE519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09-4BB7-AD32-6E3DADE519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C09-4BB7-AD32-6E3DADE519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C09-4BB7-AD32-6E3DADE519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AC09-4BB7-AD32-6E3DADE5199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C09-4BB7-AD32-6E3DADE5199F}"/>
              </c:ext>
            </c:extLst>
          </c:dPt>
          <c:dLbls>
            <c:dLbl>
              <c:idx val="0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AC09-4BB7-AD32-6E3DADE5199F}"/>
                </c:ext>
              </c:extLst>
            </c:dLbl>
            <c:dLbl>
              <c:idx val="1"/>
              <c:layout>
                <c:manualLayout>
                  <c:x val="-0.16521498934802775"/>
                  <c:y val="0.13321934202036795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681123230893182"/>
                      <c:h val="0.1138232077987989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AC09-4BB7-AD32-6E3DADE5199F}"/>
                </c:ext>
              </c:extLst>
            </c:dLbl>
            <c:dLbl>
              <c:idx val="2"/>
              <c:layout>
                <c:manualLayout>
                  <c:x val="-0.12968917880965153"/>
                  <c:y val="1.5015603390790095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C09-4BB7-AD32-6E3DADE5199F}"/>
                </c:ext>
              </c:extLst>
            </c:dLbl>
            <c:dLbl>
              <c:idx val="3"/>
              <c:layout>
                <c:manualLayout>
                  <c:x val="-8.5476958760906718E-2"/>
                  <c:y val="-2.3595863733314786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78939247883992"/>
                      <c:h val="8.992201344884594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C09-4BB7-AD32-6E3DADE5199F}"/>
                </c:ext>
              </c:extLst>
            </c:dLbl>
            <c:dLbl>
              <c:idx val="4"/>
              <c:layout>
                <c:manualLayout>
                  <c:x val="-1.4737406682914947E-3"/>
                  <c:y val="-4.2901723973686042E-3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C09-4BB7-AD32-6E3DADE5199F}"/>
                </c:ext>
              </c:extLst>
            </c:dLbl>
            <c:dLbl>
              <c:idx val="5"/>
              <c:layout>
                <c:manualLayout>
                  <c:x val="0.14590032616085799"/>
                  <c:y val="1.0725430993421511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09-4BB7-AD32-6E3DADE5199F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Open</c:v>
                </c:pt>
                <c:pt idx="1">
                  <c:v>Closed</c:v>
                </c:pt>
                <c:pt idx="2">
                  <c:v>Revoked</c:v>
                </c:pt>
                <c:pt idx="3">
                  <c:v>Frozen</c:v>
                </c:pt>
                <c:pt idx="4">
                  <c:v>Interest Prohibited</c:v>
                </c:pt>
                <c:pt idx="5">
                  <c:v>Charged Off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88.78</c:v>
                </c:pt>
                <c:pt idx="1">
                  <c:v>2.93</c:v>
                </c:pt>
                <c:pt idx="2">
                  <c:v>0.16</c:v>
                </c:pt>
                <c:pt idx="3">
                  <c:v>5.89</c:v>
                </c:pt>
                <c:pt idx="4">
                  <c:v>0.23</c:v>
                </c:pt>
                <c:pt idx="5">
                  <c:v>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9-4BB7-AD32-6E3DADE5199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F26E9750-DF92-47F3-A0B3-FB8AFBFB7567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F74C28D3-CD96-4E45-B07C-A8446D1DA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C28D3-CD96-4E45-B07C-A8446D1DA0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" y="5549903"/>
            <a:ext cx="3160127" cy="9828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548245"/>
            <a:ext cx="7886700" cy="2240280"/>
          </a:xfrm>
        </p:spPr>
        <p:txBody>
          <a:bodyPr anchor="b">
            <a:normAutofit/>
          </a:bodyPr>
          <a:lstStyle>
            <a:lvl1pPr algn="ctr">
              <a:defRPr sz="33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854659"/>
            <a:ext cx="78867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100" b="1" cap="all" spc="38" baseline="0">
                <a:solidFill>
                  <a:schemeClr val="bg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050" y="0"/>
            <a:ext cx="30289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610" y="1683327"/>
            <a:ext cx="2344340" cy="2877260"/>
          </a:xfrm>
        </p:spPr>
        <p:txBody>
          <a:bodyPr anchor="b">
            <a:normAutofit/>
          </a:bodyPr>
          <a:lstStyle>
            <a:lvl1pPr>
              <a:defRPr sz="23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2"/>
            <a:ext cx="6076188" cy="6857999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610" y="4591761"/>
            <a:ext cx="2344340" cy="158044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 b="1">
                <a:solidFill>
                  <a:schemeClr val="bg1"/>
                </a:solidFill>
                <a:effectLst/>
                <a:latin typeface="+mj-lt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1" y="6100796"/>
            <a:ext cx="2356658" cy="73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601556"/>
            <a:ext cx="4868536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40931" y="6601556"/>
            <a:ext cx="1150548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BD2192C7-266E-4842-B655-C1510580F7A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0875" y="6601556"/>
            <a:ext cx="580127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BA69DBD-6F99-4699-87CC-ED1FAFEF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457200"/>
            <a:ext cx="5286375" cy="5719763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601556"/>
            <a:ext cx="4868536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40931" y="6601556"/>
            <a:ext cx="1150548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BD2192C7-266E-4842-B655-C1510580F7A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0875" y="6601556"/>
            <a:ext cx="580127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BA69DBD-6F99-4699-87CC-ED1FAFEF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00600"/>
            <a:ext cx="9144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5084483"/>
            <a:ext cx="8343900" cy="914400"/>
          </a:xfrm>
        </p:spPr>
        <p:txBody>
          <a:bodyPr anchor="b">
            <a:normAutofit/>
          </a:bodyPr>
          <a:lstStyle>
            <a:lvl1pPr algn="ctr">
              <a:defRPr sz="3300" spc="-38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3017520" cy="4745736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3063240" y="1"/>
            <a:ext cx="3017520" cy="4745736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6126480" y="1"/>
            <a:ext cx="3017520" cy="4745736"/>
          </a:xfrm>
        </p:spPr>
        <p:txBody>
          <a:bodyPr tIns="342900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6043123"/>
            <a:ext cx="83439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b="1" cap="all" spc="38" baseline="0">
                <a:solidFill>
                  <a:schemeClr val="bg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8364"/>
            <a:ext cx="1924396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6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601556"/>
            <a:ext cx="4868536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40931" y="6601556"/>
            <a:ext cx="1150548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BD2192C7-266E-4842-B655-C1510580F7A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0875" y="6601556"/>
            <a:ext cx="580127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BA69DBD-6F99-4699-87CC-ED1FAFEF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83427"/>
            <a:ext cx="7886700" cy="2743200"/>
          </a:xfrm>
        </p:spPr>
        <p:txBody>
          <a:bodyPr anchor="b">
            <a:normAutofit/>
          </a:bodyPr>
          <a:lstStyle>
            <a:lvl1pPr algn="ctr">
              <a:defRPr sz="3300" spc="-38" baseline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6269" y="5257800"/>
            <a:ext cx="78867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" b="1" strike="noStrike" cap="all" spc="38" baseline="0">
                <a:solidFill>
                  <a:schemeClr val="bg1"/>
                </a:solidFill>
                <a:effectLst/>
              </a:defRPr>
            </a:lvl1pPr>
            <a:lvl2pPr marL="274320" indent="0" algn="ctr">
              <a:buNone/>
              <a:defRPr sz="1500" cap="all" spc="38" baseline="0">
                <a:solidFill>
                  <a:schemeClr val="bg1"/>
                </a:solidFill>
              </a:defRPr>
            </a:lvl2pPr>
            <a:lvl3pPr algn="ctr">
              <a:defRPr sz="1500" cap="all" spc="38" baseline="0">
                <a:solidFill>
                  <a:schemeClr val="bg1"/>
                </a:solidFill>
              </a:defRPr>
            </a:lvl3pPr>
            <a:lvl4pPr algn="ctr">
              <a:defRPr sz="1500" cap="all" spc="38" baseline="0">
                <a:solidFill>
                  <a:schemeClr val="bg1"/>
                </a:solidFill>
              </a:defRPr>
            </a:lvl4pPr>
            <a:lvl5pPr algn="ctr">
              <a:defRPr sz="1500" cap="all" spc="38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5" y="5543288"/>
            <a:ext cx="3160127" cy="9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714500"/>
            <a:ext cx="3371850" cy="4462272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14500"/>
            <a:ext cx="3371850" cy="4462272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733163"/>
            <a:ext cx="3374136" cy="6858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481945"/>
            <a:ext cx="3374136" cy="3690257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733163"/>
            <a:ext cx="3374136" cy="68580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481945"/>
            <a:ext cx="3374136" cy="3690257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0" y="6601556"/>
            <a:ext cx="4868536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40931" y="6601556"/>
            <a:ext cx="1150548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BD2192C7-266E-4842-B655-C1510580F7A9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0875" y="6601556"/>
            <a:ext cx="580127" cy="228600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1BA69DBD-6F99-4699-87CC-ED1FAFEFE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5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860" y="1672935"/>
            <a:ext cx="2630091" cy="2880360"/>
          </a:xfrm>
        </p:spPr>
        <p:txBody>
          <a:bodyPr anchor="b">
            <a:normAutofit/>
          </a:bodyPr>
          <a:lstStyle>
            <a:lvl1pPr>
              <a:defRPr sz="2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66" y="457200"/>
            <a:ext cx="5431583" cy="5715000"/>
          </a:xfrm>
        </p:spPr>
        <p:txBody>
          <a:bodyPr>
            <a:normAutofit/>
          </a:bodyPr>
          <a:lstStyle>
            <a:lvl1pPr>
              <a:defRPr sz="21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500">
                <a:latin typeface="+mj-lt"/>
              </a:defRPr>
            </a:lvl3pPr>
            <a:lvl4pPr>
              <a:defRPr sz="1400">
                <a:latin typeface="+mj-lt"/>
              </a:defRPr>
            </a:lvl4pPr>
            <a:lvl5pPr>
              <a:defRPr sz="1400">
                <a:latin typeface="+mj-lt"/>
              </a:defRPr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3860" y="4590288"/>
            <a:ext cx="2635923" cy="15819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latin typeface="+mj-lt"/>
              </a:defRPr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582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714501"/>
            <a:ext cx="6858000" cy="44577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286501"/>
            <a:ext cx="9144000" cy="571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8364"/>
            <a:ext cx="1924396" cy="5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100" kern="1200">
          <a:solidFill>
            <a:schemeClr val="tx1"/>
          </a:solidFill>
          <a:latin typeface="+mj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50000"/>
        <a:buFont typeface="Wingdings" panose="05000000000000000000" pitchFamily="2" charset="2"/>
        <a:buChar char="q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89154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0972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2687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37160" algn="l" defTabSz="6858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8CAF1-B8E3-414C-B8F9-6D917D7490BB}"/>
              </a:ext>
            </a:extLst>
          </p:cNvPr>
          <p:cNvSpPr txBox="1"/>
          <p:nvPr/>
        </p:nvSpPr>
        <p:spPr>
          <a:xfrm>
            <a:off x="1335974" y="638628"/>
            <a:ext cx="647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Descriptive Analysis on Credit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Card Dataset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FCCA1-F461-4244-B10F-841A2A630758}"/>
              </a:ext>
            </a:extLst>
          </p:cNvPr>
          <p:cNvSpPr txBox="1"/>
          <p:nvPr/>
        </p:nvSpPr>
        <p:spPr>
          <a:xfrm>
            <a:off x="1759527" y="1998200"/>
            <a:ext cx="5624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D5148-F44B-418B-BDC8-34C636367BBD}"/>
              </a:ext>
            </a:extLst>
          </p:cNvPr>
          <p:cNvSpPr txBox="1"/>
          <p:nvPr/>
        </p:nvSpPr>
        <p:spPr>
          <a:xfrm>
            <a:off x="3260436" y="2761795"/>
            <a:ext cx="27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-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C4727-C58D-464E-BF48-2C8EE3EB78AD}"/>
              </a:ext>
            </a:extLst>
          </p:cNvPr>
          <p:cNvSpPr txBox="1"/>
          <p:nvPr/>
        </p:nvSpPr>
        <p:spPr>
          <a:xfrm>
            <a:off x="3431309" y="3750294"/>
            <a:ext cx="2281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Basanta Chalise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Sinha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Santosh Chapagain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 Gu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96626-4879-4BD1-AD5F-DC137D5D7AC7}"/>
              </a:ext>
            </a:extLst>
          </p:cNvPr>
          <p:cNvSpPr txBox="1"/>
          <p:nvPr/>
        </p:nvSpPr>
        <p:spPr>
          <a:xfrm>
            <a:off x="3482109" y="5523623"/>
            <a:ext cx="2281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03/13/2019</a:t>
            </a:r>
          </a:p>
        </p:txBody>
      </p:sp>
    </p:spTree>
    <p:extLst>
      <p:ext uri="{BB962C8B-B14F-4D97-AF65-F5344CB8AC3E}">
        <p14:creationId xmlns:p14="http://schemas.microsoft.com/office/powerpoint/2010/main" val="278001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A5519-4179-4F18-9C65-72BBDD25A5DB}"/>
              </a:ext>
            </a:extLst>
          </p:cNvPr>
          <p:cNvSpPr txBox="1"/>
          <p:nvPr/>
        </p:nvSpPr>
        <p:spPr>
          <a:xfrm>
            <a:off x="1498294" y="341523"/>
            <a:ext cx="614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Delinquency Days by External Status</a:t>
            </a:r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7A72056E-F191-403D-BFCD-BAFA5BD6227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3933" y="1058231"/>
            <a:ext cx="6067884" cy="502308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EB230-6BB1-4516-A0F8-BB328FA8EA38}"/>
              </a:ext>
            </a:extLst>
          </p:cNvPr>
          <p:cNvSpPr txBox="1"/>
          <p:nvPr/>
        </p:nvSpPr>
        <p:spPr>
          <a:xfrm>
            <a:off x="6545179" y="1659285"/>
            <a:ext cx="2254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open accounts, the mean delinquency days is almost 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charged off accounts, the mean delinquency days is more than 150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frozen, interest prohibited and revoked accounts also have higher delinquency days</a:t>
            </a:r>
          </a:p>
        </p:txBody>
      </p:sp>
    </p:spTree>
    <p:extLst>
      <p:ext uri="{BB962C8B-B14F-4D97-AF65-F5344CB8AC3E}">
        <p14:creationId xmlns:p14="http://schemas.microsoft.com/office/powerpoint/2010/main" val="335670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5BFB75-2571-4D1B-AB84-713FA1B5CF1F}"/>
              </a:ext>
            </a:extLst>
          </p:cNvPr>
          <p:cNvSpPr txBox="1"/>
          <p:nvPr/>
        </p:nvSpPr>
        <p:spPr>
          <a:xfrm>
            <a:off x="757989" y="288756"/>
            <a:ext cx="762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Scores According to the Account Status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86EE7E73-682C-4764-BC92-F3FF5CA33A1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911" y="988695"/>
            <a:ext cx="3781711" cy="3294547"/>
          </a:xfrm>
          <a:prstGeom prst="rect">
            <a:avLst/>
          </a:prstGeom>
          <a:ln/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82BB63-445A-469C-9181-FBA3AF0BB31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943" y="1064234"/>
            <a:ext cx="3127880" cy="3143468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CA9B59C6-6940-4576-A0DF-10AD73FE589A}"/>
              </a:ext>
            </a:extLst>
          </p:cNvPr>
          <p:cNvPicPr/>
          <p:nvPr/>
        </p:nvPicPr>
        <p:blipFill rotWithShape="1">
          <a:blip r:embed="rId4"/>
          <a:srcRect l="2" r="2018"/>
          <a:stretch/>
        </p:blipFill>
        <p:spPr>
          <a:xfrm>
            <a:off x="5590131" y="1064234"/>
            <a:ext cx="3513488" cy="3143468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FE3C1-F4DD-4D01-9104-DE369BB619B1}"/>
              </a:ext>
            </a:extLst>
          </p:cNvPr>
          <p:cNvSpPr txBox="1"/>
          <p:nvPr/>
        </p:nvSpPr>
        <p:spPr>
          <a:xfrm>
            <a:off x="1191125" y="4581523"/>
            <a:ext cx="6761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mean value of the respective scores for each unique customer was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scores were plotted according to the account status</a:t>
            </a:r>
          </a:p>
        </p:txBody>
      </p:sp>
    </p:spTree>
    <p:extLst>
      <p:ext uri="{BB962C8B-B14F-4D97-AF65-F5344CB8AC3E}">
        <p14:creationId xmlns:p14="http://schemas.microsoft.com/office/powerpoint/2010/main" val="1758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6A600F-42F6-463D-9C44-42E1F4BDAFDD}"/>
              </a:ext>
            </a:extLst>
          </p:cNvPr>
          <p:cNvSpPr txBox="1"/>
          <p:nvPr/>
        </p:nvSpPr>
        <p:spPr>
          <a:xfrm>
            <a:off x="1004636" y="168443"/>
            <a:ext cx="713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OverLimit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Amount versus the Account Category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32B4D7-1C00-43D9-8AEC-1A41817009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71" y="839167"/>
            <a:ext cx="6017461" cy="4129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228A0-660D-4673-AC47-64D64A297E14}"/>
              </a:ext>
            </a:extLst>
          </p:cNvPr>
          <p:cNvSpPr txBox="1"/>
          <p:nvPr/>
        </p:nvSpPr>
        <p:spPr>
          <a:xfrm>
            <a:off x="335213" y="4957010"/>
            <a:ext cx="826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observations beyond IQR for all status except the charged off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over limit amount for Frozen status is high followed by the revoked accounts and the accounts whose interest is prohibited. </a:t>
            </a:r>
          </a:p>
        </p:txBody>
      </p:sp>
    </p:spTree>
    <p:extLst>
      <p:ext uri="{BB962C8B-B14F-4D97-AF65-F5344CB8AC3E}">
        <p14:creationId xmlns:p14="http://schemas.microsoft.com/office/powerpoint/2010/main" val="27473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764AAF-0C24-4AF5-981D-34F80075EF9C}"/>
              </a:ext>
            </a:extLst>
          </p:cNvPr>
          <p:cNvSpPr txBox="1"/>
          <p:nvPr/>
        </p:nvSpPr>
        <p:spPr>
          <a:xfrm>
            <a:off x="517358" y="312821"/>
            <a:ext cx="8109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the Numerical Variables in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68CDB-0D54-4C2B-B9AA-4DCDA6BD6A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4" t="1613" b="1972"/>
          <a:stretch/>
        </p:blipFill>
        <p:spPr>
          <a:xfrm>
            <a:off x="0" y="798729"/>
            <a:ext cx="5988427" cy="5469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2D026-5E8F-4322-90EB-F8DDD84B7FA5}"/>
              </a:ext>
            </a:extLst>
          </p:cNvPr>
          <p:cNvSpPr txBox="1"/>
          <p:nvPr/>
        </p:nvSpPr>
        <p:spPr>
          <a:xfrm>
            <a:off x="5988427" y="1355355"/>
            <a:ext cx="3088349" cy="414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Delinquency Days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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</a:t>
            </a:r>
          </a:p>
          <a:p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Actual minimum payment due 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Behaviour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Score </a:t>
            </a:r>
          </a:p>
          <a:p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Minimum Payment Due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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Over Limit Amount </a:t>
            </a:r>
          </a:p>
          <a:p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Actual minimum payment due 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Delinquency Days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</a:t>
            </a:r>
          </a:p>
          <a:p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Limit Amount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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Behaviour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Score </a:t>
            </a:r>
          </a:p>
          <a:p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minimum payment due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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sz="15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Behaviour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Score 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0C0C60-9256-4D80-B804-8E25E02062E7}"/>
              </a:ext>
            </a:extLst>
          </p:cNvPr>
          <p:cNvSpPr txBox="1"/>
          <p:nvPr/>
        </p:nvSpPr>
        <p:spPr>
          <a:xfrm>
            <a:off x="1155031" y="324852"/>
            <a:ext cx="6833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C984D-7598-4431-B2D9-7F48420BE5A7}"/>
              </a:ext>
            </a:extLst>
          </p:cNvPr>
          <p:cNvSpPr txBox="1"/>
          <p:nvPr/>
        </p:nvSpPr>
        <p:spPr>
          <a:xfrm>
            <a:off x="601578" y="1359569"/>
            <a:ext cx="80611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Exploratory analysis was performed on the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accounts were in ‘Open’ status with a few of them ‘Closed’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like ‘Credit Limit’, ‘Months on Book’, ‘Delinquency Days’, ‘Net Payments’, ‘Quarterly FICO Score’, ‘Behavior Score’ and ‘Over limit Amount’ exhibit some sort of relation with the account status.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variables can be considered more significant for discerning the account status or for predicting the good and bad customer.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highly correlated variables  can be dropped to avoid multicollinearity if this analysis is followed by model development.</a:t>
            </a:r>
          </a:p>
        </p:txBody>
      </p:sp>
    </p:spTree>
    <p:extLst>
      <p:ext uri="{BB962C8B-B14F-4D97-AF65-F5344CB8AC3E}">
        <p14:creationId xmlns:p14="http://schemas.microsoft.com/office/powerpoint/2010/main" val="17206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5D05D-4944-4ED4-AC08-332739137584}"/>
              </a:ext>
            </a:extLst>
          </p:cNvPr>
          <p:cNvSpPr txBox="1"/>
          <p:nvPr/>
        </p:nvSpPr>
        <p:spPr>
          <a:xfrm>
            <a:off x="1324098" y="228163"/>
            <a:ext cx="649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23F18-4E20-4439-AFEF-1AA38BA6D232}"/>
              </a:ext>
            </a:extLst>
          </p:cNvPr>
          <p:cNvSpPr txBox="1"/>
          <p:nvPr/>
        </p:nvSpPr>
        <p:spPr>
          <a:xfrm>
            <a:off x="1922900" y="1015552"/>
            <a:ext cx="5618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Credit Card Company from Sioux Falls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several parameters for its customers for year 2010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50BD9-DCB1-4D8E-93D3-ABD3911C64B3}"/>
              </a:ext>
            </a:extLst>
          </p:cNvPr>
          <p:cNvGrpSpPr/>
          <p:nvPr/>
        </p:nvGrpSpPr>
        <p:grpSpPr>
          <a:xfrm>
            <a:off x="1106099" y="2461785"/>
            <a:ext cx="6968737" cy="2106939"/>
            <a:chOff x="1106099" y="2350953"/>
            <a:chExt cx="6968737" cy="21069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ECFDD60-B0DF-40D6-8DB6-4417DC2A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45" y="3307199"/>
              <a:ext cx="6931791" cy="54239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E478AD6-1D42-4747-9349-BFBCECE74839}"/>
                </a:ext>
              </a:extLst>
            </p:cNvPr>
            <p:cNvSpPr/>
            <p:nvPr/>
          </p:nvSpPr>
          <p:spPr>
            <a:xfrm rot="16200000">
              <a:off x="1459954" y="3723322"/>
              <a:ext cx="137541" cy="559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67DC4A0-4699-4880-B942-9A64E55F7DDD}"/>
                </a:ext>
              </a:extLst>
            </p:cNvPr>
            <p:cNvSpPr/>
            <p:nvPr/>
          </p:nvSpPr>
          <p:spPr>
            <a:xfrm rot="16200000">
              <a:off x="2246131" y="3733585"/>
              <a:ext cx="137541" cy="559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0FF60D6-83E7-4864-A91A-D76F26160884}"/>
                </a:ext>
              </a:extLst>
            </p:cNvPr>
            <p:cNvSpPr/>
            <p:nvPr/>
          </p:nvSpPr>
          <p:spPr>
            <a:xfrm rot="16200000">
              <a:off x="3044356" y="3745895"/>
              <a:ext cx="137541" cy="559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FCCA539C-2114-4B19-90E0-55E536065AE7}"/>
                </a:ext>
              </a:extLst>
            </p:cNvPr>
            <p:cNvSpPr/>
            <p:nvPr/>
          </p:nvSpPr>
          <p:spPr>
            <a:xfrm rot="16200000">
              <a:off x="3843206" y="3758205"/>
              <a:ext cx="137541" cy="5591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B8AB9469-2D80-4261-8704-3BC19128F5E2}"/>
                </a:ext>
              </a:extLst>
            </p:cNvPr>
            <p:cNvSpPr/>
            <p:nvPr/>
          </p:nvSpPr>
          <p:spPr>
            <a:xfrm rot="16200000">
              <a:off x="4394788" y="-445481"/>
              <a:ext cx="432822" cy="68533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1AAC70-4912-41BF-9CC1-FF7839A86A7B}"/>
                </a:ext>
              </a:extLst>
            </p:cNvPr>
            <p:cNvSpPr txBox="1"/>
            <p:nvPr/>
          </p:nvSpPr>
          <p:spPr>
            <a:xfrm>
              <a:off x="3077539" y="2350953"/>
              <a:ext cx="3068402" cy="319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rows: 97,465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2529F6-9125-4180-B75B-F99CB83FB436}"/>
                </a:ext>
              </a:extLst>
            </p:cNvPr>
            <p:cNvSpPr txBox="1"/>
            <p:nvPr/>
          </p:nvSpPr>
          <p:spPr>
            <a:xfrm>
              <a:off x="1106099" y="4138838"/>
              <a:ext cx="4341528" cy="319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9,997 Unique Customers Record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9D62A2F-263A-49FE-BA91-29EFBA005587}"/>
              </a:ext>
            </a:extLst>
          </p:cNvPr>
          <p:cNvSpPr txBox="1"/>
          <p:nvPr/>
        </p:nvSpPr>
        <p:spPr>
          <a:xfrm>
            <a:off x="502457" y="4800240"/>
            <a:ext cx="3621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26 different variables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types: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Payments/Purchases Amounts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Scores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0A7891-08AA-4993-AC2D-4C818DF67BBF}"/>
              </a:ext>
            </a:extLst>
          </p:cNvPr>
          <p:cNvSpPr txBox="1"/>
          <p:nvPr/>
        </p:nvSpPr>
        <p:spPr>
          <a:xfrm>
            <a:off x="4123489" y="4953303"/>
            <a:ext cx="4518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5963 rows have more than 90% information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duplicates within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D1BD-8510-4135-959C-BB54C2826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884402"/>
            <a:ext cx="1291094" cy="13234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231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9E550-55CF-4DAB-AB34-31FC7580D49F}"/>
              </a:ext>
            </a:extLst>
          </p:cNvPr>
          <p:cNvSpPr txBox="1"/>
          <p:nvPr/>
        </p:nvSpPr>
        <p:spPr>
          <a:xfrm>
            <a:off x="872836" y="489527"/>
            <a:ext cx="739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04301-AC0A-4031-B1DB-27BEDFF44E83}"/>
              </a:ext>
            </a:extLst>
          </p:cNvPr>
          <p:cNvSpPr txBox="1"/>
          <p:nvPr/>
        </p:nvSpPr>
        <p:spPr>
          <a:xfrm>
            <a:off x="1348509" y="2204607"/>
            <a:ext cx="67148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customers bring profit to the company and which do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visible pattern for prediction in the dataset?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significantly important variables in predicting the beneficial and non-beneficial customers?</a:t>
            </a:r>
          </a:p>
        </p:txBody>
      </p:sp>
    </p:spTree>
    <p:extLst>
      <p:ext uri="{BB962C8B-B14F-4D97-AF65-F5344CB8AC3E}">
        <p14:creationId xmlns:p14="http://schemas.microsoft.com/office/powerpoint/2010/main" val="941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B4667-3878-4C1E-8310-216333FCD3B5}"/>
              </a:ext>
            </a:extLst>
          </p:cNvPr>
          <p:cNvSpPr txBox="1"/>
          <p:nvPr/>
        </p:nvSpPr>
        <p:spPr>
          <a:xfrm>
            <a:off x="655597" y="250361"/>
            <a:ext cx="783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 and some findings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39BE83-F357-4F00-910F-84D6523C7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713864"/>
              </p:ext>
            </p:extLst>
          </p:nvPr>
        </p:nvGraphicFramePr>
        <p:xfrm>
          <a:off x="325914" y="1184564"/>
          <a:ext cx="3902355" cy="1302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57">
                  <a:extLst>
                    <a:ext uri="{9D8B030D-6E8A-4147-A177-3AD203B41FA5}">
                      <a16:colId xmlns:a16="http://schemas.microsoft.com/office/drawing/2014/main" val="22811929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408373600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4031391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106006162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87498055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540725160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222087268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64932889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77427575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226266445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848508956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818344920"/>
                    </a:ext>
                  </a:extLst>
                </a:gridCol>
                <a:gridCol w="209802">
                  <a:extLst>
                    <a:ext uri="{9D8B030D-6E8A-4147-A177-3AD203B41FA5}">
                      <a16:colId xmlns:a16="http://schemas.microsoft.com/office/drawing/2014/main" val="2297071493"/>
                    </a:ext>
                  </a:extLst>
                </a:gridCol>
                <a:gridCol w="310512">
                  <a:extLst>
                    <a:ext uri="{9D8B030D-6E8A-4147-A177-3AD203B41FA5}">
                      <a16:colId xmlns:a16="http://schemas.microsoft.com/office/drawing/2014/main" val="1924286292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270043435"/>
                    </a:ext>
                  </a:extLst>
                </a:gridCol>
              </a:tblGrid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70444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00662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27989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12051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77346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/>
                </a:tc>
                <a:extLst>
                  <a:ext uri="{0D108BD9-81ED-4DB2-BD59-A6C34878D82A}">
                    <a16:rowId xmlns:a16="http://schemas.microsoft.com/office/drawing/2014/main" val="19267722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90602D-594A-44C6-B5EB-25A074ED5046}"/>
              </a:ext>
            </a:extLst>
          </p:cNvPr>
          <p:cNvSpPr txBox="1"/>
          <p:nvPr/>
        </p:nvSpPr>
        <p:spPr>
          <a:xfrm>
            <a:off x="4172853" y="1137461"/>
            <a:ext cx="564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4D43029-FA97-4B38-8A7D-240035C81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99761"/>
              </p:ext>
            </p:extLst>
          </p:nvPr>
        </p:nvGraphicFramePr>
        <p:xfrm>
          <a:off x="4836265" y="1184564"/>
          <a:ext cx="3902355" cy="1302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57">
                  <a:extLst>
                    <a:ext uri="{9D8B030D-6E8A-4147-A177-3AD203B41FA5}">
                      <a16:colId xmlns:a16="http://schemas.microsoft.com/office/drawing/2014/main" val="22811929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408373600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4031391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106006162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87498055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540725160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222087268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649328891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774275754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226266445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848508956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818344920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2297071493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1924286292"/>
                    </a:ext>
                  </a:extLst>
                </a:gridCol>
                <a:gridCol w="260157">
                  <a:extLst>
                    <a:ext uri="{9D8B030D-6E8A-4147-A177-3AD203B41FA5}">
                      <a16:colId xmlns:a16="http://schemas.microsoft.com/office/drawing/2014/main" val="3270043435"/>
                    </a:ext>
                  </a:extLst>
                </a:gridCol>
              </a:tblGrid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70444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00662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727989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12051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77346"/>
                  </a:ext>
                </a:extLst>
              </a:tr>
              <a:tr h="2171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4505" marR="64505" marT="32252" marB="32252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722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A91444-DA7C-4A69-A8DC-24DB5C9EA752}"/>
              </a:ext>
            </a:extLst>
          </p:cNvPr>
          <p:cNvSpPr txBox="1"/>
          <p:nvPr/>
        </p:nvSpPr>
        <p:spPr>
          <a:xfrm>
            <a:off x="8687829" y="1132953"/>
            <a:ext cx="56444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</a:p>
          <a:p>
            <a:r>
              <a:rPr lang="en-US" sz="14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31FDD-87A3-4764-8F18-AD677947BEB0}"/>
              </a:ext>
            </a:extLst>
          </p:cNvPr>
          <p:cNvSpPr txBox="1"/>
          <p:nvPr/>
        </p:nvSpPr>
        <p:spPr>
          <a:xfrm>
            <a:off x="325914" y="2850078"/>
            <a:ext cx="836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opened as early as 1996-10-04 and as late as 2010-02-10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EA3161B-A845-46B7-BBB7-284DA52E4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5728"/>
              </p:ext>
            </p:extLst>
          </p:nvPr>
        </p:nvGraphicFramePr>
        <p:xfrm>
          <a:off x="302305" y="3404100"/>
          <a:ext cx="1478996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583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627413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months the card was open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5A1A56-2E8D-423E-8CFA-085B0DF00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21060"/>
              </p:ext>
            </p:extLst>
          </p:nvPr>
        </p:nvGraphicFramePr>
        <p:xfrm>
          <a:off x="1794166" y="3490460"/>
          <a:ext cx="1478996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74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Delinquency Days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5162D54-7DE7-477F-8DC9-51B2D75EA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64306"/>
              </p:ext>
            </p:extLst>
          </p:nvPr>
        </p:nvGraphicFramePr>
        <p:xfrm>
          <a:off x="3276992" y="3486471"/>
          <a:ext cx="1347482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604214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Limit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01BBCAE-2A62-4D89-AE97-B882D237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04326"/>
              </p:ext>
            </p:extLst>
          </p:nvPr>
        </p:nvGraphicFramePr>
        <p:xfrm>
          <a:off x="4624474" y="3490197"/>
          <a:ext cx="1455538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FICO 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3C1F9D3-94EC-4FB0-96F3-F1A26169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88857"/>
              </p:ext>
            </p:extLst>
          </p:nvPr>
        </p:nvGraphicFramePr>
        <p:xfrm>
          <a:off x="6072665" y="3486471"/>
          <a:ext cx="1455538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68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 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44E3F3-E36F-464B-9B39-12CF568CB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91948"/>
              </p:ext>
            </p:extLst>
          </p:nvPr>
        </p:nvGraphicFramePr>
        <p:xfrm>
          <a:off x="7528203" y="3395196"/>
          <a:ext cx="1347482" cy="180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694">
                  <a:extLst>
                    <a:ext uri="{9D8B030D-6E8A-4147-A177-3AD203B41FA5}">
                      <a16:colId xmlns:a16="http://schemas.microsoft.com/office/drawing/2014/main" val="1511819018"/>
                    </a:ext>
                  </a:extLst>
                </a:gridCol>
                <a:gridCol w="579788">
                  <a:extLst>
                    <a:ext uri="{9D8B030D-6E8A-4147-A177-3AD203B41FA5}">
                      <a16:colId xmlns:a16="http://schemas.microsoft.com/office/drawing/2014/main" val="2724812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Customer Score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7053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4482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80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7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207A2-092A-4338-8841-ECFA07C84363}"/>
              </a:ext>
            </a:extLst>
          </p:cNvPr>
          <p:cNvSpPr txBox="1"/>
          <p:nvPr/>
        </p:nvSpPr>
        <p:spPr>
          <a:xfrm>
            <a:off x="1485900" y="256292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in the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FDEA4-D7AC-4CB0-826A-4C6DD8D9BA45}"/>
              </a:ext>
            </a:extLst>
          </p:cNvPr>
          <p:cNvSpPr txBox="1"/>
          <p:nvPr/>
        </p:nvSpPr>
        <p:spPr>
          <a:xfrm>
            <a:off x="607594" y="1467852"/>
            <a:ext cx="79288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earliest payment date for the variable ‘Last Payment Date’ backs up to 1900-01-01. There are 571 such observations. For the last payment date of 1980-01-01, there are 208 observations. Other last payment dates start from the year 2009.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observations for the customers do not have ‘Row Num’ = 1. It starts with ‘Row Num’ = 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Good Customer scores are missing for 7681 observations even after preprocessing the data as described before.</a:t>
            </a:r>
          </a:p>
        </p:txBody>
      </p:sp>
    </p:spTree>
    <p:extLst>
      <p:ext uri="{BB962C8B-B14F-4D97-AF65-F5344CB8AC3E}">
        <p14:creationId xmlns:p14="http://schemas.microsoft.com/office/powerpoint/2010/main" val="22726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E09D6E-FFBA-44C6-B132-253F0C5D5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558155"/>
              </p:ext>
            </p:extLst>
          </p:nvPr>
        </p:nvGraphicFramePr>
        <p:xfrm>
          <a:off x="882072" y="1140031"/>
          <a:ext cx="7379854" cy="499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3CC5569-0A8F-4865-BAF0-9942F7ACB501}"/>
              </a:ext>
            </a:extLst>
          </p:cNvPr>
          <p:cNvSpPr txBox="1"/>
          <p:nvPr/>
        </p:nvSpPr>
        <p:spPr>
          <a:xfrm>
            <a:off x="2119745" y="134142"/>
            <a:ext cx="490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Status</a:t>
            </a:r>
          </a:p>
        </p:txBody>
      </p:sp>
    </p:spTree>
    <p:extLst>
      <p:ext uri="{BB962C8B-B14F-4D97-AF65-F5344CB8AC3E}">
        <p14:creationId xmlns:p14="http://schemas.microsoft.com/office/powerpoint/2010/main" val="113986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D6176-2DB9-4B55-A10C-A26E6DBBBEF8}"/>
              </a:ext>
            </a:extLst>
          </p:cNvPr>
          <p:cNvSpPr txBox="1"/>
          <p:nvPr/>
        </p:nvSpPr>
        <p:spPr>
          <a:xfrm>
            <a:off x="1268851" y="297456"/>
            <a:ext cx="660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Closure Reasons and Their Weights</a:t>
            </a:r>
          </a:p>
        </p:txBody>
      </p:sp>
      <p:pic>
        <p:nvPicPr>
          <p:cNvPr id="1026" name="Picture 2" descr="https://scontent-ort2-2.xx.fbcdn.net/v/t1.15752-9/53734582_566733353841538_7571142515160514560_n.jpg?_nc_cat=109&amp;_nc_ht=scontent-ort2-2.xx&amp;oh=1e1c9a9899b217f467c47a4cc4b6c32f&amp;oe=5D1191FB">
            <a:extLst>
              <a:ext uri="{FF2B5EF4-FFF2-40B4-BE49-F238E27FC236}">
                <a16:creationId xmlns:a16="http://schemas.microsoft.com/office/drawing/2014/main" id="{897266D3-2BC3-4E9A-A996-D38E84D1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97" y="1034897"/>
            <a:ext cx="7753006" cy="519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6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7.png">
            <a:extLst>
              <a:ext uri="{FF2B5EF4-FFF2-40B4-BE49-F238E27FC236}">
                <a16:creationId xmlns:a16="http://schemas.microsoft.com/office/drawing/2014/main" id="{D81E7C03-38C8-4BDA-BEB3-29B2C05448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19488" y="1259364"/>
            <a:ext cx="5535504" cy="4713845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9A95B-851C-47B8-80F0-C43C633B2C0A}"/>
              </a:ext>
            </a:extLst>
          </p:cNvPr>
          <p:cNvSpPr txBox="1"/>
          <p:nvPr/>
        </p:nvSpPr>
        <p:spPr>
          <a:xfrm>
            <a:off x="363556" y="286439"/>
            <a:ext cx="841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Number of Months Credit Card was Open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8D490-D5DF-450A-ABB0-ADC665D74996}"/>
              </a:ext>
            </a:extLst>
          </p:cNvPr>
          <p:cNvSpPr txBox="1"/>
          <p:nvPr/>
        </p:nvSpPr>
        <p:spPr>
          <a:xfrm>
            <a:off x="6180462" y="2151727"/>
            <a:ext cx="2346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 Right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using card for more than 130 months is very low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month the credit card remained open is around 30</a:t>
            </a:r>
          </a:p>
        </p:txBody>
      </p:sp>
    </p:spTree>
    <p:extLst>
      <p:ext uri="{BB962C8B-B14F-4D97-AF65-F5344CB8AC3E}">
        <p14:creationId xmlns:p14="http://schemas.microsoft.com/office/powerpoint/2010/main" val="10963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BD3889-50A0-40ED-A3E3-F2747602FF02}"/>
              </a:ext>
            </a:extLst>
          </p:cNvPr>
          <p:cNvSpPr txBox="1"/>
          <p:nvPr/>
        </p:nvSpPr>
        <p:spPr>
          <a:xfrm>
            <a:off x="1195330" y="297455"/>
            <a:ext cx="6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Credit Limit of the customers</a:t>
            </a:r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709CE227-8386-472F-887F-CD5CACD8009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43206" y="1120698"/>
            <a:ext cx="5176245" cy="461660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82F594-D4B6-41E9-90E9-0F5C8C947B92}"/>
              </a:ext>
            </a:extLst>
          </p:cNvPr>
          <p:cNvSpPr txBox="1"/>
          <p:nvPr/>
        </p:nvSpPr>
        <p:spPr>
          <a:xfrm>
            <a:off x="5738105" y="2413377"/>
            <a:ext cx="3062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Limit distribution irrespective of external status of the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normal distribution with mean credit limit of around $200</a:t>
            </a:r>
          </a:p>
        </p:txBody>
      </p:sp>
    </p:spTree>
    <p:extLst>
      <p:ext uri="{BB962C8B-B14F-4D97-AF65-F5344CB8AC3E}">
        <p14:creationId xmlns:p14="http://schemas.microsoft.com/office/powerpoint/2010/main" val="3907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unn Template">
  <a:themeElements>
    <a:clrScheme name="Custom 6">
      <a:dk1>
        <a:sysClr val="windowText" lastClr="000000"/>
      </a:dk1>
      <a:lt1>
        <a:sysClr val="window" lastClr="FFFFFF"/>
      </a:lt1>
      <a:dk2>
        <a:srgbClr val="0033A0"/>
      </a:dk2>
      <a:lt2>
        <a:srgbClr val="FFFFFF"/>
      </a:lt2>
      <a:accent1>
        <a:srgbClr val="0033A0"/>
      </a:accent1>
      <a:accent2>
        <a:srgbClr val="FFD700"/>
      </a:accent2>
      <a:accent3>
        <a:srgbClr val="84BD00"/>
      </a:accent3>
      <a:accent4>
        <a:srgbClr val="0000FF"/>
      </a:accent4>
      <a:accent5>
        <a:srgbClr val="7C878E"/>
      </a:accent5>
      <a:accent6>
        <a:srgbClr val="0C2340"/>
      </a:accent6>
      <a:hlink>
        <a:srgbClr val="0033A0"/>
      </a:hlink>
      <a:folHlink>
        <a:srgbClr val="FFA300"/>
      </a:folHlink>
    </a:clrScheme>
    <a:fontScheme name="Custom 1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SU PPP Template_2017" id="{31B53F0E-9D1C-40FC-9BB3-7EBF213B4256}" vid="{11314852-FB83-4289-8647-3B4FBE5FD8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SDSU PPP Template_2017</Template>
  <TotalTime>1393</TotalTime>
  <Words>672</Words>
  <Application>Microsoft Office PowerPoint</Application>
  <PresentationFormat>Letter Paper (8.5x11 in)</PresentationFormat>
  <Paragraphs>158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Garamond</vt:lpstr>
      <vt:lpstr>Helvetica</vt:lpstr>
      <vt:lpstr>Times New Roman</vt:lpstr>
      <vt:lpstr>Wingdings</vt:lpstr>
      <vt:lpstr>Dunn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Conversations</dc:title>
  <dc:creator>Dragt, Kellee</dc:creator>
  <cp:lastModifiedBy>Santosh Chapagain</cp:lastModifiedBy>
  <cp:revision>51</cp:revision>
  <cp:lastPrinted>2017-12-11T22:37:16Z</cp:lastPrinted>
  <dcterms:created xsi:type="dcterms:W3CDTF">2017-12-07T20:59:30Z</dcterms:created>
  <dcterms:modified xsi:type="dcterms:W3CDTF">2019-03-29T00:02:58Z</dcterms:modified>
</cp:coreProperties>
</file>