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 varScale="1">
        <p:scale>
          <a:sx n="75" d="100"/>
          <a:sy n="75" d="100"/>
        </p:scale>
        <p:origin x="24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57C3F-0FB2-4B2E-BA6A-FEEEFF1AF7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57400" y="685801"/>
            <a:ext cx="8115300" cy="3046228"/>
          </a:xfrm>
        </p:spPr>
        <p:txBody>
          <a:bodyPr anchor="b">
            <a:normAutofit/>
          </a:bodyPr>
          <a:lstStyle>
            <a:lvl1pPr algn="ctr">
              <a:defRPr sz="36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583AE9-1CC1-4572-A6E5-E97F80E476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57400" y="4114800"/>
            <a:ext cx="8115300" cy="2057400"/>
          </a:xfrm>
        </p:spPr>
        <p:txBody>
          <a:bodyPr/>
          <a:lstStyle>
            <a:lvl1pPr marL="0" indent="0" algn="ctr">
              <a:buNone/>
              <a:defRPr sz="24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04DE7C-68AB-403D-B9D8-7398C292C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EA57E-7C1A-457B-A4CD-5DCEB057B502}" type="datetime1">
              <a:rPr lang="en-US" smtClean="0"/>
              <a:t>3/5/2024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003E50-6613-4D86-AA22-43B14E727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069AB5-A56D-471F-9236-EFA981E2E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276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2744C-12E6-455B-B646-2EA92DE0E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D71C4D-C062-4EEE-9A9A-31ADCC5C87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44DC97-C26E-407A-9E29-68C52D547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89749-A4CD-447F-8298-2B7988C91CEA}" type="datetime1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2E9353-B771-47FF-975E-72337414E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A5A858-B8B2-4364-A7D0-B2E8FAE0A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248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A6BABE-D80C-4F54-A03C-E1F9EBCA83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85191-EF5B-48BE-AB5D-B7BA4C3D09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FA387A-1231-4FE3-8574-D4331A343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444D3-C0BA-4587-A56C-581AB9F841BE}" type="datetime1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F21559-4901-4AD3-ABE7-DF0235457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F6C18E-B751-4E7B-9CD8-1BF44DAB8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571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9B412-EBAB-4569-B3D9-6B346BF83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486900" cy="1371600"/>
          </a:xfrm>
        </p:spPr>
        <p:txBody>
          <a:bodyPr>
            <a:normAutofit/>
          </a:bodyPr>
          <a:lstStyle>
            <a:lvl1pPr algn="l">
              <a:defRPr sz="32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7C8AE-B0F4-404F-BCAD-A14C18E50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A9CAD-DAFB-4DE3-9C41-7FD03EA8D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AF2CE-4F37-411C-A3EE-BBBE223265BF}" type="datetime1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E3137-8136-46C5-AC2F-49E5F55E4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AB6EF-A0B1-4706-AE44-253A6B182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130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02F68-BF19-468D-B422-54B6D189F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77407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CBF7D7-84D4-4A39-B44E-9B029EEB1F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641624"/>
            <a:ext cx="10515600" cy="1448026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E29709-D243-41E8-89FA-62FA7AEB5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083D4-708C-4BB5-B4FD-30CE9FA12FD5}" type="datetime1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AB99C0-DC2A-4133-A10D-D43A1E05B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22EFD-A17E-47F5-8AC9-EFD6D813D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74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C668D-BFBE-4765-A294-8303931B5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6071" y="566278"/>
            <a:ext cx="9512429" cy="965458"/>
          </a:xfrm>
        </p:spPr>
        <p:txBody>
          <a:bodyPr/>
          <a:lstStyle>
            <a:lvl1pPr algn="ctr">
              <a:defRPr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3C212-F55F-4D0D-BFA7-F00A33CAA1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09758" y="2057400"/>
            <a:ext cx="5031521" cy="4119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54BDD7-2575-4E82-887D-DCAF9EB159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65408" y="2057401"/>
            <a:ext cx="5016834" cy="41195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CAECC8-3C3A-4A5D-AB7A-1F99E5023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239B2-65BC-4C2A-A62B-3EABFE9590E4}" type="datetime1">
              <a:rPr lang="en-US" smtClean="0"/>
              <a:t>3/5/2024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47609B-ACA4-4323-9340-C7DB166D7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409EA3-C5C7-4AC6-956A-DB9A3B4F3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794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0CDE0-7431-4F05-AA47-F10EB46C9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276552" cy="1149350"/>
          </a:xfrm>
        </p:spPr>
        <p:txBody>
          <a:bodyPr>
            <a:normAutofit/>
          </a:bodyPr>
          <a:lstStyle>
            <a:lvl1pPr algn="ctr">
              <a:defRPr sz="32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D9FFA7-D3EA-4CB8-A471-94235AD625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5360D2-88E8-43C8-92D1-67AB23BBE2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C768F6-20A1-47A1-90FE-903135EEFD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555EC1-268F-4324-A003-3608AA0D84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55C8E4-FCB8-4E06-9C43-0ACD949A7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05F5A-E4A3-476F-A89E-C2B73F2431E4}" type="datetime1">
              <a:rPr lang="en-US" smtClean="0"/>
              <a:t>3/5/2024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01C005-C973-4D82-942A-334F1D431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FB6186-6570-4DE8-8603-70B0A51DF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156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5ADD3-88C8-4B01-8CC6-808C0E416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634E6A-1390-4101-B78E-759231340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61515-4A26-4F31-9F61-5A10B1FABBFC}" type="datetime1">
              <a:rPr lang="en-US" smtClean="0"/>
              <a:t>3/5/2024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BC7B90-4C99-4653-872A-3572A02DA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B03516-4D31-49D2-9488-33C734A7A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181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0D8488-CF25-431B-A87A-AAF141BD0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5DC65-7D1F-4BAB-9695-F7E734143E14}" type="datetime1">
              <a:rPr lang="en-US" smtClean="0"/>
              <a:t>3/5/2024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2F58E5-C92D-4C64-B867-0576B1EAD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216797-ABEC-4FE0-AFDE-36107B967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444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8F2B0-990D-418E-9D10-2464E9866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81131-AFFD-4339-9F30-D408B5105C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7C47F4-7968-4698-8BD3-A583099FAA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12BC6F-3996-4B2B-B8F2-DD3A82CCF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24077-BD55-4036-8E92-6558FDF3B653}" type="datetime1">
              <a:rPr lang="en-US" smtClean="0"/>
              <a:t>3/5/2024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832E66-581A-4CF2-A40A-4E24FAAC4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3B1C89-C625-4618-81A2-FB34E4DA0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327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1486F-443A-4F2D-AB1F-8B1F4C4DE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A21213-E7FB-406A-B8CD-735AAC7AD0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F41A03-500E-49F7-8D99-A1EAFE4D34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91523D-69E9-4EAE-A610-B3A237B75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225F2-7107-4609-BCC2-77C63064A5E8}" type="datetime1">
              <a:rPr lang="en-US" smtClean="0"/>
              <a:t>3/5/2024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DB852F-4134-4AB5-BA87-483B1E1AD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34C5CB-918E-4A09-8222-D36E37B63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760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AA0686-7BAC-45C0-BA30-0D0CBCE5C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4869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4202DE-82CD-407D-8C68-174B0CBB5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599" y="2254103"/>
            <a:ext cx="9486901" cy="3918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54AC9D-6E1B-46D3-959F-A068A1EDBD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9800022" y="3223751"/>
            <a:ext cx="4114801" cy="410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300" baseline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D3FE42E8-8B57-452D-A122-4DCE9AC771EF}" type="datetime1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FC0015-9EFB-40F8-BC00-AC2483D609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708136" y="3223750"/>
            <a:ext cx="4114800" cy="410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300" baseline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2C732-0E3E-49E0-A72E-D4C08CB445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6340" y="6356350"/>
            <a:ext cx="8718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spc="3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F8E28480-1C08-4458-AD97-0283E6FFD0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159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0" r:id="rId6"/>
    <p:sldLayoutId id="2147483686" r:id="rId7"/>
    <p:sldLayoutId id="2147483687" r:id="rId8"/>
    <p:sldLayoutId id="2147483688" r:id="rId9"/>
    <p:sldLayoutId id="2147483689" r:id="rId10"/>
    <p:sldLayoutId id="214748369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7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BFB2D26E-FBAE-45B8-B0F6-80E4ABDEC3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3442A66-721F-4552-A3AD-3A2215F0C1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1020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67EA5288-5BEB-4C44-949A-ED209FE219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4076700" cy="54863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F8D94F-B059-D2C4-436D-07C2A79692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599" y="1223889"/>
            <a:ext cx="3390901" cy="2508139"/>
          </a:xfrm>
        </p:spPr>
        <p:txBody>
          <a:bodyPr>
            <a:normAutofit/>
          </a:bodyPr>
          <a:lstStyle/>
          <a:p>
            <a:r>
              <a:rPr lang="en-US" sz="3200" b="1" dirty="0" err="1"/>
              <a:t>SImple</a:t>
            </a:r>
            <a:r>
              <a:rPr lang="en-US" sz="3200" b="1" dirty="0"/>
              <a:t> Gui calculator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80BAC6-AC0B-C3F9-4BD7-6132B26EEA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4114800"/>
            <a:ext cx="2705100" cy="1371601"/>
          </a:xfrm>
        </p:spPr>
        <p:txBody>
          <a:bodyPr>
            <a:normAutofit/>
          </a:bodyPr>
          <a:lstStyle/>
          <a:p>
            <a:r>
              <a:rPr lang="en-US" sz="2000" b="0" i="0" dirty="0">
                <a:solidFill>
                  <a:srgbClr val="383838"/>
                </a:solidFill>
                <a:effectLst/>
                <a:latin typeface="Inter"/>
              </a:rPr>
              <a:t>Calculator using </a:t>
            </a:r>
          </a:p>
          <a:p>
            <a:r>
              <a:rPr lang="en-US" sz="2000" b="0" i="0" dirty="0" err="1">
                <a:solidFill>
                  <a:srgbClr val="383838"/>
                </a:solidFill>
                <a:effectLst/>
                <a:latin typeface="Inter"/>
              </a:rPr>
              <a:t>tkinter</a:t>
            </a:r>
            <a:r>
              <a:rPr lang="en-US" sz="2000" b="0" i="0" dirty="0">
                <a:solidFill>
                  <a:srgbClr val="383838"/>
                </a:solidFill>
                <a:effectLst/>
                <a:latin typeface="Inter"/>
              </a:rPr>
              <a:t> python</a:t>
            </a:r>
            <a:endParaRPr lang="en-US" sz="2800" dirty="0"/>
          </a:p>
        </p:txBody>
      </p:sp>
      <p:pic>
        <p:nvPicPr>
          <p:cNvPr id="4" name="Picture 3" descr="Top view of wood desk with the plant, white keyboard, coffee in a white mug, notebook, and pen">
            <a:extLst>
              <a:ext uri="{FF2B5EF4-FFF2-40B4-BE49-F238E27FC236}">
                <a16:creationId xmlns:a16="http://schemas.microsoft.com/office/drawing/2014/main" id="{2610EBF9-EA80-18C9-18BD-9071746AA1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486" r="16516" b="-1"/>
          <a:stretch/>
        </p:blipFill>
        <p:spPr>
          <a:xfrm>
            <a:off x="5410200" y="10"/>
            <a:ext cx="678180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178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BBC959F-CAB6-4E23-81DE-E0BBF2B7E0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94DEED-5E0F-4E41-A445-58C14864C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7670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878D21-A404-7186-8222-627AE7672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371600"/>
            <a:ext cx="2742028" cy="4114800"/>
          </a:xfrm>
        </p:spPr>
        <p:txBody>
          <a:bodyPr anchor="ctr">
            <a:normAutofit/>
          </a:bodyPr>
          <a:lstStyle/>
          <a:p>
            <a:pPr algn="ctr"/>
            <a:r>
              <a:rPr lang="en-US" sz="2000">
                <a:solidFill>
                  <a:schemeClr val="bg2"/>
                </a:solidFill>
              </a:rPr>
              <a:t>Introduction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E1FEFA6-7D4F-4746-AE64-D4D52FE76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62500" y="685800"/>
            <a:ext cx="6743700" cy="5486400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34256B-57E3-B567-A4C0-5B6540BE04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0963" y="1270591"/>
            <a:ext cx="5631357" cy="4364666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2000" b="0" i="0" dirty="0">
                <a:effectLst/>
                <a:latin typeface="Inter"/>
              </a:rPr>
              <a:t>The calculator is a basic utility to add, subtract, multiply, divide, and do other basic mathematical operations easily. It is simply a simple mathematical operator, one can say.</a:t>
            </a:r>
          </a:p>
          <a:p>
            <a:pPr marL="0" indent="0">
              <a:lnSpc>
                <a:spcPct val="90000"/>
              </a:lnSpc>
              <a:buNone/>
            </a:pPr>
            <a:endParaRPr lang="en-US" sz="2000" dirty="0">
              <a:latin typeface="Inter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2000" b="1" dirty="0">
                <a:latin typeface="Inter"/>
              </a:rPr>
              <a:t>Using  </a:t>
            </a:r>
            <a:r>
              <a:rPr lang="en-US" sz="2000" b="1" i="0" dirty="0" err="1">
                <a:effectLst/>
                <a:latin typeface="Inter"/>
              </a:rPr>
              <a:t>tkinter</a:t>
            </a:r>
            <a:r>
              <a:rPr lang="en-US" sz="2000" b="1" i="0" dirty="0">
                <a:effectLst/>
                <a:latin typeface="Inter"/>
              </a:rPr>
              <a:t> python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000" b="0" i="0" dirty="0">
                <a:effectLst/>
                <a:latin typeface="Inter"/>
              </a:rPr>
              <a:t>Create GUI calculator is only a calculator but one can use it by clicking buttons, not by typing something like in python print(2+2) , and then will get the result as 4 in the black and white environment. In the GUI calculator, all its operators and numbers are represented graphically and one can click it and use it.</a:t>
            </a:r>
            <a:endParaRPr lang="en-US" sz="2000" dirty="0">
              <a:latin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1991532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8246CC04-2A14-4599-8B94-8305E093BF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D4F26C-8402-1963-C8CF-9A1BEE67D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528" y="541606"/>
            <a:ext cx="5410200" cy="100115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Sept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5EB1C8-856B-ACFC-A923-19B23A211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814732"/>
            <a:ext cx="5426843" cy="450166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700" b="0" i="0" dirty="0">
                <a:effectLst/>
                <a:latin typeface="Inter"/>
              </a:rPr>
              <a:t>In order to create the calculator, first, we have to install a GUI library </a:t>
            </a:r>
            <a:r>
              <a:rPr lang="en-US" sz="1700" b="0" i="0" dirty="0" err="1">
                <a:effectLst/>
                <a:latin typeface="Inter"/>
              </a:rPr>
              <a:t>tkinter</a:t>
            </a:r>
            <a:r>
              <a:rPr lang="en-US" sz="1700" b="0" i="0" dirty="0">
                <a:effectLst/>
                <a:latin typeface="Inter"/>
              </a:rPr>
              <a:t> on our system.</a:t>
            </a:r>
          </a:p>
          <a:p>
            <a:pPr>
              <a:lnSpc>
                <a:spcPct val="90000"/>
              </a:lnSpc>
            </a:pPr>
            <a:endParaRPr lang="en-US" sz="1700" dirty="0">
              <a:latin typeface="Inter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7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  from </a:t>
            </a:r>
            <a:r>
              <a:rPr lang="en-US" sz="17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tkinter</a:t>
            </a:r>
            <a:r>
              <a:rPr lang="en-US" sz="17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 import *</a:t>
            </a:r>
          </a:p>
          <a:p>
            <a:pPr>
              <a:lnSpc>
                <a:spcPct val="90000"/>
              </a:lnSpc>
            </a:pPr>
            <a:r>
              <a:rPr lang="en-US" sz="1700" dirty="0"/>
              <a:t>Create variable ‘win’ to store Tk() </a:t>
            </a:r>
            <a:r>
              <a:rPr lang="en-US" sz="1700" b="0" i="0" dirty="0">
                <a:effectLst/>
                <a:latin typeface="Inter"/>
              </a:rPr>
              <a:t>library</a:t>
            </a:r>
          </a:p>
          <a:p>
            <a:pPr>
              <a:lnSpc>
                <a:spcPct val="90000"/>
              </a:lnSpc>
            </a:pPr>
            <a:r>
              <a:rPr lang="en-US" sz="1700" dirty="0">
                <a:latin typeface="Inter"/>
              </a:rPr>
              <a:t>With below create a window for calculator</a:t>
            </a:r>
            <a:endParaRPr lang="en-US" sz="1700" dirty="0"/>
          </a:p>
          <a:p>
            <a:pPr>
              <a:lnSpc>
                <a:spcPct val="90000"/>
              </a:lnSpc>
            </a:pPr>
            <a:endParaRPr lang="en-US" sz="1700" b="0" dirty="0">
              <a:effectLst/>
              <a:latin typeface="Consolas" panose="020B0609020204030204" pitchFamily="49" charset="0"/>
            </a:endParaRPr>
          </a:p>
          <a:p>
            <a:pPr marL="457200" lvl="1" indent="0">
              <a:lnSpc>
                <a:spcPct val="90000"/>
              </a:lnSpc>
              <a:buNone/>
            </a:pPr>
            <a:r>
              <a:rPr lang="en-US" sz="17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win = Tk()</a:t>
            </a:r>
          </a:p>
          <a:p>
            <a:pPr marL="457200" lvl="1" indent="0">
              <a:lnSpc>
                <a:spcPct val="90000"/>
              </a:lnSpc>
              <a:buNone/>
            </a:pPr>
            <a:br>
              <a:rPr lang="en-US" sz="17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br>
              <a:rPr lang="en-US" sz="17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sz="17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win.mainloop</a:t>
            </a:r>
            <a:r>
              <a:rPr lang="en-US" sz="17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457200" lvl="1" indent="0">
              <a:lnSpc>
                <a:spcPct val="90000"/>
              </a:lnSpc>
              <a:buNone/>
            </a:pPr>
            <a:endParaRPr lang="en-US" sz="1700" b="0" dirty="0"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700" b="0" dirty="0"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700" dirty="0">
              <a:latin typeface="Consolas" panose="020B0609020204030204" pitchFamily="49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7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A7C3535-4FB5-4E5B-BDFE-FA61877AF1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81800" y="0"/>
            <a:ext cx="5410200" cy="6858000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A07BDA52-ADC9-CEE0-26F3-6C519DA9EA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6646" y="661963"/>
            <a:ext cx="4960507" cy="5534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2101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EB11D716-C386-4458-B509-DF66B4C0B9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E1BE3E3-58C1-4A81-90ED-54387D0F1B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6781800" cy="6857999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DC5A49-A509-EDEF-61C8-BE60C9399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412652"/>
            <a:ext cx="5410200" cy="1125415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Sept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C2A785-1A1C-379D-BB3D-37813DAECD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798" y="1817154"/>
            <a:ext cx="5410201" cy="448267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sz="2000" dirty="0" err="1">
                <a:solidFill>
                  <a:srgbClr val="FF0000"/>
                </a:solidFill>
              </a:rPr>
              <a:t>input_text</a:t>
            </a:r>
            <a:r>
              <a:rPr lang="en-US" sz="2000" dirty="0">
                <a:solidFill>
                  <a:srgbClr val="FF0000"/>
                </a:solidFill>
              </a:rPr>
              <a:t> = </a:t>
            </a:r>
            <a:r>
              <a:rPr lang="en-US" sz="2000" dirty="0" err="1">
                <a:solidFill>
                  <a:srgbClr val="FF0000"/>
                </a:solidFill>
              </a:rPr>
              <a:t>StringVar</a:t>
            </a:r>
            <a:r>
              <a:rPr lang="en-US" sz="2000" dirty="0">
                <a:solidFill>
                  <a:srgbClr val="FF0000"/>
                </a:solidFill>
              </a:rPr>
              <a:t>()</a:t>
            </a:r>
          </a:p>
          <a:p>
            <a:pPr>
              <a:lnSpc>
                <a:spcPct val="90000"/>
              </a:lnSpc>
            </a:pPr>
            <a:r>
              <a:rPr lang="en-US" sz="2000" b="0" i="0" dirty="0">
                <a:effectLst/>
                <a:latin typeface="Google Sans"/>
              </a:rPr>
              <a:t>A variable defined using </a:t>
            </a:r>
            <a:r>
              <a:rPr lang="en-US" sz="2000" b="0" i="0" dirty="0" err="1">
                <a:effectLst/>
                <a:latin typeface="Google Sans"/>
              </a:rPr>
              <a:t>StringVar</a:t>
            </a:r>
            <a:r>
              <a:rPr lang="en-US" sz="2000" b="0" i="0" dirty="0">
                <a:effectLst/>
                <a:latin typeface="Google Sans"/>
              </a:rPr>
              <a:t>() holds a string data where we can set text value and can retrieve it. Also, we can pass this variable to a </a:t>
            </a:r>
            <a:r>
              <a:rPr lang="en-US" sz="2000" b="0" i="0" dirty="0" err="1">
                <a:effectLst/>
                <a:latin typeface="Google Sans"/>
              </a:rPr>
              <a:t>textvariable</a:t>
            </a:r>
            <a:r>
              <a:rPr lang="en-US" sz="2000" b="0" i="0" dirty="0">
                <a:effectLst/>
                <a:latin typeface="Google Sans"/>
              </a:rPr>
              <a:t> parameter for a widget like Entry. The widget will automatically get updated with </a:t>
            </a:r>
            <a:r>
              <a:rPr lang="en-US" sz="2000" b="0" i="0" dirty="0" err="1">
                <a:effectLst/>
                <a:latin typeface="Google Sans"/>
              </a:rPr>
              <a:t>th</a:t>
            </a:r>
            <a:r>
              <a:rPr lang="en-US" sz="2000" b="0" i="0" dirty="0">
                <a:effectLst/>
                <a:latin typeface="Google Sans"/>
              </a:rPr>
              <a:t> new value whenever the value of the </a:t>
            </a:r>
            <a:r>
              <a:rPr lang="en-US" sz="2000" b="0" i="0" dirty="0" err="1">
                <a:effectLst/>
                <a:latin typeface="Google Sans"/>
              </a:rPr>
              <a:t>StringVar</a:t>
            </a:r>
            <a:r>
              <a:rPr lang="en-US" sz="2000" b="0" i="0" dirty="0">
                <a:effectLst/>
                <a:latin typeface="Google Sans"/>
              </a:rPr>
              <a:t>() variable changes.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Google Sans"/>
              </a:rPr>
              <a:t>Create a frame for input field and inside we create input field to show expression</a:t>
            </a:r>
          </a:p>
          <a:p>
            <a:pPr>
              <a:lnSpc>
                <a:spcPct val="90000"/>
              </a:lnSpc>
            </a:pPr>
            <a:endParaRPr lang="en-US" sz="2000" dirty="0">
              <a:latin typeface="Google Sans"/>
            </a:endParaRPr>
          </a:p>
          <a:p>
            <a:pPr marL="914400" lvl="2" indent="0">
              <a:lnSpc>
                <a:spcPct val="90000"/>
              </a:lnSpc>
              <a:buNone/>
            </a:pPr>
            <a:r>
              <a:rPr lang="en-US" sz="2000" dirty="0" err="1">
                <a:solidFill>
                  <a:srgbClr val="FF0000"/>
                </a:solidFill>
                <a:latin typeface="Google Sans"/>
              </a:rPr>
              <a:t>input_frame</a:t>
            </a:r>
            <a:r>
              <a:rPr lang="en-US" sz="2000" dirty="0">
                <a:solidFill>
                  <a:srgbClr val="FF0000"/>
                </a:solidFill>
                <a:latin typeface="Google Sans"/>
              </a:rPr>
              <a:t> = Frame(  )</a:t>
            </a:r>
          </a:p>
          <a:p>
            <a:pPr marL="914400" lvl="2" indent="0">
              <a:lnSpc>
                <a:spcPct val="90000"/>
              </a:lnSpc>
              <a:buNone/>
            </a:pPr>
            <a:r>
              <a:rPr lang="en-US" sz="2000" dirty="0" err="1">
                <a:solidFill>
                  <a:srgbClr val="FF0000"/>
                </a:solidFill>
                <a:latin typeface="Google Sans"/>
              </a:rPr>
              <a:t>input_frame.pack</a:t>
            </a:r>
            <a:r>
              <a:rPr lang="en-US" sz="2000" dirty="0">
                <a:solidFill>
                  <a:srgbClr val="FF0000"/>
                </a:solidFill>
                <a:latin typeface="Google Sans"/>
              </a:rPr>
              <a:t>( )</a:t>
            </a:r>
          </a:p>
          <a:p>
            <a:pPr marL="914400" lvl="2" indent="0">
              <a:lnSpc>
                <a:spcPct val="90000"/>
              </a:lnSpc>
              <a:buNone/>
            </a:pPr>
            <a:endParaRPr lang="en-US" sz="2000" dirty="0">
              <a:solidFill>
                <a:srgbClr val="FF0000"/>
              </a:solidFill>
              <a:latin typeface="Google Sans"/>
            </a:endParaRPr>
          </a:p>
          <a:p>
            <a:pPr marL="914400" lvl="2" indent="0">
              <a:lnSpc>
                <a:spcPct val="90000"/>
              </a:lnSpc>
              <a:buNone/>
            </a:pPr>
            <a:r>
              <a:rPr lang="en-US" sz="2000" dirty="0" err="1">
                <a:solidFill>
                  <a:srgbClr val="FF0000"/>
                </a:solidFill>
                <a:latin typeface="Google Sans"/>
              </a:rPr>
              <a:t>input_field</a:t>
            </a:r>
            <a:r>
              <a:rPr lang="en-US" sz="2000" dirty="0">
                <a:solidFill>
                  <a:srgbClr val="FF0000"/>
                </a:solidFill>
                <a:latin typeface="Google Sans"/>
              </a:rPr>
              <a:t> = Entry( )</a:t>
            </a:r>
          </a:p>
          <a:p>
            <a:pPr marL="914400" lvl="2" indent="0">
              <a:lnSpc>
                <a:spcPct val="90000"/>
              </a:lnSpc>
              <a:buNone/>
            </a:pPr>
            <a:r>
              <a:rPr lang="en-US" sz="2000" dirty="0" err="1">
                <a:solidFill>
                  <a:srgbClr val="FF0000"/>
                </a:solidFill>
                <a:latin typeface="Google Sans"/>
              </a:rPr>
              <a:t>input_field.grid</a:t>
            </a:r>
            <a:r>
              <a:rPr lang="en-US" sz="2000" dirty="0">
                <a:solidFill>
                  <a:srgbClr val="FF0000"/>
                </a:solidFill>
                <a:latin typeface="Google Sans"/>
              </a:rPr>
              <a:t>( )</a:t>
            </a:r>
          </a:p>
          <a:p>
            <a:pPr marL="914400" lvl="2" indent="0">
              <a:lnSpc>
                <a:spcPct val="90000"/>
              </a:lnSpc>
              <a:buNone/>
            </a:pPr>
            <a:r>
              <a:rPr lang="en-US" sz="2000" dirty="0" err="1">
                <a:solidFill>
                  <a:srgbClr val="FF0000"/>
                </a:solidFill>
                <a:latin typeface="Google Sans"/>
              </a:rPr>
              <a:t>input_field.pack</a:t>
            </a:r>
            <a:r>
              <a:rPr lang="en-US" sz="2000" dirty="0">
                <a:solidFill>
                  <a:srgbClr val="FF0000"/>
                </a:solidFill>
                <a:latin typeface="Google Sans"/>
              </a:rPr>
              <a:t>( )</a:t>
            </a:r>
          </a:p>
          <a:p>
            <a:pPr>
              <a:lnSpc>
                <a:spcPct val="90000"/>
              </a:lnSpc>
            </a:pPr>
            <a:endParaRPr lang="en-US" sz="1500" dirty="0">
              <a:latin typeface="Google Sans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500" dirty="0"/>
          </a:p>
        </p:txBody>
      </p:sp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0C2216B4-60DD-4FFF-2BC9-7E7C30EC096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89" r="64163" b="1"/>
          <a:stretch/>
        </p:blipFill>
        <p:spPr>
          <a:xfrm>
            <a:off x="7320276" y="685798"/>
            <a:ext cx="4577083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093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8EBD63AD-33A9-4D22-9A5B-438B663EC9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BAD9CC4-644A-42E5-A6A6-082517FA6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8" y="0"/>
            <a:ext cx="6096001" cy="6857999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699C76-10D6-4A40-4914-BF2AC7FD1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1800" y="510494"/>
            <a:ext cx="4741045" cy="1022884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Sept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264750-3F0E-31A9-7AC5-3D6ED37CA1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01170" y="1817153"/>
            <a:ext cx="4821675" cy="447145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 dirty="0"/>
              <a:t>We create the button like digit 1,2,3… , add, del, division and all. We use the below code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000" dirty="0" err="1">
                <a:solidFill>
                  <a:srgbClr val="FF0000"/>
                </a:solidFill>
              </a:rPr>
              <a:t>btns_frame</a:t>
            </a:r>
            <a:r>
              <a:rPr lang="en-US" sz="2000" dirty="0">
                <a:solidFill>
                  <a:srgbClr val="FF0000"/>
                </a:solidFill>
              </a:rPr>
              <a:t> = Frame( 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000" dirty="0" err="1">
                <a:solidFill>
                  <a:srgbClr val="FF0000"/>
                </a:solidFill>
              </a:rPr>
              <a:t>btns_frame.pack</a:t>
            </a:r>
            <a:r>
              <a:rPr lang="en-US" sz="2000" dirty="0">
                <a:solidFill>
                  <a:srgbClr val="FF0000"/>
                </a:solidFill>
              </a:rPr>
              <a:t>()</a:t>
            </a:r>
          </a:p>
          <a:p>
            <a:pPr>
              <a:lnSpc>
                <a:spcPct val="90000"/>
              </a:lnSpc>
            </a:pPr>
            <a:endParaRPr lang="en-US" sz="2000" dirty="0"/>
          </a:p>
          <a:p>
            <a:pPr>
              <a:lnSpc>
                <a:spcPct val="90000"/>
              </a:lnSpc>
            </a:pPr>
            <a:r>
              <a:rPr lang="en-US" sz="2000" dirty="0"/>
              <a:t>In the first row we create clear and division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000" dirty="0">
                <a:solidFill>
                  <a:srgbClr val="FF0000"/>
                </a:solidFill>
              </a:rPr>
              <a:t>clear = Button( 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000" dirty="0">
                <a:solidFill>
                  <a:srgbClr val="FF0000"/>
                </a:solidFill>
              </a:rPr>
              <a:t>divide = Button( )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Here we use the command lambda on button click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000" dirty="0">
                <a:solidFill>
                  <a:srgbClr val="FF0000"/>
                </a:solidFill>
              </a:rPr>
              <a:t>command = lambda: </a:t>
            </a:r>
            <a:r>
              <a:rPr lang="en-US" sz="2000" dirty="0" err="1">
                <a:solidFill>
                  <a:srgbClr val="FF0000"/>
                </a:solidFill>
              </a:rPr>
              <a:t>bt_clear</a:t>
            </a:r>
            <a:r>
              <a:rPr lang="en-US" sz="2000" dirty="0">
                <a:solidFill>
                  <a:srgbClr val="FF0000"/>
                </a:solidFill>
              </a:rPr>
              <a:t>()</a:t>
            </a:r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220CD980-D7BB-7A16-1AA2-60333A9BA6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457" y="1283138"/>
            <a:ext cx="5588223" cy="4264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348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BF31E91-413B-4228-A084-DEA389C835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422666B-0080-40D6-8D7E-FC8EAF5E89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6105098" cy="6857999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09706F-0EF4-97CD-357A-27093488F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432" y="30913"/>
            <a:ext cx="5007386" cy="885615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Sept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A8A71-DAA4-BF08-FC0C-CE4E23F1B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4432" y="1020255"/>
            <a:ext cx="4784651" cy="529928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2000" dirty="0"/>
              <a:t>Our calculator Gui is read but not functionally working for this we create clear, click and equal to functions </a:t>
            </a:r>
          </a:p>
          <a:p>
            <a:pPr>
              <a:lnSpc>
                <a:spcPct val="90000"/>
              </a:lnSpc>
            </a:pPr>
            <a:endParaRPr lang="en-US" sz="2000" dirty="0"/>
          </a:p>
          <a:p>
            <a:pPr marL="0" indent="0">
              <a:lnSpc>
                <a:spcPct val="90000"/>
              </a:lnSpc>
              <a:buNone/>
            </a:pPr>
            <a:r>
              <a:rPr lang="en-US" sz="2000" dirty="0">
                <a:solidFill>
                  <a:srgbClr val="FF0000"/>
                </a:solidFill>
              </a:rPr>
              <a:t>def </a:t>
            </a:r>
            <a:r>
              <a:rPr lang="en-US" sz="2000" dirty="0" err="1">
                <a:solidFill>
                  <a:srgbClr val="FF0000"/>
                </a:solidFill>
              </a:rPr>
              <a:t>bt_clear</a:t>
            </a:r>
            <a:r>
              <a:rPr lang="en-US" sz="2000" dirty="0">
                <a:solidFill>
                  <a:srgbClr val="FF0000"/>
                </a:solidFill>
              </a:rPr>
              <a:t>(): </a:t>
            </a:r>
          </a:p>
          <a:p>
            <a:pPr>
              <a:lnSpc>
                <a:spcPct val="90000"/>
              </a:lnSpc>
            </a:pPr>
            <a:r>
              <a:rPr lang="en-US" sz="1600" b="0" i="0" dirty="0">
                <a:solidFill>
                  <a:srgbClr val="212529"/>
                </a:solidFill>
                <a:effectLst/>
                <a:latin typeface="system-ui"/>
              </a:rPr>
              <a:t>This function is used to handle the clear operation to clean the previous input in the Calculator application.</a:t>
            </a:r>
            <a:endParaRPr lang="en-US" sz="2000" dirty="0"/>
          </a:p>
          <a:p>
            <a:pPr marL="0" indent="0">
              <a:lnSpc>
                <a:spcPct val="90000"/>
              </a:lnSpc>
              <a:buNone/>
            </a:pPr>
            <a:r>
              <a:rPr lang="en-US" sz="2000" dirty="0">
                <a:solidFill>
                  <a:srgbClr val="FF0000"/>
                </a:solidFill>
              </a:rPr>
              <a:t>def </a:t>
            </a:r>
            <a:r>
              <a:rPr lang="en-US" sz="2000" dirty="0" err="1">
                <a:solidFill>
                  <a:srgbClr val="FF0000"/>
                </a:solidFill>
              </a:rPr>
              <a:t>btn_click</a:t>
            </a:r>
            <a:r>
              <a:rPr lang="en-US" sz="2000" dirty="0">
                <a:solidFill>
                  <a:srgbClr val="FF0000"/>
                </a:solidFill>
              </a:rPr>
              <a:t>(item):</a:t>
            </a:r>
          </a:p>
          <a:p>
            <a:pPr>
              <a:lnSpc>
                <a:spcPct val="90000"/>
              </a:lnSpc>
            </a:pPr>
            <a:r>
              <a:rPr lang="en-US" sz="1600" b="0" i="0" dirty="0">
                <a:solidFill>
                  <a:srgbClr val="212529"/>
                </a:solidFill>
                <a:effectLst/>
                <a:latin typeface="system-ui"/>
              </a:rPr>
              <a:t>This function handles the button click on various numeric buttons to add them to the operation.</a:t>
            </a:r>
            <a:endParaRPr lang="en-US" sz="2000" dirty="0"/>
          </a:p>
          <a:p>
            <a:pPr marL="0" indent="0">
              <a:lnSpc>
                <a:spcPct val="90000"/>
              </a:lnSpc>
              <a:buNone/>
            </a:pPr>
            <a:r>
              <a:rPr lang="en-US" sz="2000" dirty="0">
                <a:solidFill>
                  <a:srgbClr val="FF0000"/>
                </a:solidFill>
              </a:rPr>
              <a:t>def </a:t>
            </a:r>
            <a:r>
              <a:rPr lang="en-US" sz="2000" dirty="0" err="1">
                <a:solidFill>
                  <a:srgbClr val="FF0000"/>
                </a:solidFill>
              </a:rPr>
              <a:t>bt_equal</a:t>
            </a:r>
            <a:r>
              <a:rPr lang="en-US" sz="2000" dirty="0">
                <a:solidFill>
                  <a:srgbClr val="FF0000"/>
                </a:solidFill>
              </a:rPr>
              <a:t>():</a:t>
            </a:r>
          </a:p>
          <a:p>
            <a:pPr>
              <a:lnSpc>
                <a:spcPct val="90000"/>
              </a:lnSpc>
            </a:pPr>
            <a:r>
              <a:rPr lang="en-US" sz="1600" b="0" i="0" dirty="0">
                <a:solidFill>
                  <a:srgbClr val="212529"/>
                </a:solidFill>
                <a:effectLst/>
                <a:latin typeface="system-ui"/>
              </a:rPr>
              <a:t>This function is used to handle the equal button to execute the operation and show the result.</a:t>
            </a:r>
            <a:endParaRPr lang="en-US" sz="2000" dirty="0"/>
          </a:p>
        </p:txBody>
      </p:sp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3B1DEC1B-CA98-8C84-2273-350A371735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4578" y="1123549"/>
            <a:ext cx="6268110" cy="4776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3294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478B4F1-E7E9-4388-8E48-6608DD2C8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screenshot of a calculator&#10;&#10;Description automatically generated">
            <a:extLst>
              <a:ext uri="{FF2B5EF4-FFF2-40B4-BE49-F238E27FC236}">
                <a16:creationId xmlns:a16="http://schemas.microsoft.com/office/drawing/2014/main" id="{AEF0DF7C-144C-E570-EACB-7C267ED132F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" b="9439"/>
          <a:stretch/>
        </p:blipFill>
        <p:spPr>
          <a:xfrm>
            <a:off x="6118126" y="429871"/>
            <a:ext cx="5523628" cy="6214093"/>
          </a:xfrm>
          <a:prstGeom prst="rect">
            <a:avLst/>
          </a:prstGeom>
        </p:spPr>
      </p:pic>
      <p:pic>
        <p:nvPicPr>
          <p:cNvPr id="5" name="Content Placeholder 4" descr="A screenshot of a calculator&#10;&#10;Description automatically generated">
            <a:extLst>
              <a:ext uri="{FF2B5EF4-FFF2-40B4-BE49-F238E27FC236}">
                <a16:creationId xmlns:a16="http://schemas.microsoft.com/office/drawing/2014/main" id="{5F409FE3-3FCA-6448-FF06-1CA6E107F1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" b="9439"/>
          <a:stretch/>
        </p:blipFill>
        <p:spPr>
          <a:xfrm>
            <a:off x="368962" y="429891"/>
            <a:ext cx="5523628" cy="6214073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9D545E90-F1A6-40C6-9BA8-6AA08A8A6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43200" y="2057400"/>
            <a:ext cx="6781800" cy="27432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908EBF-DF4B-FFDA-60EC-6ADCF8416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8351" y="2271357"/>
            <a:ext cx="5207904" cy="126556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 cap="all" spc="300" baseline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Calculator is ready</a:t>
            </a:r>
          </a:p>
        </p:txBody>
      </p:sp>
    </p:spTree>
    <p:extLst>
      <p:ext uri="{BB962C8B-B14F-4D97-AF65-F5344CB8AC3E}">
        <p14:creationId xmlns:p14="http://schemas.microsoft.com/office/powerpoint/2010/main" val="29245061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D88A92C-0BD1-4D13-9480-9CA5056B10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50E0BE-0A13-43E4-9007-A06960852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1"/>
            <a:ext cx="6118275" cy="5486400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CE7081-697A-B1A4-6FD6-6BFEB674F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389" y="914881"/>
            <a:ext cx="5212188" cy="964407"/>
          </a:xfrm>
        </p:spPr>
        <p:txBody>
          <a:bodyPr>
            <a:normAutofit/>
          </a:bodyPr>
          <a:lstStyle/>
          <a:p>
            <a:pPr algn="ctr"/>
            <a:r>
              <a:rPr lang="en-US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6A81D-A83A-7282-6669-BB32CF1CDF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040" y="2146570"/>
            <a:ext cx="5118965" cy="37544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0" i="0">
                <a:effectLst/>
                <a:latin typeface="system-ui"/>
              </a:rPr>
              <a:t>There are a </a:t>
            </a:r>
            <a:r>
              <a:rPr lang="en-US" b="1" i="0">
                <a:effectLst/>
                <a:latin typeface="system-ui"/>
              </a:rPr>
              <a:t>variety of functions in </a:t>
            </a:r>
            <a:r>
              <a:rPr lang="en-US" b="1" i="0" err="1">
                <a:effectLst/>
                <a:latin typeface="system-ui"/>
              </a:rPr>
              <a:t>Tkinter</a:t>
            </a:r>
            <a:r>
              <a:rPr lang="en-US" b="1" i="0">
                <a:effectLst/>
                <a:latin typeface="system-ui"/>
              </a:rPr>
              <a:t> </a:t>
            </a:r>
            <a:r>
              <a:rPr lang="en-US" b="0" i="0">
                <a:effectLst/>
                <a:latin typeface="system-ui"/>
              </a:rPr>
              <a:t>with the help of them</a:t>
            </a:r>
            <a:r>
              <a:rPr lang="en-US" b="1" i="0">
                <a:effectLst/>
                <a:latin typeface="system-ui"/>
              </a:rPr>
              <a:t> it becomes easy </a:t>
            </a:r>
            <a:r>
              <a:rPr lang="en-US" b="0" i="0">
                <a:effectLst/>
                <a:latin typeface="system-ui"/>
              </a:rPr>
              <a:t>and </a:t>
            </a:r>
            <a:r>
              <a:rPr lang="en-US" b="1" i="0">
                <a:effectLst/>
                <a:latin typeface="system-ui"/>
              </a:rPr>
              <a:t>convenient to make a simple calculator. </a:t>
            </a:r>
            <a:r>
              <a:rPr lang="en-US">
                <a:latin typeface="system-ui"/>
              </a:rPr>
              <a:t>And i</a:t>
            </a:r>
            <a:r>
              <a:rPr lang="en-US" b="0" i="0">
                <a:effectLst/>
                <a:latin typeface="Google Sans"/>
              </a:rPr>
              <a:t>n the </a:t>
            </a:r>
            <a:r>
              <a:rPr lang="en-US" b="1" i="0">
                <a:effectLst/>
                <a:latin typeface="Google Sans"/>
              </a:rPr>
              <a:t>GUI calculator,</a:t>
            </a:r>
            <a:r>
              <a:rPr lang="en-US" b="0" i="0">
                <a:effectLst/>
                <a:latin typeface="Google Sans"/>
              </a:rPr>
              <a:t> all its operators and numbers are represented graphically and one can click it and use it.</a:t>
            </a:r>
            <a:endParaRPr lang="en-US" dirty="0"/>
          </a:p>
        </p:txBody>
      </p:sp>
      <p:pic>
        <p:nvPicPr>
          <p:cNvPr id="5" name="Picture 4" descr="White calculator">
            <a:extLst>
              <a:ext uri="{FF2B5EF4-FFF2-40B4-BE49-F238E27FC236}">
                <a16:creationId xmlns:a16="http://schemas.microsoft.com/office/drawing/2014/main" id="{0FB37CDB-770A-3140-B336-7C1D45C95D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292" r="45724" b="-1"/>
          <a:stretch/>
        </p:blipFill>
        <p:spPr>
          <a:xfrm>
            <a:off x="7467600" y="10"/>
            <a:ext cx="4724400" cy="6857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312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1FB7DE9-F562-4290-99B7-8C2189D61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337CC61-9E93-4D80-9F1C-12CE9A0C07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B354F8A8-7D5A-4944-8B6C-36BBF5C0FA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3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180A2B-6A5B-565E-DE08-5211D768C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7400" y="3687878"/>
            <a:ext cx="8115299" cy="126540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kern="1200" cap="all" spc="300" baseline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pic>
        <p:nvPicPr>
          <p:cNvPr id="6" name="Graphic 5" descr="Smiling Face with No Fill">
            <a:extLst>
              <a:ext uri="{FF2B5EF4-FFF2-40B4-BE49-F238E27FC236}">
                <a16:creationId xmlns:a16="http://schemas.microsoft.com/office/drawing/2014/main" id="{14F23AB4-E63C-DABD-63CE-F0A3B89819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77102" y="1371600"/>
            <a:ext cx="2223727" cy="2223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240385"/>
      </p:ext>
    </p:extLst>
  </p:cSld>
  <p:clrMapOvr>
    <a:masterClrMapping/>
  </p:clrMapOvr>
</p:sld>
</file>

<file path=ppt/theme/theme1.xml><?xml version="1.0" encoding="utf-8"?>
<a:theme xmlns:a="http://schemas.openxmlformats.org/drawingml/2006/main" name="ClassicFrameVTI">
  <a:themeElements>
    <a:clrScheme name="Custom 22">
      <a:dk1>
        <a:sysClr val="windowText" lastClr="000000"/>
      </a:dk1>
      <a:lt1>
        <a:sysClr val="window" lastClr="FFFFFF"/>
      </a:lt1>
      <a:dk2>
        <a:srgbClr val="293737"/>
      </a:dk2>
      <a:lt2>
        <a:srgbClr val="EEF2F0"/>
      </a:lt2>
      <a:accent1>
        <a:srgbClr val="749090"/>
      </a:accent1>
      <a:accent2>
        <a:srgbClr val="A5A5A5"/>
      </a:accent2>
      <a:accent3>
        <a:srgbClr val="91A39B"/>
      </a:accent3>
      <a:accent4>
        <a:srgbClr val="A9A698"/>
      </a:accent4>
      <a:accent5>
        <a:srgbClr val="A2A79A"/>
      </a:accent5>
      <a:accent6>
        <a:srgbClr val="897F65"/>
      </a:accent6>
      <a:hlink>
        <a:srgbClr val="92872F"/>
      </a:hlink>
      <a:folHlink>
        <a:srgbClr val="AB73A9"/>
      </a:folHlink>
    </a:clrScheme>
    <a:fontScheme name="Goudy and Gill Sans">
      <a:majorFont>
        <a:latin typeface="Goudy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lassicFrameVTI" id="{4FA2A165-EC65-4FB0-B019-8C8876A1D8E3}" vid="{9D78F1F1-8226-42FD-A1A3-975EDF6D60F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763</TotalTime>
  <Words>501</Words>
  <Application>Microsoft Office PowerPoint</Application>
  <PresentationFormat>Widescreen</PresentationFormat>
  <Paragraphs>53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Consolas</vt:lpstr>
      <vt:lpstr>Gill Sans MT</vt:lpstr>
      <vt:lpstr>Google Sans</vt:lpstr>
      <vt:lpstr>Goudy Old Style</vt:lpstr>
      <vt:lpstr>Inter</vt:lpstr>
      <vt:lpstr>system-ui</vt:lpstr>
      <vt:lpstr>ClassicFrameVTI</vt:lpstr>
      <vt:lpstr>SImple Gui calculator</vt:lpstr>
      <vt:lpstr>Introduction</vt:lpstr>
      <vt:lpstr>Sept 1</vt:lpstr>
      <vt:lpstr>Sept 2</vt:lpstr>
      <vt:lpstr>Sept 3</vt:lpstr>
      <vt:lpstr>Sept 3</vt:lpstr>
      <vt:lpstr>Calculator is ready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SImple Gui calculator</dc:title>
  <dc:creator>Santosh Dhalwalkar</dc:creator>
  <cp:lastModifiedBy>Santosh Dhalwalkar</cp:lastModifiedBy>
  <cp:revision>25</cp:revision>
  <dcterms:created xsi:type="dcterms:W3CDTF">2024-02-27T05:14:32Z</dcterms:created>
  <dcterms:modified xsi:type="dcterms:W3CDTF">2024-03-05T11:53:40Z</dcterms:modified>
</cp:coreProperties>
</file>