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21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71" d="100"/>
          <a:sy n="71" d="100"/>
        </p:scale>
        <p:origin x="40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7925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6690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824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2773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852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81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4562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0462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7523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787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4/25/2024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2330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4/25/2024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73830798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Blossoming flowers">
            <a:extLst>
              <a:ext uri="{FF2B5EF4-FFF2-40B4-BE49-F238E27FC236}">
                <a16:creationId xmlns:a16="http://schemas.microsoft.com/office/drawing/2014/main" id="{723AEE00-B208-33E9-F54F-709212FA5F90}"/>
              </a:ext>
            </a:extLst>
          </p:cNvPr>
          <p:cNvPicPr>
            <a:picLocks noChangeAspect="1"/>
          </p:cNvPicPr>
          <p:nvPr/>
        </p:nvPicPr>
        <p:blipFill rotWithShape="1">
          <a:blip r:embed="rId2">
            <a:alphaModFix amt="60000"/>
          </a:blip>
          <a:srcRect r="-1" b="15708"/>
          <a:stretch/>
        </p:blipFill>
        <p:spPr>
          <a:xfrm>
            <a:off x="20" y="10"/>
            <a:ext cx="12188921" cy="6857990"/>
          </a:xfrm>
          <a:prstGeom prst="rect">
            <a:avLst/>
          </a:prstGeom>
        </p:spPr>
      </p:pic>
      <p:sp>
        <p:nvSpPr>
          <p:cNvPr id="2" name="Title 1">
            <a:extLst>
              <a:ext uri="{FF2B5EF4-FFF2-40B4-BE49-F238E27FC236}">
                <a16:creationId xmlns:a16="http://schemas.microsoft.com/office/drawing/2014/main" id="{A3B77E9D-B145-5C50-3211-9644D27068D8}"/>
              </a:ext>
            </a:extLst>
          </p:cNvPr>
          <p:cNvSpPr>
            <a:spLocks noGrp="1"/>
          </p:cNvSpPr>
          <p:nvPr>
            <p:ph type="ctrTitle"/>
          </p:nvPr>
        </p:nvSpPr>
        <p:spPr>
          <a:xfrm>
            <a:off x="2607643" y="1322895"/>
            <a:ext cx="6973673" cy="3240252"/>
          </a:xfrm>
        </p:spPr>
        <p:txBody>
          <a:bodyPr>
            <a:normAutofit/>
          </a:bodyPr>
          <a:lstStyle/>
          <a:p>
            <a:pPr algn="ctr"/>
            <a:r>
              <a:rPr lang="en-US" sz="6000" dirty="0">
                <a:solidFill>
                  <a:srgbClr val="FFFFFF"/>
                </a:solidFill>
              </a:rPr>
              <a:t>Project </a:t>
            </a:r>
            <a:br>
              <a:rPr lang="en-US" sz="6000" dirty="0">
                <a:solidFill>
                  <a:srgbClr val="FFFFFF"/>
                </a:solidFill>
              </a:rPr>
            </a:br>
            <a:r>
              <a:rPr lang="en-US" sz="6000" dirty="0">
                <a:solidFill>
                  <a:srgbClr val="FFFFFF"/>
                </a:solidFill>
              </a:rPr>
              <a:t>Data Acquisition &amp; Data Wrangling </a:t>
            </a: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8" name="TextBox 7">
            <a:extLst>
              <a:ext uri="{FF2B5EF4-FFF2-40B4-BE49-F238E27FC236}">
                <a16:creationId xmlns:a16="http://schemas.microsoft.com/office/drawing/2014/main" id="{3E088D52-368E-7F93-71BD-76434A9A19D8}"/>
              </a:ext>
            </a:extLst>
          </p:cNvPr>
          <p:cNvSpPr txBox="1"/>
          <p:nvPr/>
        </p:nvSpPr>
        <p:spPr>
          <a:xfrm>
            <a:off x="4325086" y="4925743"/>
            <a:ext cx="3140721" cy="523220"/>
          </a:xfrm>
          <a:prstGeom prst="rect">
            <a:avLst/>
          </a:prstGeom>
          <a:noFill/>
        </p:spPr>
        <p:txBody>
          <a:bodyPr wrap="square">
            <a:spAutoFit/>
          </a:bodyPr>
          <a:lstStyle/>
          <a:p>
            <a:r>
              <a:rPr lang="en-US" sz="2800" dirty="0"/>
              <a:t>Rented Bike users</a:t>
            </a:r>
          </a:p>
        </p:txBody>
      </p:sp>
    </p:spTree>
    <p:extLst>
      <p:ext uri="{BB962C8B-B14F-4D97-AF65-F5344CB8AC3E}">
        <p14:creationId xmlns:p14="http://schemas.microsoft.com/office/powerpoint/2010/main" val="251627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EBC5-DA0D-0E04-D282-50EA015E24D7}"/>
              </a:ext>
            </a:extLst>
          </p:cNvPr>
          <p:cNvSpPr>
            <a:spLocks noGrp="1"/>
          </p:cNvSpPr>
          <p:nvPr>
            <p:ph type="title"/>
          </p:nvPr>
        </p:nvSpPr>
        <p:spPr>
          <a:xfrm>
            <a:off x="543021" y="559397"/>
            <a:ext cx="10451534" cy="861297"/>
          </a:xfrm>
        </p:spPr>
        <p:txBody>
          <a:bodyPr/>
          <a:lstStyle/>
          <a:p>
            <a:r>
              <a:rPr lang="en-US" dirty="0"/>
              <a:t>Conclusion</a:t>
            </a:r>
          </a:p>
        </p:txBody>
      </p:sp>
      <p:sp>
        <p:nvSpPr>
          <p:cNvPr id="3" name="Content Placeholder 2">
            <a:extLst>
              <a:ext uri="{FF2B5EF4-FFF2-40B4-BE49-F238E27FC236}">
                <a16:creationId xmlns:a16="http://schemas.microsoft.com/office/drawing/2014/main" id="{DB09B230-81BC-1C62-D98F-E3C0FEB75C34}"/>
              </a:ext>
            </a:extLst>
          </p:cNvPr>
          <p:cNvSpPr>
            <a:spLocks noGrp="1"/>
          </p:cNvSpPr>
          <p:nvPr>
            <p:ph sz="half" idx="1"/>
          </p:nvPr>
        </p:nvSpPr>
        <p:spPr>
          <a:xfrm>
            <a:off x="543021" y="1749658"/>
            <a:ext cx="10623176" cy="3779773"/>
          </a:xfrm>
        </p:spPr>
        <p:txBody>
          <a:bodyPr/>
          <a:lstStyle/>
          <a:p>
            <a:pPr marL="0" indent="0">
              <a:buNone/>
            </a:pPr>
            <a:r>
              <a:rPr lang="en-US" b="0" i="0" dirty="0">
                <a:solidFill>
                  <a:schemeClr val="tx1">
                    <a:lumMod val="95000"/>
                  </a:schemeClr>
                </a:solidFill>
                <a:effectLst/>
                <a:latin typeface="Söhne"/>
              </a:rPr>
              <a:t>Effective data acquisition and data wrangling practices are essential for ensuring the quality, relevance, and usability of data in the data science lifecycle. They lay the groundwork for successful analysis, modeling, and decision-making processes.</a:t>
            </a:r>
          </a:p>
          <a:p>
            <a:pPr marL="0" indent="0">
              <a:buNone/>
            </a:pPr>
            <a:endParaRPr lang="en-US" dirty="0">
              <a:solidFill>
                <a:schemeClr val="tx1">
                  <a:lumMod val="95000"/>
                </a:schemeClr>
              </a:solidFill>
              <a:latin typeface="Söhne"/>
            </a:endParaRPr>
          </a:p>
          <a:p>
            <a:pPr marL="0" indent="0">
              <a:buNone/>
            </a:pPr>
            <a:endParaRPr lang="en-US" b="0" i="0" dirty="0">
              <a:solidFill>
                <a:schemeClr val="tx1">
                  <a:lumMod val="95000"/>
                </a:schemeClr>
              </a:solidFill>
              <a:effectLst/>
              <a:latin typeface="Söhne"/>
            </a:endParaRPr>
          </a:p>
          <a:p>
            <a:pPr marL="0" indent="0">
              <a:buNone/>
            </a:pPr>
            <a:r>
              <a:rPr lang="en-US" b="0" i="0" dirty="0">
                <a:solidFill>
                  <a:schemeClr val="tx1">
                    <a:lumMod val="95000"/>
                  </a:schemeClr>
                </a:solidFill>
                <a:effectLst/>
                <a:latin typeface="Söhne"/>
              </a:rPr>
              <a:t> Total rental register bike users is most important column in the datasheet. Customize the business module for rental registered bike user</a:t>
            </a:r>
          </a:p>
          <a:p>
            <a:pPr marL="0" indent="0">
              <a:buNone/>
            </a:pPr>
            <a:endParaRPr lang="en-US" dirty="0">
              <a:solidFill>
                <a:schemeClr val="tx1">
                  <a:lumMod val="95000"/>
                </a:schemeClr>
              </a:solidFill>
              <a:latin typeface="Söhne"/>
            </a:endParaRPr>
          </a:p>
          <a:p>
            <a:pPr marL="0" indent="0">
              <a:buNone/>
            </a:pPr>
            <a:endParaRPr lang="en-US" dirty="0">
              <a:solidFill>
                <a:schemeClr val="tx1">
                  <a:lumMod val="95000"/>
                </a:schemeClr>
              </a:solidFill>
              <a:latin typeface="Söhne"/>
            </a:endParaRPr>
          </a:p>
          <a:p>
            <a:pPr marL="0" indent="0">
              <a:buNone/>
            </a:pPr>
            <a:endParaRPr lang="en-US" dirty="0">
              <a:solidFill>
                <a:schemeClr val="tx1">
                  <a:lumMod val="95000"/>
                </a:schemeClr>
              </a:solidFill>
            </a:endParaRPr>
          </a:p>
        </p:txBody>
      </p:sp>
    </p:spTree>
    <p:extLst>
      <p:ext uri="{BB962C8B-B14F-4D97-AF65-F5344CB8AC3E}">
        <p14:creationId xmlns:p14="http://schemas.microsoft.com/office/powerpoint/2010/main" val="199816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5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60" name="Group 59">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61" name="Oval 60">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Freeform: Shape 61">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63" name="Freeform: Shape 62">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64" name="Freeform: Shape 63">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65"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66"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67"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68"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69" name="Group 68">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29"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70"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31" name="Oval 30">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32" name="Freeform: Shape 31">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3" name="Oval 32">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itle 1">
            <a:extLst>
              <a:ext uri="{FF2B5EF4-FFF2-40B4-BE49-F238E27FC236}">
                <a16:creationId xmlns:a16="http://schemas.microsoft.com/office/drawing/2014/main" id="{6C7D2223-C0B8-D0EF-8DA8-DFFFBE736321}"/>
              </a:ext>
            </a:extLst>
          </p:cNvPr>
          <p:cNvSpPr txBox="1">
            <a:spLocks/>
          </p:cNvSpPr>
          <p:nvPr/>
        </p:nvSpPr>
        <p:spPr>
          <a:xfrm>
            <a:off x="457199" y="676655"/>
            <a:ext cx="6465357" cy="36264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cap="all" spc="300" dirty="0"/>
              <a:t>Thank you</a:t>
            </a:r>
          </a:p>
        </p:txBody>
      </p:sp>
      <p:pic>
        <p:nvPicPr>
          <p:cNvPr id="6" name="Graphic 5" descr="Smiling Face with No Fill">
            <a:extLst>
              <a:ext uri="{FF2B5EF4-FFF2-40B4-BE49-F238E27FC236}">
                <a16:creationId xmlns:a16="http://schemas.microsoft.com/office/drawing/2014/main" id="{9F79B536-AB58-3E4A-7458-72A85D463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39262" y="1886747"/>
            <a:ext cx="3217333" cy="3217333"/>
          </a:xfrm>
          <a:prstGeom prst="rect">
            <a:avLst/>
          </a:prstGeom>
        </p:spPr>
      </p:pic>
    </p:spTree>
    <p:extLst>
      <p:ext uri="{BB962C8B-B14F-4D97-AF65-F5344CB8AC3E}">
        <p14:creationId xmlns:p14="http://schemas.microsoft.com/office/powerpoint/2010/main" val="344656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9F95-5479-AD09-E1A3-1037BCF5E478}"/>
              </a:ext>
            </a:extLst>
          </p:cNvPr>
          <p:cNvSpPr>
            <a:spLocks noGrp="1"/>
          </p:cNvSpPr>
          <p:nvPr>
            <p:ph type="title"/>
          </p:nvPr>
        </p:nvSpPr>
        <p:spPr>
          <a:xfrm>
            <a:off x="457200" y="314935"/>
            <a:ext cx="10451534" cy="732205"/>
          </a:xfrm>
        </p:spPr>
        <p:txBody>
          <a:bodyPr/>
          <a:lstStyle/>
          <a:p>
            <a:r>
              <a:rPr lang="en-US" sz="4400" dirty="0"/>
              <a:t>Introduction</a:t>
            </a:r>
            <a:endParaRPr lang="en-US" dirty="0"/>
          </a:p>
        </p:txBody>
      </p:sp>
      <p:sp>
        <p:nvSpPr>
          <p:cNvPr id="3" name="Content Placeholder 2">
            <a:extLst>
              <a:ext uri="{FF2B5EF4-FFF2-40B4-BE49-F238E27FC236}">
                <a16:creationId xmlns:a16="http://schemas.microsoft.com/office/drawing/2014/main" id="{D3E29482-6B63-4504-A19F-87F6AA642634}"/>
              </a:ext>
            </a:extLst>
          </p:cNvPr>
          <p:cNvSpPr>
            <a:spLocks noGrp="1"/>
          </p:cNvSpPr>
          <p:nvPr>
            <p:ph sz="half" idx="1"/>
          </p:nvPr>
        </p:nvSpPr>
        <p:spPr>
          <a:xfrm>
            <a:off x="457199" y="1463041"/>
            <a:ext cx="10913633" cy="3550023"/>
          </a:xfrm>
        </p:spPr>
        <p:txBody>
          <a:bodyPr>
            <a:noAutofit/>
          </a:bodyPr>
          <a:lstStyle/>
          <a:p>
            <a:pPr marL="0" indent="0">
              <a:buNone/>
            </a:pPr>
            <a:r>
              <a:rPr lang="en-US" b="0" i="0" dirty="0">
                <a:solidFill>
                  <a:schemeClr val="tx1">
                    <a:lumMod val="95000"/>
                  </a:schemeClr>
                </a:solidFill>
                <a:effectLst/>
                <a:latin typeface="+mj-lt"/>
              </a:rPr>
              <a:t>Data acquisition and data wrangling are foundational steps in the data analysis process. </a:t>
            </a:r>
          </a:p>
          <a:p>
            <a:pPr marL="0" indent="0">
              <a:buNone/>
            </a:pPr>
            <a:endParaRPr lang="en-US" dirty="0">
              <a:solidFill>
                <a:schemeClr val="tx1">
                  <a:lumMod val="95000"/>
                </a:schemeClr>
              </a:solidFill>
              <a:latin typeface="+mj-lt"/>
            </a:endParaRPr>
          </a:p>
          <a:p>
            <a:pPr marL="0" indent="0">
              <a:buNone/>
            </a:pPr>
            <a:r>
              <a:rPr lang="en-US" b="1" i="0" dirty="0">
                <a:solidFill>
                  <a:schemeClr val="tx1">
                    <a:lumMod val="95000"/>
                  </a:schemeClr>
                </a:solidFill>
                <a:effectLst/>
                <a:latin typeface="+mj-lt"/>
              </a:rPr>
              <a:t>Data acquisition</a:t>
            </a:r>
            <a:r>
              <a:rPr lang="en-US" b="0" i="0" dirty="0">
                <a:solidFill>
                  <a:schemeClr val="tx1">
                    <a:lumMod val="95000"/>
                  </a:schemeClr>
                </a:solidFill>
                <a:effectLst/>
                <a:latin typeface="+mj-lt"/>
              </a:rPr>
              <a:t> </a:t>
            </a:r>
          </a:p>
          <a:p>
            <a:pPr marL="0" indent="0">
              <a:buNone/>
            </a:pPr>
            <a:r>
              <a:rPr lang="en-US" b="0" i="0" dirty="0">
                <a:solidFill>
                  <a:schemeClr val="tx1">
                    <a:lumMod val="95000"/>
                  </a:schemeClr>
                </a:solidFill>
                <a:effectLst/>
                <a:latin typeface="+mj-lt"/>
              </a:rPr>
              <a:t>involves gathering raw data from various sources such as databases, files, APIs, or even manual entry. This process requires identifying relevant data sources, retrieving the data, and ensuring its integrity.</a:t>
            </a:r>
          </a:p>
          <a:p>
            <a:pPr marL="0" indent="0">
              <a:buNone/>
            </a:pPr>
            <a:endParaRPr lang="en-US" dirty="0">
              <a:solidFill>
                <a:schemeClr val="tx1">
                  <a:lumMod val="95000"/>
                </a:schemeClr>
              </a:solidFill>
              <a:latin typeface="+mj-lt"/>
            </a:endParaRPr>
          </a:p>
          <a:p>
            <a:pPr marL="0" indent="0">
              <a:buNone/>
            </a:pPr>
            <a:r>
              <a:rPr lang="en-US" b="1" i="0" dirty="0">
                <a:solidFill>
                  <a:schemeClr val="tx1">
                    <a:lumMod val="95000"/>
                  </a:schemeClr>
                </a:solidFill>
                <a:effectLst/>
                <a:latin typeface="+mj-lt"/>
              </a:rPr>
              <a:t>Data wrangling</a:t>
            </a:r>
          </a:p>
          <a:p>
            <a:pPr marL="0" indent="0">
              <a:buNone/>
            </a:pPr>
            <a:r>
              <a:rPr lang="en-US" b="0" i="0" dirty="0">
                <a:solidFill>
                  <a:schemeClr val="tx1">
                    <a:lumMod val="95000"/>
                  </a:schemeClr>
                </a:solidFill>
                <a:effectLst/>
                <a:latin typeface="+mj-lt"/>
              </a:rPr>
              <a:t>involves the process of cleaning, structuring, and enriching raw data into a more usable format for analysis or other purposes. It involves tasks such as removing duplicates, handling missing values, transforming data types, merging datasets, and enriching the data so that it becomes more structured, standardized, and usable.</a:t>
            </a:r>
            <a:endParaRPr lang="en-US" dirty="0">
              <a:solidFill>
                <a:schemeClr val="tx1">
                  <a:lumMod val="95000"/>
                </a:schemeClr>
              </a:solidFill>
              <a:latin typeface="+mj-lt"/>
            </a:endParaRPr>
          </a:p>
        </p:txBody>
      </p:sp>
    </p:spTree>
    <p:extLst>
      <p:ext uri="{BB962C8B-B14F-4D97-AF65-F5344CB8AC3E}">
        <p14:creationId xmlns:p14="http://schemas.microsoft.com/office/powerpoint/2010/main" val="141649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47CF-88A6-A07D-8E34-7491549C0B08}"/>
              </a:ext>
            </a:extLst>
          </p:cNvPr>
          <p:cNvSpPr>
            <a:spLocks noGrp="1"/>
          </p:cNvSpPr>
          <p:nvPr>
            <p:ph type="title"/>
          </p:nvPr>
        </p:nvSpPr>
        <p:spPr>
          <a:xfrm>
            <a:off x="457200" y="320315"/>
            <a:ext cx="10451534" cy="721446"/>
          </a:xfrm>
        </p:spPr>
        <p:txBody>
          <a:bodyPr/>
          <a:lstStyle/>
          <a:p>
            <a:r>
              <a:rPr lang="en-US" dirty="0"/>
              <a:t>How to get start</a:t>
            </a:r>
          </a:p>
        </p:txBody>
      </p:sp>
      <p:sp>
        <p:nvSpPr>
          <p:cNvPr id="3" name="Content Placeholder 2">
            <a:extLst>
              <a:ext uri="{FF2B5EF4-FFF2-40B4-BE49-F238E27FC236}">
                <a16:creationId xmlns:a16="http://schemas.microsoft.com/office/drawing/2014/main" id="{B8F90800-A539-290C-B287-1F3D62E29779}"/>
              </a:ext>
            </a:extLst>
          </p:cNvPr>
          <p:cNvSpPr>
            <a:spLocks noGrp="1"/>
          </p:cNvSpPr>
          <p:nvPr>
            <p:ph sz="half" idx="1"/>
          </p:nvPr>
        </p:nvSpPr>
        <p:spPr>
          <a:xfrm>
            <a:off x="457199" y="1194099"/>
            <a:ext cx="11107271" cy="4982863"/>
          </a:xfrm>
        </p:spPr>
        <p:txBody>
          <a:bodyPr/>
          <a:lstStyle/>
          <a:p>
            <a:pPr marL="0" indent="0">
              <a:buNone/>
            </a:pPr>
            <a:r>
              <a:rPr lang="en-US" b="0" i="0" dirty="0">
                <a:solidFill>
                  <a:schemeClr val="tx1">
                    <a:lumMod val="95000"/>
                  </a:schemeClr>
                </a:solidFill>
                <a:effectLst/>
                <a:latin typeface="+mj-lt"/>
              </a:rPr>
              <a:t>Google </a:t>
            </a:r>
            <a:r>
              <a:rPr lang="en-US" b="0" i="0" dirty="0" err="1">
                <a:solidFill>
                  <a:schemeClr val="tx1">
                    <a:lumMod val="95000"/>
                  </a:schemeClr>
                </a:solidFill>
                <a:effectLst/>
                <a:latin typeface="+mj-lt"/>
              </a:rPr>
              <a:t>Colab</a:t>
            </a:r>
            <a:r>
              <a:rPr lang="en-US" b="0" i="0" dirty="0">
                <a:solidFill>
                  <a:schemeClr val="tx1">
                    <a:lumMod val="95000"/>
                  </a:schemeClr>
                </a:solidFill>
                <a:effectLst/>
                <a:latin typeface="+mj-lt"/>
              </a:rPr>
              <a:t> provides a powerful and convenient platform for data scientists to perform data analysis, develop machine learning models, and collaborate with team members, all within a cloud-based environment that offers free access to computational resources.</a:t>
            </a:r>
          </a:p>
          <a:p>
            <a:pPr marL="0" indent="0">
              <a:buNone/>
            </a:pPr>
            <a:endParaRPr lang="en-US" dirty="0">
              <a:solidFill>
                <a:schemeClr val="tx1">
                  <a:lumMod val="95000"/>
                </a:schemeClr>
              </a:solidFill>
              <a:latin typeface="+mj-lt"/>
            </a:endParaRPr>
          </a:p>
          <a:p>
            <a:pPr marL="0" indent="0">
              <a:buNone/>
            </a:pPr>
            <a:r>
              <a:rPr lang="en-US" dirty="0">
                <a:solidFill>
                  <a:schemeClr val="tx1">
                    <a:lumMod val="95000"/>
                  </a:schemeClr>
                </a:solidFill>
                <a:latin typeface="+mj-lt"/>
              </a:rPr>
              <a:t>To work with Google </a:t>
            </a:r>
            <a:r>
              <a:rPr lang="en-US" dirty="0" err="1">
                <a:solidFill>
                  <a:schemeClr val="tx1">
                    <a:lumMod val="95000"/>
                  </a:schemeClr>
                </a:solidFill>
                <a:latin typeface="+mj-lt"/>
              </a:rPr>
              <a:t>Colab</a:t>
            </a:r>
            <a:r>
              <a:rPr lang="en-US" dirty="0">
                <a:solidFill>
                  <a:schemeClr val="tx1">
                    <a:lumMod val="95000"/>
                  </a:schemeClr>
                </a:solidFill>
                <a:latin typeface="+mj-lt"/>
              </a:rPr>
              <a:t> import drive and mount at one drive to store dataset (excel and  csv files)</a:t>
            </a:r>
          </a:p>
          <a:p>
            <a:pPr marL="0" indent="0">
              <a:buNone/>
            </a:pPr>
            <a:endParaRPr lang="en-US" dirty="0">
              <a:solidFill>
                <a:schemeClr val="tx1">
                  <a:lumMod val="95000"/>
                </a:schemeClr>
              </a:solidFill>
              <a:latin typeface="+mj-lt"/>
            </a:endParaRPr>
          </a:p>
          <a:p>
            <a:pPr marL="0" indent="0">
              <a:buNone/>
            </a:pPr>
            <a:r>
              <a:rPr lang="en-US" sz="2400" b="0" dirty="0">
                <a:solidFill>
                  <a:schemeClr val="bg1"/>
                </a:solidFill>
                <a:effectLst/>
                <a:highlight>
                  <a:srgbClr val="FFFF00"/>
                </a:highlight>
                <a:latin typeface="+mj-lt"/>
              </a:rPr>
              <a:t>from </a:t>
            </a:r>
            <a:r>
              <a:rPr lang="en-US" sz="2400" b="0" dirty="0" err="1">
                <a:solidFill>
                  <a:schemeClr val="bg1"/>
                </a:solidFill>
                <a:effectLst/>
                <a:highlight>
                  <a:srgbClr val="FFFF00"/>
                </a:highlight>
                <a:latin typeface="+mj-lt"/>
              </a:rPr>
              <a:t>google.colab</a:t>
            </a:r>
            <a:r>
              <a:rPr lang="en-US" sz="2400" b="0" dirty="0">
                <a:solidFill>
                  <a:schemeClr val="bg1"/>
                </a:solidFill>
                <a:effectLst/>
                <a:highlight>
                  <a:srgbClr val="FFFF00"/>
                </a:highlight>
                <a:latin typeface="+mj-lt"/>
              </a:rPr>
              <a:t> import drive</a:t>
            </a:r>
          </a:p>
          <a:p>
            <a:pPr marL="0" indent="0">
              <a:buNone/>
            </a:pPr>
            <a:endParaRPr lang="en-US" dirty="0">
              <a:solidFill>
                <a:schemeClr val="tx1">
                  <a:lumMod val="95000"/>
                </a:schemeClr>
              </a:solidFill>
              <a:latin typeface="+mj-lt"/>
            </a:endParaRPr>
          </a:p>
          <a:p>
            <a:pPr marL="0" indent="0">
              <a:buNone/>
            </a:pPr>
            <a:r>
              <a:rPr lang="en-US" sz="2400" b="0" dirty="0" err="1">
                <a:solidFill>
                  <a:schemeClr val="bg1"/>
                </a:solidFill>
                <a:effectLst/>
                <a:highlight>
                  <a:srgbClr val="FFFF00"/>
                </a:highlight>
                <a:latin typeface="+mj-lt"/>
              </a:rPr>
              <a:t>drive.mount</a:t>
            </a:r>
            <a:r>
              <a:rPr lang="en-US" sz="2400" b="0" dirty="0">
                <a:solidFill>
                  <a:schemeClr val="bg1"/>
                </a:solidFill>
                <a:effectLst/>
                <a:highlight>
                  <a:srgbClr val="FFFF00"/>
                </a:highlight>
                <a:latin typeface="+mj-lt"/>
              </a:rPr>
              <a:t>("/content/drive")</a:t>
            </a:r>
          </a:p>
          <a:p>
            <a:pPr marL="0" indent="0">
              <a:buNone/>
            </a:pPr>
            <a:endParaRPr lang="en-US" dirty="0">
              <a:solidFill>
                <a:srgbClr val="00B0F0"/>
              </a:solidFill>
              <a:latin typeface="+mj-lt"/>
            </a:endParaRPr>
          </a:p>
        </p:txBody>
      </p:sp>
    </p:spTree>
    <p:extLst>
      <p:ext uri="{BB962C8B-B14F-4D97-AF65-F5344CB8AC3E}">
        <p14:creationId xmlns:p14="http://schemas.microsoft.com/office/powerpoint/2010/main" val="8738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7B81-19C8-5416-9DEB-5BB6AE1027C6}"/>
              </a:ext>
            </a:extLst>
          </p:cNvPr>
          <p:cNvSpPr>
            <a:spLocks noGrp="1"/>
          </p:cNvSpPr>
          <p:nvPr>
            <p:ph type="title"/>
          </p:nvPr>
        </p:nvSpPr>
        <p:spPr>
          <a:xfrm>
            <a:off x="457200" y="473336"/>
            <a:ext cx="10451534" cy="742963"/>
          </a:xfrm>
        </p:spPr>
        <p:txBody>
          <a:bodyPr/>
          <a:lstStyle/>
          <a:p>
            <a:r>
              <a:rPr lang="en-US" dirty="0"/>
              <a:t>Import the important </a:t>
            </a:r>
            <a:r>
              <a:rPr lang="en-US" dirty="0" err="1"/>
              <a:t>liabraries</a:t>
            </a:r>
            <a:endParaRPr lang="en-US" dirty="0"/>
          </a:p>
        </p:txBody>
      </p:sp>
      <p:sp>
        <p:nvSpPr>
          <p:cNvPr id="3" name="Content Placeholder 2">
            <a:extLst>
              <a:ext uri="{FF2B5EF4-FFF2-40B4-BE49-F238E27FC236}">
                <a16:creationId xmlns:a16="http://schemas.microsoft.com/office/drawing/2014/main" id="{59E10784-0297-AB07-41CD-40C49F62BF65}"/>
              </a:ext>
            </a:extLst>
          </p:cNvPr>
          <p:cNvSpPr>
            <a:spLocks noGrp="1"/>
          </p:cNvSpPr>
          <p:nvPr>
            <p:ph sz="half" idx="1"/>
          </p:nvPr>
        </p:nvSpPr>
        <p:spPr>
          <a:xfrm>
            <a:off x="533400" y="1728142"/>
            <a:ext cx="5562600" cy="3835633"/>
          </a:xfrm>
        </p:spPr>
        <p:txBody>
          <a:bodyPr>
            <a:normAutofit lnSpcReduction="10000"/>
          </a:bodyPr>
          <a:lstStyle/>
          <a:p>
            <a:r>
              <a:rPr lang="en-US" sz="2400" dirty="0">
                <a:latin typeface="+mj-lt"/>
              </a:rPr>
              <a:t>seaborn and matplotlib are both libraries used for plot the </a:t>
            </a:r>
            <a:r>
              <a:rPr lang="en-US" sz="2400" dirty="0" err="1">
                <a:latin typeface="+mj-lt"/>
              </a:rPr>
              <a:t>dataframe</a:t>
            </a:r>
            <a:r>
              <a:rPr lang="en-US" sz="2400" dirty="0">
                <a:latin typeface="+mj-lt"/>
              </a:rPr>
              <a:t> </a:t>
            </a:r>
          </a:p>
          <a:p>
            <a:endParaRPr lang="en-US" sz="2400" dirty="0">
              <a:latin typeface="+mj-lt"/>
            </a:endParaRPr>
          </a:p>
          <a:p>
            <a:r>
              <a:rPr lang="en-US" sz="2400" dirty="0">
                <a:latin typeface="+mj-lt"/>
              </a:rPr>
              <a:t>pandas and </a:t>
            </a:r>
            <a:r>
              <a:rPr lang="en-US" sz="2400" dirty="0" err="1">
                <a:latin typeface="+mj-lt"/>
              </a:rPr>
              <a:t>numpy</a:t>
            </a:r>
            <a:r>
              <a:rPr lang="en-US" sz="2400" dirty="0">
                <a:latin typeface="+mj-lt"/>
              </a:rPr>
              <a:t> are used for different wrangling methods mathematical method </a:t>
            </a:r>
          </a:p>
          <a:p>
            <a:endParaRPr lang="en-US" sz="2400" dirty="0">
              <a:latin typeface="+mj-lt"/>
            </a:endParaRPr>
          </a:p>
          <a:p>
            <a:r>
              <a:rPr lang="en-US" sz="2400" dirty="0" err="1">
                <a:latin typeface="+mj-lt"/>
              </a:rPr>
              <a:t>sklearn</a:t>
            </a:r>
            <a:r>
              <a:rPr lang="en-US" sz="2400" dirty="0">
                <a:latin typeface="+mj-lt"/>
              </a:rPr>
              <a:t> for data analysis </a:t>
            </a:r>
          </a:p>
          <a:p>
            <a:endParaRPr lang="en-US" sz="2400" dirty="0">
              <a:latin typeface="+mj-lt"/>
            </a:endParaRPr>
          </a:p>
          <a:p>
            <a:r>
              <a:rPr lang="en-US" sz="2400" dirty="0">
                <a:latin typeface="+mj-lt"/>
              </a:rPr>
              <a:t>Warnings to avoid unnecessary warnings while running the codes </a:t>
            </a:r>
          </a:p>
        </p:txBody>
      </p:sp>
      <p:pic>
        <p:nvPicPr>
          <p:cNvPr id="8" name="Picture 7">
            <a:extLst>
              <a:ext uri="{FF2B5EF4-FFF2-40B4-BE49-F238E27FC236}">
                <a16:creationId xmlns:a16="http://schemas.microsoft.com/office/drawing/2014/main" id="{9C685AD6-96D5-EC99-15A8-C7AC995C2D74}"/>
              </a:ext>
            </a:extLst>
          </p:cNvPr>
          <p:cNvPicPr>
            <a:picLocks noChangeAspect="1"/>
          </p:cNvPicPr>
          <p:nvPr/>
        </p:nvPicPr>
        <p:blipFill>
          <a:blip r:embed="rId2"/>
          <a:stretch>
            <a:fillRect/>
          </a:stretch>
        </p:blipFill>
        <p:spPr>
          <a:xfrm>
            <a:off x="6514034" y="2248348"/>
            <a:ext cx="5511486" cy="2775474"/>
          </a:xfrm>
          <a:prstGeom prst="rect">
            <a:avLst/>
          </a:prstGeom>
        </p:spPr>
      </p:pic>
    </p:spTree>
    <p:extLst>
      <p:ext uri="{BB962C8B-B14F-4D97-AF65-F5344CB8AC3E}">
        <p14:creationId xmlns:p14="http://schemas.microsoft.com/office/powerpoint/2010/main" val="24869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09B0-BC87-0411-9549-8C34E12D2FAF}"/>
              </a:ext>
            </a:extLst>
          </p:cNvPr>
          <p:cNvSpPr>
            <a:spLocks noGrp="1"/>
          </p:cNvSpPr>
          <p:nvPr>
            <p:ph type="title"/>
          </p:nvPr>
        </p:nvSpPr>
        <p:spPr>
          <a:xfrm>
            <a:off x="457200" y="484094"/>
            <a:ext cx="10451534" cy="710690"/>
          </a:xfrm>
        </p:spPr>
        <p:txBody>
          <a:bodyPr/>
          <a:lstStyle/>
          <a:p>
            <a:r>
              <a:rPr lang="en-US" dirty="0"/>
              <a:t>Access Data from </a:t>
            </a:r>
            <a:r>
              <a:rPr lang="en-US" dirty="0" err="1"/>
              <a:t>onedrive</a:t>
            </a:r>
            <a:endParaRPr lang="en-US" dirty="0"/>
          </a:p>
        </p:txBody>
      </p:sp>
      <p:sp>
        <p:nvSpPr>
          <p:cNvPr id="3" name="Content Placeholder 2">
            <a:extLst>
              <a:ext uri="{FF2B5EF4-FFF2-40B4-BE49-F238E27FC236}">
                <a16:creationId xmlns:a16="http://schemas.microsoft.com/office/drawing/2014/main" id="{BBEAFA17-A43B-0828-2B17-1B7DA53EA0B1}"/>
              </a:ext>
            </a:extLst>
          </p:cNvPr>
          <p:cNvSpPr>
            <a:spLocks noGrp="1"/>
          </p:cNvSpPr>
          <p:nvPr>
            <p:ph sz="half" idx="1"/>
          </p:nvPr>
        </p:nvSpPr>
        <p:spPr>
          <a:xfrm>
            <a:off x="533400" y="1351625"/>
            <a:ext cx="11418346" cy="950511"/>
          </a:xfrm>
        </p:spPr>
        <p:txBody>
          <a:bodyPr/>
          <a:lstStyle/>
          <a:p>
            <a:pPr marL="0" indent="0">
              <a:buNone/>
            </a:pPr>
            <a:r>
              <a:rPr lang="en-US" sz="2400" b="0" dirty="0">
                <a:solidFill>
                  <a:srgbClr val="000000"/>
                </a:solidFill>
                <a:effectLst/>
                <a:highlight>
                  <a:srgbClr val="FFFF00"/>
                </a:highlight>
                <a:latin typeface="+mj-lt"/>
              </a:rPr>
              <a:t>data1=</a:t>
            </a:r>
            <a:r>
              <a:rPr lang="en-US" sz="2400" b="0" dirty="0" err="1">
                <a:solidFill>
                  <a:srgbClr val="000000"/>
                </a:solidFill>
                <a:effectLst/>
                <a:highlight>
                  <a:srgbClr val="FFFF00"/>
                </a:highlight>
                <a:latin typeface="+mj-lt"/>
              </a:rPr>
              <a:t>pd.read_excel</a:t>
            </a:r>
            <a:r>
              <a:rPr lang="en-US" sz="2400" b="0" dirty="0">
                <a:solidFill>
                  <a:srgbClr val="000000"/>
                </a:solidFill>
                <a:effectLst/>
                <a:highlight>
                  <a:srgbClr val="FFFF00"/>
                </a:highlight>
                <a:latin typeface="+mj-lt"/>
              </a:rPr>
              <a:t>(</a:t>
            </a:r>
            <a:r>
              <a:rPr lang="en-US" sz="2400" b="0" dirty="0">
                <a:solidFill>
                  <a:srgbClr val="A31515"/>
                </a:solidFill>
                <a:effectLst/>
                <a:highlight>
                  <a:srgbClr val="FFFF00"/>
                </a:highlight>
                <a:latin typeface="+mj-lt"/>
              </a:rPr>
              <a:t>"/content/drive/</a:t>
            </a:r>
            <a:r>
              <a:rPr lang="en-US" sz="2400" b="0" dirty="0" err="1">
                <a:solidFill>
                  <a:srgbClr val="A31515"/>
                </a:solidFill>
                <a:effectLst/>
                <a:highlight>
                  <a:srgbClr val="FFFF00"/>
                </a:highlight>
                <a:latin typeface="+mj-lt"/>
              </a:rPr>
              <a:t>MyDrive</a:t>
            </a:r>
            <a:r>
              <a:rPr lang="en-US" sz="2400" b="0" dirty="0">
                <a:solidFill>
                  <a:srgbClr val="A31515"/>
                </a:solidFill>
                <a:effectLst/>
                <a:highlight>
                  <a:srgbClr val="FFFF00"/>
                </a:highlight>
                <a:latin typeface="+mj-lt"/>
              </a:rPr>
              <a:t>/</a:t>
            </a:r>
            <a:r>
              <a:rPr lang="en-US" sz="2400" b="0" dirty="0" err="1">
                <a:solidFill>
                  <a:srgbClr val="A31515"/>
                </a:solidFill>
                <a:effectLst/>
                <a:highlight>
                  <a:srgbClr val="FFFF00"/>
                </a:highlight>
                <a:latin typeface="+mj-lt"/>
              </a:rPr>
              <a:t>DatacquisitiondataWrangling</a:t>
            </a:r>
            <a:r>
              <a:rPr lang="en-US" sz="2400" b="0" dirty="0">
                <a:solidFill>
                  <a:srgbClr val="A31515"/>
                </a:solidFill>
                <a:effectLst/>
                <a:highlight>
                  <a:srgbClr val="FFFF00"/>
                </a:highlight>
                <a:latin typeface="+mj-lt"/>
              </a:rPr>
              <a:t>/dataset_1.xlsx"</a:t>
            </a:r>
            <a:r>
              <a:rPr lang="en-US" sz="2400" b="0" dirty="0">
                <a:solidFill>
                  <a:srgbClr val="000000"/>
                </a:solidFill>
                <a:effectLst/>
                <a:highlight>
                  <a:srgbClr val="FFFF00"/>
                </a:highlight>
                <a:latin typeface="+mj-lt"/>
              </a:rPr>
              <a:t>)</a:t>
            </a:r>
          </a:p>
          <a:p>
            <a:pPr marL="0" indent="0">
              <a:buNone/>
            </a:pPr>
            <a:endParaRPr lang="en-US" dirty="0">
              <a:latin typeface="+mj-lt"/>
            </a:endParaRPr>
          </a:p>
        </p:txBody>
      </p:sp>
      <p:pic>
        <p:nvPicPr>
          <p:cNvPr id="6" name="Picture 5">
            <a:extLst>
              <a:ext uri="{FF2B5EF4-FFF2-40B4-BE49-F238E27FC236}">
                <a16:creationId xmlns:a16="http://schemas.microsoft.com/office/drawing/2014/main" id="{67A440F5-E9C9-3BA8-B497-E24B1D54BB71}"/>
              </a:ext>
            </a:extLst>
          </p:cNvPr>
          <p:cNvPicPr>
            <a:picLocks noChangeAspect="1"/>
          </p:cNvPicPr>
          <p:nvPr/>
        </p:nvPicPr>
        <p:blipFill>
          <a:blip r:embed="rId2"/>
          <a:stretch>
            <a:fillRect/>
          </a:stretch>
        </p:blipFill>
        <p:spPr>
          <a:xfrm>
            <a:off x="1075765" y="2323165"/>
            <a:ext cx="10004611" cy="4400363"/>
          </a:xfrm>
          <a:prstGeom prst="rect">
            <a:avLst/>
          </a:prstGeom>
        </p:spPr>
      </p:pic>
    </p:spTree>
    <p:extLst>
      <p:ext uri="{BB962C8B-B14F-4D97-AF65-F5344CB8AC3E}">
        <p14:creationId xmlns:p14="http://schemas.microsoft.com/office/powerpoint/2010/main" val="415219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23A3-B630-BDDB-52EC-55EB24F6B89F}"/>
              </a:ext>
            </a:extLst>
          </p:cNvPr>
          <p:cNvSpPr>
            <a:spLocks noGrp="1"/>
          </p:cNvSpPr>
          <p:nvPr>
            <p:ph type="title"/>
          </p:nvPr>
        </p:nvSpPr>
        <p:spPr>
          <a:xfrm>
            <a:off x="457200" y="570155"/>
            <a:ext cx="7600278" cy="775236"/>
          </a:xfrm>
        </p:spPr>
        <p:txBody>
          <a:bodyPr>
            <a:normAutofit fontScale="90000"/>
          </a:bodyPr>
          <a:lstStyle/>
          <a:p>
            <a:r>
              <a:rPr lang="en-US" dirty="0"/>
              <a:t>Wrangling Method to clean and make the organized dataset</a:t>
            </a:r>
          </a:p>
        </p:txBody>
      </p:sp>
      <p:sp>
        <p:nvSpPr>
          <p:cNvPr id="3" name="Content Placeholder 2">
            <a:extLst>
              <a:ext uri="{FF2B5EF4-FFF2-40B4-BE49-F238E27FC236}">
                <a16:creationId xmlns:a16="http://schemas.microsoft.com/office/drawing/2014/main" id="{686FF80D-F074-AF69-BA7F-888AD58F0890}"/>
              </a:ext>
            </a:extLst>
          </p:cNvPr>
          <p:cNvSpPr>
            <a:spLocks noGrp="1"/>
          </p:cNvSpPr>
          <p:nvPr>
            <p:ph sz="half" idx="1"/>
          </p:nvPr>
        </p:nvSpPr>
        <p:spPr>
          <a:xfrm>
            <a:off x="533400" y="1511183"/>
            <a:ext cx="6039522" cy="3835633"/>
          </a:xfrm>
        </p:spPr>
        <p:txBody>
          <a:bodyPr>
            <a:noAutofit/>
          </a:bodyPr>
          <a:lstStyle/>
          <a:p>
            <a:r>
              <a:rPr lang="en-US" sz="1800" dirty="0">
                <a:latin typeface="+mj-lt"/>
              </a:rPr>
              <a:t>To find null values</a:t>
            </a:r>
          </a:p>
          <a:p>
            <a:r>
              <a:rPr lang="en-US" sz="1800" dirty="0">
                <a:latin typeface="+mj-lt"/>
              </a:rPr>
              <a:t>Get info of the </a:t>
            </a:r>
            <a:r>
              <a:rPr lang="en-US" sz="1800" dirty="0" err="1">
                <a:latin typeface="+mj-lt"/>
              </a:rPr>
              <a:t>dataframe</a:t>
            </a:r>
            <a:endParaRPr lang="en-US" sz="1800" dirty="0">
              <a:latin typeface="+mj-lt"/>
            </a:endParaRPr>
          </a:p>
          <a:p>
            <a:r>
              <a:rPr lang="en-US" sz="1800" dirty="0">
                <a:latin typeface="+mj-lt"/>
              </a:rPr>
              <a:t>Covert datatype</a:t>
            </a:r>
          </a:p>
          <a:p>
            <a:r>
              <a:rPr lang="en-US" sz="1800" dirty="0">
                <a:latin typeface="+mj-lt"/>
              </a:rPr>
              <a:t>Shape of </a:t>
            </a:r>
            <a:r>
              <a:rPr lang="en-US" sz="1800" dirty="0" err="1">
                <a:latin typeface="+mj-lt"/>
              </a:rPr>
              <a:t>dataframe</a:t>
            </a:r>
            <a:endParaRPr lang="en-US" sz="1800" dirty="0">
              <a:latin typeface="+mj-lt"/>
            </a:endParaRPr>
          </a:p>
          <a:p>
            <a:r>
              <a:rPr lang="en-US" sz="1800" dirty="0">
                <a:latin typeface="+mj-lt"/>
              </a:rPr>
              <a:t>Unique</a:t>
            </a:r>
          </a:p>
          <a:p>
            <a:r>
              <a:rPr lang="en-US" sz="1800" dirty="0">
                <a:latin typeface="+mj-lt"/>
              </a:rPr>
              <a:t>Drop unwanted columns and row</a:t>
            </a:r>
          </a:p>
          <a:p>
            <a:r>
              <a:rPr lang="en-US" sz="1800" dirty="0">
                <a:latin typeface="+mj-lt"/>
              </a:rPr>
              <a:t>Value counts for unique data</a:t>
            </a:r>
          </a:p>
          <a:p>
            <a:r>
              <a:rPr lang="en-US" sz="1800" dirty="0">
                <a:latin typeface="+mj-lt"/>
              </a:rPr>
              <a:t>Round the decimal point </a:t>
            </a:r>
          </a:p>
          <a:p>
            <a:r>
              <a:rPr lang="en-US" sz="1800" b="0" dirty="0">
                <a:solidFill>
                  <a:schemeClr val="tx1">
                    <a:lumMod val="95000"/>
                  </a:schemeClr>
                </a:solidFill>
                <a:effectLst/>
                <a:latin typeface="+mj-lt"/>
                <a:cs typeface="Dreaming Outloud Script Pro" panose="020F0502020204030204" pitchFamily="66" charset="0"/>
              </a:rPr>
              <a:t>Find the mean median to replace the null value</a:t>
            </a:r>
          </a:p>
          <a:p>
            <a:r>
              <a:rPr lang="en-US" sz="1800" dirty="0">
                <a:solidFill>
                  <a:schemeClr val="tx1">
                    <a:lumMod val="95000"/>
                  </a:schemeClr>
                </a:solidFill>
                <a:latin typeface="+mj-lt"/>
                <a:cs typeface="Dreaming Outloud Script Pro" panose="020F0502020204030204" pitchFamily="66" charset="0"/>
              </a:rPr>
              <a:t>Std deviation </a:t>
            </a:r>
          </a:p>
          <a:p>
            <a:r>
              <a:rPr lang="en-US" sz="1800" dirty="0" err="1">
                <a:solidFill>
                  <a:schemeClr val="tx1">
                    <a:lumMod val="95000"/>
                  </a:schemeClr>
                </a:solidFill>
                <a:latin typeface="+mj-lt"/>
                <a:cs typeface="Dreaming Outloud Script Pro" panose="020F0502020204030204" pitchFamily="66" charset="0"/>
              </a:rPr>
              <a:t>Ploting</a:t>
            </a:r>
            <a:r>
              <a:rPr lang="en-US" sz="1800" dirty="0">
                <a:solidFill>
                  <a:schemeClr val="tx1">
                    <a:lumMod val="95000"/>
                  </a:schemeClr>
                </a:solidFill>
                <a:latin typeface="+mj-lt"/>
                <a:cs typeface="Dreaming Outloud Script Pro" panose="020F0502020204030204" pitchFamily="66" charset="0"/>
              </a:rPr>
              <a:t> the </a:t>
            </a:r>
            <a:r>
              <a:rPr lang="en-US" sz="1800" dirty="0" err="1">
                <a:solidFill>
                  <a:schemeClr val="tx1">
                    <a:lumMod val="95000"/>
                  </a:schemeClr>
                </a:solidFill>
                <a:latin typeface="+mj-lt"/>
                <a:cs typeface="Dreaming Outloud Script Pro" panose="020F0502020204030204" pitchFamily="66" charset="0"/>
              </a:rPr>
              <a:t>dataframe</a:t>
            </a:r>
            <a:endParaRPr lang="en-US" sz="1800" dirty="0">
              <a:solidFill>
                <a:schemeClr val="tx1">
                  <a:lumMod val="95000"/>
                </a:schemeClr>
              </a:solidFill>
              <a:latin typeface="+mj-lt"/>
              <a:cs typeface="Dreaming Outloud Script Pro" panose="020F0502020204030204" pitchFamily="66" charset="0"/>
            </a:endParaRPr>
          </a:p>
          <a:p>
            <a:r>
              <a:rPr lang="en-US" sz="1800" b="0" dirty="0">
                <a:solidFill>
                  <a:schemeClr val="tx1">
                    <a:lumMod val="95000"/>
                  </a:schemeClr>
                </a:solidFill>
                <a:effectLst/>
                <a:latin typeface="+mj-lt"/>
                <a:cs typeface="Dreaming Outloud Script Pro" panose="020F0502020204030204" pitchFamily="66" charset="0"/>
              </a:rPr>
              <a:t>Detect and remove outliers</a:t>
            </a:r>
          </a:p>
          <a:p>
            <a:r>
              <a:rPr lang="en-US" sz="1800" dirty="0">
                <a:solidFill>
                  <a:schemeClr val="tx1">
                    <a:lumMod val="95000"/>
                  </a:schemeClr>
                </a:solidFill>
                <a:latin typeface="+mj-lt"/>
                <a:cs typeface="Dreaming Outloud Script Pro" panose="020F0502020204030204" pitchFamily="66" charset="0"/>
              </a:rPr>
              <a:t>Merging the datasets</a:t>
            </a:r>
          </a:p>
          <a:p>
            <a:r>
              <a:rPr lang="en-US" sz="1800" b="0" dirty="0">
                <a:solidFill>
                  <a:schemeClr val="tx1">
                    <a:lumMod val="95000"/>
                  </a:schemeClr>
                </a:solidFill>
                <a:effectLst/>
                <a:latin typeface="+mj-lt"/>
                <a:cs typeface="Dreaming Outloud Script Pro" panose="020F0502020204030204" pitchFamily="66" charset="0"/>
              </a:rPr>
              <a:t>Concatenate datasets</a:t>
            </a:r>
          </a:p>
          <a:p>
            <a:endParaRPr lang="en-US" sz="1800" b="0" dirty="0">
              <a:solidFill>
                <a:schemeClr val="tx1">
                  <a:lumMod val="95000"/>
                </a:schemeClr>
              </a:solidFill>
              <a:effectLst/>
              <a:latin typeface="+mj-lt"/>
              <a:cs typeface="Dreaming Outloud Script Pro" panose="020F0502020204030204" pitchFamily="66" charset="0"/>
            </a:endParaRPr>
          </a:p>
        </p:txBody>
      </p:sp>
      <p:pic>
        <p:nvPicPr>
          <p:cNvPr id="6" name="Picture 5">
            <a:extLst>
              <a:ext uri="{FF2B5EF4-FFF2-40B4-BE49-F238E27FC236}">
                <a16:creationId xmlns:a16="http://schemas.microsoft.com/office/drawing/2014/main" id="{7BE0C845-4135-F1F5-1E95-76CFEE394F8E}"/>
              </a:ext>
            </a:extLst>
          </p:cNvPr>
          <p:cNvPicPr>
            <a:picLocks noChangeAspect="1"/>
          </p:cNvPicPr>
          <p:nvPr/>
        </p:nvPicPr>
        <p:blipFill>
          <a:blip r:embed="rId2"/>
          <a:stretch>
            <a:fillRect/>
          </a:stretch>
        </p:blipFill>
        <p:spPr>
          <a:xfrm>
            <a:off x="5419501" y="2716039"/>
            <a:ext cx="2038350" cy="2238375"/>
          </a:xfrm>
          <a:prstGeom prst="rect">
            <a:avLst/>
          </a:prstGeom>
        </p:spPr>
      </p:pic>
      <p:pic>
        <p:nvPicPr>
          <p:cNvPr id="8" name="Picture 7">
            <a:extLst>
              <a:ext uri="{FF2B5EF4-FFF2-40B4-BE49-F238E27FC236}">
                <a16:creationId xmlns:a16="http://schemas.microsoft.com/office/drawing/2014/main" id="{E713CD6A-4AAC-50E1-F0F9-7AA45CEE9AA7}"/>
              </a:ext>
            </a:extLst>
          </p:cNvPr>
          <p:cNvPicPr>
            <a:picLocks noChangeAspect="1"/>
          </p:cNvPicPr>
          <p:nvPr/>
        </p:nvPicPr>
        <p:blipFill>
          <a:blip r:embed="rId3"/>
          <a:stretch>
            <a:fillRect/>
          </a:stretch>
        </p:blipFill>
        <p:spPr>
          <a:xfrm>
            <a:off x="7366748" y="410042"/>
            <a:ext cx="2467368" cy="1913595"/>
          </a:xfrm>
          <a:prstGeom prst="rect">
            <a:avLst/>
          </a:prstGeom>
        </p:spPr>
      </p:pic>
      <p:pic>
        <p:nvPicPr>
          <p:cNvPr id="10" name="Picture 9">
            <a:extLst>
              <a:ext uri="{FF2B5EF4-FFF2-40B4-BE49-F238E27FC236}">
                <a16:creationId xmlns:a16="http://schemas.microsoft.com/office/drawing/2014/main" id="{566D5B47-8172-5F3C-5B5D-02E32315DF73}"/>
              </a:ext>
            </a:extLst>
          </p:cNvPr>
          <p:cNvPicPr>
            <a:picLocks noChangeAspect="1"/>
          </p:cNvPicPr>
          <p:nvPr/>
        </p:nvPicPr>
        <p:blipFill>
          <a:blip r:embed="rId4"/>
          <a:stretch>
            <a:fillRect/>
          </a:stretch>
        </p:blipFill>
        <p:spPr>
          <a:xfrm>
            <a:off x="10126199" y="1663840"/>
            <a:ext cx="1865888" cy="1913595"/>
          </a:xfrm>
          <a:prstGeom prst="rect">
            <a:avLst/>
          </a:prstGeom>
        </p:spPr>
      </p:pic>
      <p:pic>
        <p:nvPicPr>
          <p:cNvPr id="12" name="Picture 11">
            <a:extLst>
              <a:ext uri="{FF2B5EF4-FFF2-40B4-BE49-F238E27FC236}">
                <a16:creationId xmlns:a16="http://schemas.microsoft.com/office/drawing/2014/main" id="{F557993D-074A-8AB7-D979-349610AB9099}"/>
              </a:ext>
            </a:extLst>
          </p:cNvPr>
          <p:cNvPicPr>
            <a:picLocks noChangeAspect="1"/>
          </p:cNvPicPr>
          <p:nvPr/>
        </p:nvPicPr>
        <p:blipFill>
          <a:blip r:embed="rId5"/>
          <a:stretch>
            <a:fillRect/>
          </a:stretch>
        </p:blipFill>
        <p:spPr>
          <a:xfrm>
            <a:off x="7856334" y="4111202"/>
            <a:ext cx="3872755" cy="2471228"/>
          </a:xfrm>
          <a:prstGeom prst="rect">
            <a:avLst/>
          </a:prstGeom>
        </p:spPr>
      </p:pic>
    </p:spTree>
    <p:extLst>
      <p:ext uri="{BB962C8B-B14F-4D97-AF65-F5344CB8AC3E}">
        <p14:creationId xmlns:p14="http://schemas.microsoft.com/office/powerpoint/2010/main" val="332836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278C-A05A-AAC8-C6FD-5528E0601FDB}"/>
              </a:ext>
            </a:extLst>
          </p:cNvPr>
          <p:cNvSpPr>
            <a:spLocks noGrp="1"/>
          </p:cNvSpPr>
          <p:nvPr>
            <p:ph type="title"/>
          </p:nvPr>
        </p:nvSpPr>
        <p:spPr>
          <a:xfrm>
            <a:off x="457200" y="355001"/>
            <a:ext cx="11526819" cy="850539"/>
          </a:xfrm>
        </p:spPr>
        <p:txBody>
          <a:bodyPr/>
          <a:lstStyle/>
          <a:p>
            <a:r>
              <a:rPr lang="en-US" dirty="0"/>
              <a:t>Combine or merge datasets with same row count</a:t>
            </a:r>
          </a:p>
        </p:txBody>
      </p:sp>
      <p:pic>
        <p:nvPicPr>
          <p:cNvPr id="6" name="Content Placeholder 5">
            <a:extLst>
              <a:ext uri="{FF2B5EF4-FFF2-40B4-BE49-F238E27FC236}">
                <a16:creationId xmlns:a16="http://schemas.microsoft.com/office/drawing/2014/main" id="{53842566-70D8-00FE-CE21-AE81BEAFBA19}"/>
              </a:ext>
            </a:extLst>
          </p:cNvPr>
          <p:cNvPicPr>
            <a:picLocks noGrp="1" noChangeAspect="1"/>
          </p:cNvPicPr>
          <p:nvPr>
            <p:ph sz="half" idx="1"/>
          </p:nvPr>
        </p:nvPicPr>
        <p:blipFill>
          <a:blip r:embed="rId2"/>
          <a:stretch>
            <a:fillRect/>
          </a:stretch>
        </p:blipFill>
        <p:spPr>
          <a:xfrm>
            <a:off x="700255" y="1421924"/>
            <a:ext cx="11165430" cy="4991113"/>
          </a:xfrm>
        </p:spPr>
      </p:pic>
    </p:spTree>
    <p:extLst>
      <p:ext uri="{BB962C8B-B14F-4D97-AF65-F5344CB8AC3E}">
        <p14:creationId xmlns:p14="http://schemas.microsoft.com/office/powerpoint/2010/main" val="3045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682B-009A-6ECF-E405-8B6A50E081BE}"/>
              </a:ext>
            </a:extLst>
          </p:cNvPr>
          <p:cNvSpPr>
            <a:spLocks noGrp="1"/>
          </p:cNvSpPr>
          <p:nvPr>
            <p:ph type="title"/>
          </p:nvPr>
        </p:nvSpPr>
        <p:spPr>
          <a:xfrm>
            <a:off x="554019" y="209955"/>
            <a:ext cx="10451534" cy="861298"/>
          </a:xfrm>
        </p:spPr>
        <p:txBody>
          <a:bodyPr/>
          <a:lstStyle/>
          <a:p>
            <a:r>
              <a:rPr lang="en-US" sz="4400" b="0" dirty="0">
                <a:solidFill>
                  <a:schemeClr val="tx1">
                    <a:lumMod val="95000"/>
                  </a:schemeClr>
                </a:solidFill>
                <a:effectLst/>
                <a:latin typeface="+mj-lt"/>
                <a:cs typeface="Dreaming Outloud Script Pro" panose="020F0502020204030204" pitchFamily="66" charset="0"/>
              </a:rPr>
              <a:t>Concatenate datasets with 1000 rows</a:t>
            </a:r>
            <a:endParaRPr lang="en-US" dirty="0"/>
          </a:p>
        </p:txBody>
      </p:sp>
      <p:pic>
        <p:nvPicPr>
          <p:cNvPr id="6" name="Content Placeholder 5">
            <a:extLst>
              <a:ext uri="{FF2B5EF4-FFF2-40B4-BE49-F238E27FC236}">
                <a16:creationId xmlns:a16="http://schemas.microsoft.com/office/drawing/2014/main" id="{B1495ADD-C6C5-9AC4-2587-40B129FD3F44}"/>
              </a:ext>
            </a:extLst>
          </p:cNvPr>
          <p:cNvPicPr>
            <a:picLocks noGrp="1" noChangeAspect="1"/>
          </p:cNvPicPr>
          <p:nvPr>
            <p:ph sz="half" idx="1"/>
          </p:nvPr>
        </p:nvPicPr>
        <p:blipFill>
          <a:blip r:embed="rId2"/>
          <a:stretch>
            <a:fillRect/>
          </a:stretch>
        </p:blipFill>
        <p:spPr>
          <a:xfrm>
            <a:off x="601532" y="1318679"/>
            <a:ext cx="10988936" cy="4715493"/>
          </a:xfrm>
        </p:spPr>
      </p:pic>
    </p:spTree>
    <p:extLst>
      <p:ext uri="{BB962C8B-B14F-4D97-AF65-F5344CB8AC3E}">
        <p14:creationId xmlns:p14="http://schemas.microsoft.com/office/powerpoint/2010/main" val="57929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F803-B307-FC8B-0526-7D1C80188312}"/>
              </a:ext>
            </a:extLst>
          </p:cNvPr>
          <p:cNvSpPr>
            <a:spLocks noGrp="1"/>
          </p:cNvSpPr>
          <p:nvPr>
            <p:ph type="title"/>
          </p:nvPr>
        </p:nvSpPr>
        <p:spPr/>
        <p:txBody>
          <a:bodyPr>
            <a:normAutofit fontScale="90000"/>
          </a:bodyPr>
          <a:lstStyle/>
          <a:p>
            <a:r>
              <a:rPr lang="en-US" dirty="0"/>
              <a:t>Detect and remove outliers</a:t>
            </a:r>
            <a:br>
              <a:rPr lang="en-US" dirty="0"/>
            </a:br>
            <a:br>
              <a:rPr lang="en-US" dirty="0"/>
            </a:br>
            <a:r>
              <a:rPr lang="en-US" dirty="0"/>
              <a:t>old shape (999, 15)            new shape (918, 15)</a:t>
            </a:r>
          </a:p>
        </p:txBody>
      </p:sp>
      <p:pic>
        <p:nvPicPr>
          <p:cNvPr id="6" name="Content Placeholder 5">
            <a:extLst>
              <a:ext uri="{FF2B5EF4-FFF2-40B4-BE49-F238E27FC236}">
                <a16:creationId xmlns:a16="http://schemas.microsoft.com/office/drawing/2014/main" id="{D2187F7F-A4B6-9F7A-A0CE-0B9E569830DE}"/>
              </a:ext>
            </a:extLst>
          </p:cNvPr>
          <p:cNvPicPr>
            <a:picLocks noGrp="1" noChangeAspect="1"/>
          </p:cNvPicPr>
          <p:nvPr>
            <p:ph sz="half" idx="1"/>
          </p:nvPr>
        </p:nvPicPr>
        <p:blipFill>
          <a:blip r:embed="rId2"/>
          <a:stretch>
            <a:fillRect/>
          </a:stretch>
        </p:blipFill>
        <p:spPr>
          <a:xfrm>
            <a:off x="567021" y="2341563"/>
            <a:ext cx="5336235" cy="3830575"/>
          </a:xfrm>
        </p:spPr>
      </p:pic>
      <p:pic>
        <p:nvPicPr>
          <p:cNvPr id="8" name="Content Placeholder 7">
            <a:extLst>
              <a:ext uri="{FF2B5EF4-FFF2-40B4-BE49-F238E27FC236}">
                <a16:creationId xmlns:a16="http://schemas.microsoft.com/office/drawing/2014/main" id="{D8DC9345-DC9F-2695-7A98-EBC6868616D1}"/>
              </a:ext>
            </a:extLst>
          </p:cNvPr>
          <p:cNvPicPr>
            <a:picLocks noGrp="1" noChangeAspect="1"/>
          </p:cNvPicPr>
          <p:nvPr>
            <p:ph sz="half" idx="2"/>
          </p:nvPr>
        </p:nvPicPr>
        <p:blipFill>
          <a:blip r:embed="rId3"/>
          <a:stretch>
            <a:fillRect/>
          </a:stretch>
        </p:blipFill>
        <p:spPr>
          <a:xfrm>
            <a:off x="6172200" y="2350325"/>
            <a:ext cx="5562600" cy="3830575"/>
          </a:xfrm>
        </p:spPr>
      </p:pic>
    </p:spTree>
    <p:extLst>
      <p:ext uri="{BB962C8B-B14F-4D97-AF65-F5344CB8AC3E}">
        <p14:creationId xmlns:p14="http://schemas.microsoft.com/office/powerpoint/2010/main" val="4136884580"/>
      </p:ext>
    </p:extLst>
  </p:cSld>
  <p:clrMapOvr>
    <a:masterClrMapping/>
  </p:clrMapOvr>
</p:sld>
</file>

<file path=ppt/theme/theme1.xml><?xml version="1.0" encoding="utf-8"?>
<a:theme xmlns:a="http://schemas.openxmlformats.org/drawingml/2006/main" name="TropicVTI">
  <a:themeElements>
    <a:clrScheme name="AnalogousFromRegularSeedRightStep">
      <a:dk1>
        <a:srgbClr val="000000"/>
      </a:dk1>
      <a:lt1>
        <a:srgbClr val="FFFFFF"/>
      </a:lt1>
      <a:dk2>
        <a:srgbClr val="3A3621"/>
      </a:dk2>
      <a:lt2>
        <a:srgbClr val="E2E5E8"/>
      </a:lt2>
      <a:accent1>
        <a:srgbClr val="D27D3E"/>
      </a:accent1>
      <a:accent2>
        <a:srgbClr val="B8A22A"/>
      </a:accent2>
      <a:accent3>
        <a:srgbClr val="8DAD33"/>
      </a:accent3>
      <a:accent4>
        <a:srgbClr val="58B72A"/>
      </a:accent4>
      <a:accent5>
        <a:srgbClr val="37BA43"/>
      </a:accent5>
      <a:accent6>
        <a:srgbClr val="2BB973"/>
      </a:accent6>
      <a:hlink>
        <a:srgbClr val="3F88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318</TotalTime>
  <Words>428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Nova</vt:lpstr>
      <vt:lpstr>Söhne</vt:lpstr>
      <vt:lpstr>TropicVTI</vt:lpstr>
      <vt:lpstr>Project  Data Acquisition &amp; Data Wrangling </vt:lpstr>
      <vt:lpstr>Introduction</vt:lpstr>
      <vt:lpstr>How to get start</vt:lpstr>
      <vt:lpstr>Import the important liabraries</vt:lpstr>
      <vt:lpstr>Access Data from onedrive</vt:lpstr>
      <vt:lpstr>Wrangling Method to clean and make the organized dataset</vt:lpstr>
      <vt:lpstr>Combine or merge datasets with same row count</vt:lpstr>
      <vt:lpstr>Concatenate datasets with 1000 rows</vt:lpstr>
      <vt:lpstr>Detect and remove outliers  old shape (999, 15)            new shape (918, 15)</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Data Acquisition &amp; Data Wrangling </dc:title>
  <dc:creator>Santosh Dhalwalkar</dc:creator>
  <cp:lastModifiedBy>Santosh Dhalwalkar</cp:lastModifiedBy>
  <cp:revision>32</cp:revision>
  <dcterms:created xsi:type="dcterms:W3CDTF">2024-04-25T06:14:38Z</dcterms:created>
  <dcterms:modified xsi:type="dcterms:W3CDTF">2024-04-25T11:33:37Z</dcterms:modified>
</cp:coreProperties>
</file>