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34649-568E-4BB7-B820-81712B857A0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26E59D3-3691-4AFD-800A-D6878B567938}">
      <dgm:prSet custT="1"/>
      <dgm:spPr/>
      <dgm:t>
        <a:bodyPr/>
        <a:lstStyle/>
        <a:p>
          <a:r>
            <a:rPr lang="en-US" sz="2400" b="0" i="0" baseline="0" dirty="0">
              <a:latin typeface="Roboto" panose="02000000000000000000" pitchFamily="2" charset="0"/>
              <a:ea typeface="Roboto" panose="02000000000000000000" pitchFamily="2" charset="0"/>
            </a:rPr>
            <a:t>Total Revenue: $15.43M</a:t>
          </a:r>
          <a:endParaRPr lang="en-US" sz="2400" b="0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0FF70FBE-BB69-4B60-9888-CC4F3FAA4D47}" type="parTrans" cxnId="{78484EED-535E-4978-970B-2A3C7195E3C1}">
      <dgm:prSet/>
      <dgm:spPr/>
      <dgm:t>
        <a:bodyPr/>
        <a:lstStyle/>
        <a:p>
          <a:endParaRPr lang="en-US" sz="2400" b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1F49B5E-A573-4243-BBEF-90555AFE9ED7}" type="sibTrans" cxnId="{78484EED-535E-4978-970B-2A3C7195E3C1}">
      <dgm:prSet custT="1"/>
      <dgm:spPr/>
      <dgm:t>
        <a:bodyPr/>
        <a:lstStyle/>
        <a:p>
          <a:endParaRPr lang="en-US" sz="2400" b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26EFFF41-CCB9-4D6B-9364-BBE2B4452C15}">
      <dgm:prSet custT="1"/>
      <dgm:spPr/>
      <dgm:t>
        <a:bodyPr/>
        <a:lstStyle/>
        <a:p>
          <a:r>
            <a:rPr lang="en-US" sz="2400" b="0" i="0" baseline="0">
              <a:latin typeface="Roboto" panose="02000000000000000000" pitchFamily="2" charset="0"/>
              <a:ea typeface="Roboto" panose="02000000000000000000" pitchFamily="2" charset="0"/>
            </a:rPr>
            <a:t>Total Cost: $4.95M</a:t>
          </a:r>
          <a:endParaRPr lang="en-US" sz="2400" b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F1C39AB7-DEFB-437B-8838-D1D7730A6B0C}" type="parTrans" cxnId="{149653C5-1313-43AE-9FCB-555A31B7FF1B}">
      <dgm:prSet/>
      <dgm:spPr/>
      <dgm:t>
        <a:bodyPr/>
        <a:lstStyle/>
        <a:p>
          <a:endParaRPr lang="en-US" sz="2400" b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58227626-2769-409E-A3F7-566520B0CDE5}" type="sibTrans" cxnId="{149653C5-1313-43AE-9FCB-555A31B7FF1B}">
      <dgm:prSet custT="1"/>
      <dgm:spPr/>
      <dgm:t>
        <a:bodyPr/>
        <a:lstStyle/>
        <a:p>
          <a:endParaRPr lang="en-US" sz="2400" b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6DCAFD3A-051B-443E-B9F1-0C9B2846A7DC}">
      <dgm:prSet custT="1"/>
      <dgm:spPr/>
      <dgm:t>
        <a:bodyPr/>
        <a:lstStyle/>
        <a:p>
          <a:r>
            <a:rPr lang="en-US" sz="2400" b="0" i="0" baseline="0">
              <a:latin typeface="Roboto" panose="02000000000000000000" pitchFamily="2" charset="0"/>
              <a:ea typeface="Roboto" panose="02000000000000000000" pitchFamily="2" charset="0"/>
            </a:rPr>
            <a:t>Net Profit: $10.48M</a:t>
          </a:r>
          <a:endParaRPr lang="en-US" sz="2400" b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A74B337E-4C04-4F35-982D-8A4F8AF7FFFC}" type="parTrans" cxnId="{F4D22062-B5C2-4426-A342-2131F2AC22B2}">
      <dgm:prSet/>
      <dgm:spPr/>
      <dgm:t>
        <a:bodyPr/>
        <a:lstStyle/>
        <a:p>
          <a:endParaRPr lang="en-US" sz="2400" b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8736AA7A-11B4-4C9C-9CE8-E77ECE51E1BA}" type="sibTrans" cxnId="{F4D22062-B5C2-4426-A342-2131F2AC22B2}">
      <dgm:prSet custT="1"/>
      <dgm:spPr/>
      <dgm:t>
        <a:bodyPr/>
        <a:lstStyle/>
        <a:p>
          <a:endParaRPr lang="en-US" sz="2400" b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EE442E4-D0F7-4CDB-9029-53840CF1F096}">
      <dgm:prSet custT="1"/>
      <dgm:spPr/>
      <dgm:t>
        <a:bodyPr/>
        <a:lstStyle/>
        <a:p>
          <a:r>
            <a:rPr lang="en-US" sz="2400" b="0" i="0" baseline="0">
              <a:latin typeface="Roboto" panose="02000000000000000000" pitchFamily="2" charset="0"/>
              <a:ea typeface="Roboto" panose="02000000000000000000" pitchFamily="2" charset="0"/>
            </a:rPr>
            <a:t>Profit Margin: 67.9%</a:t>
          </a:r>
          <a:endParaRPr lang="en-US" sz="2400" b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937D29E-9BA2-420D-8886-6910BB34EF92}" type="parTrans" cxnId="{22519361-5693-4B62-91BE-F18F1FB075DB}">
      <dgm:prSet/>
      <dgm:spPr/>
      <dgm:t>
        <a:bodyPr/>
        <a:lstStyle/>
        <a:p>
          <a:endParaRPr lang="en-US" sz="2400" b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02800878-6D87-41D7-8B8B-3C57D2B39E67}" type="sibTrans" cxnId="{22519361-5693-4B62-91BE-F18F1FB075DB}">
      <dgm:prSet custT="1"/>
      <dgm:spPr/>
      <dgm:t>
        <a:bodyPr/>
        <a:lstStyle/>
        <a:p>
          <a:endParaRPr lang="en-US" sz="2400" b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B67D1EB5-9384-44F2-85EE-A3B23DB284FA}">
      <dgm:prSet custT="1"/>
      <dgm:spPr/>
      <dgm:t>
        <a:bodyPr/>
        <a:lstStyle/>
        <a:p>
          <a:r>
            <a:rPr lang="en-US" sz="2400" b="0" i="0" baseline="0">
              <a:latin typeface="Roboto" panose="02000000000000000000" pitchFamily="2" charset="0"/>
              <a:ea typeface="Roboto" panose="02000000000000000000" pitchFamily="2" charset="0"/>
            </a:rPr>
            <a:t>Total Customers: 1,545</a:t>
          </a:r>
          <a:endParaRPr lang="en-US" sz="2400" b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C1A5533-2527-4188-9ACD-D2ACB571080E}" type="parTrans" cxnId="{A9CCB5B4-3507-4A2F-A433-28A1720CC8BF}">
      <dgm:prSet/>
      <dgm:spPr/>
      <dgm:t>
        <a:bodyPr/>
        <a:lstStyle/>
        <a:p>
          <a:endParaRPr lang="en-US" sz="2400" b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5211378E-EA99-42F8-AD2B-1A6DEFF5160A}" type="sibTrans" cxnId="{A9CCB5B4-3507-4A2F-A433-28A1720CC8BF}">
      <dgm:prSet/>
      <dgm:spPr/>
      <dgm:t>
        <a:bodyPr/>
        <a:lstStyle/>
        <a:p>
          <a:endParaRPr lang="en-US" sz="2400" b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BBC422A4-41E7-4B5E-A459-C769DE988418}" type="pres">
      <dgm:prSet presAssocID="{1E134649-568E-4BB7-B820-81712B857A06}" presName="outerComposite" presStyleCnt="0">
        <dgm:presLayoutVars>
          <dgm:chMax val="5"/>
          <dgm:dir/>
          <dgm:resizeHandles val="exact"/>
        </dgm:presLayoutVars>
      </dgm:prSet>
      <dgm:spPr/>
    </dgm:pt>
    <dgm:pt modelId="{E7A9B857-2684-4753-908C-105DA502EC99}" type="pres">
      <dgm:prSet presAssocID="{1E134649-568E-4BB7-B820-81712B857A06}" presName="dummyMaxCanvas" presStyleCnt="0">
        <dgm:presLayoutVars/>
      </dgm:prSet>
      <dgm:spPr/>
    </dgm:pt>
    <dgm:pt modelId="{229CA5C0-710A-4B6B-914B-BF48CE657536}" type="pres">
      <dgm:prSet presAssocID="{1E134649-568E-4BB7-B820-81712B857A06}" presName="FiveNodes_1" presStyleLbl="node1" presStyleIdx="0" presStyleCnt="5">
        <dgm:presLayoutVars>
          <dgm:bulletEnabled val="1"/>
        </dgm:presLayoutVars>
      </dgm:prSet>
      <dgm:spPr/>
    </dgm:pt>
    <dgm:pt modelId="{CEE354B3-AF3B-4D5D-939B-405F5F8CD561}" type="pres">
      <dgm:prSet presAssocID="{1E134649-568E-4BB7-B820-81712B857A06}" presName="FiveNodes_2" presStyleLbl="node1" presStyleIdx="1" presStyleCnt="5">
        <dgm:presLayoutVars>
          <dgm:bulletEnabled val="1"/>
        </dgm:presLayoutVars>
      </dgm:prSet>
      <dgm:spPr/>
    </dgm:pt>
    <dgm:pt modelId="{416BABE2-383D-4C67-A045-F935728A3717}" type="pres">
      <dgm:prSet presAssocID="{1E134649-568E-4BB7-B820-81712B857A06}" presName="FiveNodes_3" presStyleLbl="node1" presStyleIdx="2" presStyleCnt="5">
        <dgm:presLayoutVars>
          <dgm:bulletEnabled val="1"/>
        </dgm:presLayoutVars>
      </dgm:prSet>
      <dgm:spPr/>
    </dgm:pt>
    <dgm:pt modelId="{D81F9076-E354-4061-A0C0-035780FBBF3F}" type="pres">
      <dgm:prSet presAssocID="{1E134649-568E-4BB7-B820-81712B857A06}" presName="FiveNodes_4" presStyleLbl="node1" presStyleIdx="3" presStyleCnt="5">
        <dgm:presLayoutVars>
          <dgm:bulletEnabled val="1"/>
        </dgm:presLayoutVars>
      </dgm:prSet>
      <dgm:spPr/>
    </dgm:pt>
    <dgm:pt modelId="{8232C2EE-351C-4B0C-961E-71DD2C391E96}" type="pres">
      <dgm:prSet presAssocID="{1E134649-568E-4BB7-B820-81712B857A06}" presName="FiveNodes_5" presStyleLbl="node1" presStyleIdx="4" presStyleCnt="5">
        <dgm:presLayoutVars>
          <dgm:bulletEnabled val="1"/>
        </dgm:presLayoutVars>
      </dgm:prSet>
      <dgm:spPr/>
    </dgm:pt>
    <dgm:pt modelId="{D5ED3F77-75D8-4938-ABBA-3214B7F857E9}" type="pres">
      <dgm:prSet presAssocID="{1E134649-568E-4BB7-B820-81712B857A06}" presName="FiveConn_1-2" presStyleLbl="fgAccFollowNode1" presStyleIdx="0" presStyleCnt="4">
        <dgm:presLayoutVars>
          <dgm:bulletEnabled val="1"/>
        </dgm:presLayoutVars>
      </dgm:prSet>
      <dgm:spPr/>
    </dgm:pt>
    <dgm:pt modelId="{D2EBBD2D-A42E-4536-A891-0B5E43628A09}" type="pres">
      <dgm:prSet presAssocID="{1E134649-568E-4BB7-B820-81712B857A06}" presName="FiveConn_2-3" presStyleLbl="fgAccFollowNode1" presStyleIdx="1" presStyleCnt="4">
        <dgm:presLayoutVars>
          <dgm:bulletEnabled val="1"/>
        </dgm:presLayoutVars>
      </dgm:prSet>
      <dgm:spPr/>
    </dgm:pt>
    <dgm:pt modelId="{5669E624-ACEF-48FF-A5F0-67D8F0778A7A}" type="pres">
      <dgm:prSet presAssocID="{1E134649-568E-4BB7-B820-81712B857A06}" presName="FiveConn_3-4" presStyleLbl="fgAccFollowNode1" presStyleIdx="2" presStyleCnt="4">
        <dgm:presLayoutVars>
          <dgm:bulletEnabled val="1"/>
        </dgm:presLayoutVars>
      </dgm:prSet>
      <dgm:spPr/>
    </dgm:pt>
    <dgm:pt modelId="{0A18C502-5204-46B3-A533-6EDE3AEA0630}" type="pres">
      <dgm:prSet presAssocID="{1E134649-568E-4BB7-B820-81712B857A06}" presName="FiveConn_4-5" presStyleLbl="fgAccFollowNode1" presStyleIdx="3" presStyleCnt="4">
        <dgm:presLayoutVars>
          <dgm:bulletEnabled val="1"/>
        </dgm:presLayoutVars>
      </dgm:prSet>
      <dgm:spPr/>
    </dgm:pt>
    <dgm:pt modelId="{D8531C77-9F9A-4C0B-AFCB-32C7B95A92CD}" type="pres">
      <dgm:prSet presAssocID="{1E134649-568E-4BB7-B820-81712B857A06}" presName="FiveNodes_1_text" presStyleLbl="node1" presStyleIdx="4" presStyleCnt="5">
        <dgm:presLayoutVars>
          <dgm:bulletEnabled val="1"/>
        </dgm:presLayoutVars>
      </dgm:prSet>
      <dgm:spPr/>
    </dgm:pt>
    <dgm:pt modelId="{56043A76-5585-459A-B919-FE28234DDB67}" type="pres">
      <dgm:prSet presAssocID="{1E134649-568E-4BB7-B820-81712B857A06}" presName="FiveNodes_2_text" presStyleLbl="node1" presStyleIdx="4" presStyleCnt="5">
        <dgm:presLayoutVars>
          <dgm:bulletEnabled val="1"/>
        </dgm:presLayoutVars>
      </dgm:prSet>
      <dgm:spPr/>
    </dgm:pt>
    <dgm:pt modelId="{D3C96EF6-40B6-4D52-9745-01D766C34AC4}" type="pres">
      <dgm:prSet presAssocID="{1E134649-568E-4BB7-B820-81712B857A06}" presName="FiveNodes_3_text" presStyleLbl="node1" presStyleIdx="4" presStyleCnt="5">
        <dgm:presLayoutVars>
          <dgm:bulletEnabled val="1"/>
        </dgm:presLayoutVars>
      </dgm:prSet>
      <dgm:spPr/>
    </dgm:pt>
    <dgm:pt modelId="{D5AC56FD-6D82-4902-865A-4107425C74BD}" type="pres">
      <dgm:prSet presAssocID="{1E134649-568E-4BB7-B820-81712B857A06}" presName="FiveNodes_4_text" presStyleLbl="node1" presStyleIdx="4" presStyleCnt="5">
        <dgm:presLayoutVars>
          <dgm:bulletEnabled val="1"/>
        </dgm:presLayoutVars>
      </dgm:prSet>
      <dgm:spPr/>
    </dgm:pt>
    <dgm:pt modelId="{EA0C7706-A3DF-4819-AABA-B22179FB966E}" type="pres">
      <dgm:prSet presAssocID="{1E134649-568E-4BB7-B820-81712B857A0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75E2917-D01F-43A8-9CB8-30052D75E189}" type="presOf" srcId="{626E59D3-3691-4AFD-800A-D6878B567938}" destId="{229CA5C0-710A-4B6B-914B-BF48CE657536}" srcOrd="0" destOrd="0" presId="urn:microsoft.com/office/officeart/2005/8/layout/vProcess5"/>
    <dgm:cxn modelId="{D442E929-E517-4B21-BB91-FBF1D9DD2DB7}" type="presOf" srcId="{1E134649-568E-4BB7-B820-81712B857A06}" destId="{BBC422A4-41E7-4B5E-A459-C769DE988418}" srcOrd="0" destOrd="0" presId="urn:microsoft.com/office/officeart/2005/8/layout/vProcess5"/>
    <dgm:cxn modelId="{7A28C32F-5347-43F9-90E2-840E72E15AC0}" type="presOf" srcId="{6DCAFD3A-051B-443E-B9F1-0C9B2846A7DC}" destId="{416BABE2-383D-4C67-A045-F935728A3717}" srcOrd="0" destOrd="0" presId="urn:microsoft.com/office/officeart/2005/8/layout/vProcess5"/>
    <dgm:cxn modelId="{DF07873B-7E02-46D2-9AED-B59F7A2931C3}" type="presOf" srcId="{26EFFF41-CCB9-4D6B-9364-BBE2B4452C15}" destId="{56043A76-5585-459A-B919-FE28234DDB67}" srcOrd="1" destOrd="0" presId="urn:microsoft.com/office/officeart/2005/8/layout/vProcess5"/>
    <dgm:cxn modelId="{22519361-5693-4B62-91BE-F18F1FB075DB}" srcId="{1E134649-568E-4BB7-B820-81712B857A06}" destId="{EEE442E4-D0F7-4CDB-9029-53840CF1F096}" srcOrd="3" destOrd="0" parTransId="{9937D29E-9BA2-420D-8886-6910BB34EF92}" sibTransId="{02800878-6D87-41D7-8B8B-3C57D2B39E67}"/>
    <dgm:cxn modelId="{15629F61-7F2F-4F43-8489-FE766EE8A9FF}" type="presOf" srcId="{02800878-6D87-41D7-8B8B-3C57D2B39E67}" destId="{0A18C502-5204-46B3-A533-6EDE3AEA0630}" srcOrd="0" destOrd="0" presId="urn:microsoft.com/office/officeart/2005/8/layout/vProcess5"/>
    <dgm:cxn modelId="{F4D22062-B5C2-4426-A342-2131F2AC22B2}" srcId="{1E134649-568E-4BB7-B820-81712B857A06}" destId="{6DCAFD3A-051B-443E-B9F1-0C9B2846A7DC}" srcOrd="2" destOrd="0" parTransId="{A74B337E-4C04-4F35-982D-8A4F8AF7FFFC}" sibTransId="{8736AA7A-11B4-4C9C-9CE8-E77ECE51E1BA}"/>
    <dgm:cxn modelId="{A7F18E50-F981-4139-B7CC-25CDA4E4E893}" type="presOf" srcId="{626E59D3-3691-4AFD-800A-D6878B567938}" destId="{D8531C77-9F9A-4C0B-AFCB-32C7B95A92CD}" srcOrd="1" destOrd="0" presId="urn:microsoft.com/office/officeart/2005/8/layout/vProcess5"/>
    <dgm:cxn modelId="{95502B77-9A2D-4BAF-A85D-778D7BF26952}" type="presOf" srcId="{B67D1EB5-9384-44F2-85EE-A3B23DB284FA}" destId="{8232C2EE-351C-4B0C-961E-71DD2C391E96}" srcOrd="0" destOrd="0" presId="urn:microsoft.com/office/officeart/2005/8/layout/vProcess5"/>
    <dgm:cxn modelId="{0166857F-4261-4486-9213-90A5D5035A4B}" type="presOf" srcId="{EEE442E4-D0F7-4CDB-9029-53840CF1F096}" destId="{D81F9076-E354-4061-A0C0-035780FBBF3F}" srcOrd="0" destOrd="0" presId="urn:microsoft.com/office/officeart/2005/8/layout/vProcess5"/>
    <dgm:cxn modelId="{D869A688-B89E-49A5-9883-FF77C2E279A6}" type="presOf" srcId="{26EFFF41-CCB9-4D6B-9364-BBE2B4452C15}" destId="{CEE354B3-AF3B-4D5D-939B-405F5F8CD561}" srcOrd="0" destOrd="0" presId="urn:microsoft.com/office/officeart/2005/8/layout/vProcess5"/>
    <dgm:cxn modelId="{9569D694-72F4-43AC-A3D0-9F8F29DBD8DA}" type="presOf" srcId="{B67D1EB5-9384-44F2-85EE-A3B23DB284FA}" destId="{EA0C7706-A3DF-4819-AABA-B22179FB966E}" srcOrd="1" destOrd="0" presId="urn:microsoft.com/office/officeart/2005/8/layout/vProcess5"/>
    <dgm:cxn modelId="{DB7F27AF-790A-4187-803D-54E7E8DF4C09}" type="presOf" srcId="{8736AA7A-11B4-4C9C-9CE8-E77ECE51E1BA}" destId="{5669E624-ACEF-48FF-A5F0-67D8F0778A7A}" srcOrd="0" destOrd="0" presId="urn:microsoft.com/office/officeart/2005/8/layout/vProcess5"/>
    <dgm:cxn modelId="{A9CCB5B4-3507-4A2F-A433-28A1720CC8BF}" srcId="{1E134649-568E-4BB7-B820-81712B857A06}" destId="{B67D1EB5-9384-44F2-85EE-A3B23DB284FA}" srcOrd="4" destOrd="0" parTransId="{7C1A5533-2527-4188-9ACD-D2ACB571080E}" sibTransId="{5211378E-EA99-42F8-AD2B-1A6DEFF5160A}"/>
    <dgm:cxn modelId="{149653C5-1313-43AE-9FCB-555A31B7FF1B}" srcId="{1E134649-568E-4BB7-B820-81712B857A06}" destId="{26EFFF41-CCB9-4D6B-9364-BBE2B4452C15}" srcOrd="1" destOrd="0" parTransId="{F1C39AB7-DEFB-437B-8838-D1D7730A6B0C}" sibTransId="{58227626-2769-409E-A3F7-566520B0CDE5}"/>
    <dgm:cxn modelId="{B9EA37DE-93D3-4D67-8560-3492D62B706B}" type="presOf" srcId="{6DCAFD3A-051B-443E-B9F1-0C9B2846A7DC}" destId="{D3C96EF6-40B6-4D52-9745-01D766C34AC4}" srcOrd="1" destOrd="0" presId="urn:microsoft.com/office/officeart/2005/8/layout/vProcess5"/>
    <dgm:cxn modelId="{C10F6DE1-BDC0-4F6B-BE8A-4B2C56C58A14}" type="presOf" srcId="{41F49B5E-A573-4243-BBEF-90555AFE9ED7}" destId="{D5ED3F77-75D8-4938-ABBA-3214B7F857E9}" srcOrd="0" destOrd="0" presId="urn:microsoft.com/office/officeart/2005/8/layout/vProcess5"/>
    <dgm:cxn modelId="{78484EED-535E-4978-970B-2A3C7195E3C1}" srcId="{1E134649-568E-4BB7-B820-81712B857A06}" destId="{626E59D3-3691-4AFD-800A-D6878B567938}" srcOrd="0" destOrd="0" parTransId="{0FF70FBE-BB69-4B60-9888-CC4F3FAA4D47}" sibTransId="{41F49B5E-A573-4243-BBEF-90555AFE9ED7}"/>
    <dgm:cxn modelId="{DA0E4FEF-F8A8-41E4-B678-1FD83B3D603B}" type="presOf" srcId="{EEE442E4-D0F7-4CDB-9029-53840CF1F096}" destId="{D5AC56FD-6D82-4902-865A-4107425C74BD}" srcOrd="1" destOrd="0" presId="urn:microsoft.com/office/officeart/2005/8/layout/vProcess5"/>
    <dgm:cxn modelId="{AEB95DF8-DDED-45AF-970C-CC23CAF0DC6F}" type="presOf" srcId="{58227626-2769-409E-A3F7-566520B0CDE5}" destId="{D2EBBD2D-A42E-4536-A891-0B5E43628A09}" srcOrd="0" destOrd="0" presId="urn:microsoft.com/office/officeart/2005/8/layout/vProcess5"/>
    <dgm:cxn modelId="{DC93380C-FCAB-4599-AB5B-F3FB1F8A1AE1}" type="presParOf" srcId="{BBC422A4-41E7-4B5E-A459-C769DE988418}" destId="{E7A9B857-2684-4753-908C-105DA502EC99}" srcOrd="0" destOrd="0" presId="urn:microsoft.com/office/officeart/2005/8/layout/vProcess5"/>
    <dgm:cxn modelId="{121777D8-DA52-4CD0-910B-CF98BB63C54E}" type="presParOf" srcId="{BBC422A4-41E7-4B5E-A459-C769DE988418}" destId="{229CA5C0-710A-4B6B-914B-BF48CE657536}" srcOrd="1" destOrd="0" presId="urn:microsoft.com/office/officeart/2005/8/layout/vProcess5"/>
    <dgm:cxn modelId="{35FB7F9D-8EF4-4070-A5DE-9EC5D4B8873E}" type="presParOf" srcId="{BBC422A4-41E7-4B5E-A459-C769DE988418}" destId="{CEE354B3-AF3B-4D5D-939B-405F5F8CD561}" srcOrd="2" destOrd="0" presId="urn:microsoft.com/office/officeart/2005/8/layout/vProcess5"/>
    <dgm:cxn modelId="{F49BF9CF-3DC3-4206-BE5D-E68DB2C0B4A0}" type="presParOf" srcId="{BBC422A4-41E7-4B5E-A459-C769DE988418}" destId="{416BABE2-383D-4C67-A045-F935728A3717}" srcOrd="3" destOrd="0" presId="urn:microsoft.com/office/officeart/2005/8/layout/vProcess5"/>
    <dgm:cxn modelId="{FF717F69-F003-4334-A008-759F86007134}" type="presParOf" srcId="{BBC422A4-41E7-4B5E-A459-C769DE988418}" destId="{D81F9076-E354-4061-A0C0-035780FBBF3F}" srcOrd="4" destOrd="0" presId="urn:microsoft.com/office/officeart/2005/8/layout/vProcess5"/>
    <dgm:cxn modelId="{B21E4FA8-0BE9-4E04-9853-DC6453208B77}" type="presParOf" srcId="{BBC422A4-41E7-4B5E-A459-C769DE988418}" destId="{8232C2EE-351C-4B0C-961E-71DD2C391E96}" srcOrd="5" destOrd="0" presId="urn:microsoft.com/office/officeart/2005/8/layout/vProcess5"/>
    <dgm:cxn modelId="{57AA3918-A817-4EDD-AE62-FAE1CC27E547}" type="presParOf" srcId="{BBC422A4-41E7-4B5E-A459-C769DE988418}" destId="{D5ED3F77-75D8-4938-ABBA-3214B7F857E9}" srcOrd="6" destOrd="0" presId="urn:microsoft.com/office/officeart/2005/8/layout/vProcess5"/>
    <dgm:cxn modelId="{E682E1E4-5970-492D-800B-53974689532F}" type="presParOf" srcId="{BBC422A4-41E7-4B5E-A459-C769DE988418}" destId="{D2EBBD2D-A42E-4536-A891-0B5E43628A09}" srcOrd="7" destOrd="0" presId="urn:microsoft.com/office/officeart/2005/8/layout/vProcess5"/>
    <dgm:cxn modelId="{9C031171-91E8-43D9-A36E-88F184FC66A5}" type="presParOf" srcId="{BBC422A4-41E7-4B5E-A459-C769DE988418}" destId="{5669E624-ACEF-48FF-A5F0-67D8F0778A7A}" srcOrd="8" destOrd="0" presId="urn:microsoft.com/office/officeart/2005/8/layout/vProcess5"/>
    <dgm:cxn modelId="{66262232-91C9-47F4-AF8B-E72C16732643}" type="presParOf" srcId="{BBC422A4-41E7-4B5E-A459-C769DE988418}" destId="{0A18C502-5204-46B3-A533-6EDE3AEA0630}" srcOrd="9" destOrd="0" presId="urn:microsoft.com/office/officeart/2005/8/layout/vProcess5"/>
    <dgm:cxn modelId="{CA3D7075-B1B0-438E-A82E-582F52B8A6EA}" type="presParOf" srcId="{BBC422A4-41E7-4B5E-A459-C769DE988418}" destId="{D8531C77-9F9A-4C0B-AFCB-32C7B95A92CD}" srcOrd="10" destOrd="0" presId="urn:microsoft.com/office/officeart/2005/8/layout/vProcess5"/>
    <dgm:cxn modelId="{216A7020-7571-4A9C-9F76-3686817CE90E}" type="presParOf" srcId="{BBC422A4-41E7-4B5E-A459-C769DE988418}" destId="{56043A76-5585-459A-B919-FE28234DDB67}" srcOrd="11" destOrd="0" presId="urn:microsoft.com/office/officeart/2005/8/layout/vProcess5"/>
    <dgm:cxn modelId="{64419E27-8193-4A51-AE31-28CA666D956F}" type="presParOf" srcId="{BBC422A4-41E7-4B5E-A459-C769DE988418}" destId="{D3C96EF6-40B6-4D52-9745-01D766C34AC4}" srcOrd="12" destOrd="0" presId="urn:microsoft.com/office/officeart/2005/8/layout/vProcess5"/>
    <dgm:cxn modelId="{BEE46DA8-2116-4492-9D9B-2267A717201E}" type="presParOf" srcId="{BBC422A4-41E7-4B5E-A459-C769DE988418}" destId="{D5AC56FD-6D82-4902-865A-4107425C74BD}" srcOrd="13" destOrd="0" presId="urn:microsoft.com/office/officeart/2005/8/layout/vProcess5"/>
    <dgm:cxn modelId="{6924AE4F-28B6-48BE-9556-1190D685CCAB}" type="presParOf" srcId="{BBC422A4-41E7-4B5E-A459-C769DE988418}" destId="{EA0C7706-A3DF-4819-AABA-B22179FB966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6BAFC7-8C64-4D56-8179-7859B1AAAADE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76C4DC5-561A-4E76-8844-578247AB10D6}">
      <dgm:prSet custT="1"/>
      <dgm:spPr/>
      <dgm:t>
        <a:bodyPr/>
        <a:lstStyle/>
        <a:p>
          <a:r>
            <a:rPr lang="en-US" sz="2000">
              <a:latin typeface="Roboto" panose="02000000000000000000" pitchFamily="2" charset="0"/>
              <a:ea typeface="Roboto" panose="02000000000000000000" pitchFamily="2" charset="0"/>
            </a:rPr>
            <a:t>January: $4.85M</a:t>
          </a:r>
        </a:p>
      </dgm:t>
    </dgm:pt>
    <dgm:pt modelId="{AC49C36F-4A3C-4F1F-B874-B1D8219AA199}" type="parTrans" cxnId="{D60430E3-3D66-41E5-896E-D85B99F2EE1F}">
      <dgm:prSet/>
      <dgm:spPr/>
      <dgm:t>
        <a:bodyPr/>
        <a:lstStyle/>
        <a:p>
          <a:endParaRPr lang="en-US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0CFA23C-B736-48E2-8ADC-D3F7699964F2}" type="sibTrans" cxnId="{D60430E3-3D66-41E5-896E-D85B99F2EE1F}">
      <dgm:prSet/>
      <dgm:spPr/>
      <dgm:t>
        <a:bodyPr/>
        <a:lstStyle/>
        <a:p>
          <a:endParaRPr lang="en-US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20F9F555-14D1-42F7-ABBD-9A9BADC35CE4}">
      <dgm:prSet custT="1"/>
      <dgm:spPr/>
      <dgm:t>
        <a:bodyPr/>
        <a:lstStyle/>
        <a:p>
          <a:r>
            <a:rPr lang="en-US" sz="2000" dirty="0">
              <a:latin typeface="Roboto" panose="02000000000000000000" pitchFamily="2" charset="0"/>
              <a:ea typeface="Roboto" panose="02000000000000000000" pitchFamily="2" charset="0"/>
            </a:rPr>
            <a:t>February: $5.16M</a:t>
          </a:r>
        </a:p>
      </dgm:t>
    </dgm:pt>
    <dgm:pt modelId="{917196E1-E65D-457E-B0B8-C5EF191BCB79}" type="parTrans" cxnId="{4A94E5FA-7FB3-4B55-8D1B-B6B35735D056}">
      <dgm:prSet/>
      <dgm:spPr/>
      <dgm:t>
        <a:bodyPr/>
        <a:lstStyle/>
        <a:p>
          <a:endParaRPr lang="en-US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8AB49E4-6B71-4A11-9A1F-7473EFF4DA39}" type="sibTrans" cxnId="{4A94E5FA-7FB3-4B55-8D1B-B6B35735D056}">
      <dgm:prSet/>
      <dgm:spPr/>
      <dgm:t>
        <a:bodyPr/>
        <a:lstStyle/>
        <a:p>
          <a:endParaRPr lang="en-US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B0AA86CF-6AF7-4464-82F0-F5E22F93FF1D}">
      <dgm:prSet custT="1"/>
      <dgm:spPr/>
      <dgm:t>
        <a:bodyPr/>
        <a:lstStyle/>
        <a:p>
          <a:r>
            <a:rPr lang="en-US" sz="2000">
              <a:latin typeface="Roboto" panose="02000000000000000000" pitchFamily="2" charset="0"/>
              <a:ea typeface="Roboto" panose="02000000000000000000" pitchFamily="2" charset="0"/>
            </a:rPr>
            <a:t>March: $5.41M</a:t>
          </a:r>
        </a:p>
      </dgm:t>
    </dgm:pt>
    <dgm:pt modelId="{D56183F7-9DD5-4E77-8E68-AD9C2B315802}" type="parTrans" cxnId="{095EC44A-16AD-40B9-95AE-5CB073B340CD}">
      <dgm:prSet/>
      <dgm:spPr/>
      <dgm:t>
        <a:bodyPr/>
        <a:lstStyle/>
        <a:p>
          <a:endParaRPr lang="en-US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B39879AA-A139-4926-8523-ADA1DC8CC5EB}" type="sibTrans" cxnId="{095EC44A-16AD-40B9-95AE-5CB073B340CD}">
      <dgm:prSet/>
      <dgm:spPr/>
      <dgm:t>
        <a:bodyPr/>
        <a:lstStyle/>
        <a:p>
          <a:endParaRPr lang="en-US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C05A5F5-6CB6-4C25-BF8D-1EF940DDE0CB}">
      <dgm:prSet custT="1"/>
      <dgm:spPr/>
      <dgm:t>
        <a:bodyPr/>
        <a:lstStyle/>
        <a:p>
          <a:r>
            <a:rPr lang="en-US" sz="2000">
              <a:latin typeface="Roboto" panose="02000000000000000000" pitchFamily="2" charset="0"/>
              <a:ea typeface="Roboto" panose="02000000000000000000" pitchFamily="2" charset="0"/>
            </a:rPr>
            <a:t>Steady month-over-month growth observed</a:t>
          </a:r>
        </a:p>
      </dgm:t>
    </dgm:pt>
    <dgm:pt modelId="{24CA4F6B-0FDE-4069-92BA-F16D40270155}" type="parTrans" cxnId="{9FFDB2ED-E140-4240-94D8-DC56CBC0AB9B}">
      <dgm:prSet/>
      <dgm:spPr/>
      <dgm:t>
        <a:bodyPr/>
        <a:lstStyle/>
        <a:p>
          <a:endParaRPr lang="en-US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8B1D1AC7-5835-44C1-9FEC-8F1DF9461594}" type="sibTrans" cxnId="{9FFDB2ED-E140-4240-94D8-DC56CBC0AB9B}">
      <dgm:prSet/>
      <dgm:spPr/>
      <dgm:t>
        <a:bodyPr/>
        <a:lstStyle/>
        <a:p>
          <a:endParaRPr lang="en-US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B443345-B3F0-4DFE-B8BB-F970A035DC60}" type="pres">
      <dgm:prSet presAssocID="{AF6BAFC7-8C64-4D56-8179-7859B1AAAADE}" presName="matrix" presStyleCnt="0">
        <dgm:presLayoutVars>
          <dgm:chMax val="1"/>
          <dgm:dir/>
          <dgm:resizeHandles val="exact"/>
        </dgm:presLayoutVars>
      </dgm:prSet>
      <dgm:spPr/>
    </dgm:pt>
    <dgm:pt modelId="{7D6C451D-1DCE-4068-8A52-0B696EAAA255}" type="pres">
      <dgm:prSet presAssocID="{AF6BAFC7-8C64-4D56-8179-7859B1AAAADE}" presName="diamond" presStyleLbl="bgShp" presStyleIdx="0" presStyleCnt="1"/>
      <dgm:spPr/>
    </dgm:pt>
    <dgm:pt modelId="{C4E00323-B6B6-4F98-84D3-9D87BB3EDDB1}" type="pres">
      <dgm:prSet presAssocID="{AF6BAFC7-8C64-4D56-8179-7859B1AAAAD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DBED936-E423-4B88-A1F8-3E8CA89429D7}" type="pres">
      <dgm:prSet presAssocID="{AF6BAFC7-8C64-4D56-8179-7859B1AAAAD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98C23C-A7D2-4DC8-88D7-D611D8395049}" type="pres">
      <dgm:prSet presAssocID="{AF6BAFC7-8C64-4D56-8179-7859B1AAAAD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1131DCE-F3D8-4A26-BCBD-696967EF7BB1}" type="pres">
      <dgm:prSet presAssocID="{AF6BAFC7-8C64-4D56-8179-7859B1AAAAD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D63EF16-2A99-40A5-9042-86A86AF7D9CC}" type="presOf" srcId="{AF6BAFC7-8C64-4D56-8179-7859B1AAAADE}" destId="{9B443345-B3F0-4DFE-B8BB-F970A035DC60}" srcOrd="0" destOrd="0" presId="urn:microsoft.com/office/officeart/2005/8/layout/matrix3"/>
    <dgm:cxn modelId="{A02ACA35-4DF8-4889-9F32-A3FA99EFC2E5}" type="presOf" srcId="{E76C4DC5-561A-4E76-8844-578247AB10D6}" destId="{C4E00323-B6B6-4F98-84D3-9D87BB3EDDB1}" srcOrd="0" destOrd="0" presId="urn:microsoft.com/office/officeart/2005/8/layout/matrix3"/>
    <dgm:cxn modelId="{095EC44A-16AD-40B9-95AE-5CB073B340CD}" srcId="{AF6BAFC7-8C64-4D56-8179-7859B1AAAADE}" destId="{B0AA86CF-6AF7-4464-82F0-F5E22F93FF1D}" srcOrd="2" destOrd="0" parTransId="{D56183F7-9DD5-4E77-8E68-AD9C2B315802}" sibTransId="{B39879AA-A139-4926-8523-ADA1DC8CC5EB}"/>
    <dgm:cxn modelId="{EB05BEBF-2290-4234-88D0-90BCECB17F45}" type="presOf" srcId="{B0AA86CF-6AF7-4464-82F0-F5E22F93FF1D}" destId="{A198C23C-A7D2-4DC8-88D7-D611D8395049}" srcOrd="0" destOrd="0" presId="urn:microsoft.com/office/officeart/2005/8/layout/matrix3"/>
    <dgm:cxn modelId="{D5ABF1C4-E3AF-48DE-A659-DE1D481AA82B}" type="presOf" srcId="{20F9F555-14D1-42F7-ABBD-9A9BADC35CE4}" destId="{CDBED936-E423-4B88-A1F8-3E8CA89429D7}" srcOrd="0" destOrd="0" presId="urn:microsoft.com/office/officeart/2005/8/layout/matrix3"/>
    <dgm:cxn modelId="{D60430E3-3D66-41E5-896E-D85B99F2EE1F}" srcId="{AF6BAFC7-8C64-4D56-8179-7859B1AAAADE}" destId="{E76C4DC5-561A-4E76-8844-578247AB10D6}" srcOrd="0" destOrd="0" parTransId="{AC49C36F-4A3C-4F1F-B874-B1D8219AA199}" sibTransId="{70CFA23C-B736-48E2-8ADC-D3F7699964F2}"/>
    <dgm:cxn modelId="{FBAD4CEA-BC3E-43C7-BEC7-4397E0AB7EBB}" type="presOf" srcId="{1C05A5F5-6CB6-4C25-BF8D-1EF940DDE0CB}" destId="{C1131DCE-F3D8-4A26-BCBD-696967EF7BB1}" srcOrd="0" destOrd="0" presId="urn:microsoft.com/office/officeart/2005/8/layout/matrix3"/>
    <dgm:cxn modelId="{9FFDB2ED-E140-4240-94D8-DC56CBC0AB9B}" srcId="{AF6BAFC7-8C64-4D56-8179-7859B1AAAADE}" destId="{1C05A5F5-6CB6-4C25-BF8D-1EF940DDE0CB}" srcOrd="3" destOrd="0" parTransId="{24CA4F6B-0FDE-4069-92BA-F16D40270155}" sibTransId="{8B1D1AC7-5835-44C1-9FEC-8F1DF9461594}"/>
    <dgm:cxn modelId="{4A94E5FA-7FB3-4B55-8D1B-B6B35735D056}" srcId="{AF6BAFC7-8C64-4D56-8179-7859B1AAAADE}" destId="{20F9F555-14D1-42F7-ABBD-9A9BADC35CE4}" srcOrd="1" destOrd="0" parTransId="{917196E1-E65D-457E-B0B8-C5EF191BCB79}" sibTransId="{18AB49E4-6B71-4A11-9A1F-7473EFF4DA39}"/>
    <dgm:cxn modelId="{0F9D6EF9-F690-4B5E-B395-A5DBD99D641B}" type="presParOf" srcId="{9B443345-B3F0-4DFE-B8BB-F970A035DC60}" destId="{7D6C451D-1DCE-4068-8A52-0B696EAAA255}" srcOrd="0" destOrd="0" presId="urn:microsoft.com/office/officeart/2005/8/layout/matrix3"/>
    <dgm:cxn modelId="{CF433020-DCE4-4B2B-9B1B-E2750C7BF8DE}" type="presParOf" srcId="{9B443345-B3F0-4DFE-B8BB-F970A035DC60}" destId="{C4E00323-B6B6-4F98-84D3-9D87BB3EDDB1}" srcOrd="1" destOrd="0" presId="urn:microsoft.com/office/officeart/2005/8/layout/matrix3"/>
    <dgm:cxn modelId="{FA373C86-6DBA-4661-8707-1A80DF0E1D4B}" type="presParOf" srcId="{9B443345-B3F0-4DFE-B8BB-F970A035DC60}" destId="{CDBED936-E423-4B88-A1F8-3E8CA89429D7}" srcOrd="2" destOrd="0" presId="urn:microsoft.com/office/officeart/2005/8/layout/matrix3"/>
    <dgm:cxn modelId="{390D635A-A659-440F-A53D-9BDED13D7D97}" type="presParOf" srcId="{9B443345-B3F0-4DFE-B8BB-F970A035DC60}" destId="{A198C23C-A7D2-4DC8-88D7-D611D8395049}" srcOrd="3" destOrd="0" presId="urn:microsoft.com/office/officeart/2005/8/layout/matrix3"/>
    <dgm:cxn modelId="{3F863F72-6B31-49E3-BCB3-4B8E04F72DEE}" type="presParOf" srcId="{9B443345-B3F0-4DFE-B8BB-F970A035DC60}" destId="{C1131DCE-F3D8-4A26-BCBD-696967EF7BB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4C1866-4D97-4654-9B83-82B4B00781EB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E8A72B-FB38-4089-A1DA-B156CC078914}">
      <dgm:prSet custT="1"/>
      <dgm:spPr/>
      <dgm:t>
        <a:bodyPr/>
        <a:lstStyle/>
        <a:p>
          <a:r>
            <a:rPr lang="en-US" sz="2400" dirty="0">
              <a:latin typeface="Roboto" panose="02000000000000000000" pitchFamily="2" charset="0"/>
              <a:ea typeface="Roboto" panose="02000000000000000000" pitchFamily="2" charset="0"/>
            </a:rPr>
            <a:t>Midwest: $4.1M</a:t>
          </a:r>
        </a:p>
      </dgm:t>
    </dgm:pt>
    <dgm:pt modelId="{3491BAD8-CB6C-483D-ABB3-FE8F56F7CE6F}" type="parTrans" cxnId="{7B3542AF-61EF-4509-BDE9-97308F6DC7C2}">
      <dgm:prSet/>
      <dgm:spPr/>
      <dgm:t>
        <a:bodyPr/>
        <a:lstStyle/>
        <a:p>
          <a:endParaRPr lang="en-US" sz="24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47E16221-0199-4722-8B44-A7AF3A6F0D01}" type="sibTrans" cxnId="{7B3542AF-61EF-4509-BDE9-97308F6DC7C2}">
      <dgm:prSet/>
      <dgm:spPr/>
      <dgm:t>
        <a:bodyPr/>
        <a:lstStyle/>
        <a:p>
          <a:endParaRPr lang="en-US" sz="24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DBD9CE56-B970-407D-A9D0-246800E0ADC8}">
      <dgm:prSet custT="1"/>
      <dgm:spPr/>
      <dgm:t>
        <a:bodyPr/>
        <a:lstStyle/>
        <a:p>
          <a:r>
            <a:rPr lang="en-US" sz="2400">
              <a:latin typeface="Roboto" panose="02000000000000000000" pitchFamily="2" charset="0"/>
              <a:ea typeface="Roboto" panose="02000000000000000000" pitchFamily="2" charset="0"/>
            </a:rPr>
            <a:t>West: $4.0M</a:t>
          </a:r>
        </a:p>
      </dgm:t>
    </dgm:pt>
    <dgm:pt modelId="{3C7FC716-1165-48A1-A971-6DFD32E55A84}" type="parTrans" cxnId="{184AED87-E9C2-48B1-8A4D-E810FA5D775A}">
      <dgm:prSet/>
      <dgm:spPr/>
      <dgm:t>
        <a:bodyPr/>
        <a:lstStyle/>
        <a:p>
          <a:endParaRPr lang="en-US" sz="24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0BDF447-50BB-4586-9AB8-A3CCEF09FD55}" type="sibTrans" cxnId="{184AED87-E9C2-48B1-8A4D-E810FA5D775A}">
      <dgm:prSet/>
      <dgm:spPr/>
      <dgm:t>
        <a:bodyPr/>
        <a:lstStyle/>
        <a:p>
          <a:endParaRPr lang="en-US" sz="24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0EF938AB-46FF-4182-8BFB-6529557E1735}">
      <dgm:prSet custT="1"/>
      <dgm:spPr/>
      <dgm:t>
        <a:bodyPr/>
        <a:lstStyle/>
        <a:p>
          <a:r>
            <a:rPr lang="en-US" sz="2400">
              <a:latin typeface="Roboto" panose="02000000000000000000" pitchFamily="2" charset="0"/>
              <a:ea typeface="Roboto" panose="02000000000000000000" pitchFamily="2" charset="0"/>
            </a:rPr>
            <a:t>Northeast: $3.8M</a:t>
          </a:r>
        </a:p>
      </dgm:t>
    </dgm:pt>
    <dgm:pt modelId="{C969074C-143D-41E6-8D5E-EAD35EF24582}" type="parTrans" cxnId="{632150BC-3184-40A6-9367-B8AA067BA1ED}">
      <dgm:prSet/>
      <dgm:spPr/>
      <dgm:t>
        <a:bodyPr/>
        <a:lstStyle/>
        <a:p>
          <a:endParaRPr lang="en-US" sz="24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F81AC56-9001-426C-AAB9-A6E2D50D0301}" type="sibTrans" cxnId="{632150BC-3184-40A6-9367-B8AA067BA1ED}">
      <dgm:prSet/>
      <dgm:spPr/>
      <dgm:t>
        <a:bodyPr/>
        <a:lstStyle/>
        <a:p>
          <a:endParaRPr lang="en-US" sz="24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8A31AB4E-572B-42BA-A47D-7C1CE301B384}">
      <dgm:prSet custT="1"/>
      <dgm:spPr/>
      <dgm:t>
        <a:bodyPr/>
        <a:lstStyle/>
        <a:p>
          <a:r>
            <a:rPr lang="en-US" sz="2400">
              <a:latin typeface="Roboto" panose="02000000000000000000" pitchFamily="2" charset="0"/>
              <a:ea typeface="Roboto" panose="02000000000000000000" pitchFamily="2" charset="0"/>
            </a:rPr>
            <a:t>South: $3.6M</a:t>
          </a:r>
        </a:p>
      </dgm:t>
    </dgm:pt>
    <dgm:pt modelId="{3FD9A0FF-273F-463C-8305-BB02B2A2C40F}" type="parTrans" cxnId="{DAD85BFD-B8B7-4DA0-8839-A93CEAD2DDF0}">
      <dgm:prSet/>
      <dgm:spPr/>
      <dgm:t>
        <a:bodyPr/>
        <a:lstStyle/>
        <a:p>
          <a:endParaRPr lang="en-US" sz="24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662EA8A8-2BA2-4966-B890-A113B8E10BC4}" type="sibTrans" cxnId="{DAD85BFD-B8B7-4DA0-8839-A93CEAD2DDF0}">
      <dgm:prSet/>
      <dgm:spPr/>
      <dgm:t>
        <a:bodyPr/>
        <a:lstStyle/>
        <a:p>
          <a:endParaRPr lang="en-US" sz="24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5C810285-A079-4DA3-B7BE-E8B25B3458BA}" type="pres">
      <dgm:prSet presAssocID="{D74C1866-4D97-4654-9B83-82B4B00781EB}" presName="cycle" presStyleCnt="0">
        <dgm:presLayoutVars>
          <dgm:dir/>
          <dgm:resizeHandles val="exact"/>
        </dgm:presLayoutVars>
      </dgm:prSet>
      <dgm:spPr/>
    </dgm:pt>
    <dgm:pt modelId="{C363716E-61D1-4C97-BCB5-2628C3D5120A}" type="pres">
      <dgm:prSet presAssocID="{53E8A72B-FB38-4089-A1DA-B156CC078914}" presName="dummy" presStyleCnt="0"/>
      <dgm:spPr/>
    </dgm:pt>
    <dgm:pt modelId="{ABFAEA80-B943-4B0A-87B0-42D439FE6890}" type="pres">
      <dgm:prSet presAssocID="{53E8A72B-FB38-4089-A1DA-B156CC078914}" presName="node" presStyleLbl="revTx" presStyleIdx="0" presStyleCnt="4">
        <dgm:presLayoutVars>
          <dgm:bulletEnabled val="1"/>
        </dgm:presLayoutVars>
      </dgm:prSet>
      <dgm:spPr/>
    </dgm:pt>
    <dgm:pt modelId="{08BF22FA-F6A8-4397-8959-3326B3616957}" type="pres">
      <dgm:prSet presAssocID="{47E16221-0199-4722-8B44-A7AF3A6F0D01}" presName="sibTrans" presStyleLbl="node1" presStyleIdx="0" presStyleCnt="4"/>
      <dgm:spPr/>
    </dgm:pt>
    <dgm:pt modelId="{AEBF5A63-F63E-4807-93E9-08757CFD9083}" type="pres">
      <dgm:prSet presAssocID="{DBD9CE56-B970-407D-A9D0-246800E0ADC8}" presName="dummy" presStyleCnt="0"/>
      <dgm:spPr/>
    </dgm:pt>
    <dgm:pt modelId="{ED8BD70F-2069-44AA-B601-D87C6C6C7E6C}" type="pres">
      <dgm:prSet presAssocID="{DBD9CE56-B970-407D-A9D0-246800E0ADC8}" presName="node" presStyleLbl="revTx" presStyleIdx="1" presStyleCnt="4">
        <dgm:presLayoutVars>
          <dgm:bulletEnabled val="1"/>
        </dgm:presLayoutVars>
      </dgm:prSet>
      <dgm:spPr/>
    </dgm:pt>
    <dgm:pt modelId="{23ECC9AE-9BE8-480C-BA8D-7F281D26248D}" type="pres">
      <dgm:prSet presAssocID="{10BDF447-50BB-4586-9AB8-A3CCEF09FD55}" presName="sibTrans" presStyleLbl="node1" presStyleIdx="1" presStyleCnt="4"/>
      <dgm:spPr/>
    </dgm:pt>
    <dgm:pt modelId="{D6B87897-59FA-435E-BCA1-36342C0CD856}" type="pres">
      <dgm:prSet presAssocID="{0EF938AB-46FF-4182-8BFB-6529557E1735}" presName="dummy" presStyleCnt="0"/>
      <dgm:spPr/>
    </dgm:pt>
    <dgm:pt modelId="{032B7687-82F2-41BB-8B93-FD31A5695F95}" type="pres">
      <dgm:prSet presAssocID="{0EF938AB-46FF-4182-8BFB-6529557E1735}" presName="node" presStyleLbl="revTx" presStyleIdx="2" presStyleCnt="4">
        <dgm:presLayoutVars>
          <dgm:bulletEnabled val="1"/>
        </dgm:presLayoutVars>
      </dgm:prSet>
      <dgm:spPr/>
    </dgm:pt>
    <dgm:pt modelId="{8067BC10-22C7-4B23-A3AC-DD66CFF5865D}" type="pres">
      <dgm:prSet presAssocID="{7F81AC56-9001-426C-AAB9-A6E2D50D0301}" presName="sibTrans" presStyleLbl="node1" presStyleIdx="2" presStyleCnt="4"/>
      <dgm:spPr/>
    </dgm:pt>
    <dgm:pt modelId="{64A54AA6-5583-43AB-AED4-32451A80A9B8}" type="pres">
      <dgm:prSet presAssocID="{8A31AB4E-572B-42BA-A47D-7C1CE301B384}" presName="dummy" presStyleCnt="0"/>
      <dgm:spPr/>
    </dgm:pt>
    <dgm:pt modelId="{463C9B30-AACD-4BF7-860D-BD14D1596A61}" type="pres">
      <dgm:prSet presAssocID="{8A31AB4E-572B-42BA-A47D-7C1CE301B384}" presName="node" presStyleLbl="revTx" presStyleIdx="3" presStyleCnt="4">
        <dgm:presLayoutVars>
          <dgm:bulletEnabled val="1"/>
        </dgm:presLayoutVars>
      </dgm:prSet>
      <dgm:spPr/>
    </dgm:pt>
    <dgm:pt modelId="{9A5E0926-0320-44F6-85E3-69D3F52A0B02}" type="pres">
      <dgm:prSet presAssocID="{662EA8A8-2BA2-4966-B890-A113B8E10BC4}" presName="sibTrans" presStyleLbl="node1" presStyleIdx="3" presStyleCnt="4"/>
      <dgm:spPr/>
    </dgm:pt>
  </dgm:ptLst>
  <dgm:cxnLst>
    <dgm:cxn modelId="{F2640003-0DB5-4926-8757-ABCDE9A1E76F}" type="presOf" srcId="{DBD9CE56-B970-407D-A9D0-246800E0ADC8}" destId="{ED8BD70F-2069-44AA-B601-D87C6C6C7E6C}" srcOrd="0" destOrd="0" presId="urn:microsoft.com/office/officeart/2005/8/layout/cycle1"/>
    <dgm:cxn modelId="{B8196E10-0608-4EEA-8A88-E2F9ACD4D85A}" type="presOf" srcId="{8A31AB4E-572B-42BA-A47D-7C1CE301B384}" destId="{463C9B30-AACD-4BF7-860D-BD14D1596A61}" srcOrd="0" destOrd="0" presId="urn:microsoft.com/office/officeart/2005/8/layout/cycle1"/>
    <dgm:cxn modelId="{05CF0C3B-0C5B-4F4D-BA44-C6B4FBF5793A}" type="presOf" srcId="{D74C1866-4D97-4654-9B83-82B4B00781EB}" destId="{5C810285-A079-4DA3-B7BE-E8B25B3458BA}" srcOrd="0" destOrd="0" presId="urn:microsoft.com/office/officeart/2005/8/layout/cycle1"/>
    <dgm:cxn modelId="{7F5BF06F-46D4-4122-A3B0-BB782E49053B}" type="presOf" srcId="{662EA8A8-2BA2-4966-B890-A113B8E10BC4}" destId="{9A5E0926-0320-44F6-85E3-69D3F52A0B02}" srcOrd="0" destOrd="0" presId="urn:microsoft.com/office/officeart/2005/8/layout/cycle1"/>
    <dgm:cxn modelId="{B1DD7555-3CA2-4405-9D97-0B16FC2E0BA3}" type="presOf" srcId="{10BDF447-50BB-4586-9AB8-A3CCEF09FD55}" destId="{23ECC9AE-9BE8-480C-BA8D-7F281D26248D}" srcOrd="0" destOrd="0" presId="urn:microsoft.com/office/officeart/2005/8/layout/cycle1"/>
    <dgm:cxn modelId="{184AED87-E9C2-48B1-8A4D-E810FA5D775A}" srcId="{D74C1866-4D97-4654-9B83-82B4B00781EB}" destId="{DBD9CE56-B970-407D-A9D0-246800E0ADC8}" srcOrd="1" destOrd="0" parTransId="{3C7FC716-1165-48A1-A971-6DFD32E55A84}" sibTransId="{10BDF447-50BB-4586-9AB8-A3CCEF09FD55}"/>
    <dgm:cxn modelId="{5FFB9092-2A65-480F-945C-8E55D881DFF7}" type="presOf" srcId="{53E8A72B-FB38-4089-A1DA-B156CC078914}" destId="{ABFAEA80-B943-4B0A-87B0-42D439FE6890}" srcOrd="0" destOrd="0" presId="urn:microsoft.com/office/officeart/2005/8/layout/cycle1"/>
    <dgm:cxn modelId="{7B3542AF-61EF-4509-BDE9-97308F6DC7C2}" srcId="{D74C1866-4D97-4654-9B83-82B4B00781EB}" destId="{53E8A72B-FB38-4089-A1DA-B156CC078914}" srcOrd="0" destOrd="0" parTransId="{3491BAD8-CB6C-483D-ABB3-FE8F56F7CE6F}" sibTransId="{47E16221-0199-4722-8B44-A7AF3A6F0D01}"/>
    <dgm:cxn modelId="{07041DBB-DF83-4FB2-81E1-90F175D873F2}" type="presOf" srcId="{0EF938AB-46FF-4182-8BFB-6529557E1735}" destId="{032B7687-82F2-41BB-8B93-FD31A5695F95}" srcOrd="0" destOrd="0" presId="urn:microsoft.com/office/officeart/2005/8/layout/cycle1"/>
    <dgm:cxn modelId="{632150BC-3184-40A6-9367-B8AA067BA1ED}" srcId="{D74C1866-4D97-4654-9B83-82B4B00781EB}" destId="{0EF938AB-46FF-4182-8BFB-6529557E1735}" srcOrd="2" destOrd="0" parTransId="{C969074C-143D-41E6-8D5E-EAD35EF24582}" sibTransId="{7F81AC56-9001-426C-AAB9-A6E2D50D0301}"/>
    <dgm:cxn modelId="{58EF33C8-D30B-4D76-B2AD-E9C936E170B1}" type="presOf" srcId="{47E16221-0199-4722-8B44-A7AF3A6F0D01}" destId="{08BF22FA-F6A8-4397-8959-3326B3616957}" srcOrd="0" destOrd="0" presId="urn:microsoft.com/office/officeart/2005/8/layout/cycle1"/>
    <dgm:cxn modelId="{DAD85BFD-B8B7-4DA0-8839-A93CEAD2DDF0}" srcId="{D74C1866-4D97-4654-9B83-82B4B00781EB}" destId="{8A31AB4E-572B-42BA-A47D-7C1CE301B384}" srcOrd="3" destOrd="0" parTransId="{3FD9A0FF-273F-463C-8305-BB02B2A2C40F}" sibTransId="{662EA8A8-2BA2-4966-B890-A113B8E10BC4}"/>
    <dgm:cxn modelId="{3DB876FD-826E-49CB-ABBF-40FF2FC737DC}" type="presOf" srcId="{7F81AC56-9001-426C-AAB9-A6E2D50D0301}" destId="{8067BC10-22C7-4B23-A3AC-DD66CFF5865D}" srcOrd="0" destOrd="0" presId="urn:microsoft.com/office/officeart/2005/8/layout/cycle1"/>
    <dgm:cxn modelId="{52A46412-EEAF-418C-8957-8AD6CD8C32E4}" type="presParOf" srcId="{5C810285-A079-4DA3-B7BE-E8B25B3458BA}" destId="{C363716E-61D1-4C97-BCB5-2628C3D5120A}" srcOrd="0" destOrd="0" presId="urn:microsoft.com/office/officeart/2005/8/layout/cycle1"/>
    <dgm:cxn modelId="{944421E0-EF14-4408-8883-781F69FB2FC5}" type="presParOf" srcId="{5C810285-A079-4DA3-B7BE-E8B25B3458BA}" destId="{ABFAEA80-B943-4B0A-87B0-42D439FE6890}" srcOrd="1" destOrd="0" presId="urn:microsoft.com/office/officeart/2005/8/layout/cycle1"/>
    <dgm:cxn modelId="{73BB3A49-065B-45C9-8A28-F42E8D464A3F}" type="presParOf" srcId="{5C810285-A079-4DA3-B7BE-E8B25B3458BA}" destId="{08BF22FA-F6A8-4397-8959-3326B3616957}" srcOrd="2" destOrd="0" presId="urn:microsoft.com/office/officeart/2005/8/layout/cycle1"/>
    <dgm:cxn modelId="{BEBECD2F-B49F-4B9A-87BC-DAC5D32F31C4}" type="presParOf" srcId="{5C810285-A079-4DA3-B7BE-E8B25B3458BA}" destId="{AEBF5A63-F63E-4807-93E9-08757CFD9083}" srcOrd="3" destOrd="0" presId="urn:microsoft.com/office/officeart/2005/8/layout/cycle1"/>
    <dgm:cxn modelId="{8C07851E-7A73-49EF-A3BA-1C454568BC23}" type="presParOf" srcId="{5C810285-A079-4DA3-B7BE-E8B25B3458BA}" destId="{ED8BD70F-2069-44AA-B601-D87C6C6C7E6C}" srcOrd="4" destOrd="0" presId="urn:microsoft.com/office/officeart/2005/8/layout/cycle1"/>
    <dgm:cxn modelId="{FFC32F08-5B66-4B59-976F-A70E14FA0852}" type="presParOf" srcId="{5C810285-A079-4DA3-B7BE-E8B25B3458BA}" destId="{23ECC9AE-9BE8-480C-BA8D-7F281D26248D}" srcOrd="5" destOrd="0" presId="urn:microsoft.com/office/officeart/2005/8/layout/cycle1"/>
    <dgm:cxn modelId="{0398BBA5-FC43-4012-99B1-60C3D9AE1E8B}" type="presParOf" srcId="{5C810285-A079-4DA3-B7BE-E8B25B3458BA}" destId="{D6B87897-59FA-435E-BCA1-36342C0CD856}" srcOrd="6" destOrd="0" presId="urn:microsoft.com/office/officeart/2005/8/layout/cycle1"/>
    <dgm:cxn modelId="{654A7AD6-491B-4CE7-AA3C-8ED21FDBC355}" type="presParOf" srcId="{5C810285-A079-4DA3-B7BE-E8B25B3458BA}" destId="{032B7687-82F2-41BB-8B93-FD31A5695F95}" srcOrd="7" destOrd="0" presId="urn:microsoft.com/office/officeart/2005/8/layout/cycle1"/>
    <dgm:cxn modelId="{C8428CB2-6963-4A37-AF21-9D7E6EF50243}" type="presParOf" srcId="{5C810285-A079-4DA3-B7BE-E8B25B3458BA}" destId="{8067BC10-22C7-4B23-A3AC-DD66CFF5865D}" srcOrd="8" destOrd="0" presId="urn:microsoft.com/office/officeart/2005/8/layout/cycle1"/>
    <dgm:cxn modelId="{0FB74DA4-BC4F-4449-A807-E3B66266C650}" type="presParOf" srcId="{5C810285-A079-4DA3-B7BE-E8B25B3458BA}" destId="{64A54AA6-5583-43AB-AED4-32451A80A9B8}" srcOrd="9" destOrd="0" presId="urn:microsoft.com/office/officeart/2005/8/layout/cycle1"/>
    <dgm:cxn modelId="{D924D1F8-7448-480B-B3D4-F9684338D2B6}" type="presParOf" srcId="{5C810285-A079-4DA3-B7BE-E8B25B3458BA}" destId="{463C9B30-AACD-4BF7-860D-BD14D1596A61}" srcOrd="10" destOrd="0" presId="urn:microsoft.com/office/officeart/2005/8/layout/cycle1"/>
    <dgm:cxn modelId="{E0BBCC35-5133-4D81-9D06-907D19FB7518}" type="presParOf" srcId="{5C810285-A079-4DA3-B7BE-E8B25B3458BA}" destId="{9A5E0926-0320-44F6-85E3-69D3F52A0B02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C6594C9-2D4D-49D6-99B4-FCF515683F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C00494-5465-4570-A500-467948007E00}">
      <dgm:prSet custT="1"/>
      <dgm:spPr/>
      <dgm:t>
        <a:bodyPr/>
        <a:lstStyle/>
        <a:p>
          <a:r>
            <a:rPr lang="en-US" sz="2000">
              <a:latin typeface="Roboto" panose="02000000000000000000" pitchFamily="2" charset="0"/>
              <a:ea typeface="Roboto" panose="02000000000000000000" pitchFamily="2" charset="0"/>
            </a:rPr>
            <a:t>Target growth in Midwest &amp; West through campaign focus</a:t>
          </a:r>
        </a:p>
      </dgm:t>
    </dgm:pt>
    <dgm:pt modelId="{866F4729-9439-465F-ABAE-D2C6749CAC5E}" type="parTrans" cxnId="{5BDEBDFC-E06D-498D-8C3F-78B6ADBE5A0A}">
      <dgm:prSet/>
      <dgm:spPr/>
      <dgm:t>
        <a:bodyPr/>
        <a:lstStyle/>
        <a:p>
          <a:endParaRPr lang="en-US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BB9E5C8-664E-47C9-A06A-F0E7406D06F4}" type="sibTrans" cxnId="{5BDEBDFC-E06D-498D-8C3F-78B6ADBE5A0A}">
      <dgm:prSet/>
      <dgm:spPr/>
      <dgm:t>
        <a:bodyPr/>
        <a:lstStyle/>
        <a:p>
          <a:endParaRPr lang="en-US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F8BCF6F4-DDD5-407E-A786-F57A540ED332}">
      <dgm:prSet custT="1"/>
      <dgm:spPr/>
      <dgm:t>
        <a:bodyPr/>
        <a:lstStyle/>
        <a:p>
          <a:r>
            <a:rPr lang="en-US" sz="2000">
              <a:latin typeface="Roboto" panose="02000000000000000000" pitchFamily="2" charset="0"/>
              <a:ea typeface="Roboto" panose="02000000000000000000" pitchFamily="2" charset="0"/>
            </a:rPr>
            <a:t>Expand Partner Referral ROI with new incentives</a:t>
          </a:r>
        </a:p>
      </dgm:t>
    </dgm:pt>
    <dgm:pt modelId="{A0ACDE8C-428A-498D-ACA7-12EB1F54333E}" type="parTrans" cxnId="{7909A1EA-45EA-4880-ABB7-1EED2F81EF76}">
      <dgm:prSet/>
      <dgm:spPr/>
      <dgm:t>
        <a:bodyPr/>
        <a:lstStyle/>
        <a:p>
          <a:endParaRPr lang="en-US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D3A34C4E-73B8-45F1-B50F-2D47C2B329B6}" type="sibTrans" cxnId="{7909A1EA-45EA-4880-ABB7-1EED2F81EF76}">
      <dgm:prSet/>
      <dgm:spPr/>
      <dgm:t>
        <a:bodyPr/>
        <a:lstStyle/>
        <a:p>
          <a:endParaRPr lang="en-US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89180B14-5067-407B-A8F2-4EA66F80805F}">
      <dgm:prSet custT="1"/>
      <dgm:spPr/>
      <dgm:t>
        <a:bodyPr/>
        <a:lstStyle/>
        <a:p>
          <a:r>
            <a:rPr lang="en-US" sz="2000">
              <a:latin typeface="Roboto" panose="02000000000000000000" pitchFamily="2" charset="0"/>
              <a:ea typeface="Roboto" panose="02000000000000000000" pitchFamily="2" charset="0"/>
            </a:rPr>
            <a:t>Activate South region with localized strategies</a:t>
          </a:r>
        </a:p>
      </dgm:t>
    </dgm:pt>
    <dgm:pt modelId="{8996D5EC-8A6C-4C13-9685-9B223EF86081}" type="parTrans" cxnId="{8BE77D1A-8892-4012-89FA-FE8DBA64D7E5}">
      <dgm:prSet/>
      <dgm:spPr/>
      <dgm:t>
        <a:bodyPr/>
        <a:lstStyle/>
        <a:p>
          <a:endParaRPr lang="en-US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973DFAB-4399-48E6-89A1-C136FAC77C31}" type="sibTrans" cxnId="{8BE77D1A-8892-4012-89FA-FE8DBA64D7E5}">
      <dgm:prSet/>
      <dgm:spPr/>
      <dgm:t>
        <a:bodyPr/>
        <a:lstStyle/>
        <a:p>
          <a:endParaRPr lang="en-US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D3508794-AD81-41C9-A499-F884C5B493B0}">
      <dgm:prSet custT="1"/>
      <dgm:spPr/>
      <dgm:t>
        <a:bodyPr/>
        <a:lstStyle/>
        <a:p>
          <a:r>
            <a:rPr lang="en-US" sz="2000">
              <a:latin typeface="Roboto" panose="02000000000000000000" pitchFamily="2" charset="0"/>
              <a:ea typeface="Roboto" panose="02000000000000000000" pitchFamily="2" charset="0"/>
            </a:rPr>
            <a:t>Deep-dive into CAC and channel ROI</a:t>
          </a:r>
        </a:p>
      </dgm:t>
    </dgm:pt>
    <dgm:pt modelId="{AE8F4A52-BEB1-457A-AF4A-A2AE7E7AFFD9}" type="parTrans" cxnId="{C64764D4-CDF2-4234-A366-873FBA64336A}">
      <dgm:prSet/>
      <dgm:spPr/>
      <dgm:t>
        <a:bodyPr/>
        <a:lstStyle/>
        <a:p>
          <a:endParaRPr lang="en-US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D5D5D30E-3897-4CB6-A89C-D73A955A61D3}" type="sibTrans" cxnId="{C64764D4-CDF2-4234-A366-873FBA64336A}">
      <dgm:prSet/>
      <dgm:spPr/>
      <dgm:t>
        <a:bodyPr/>
        <a:lstStyle/>
        <a:p>
          <a:endParaRPr lang="en-US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6210BE76-B632-4859-AE80-72C2AD5F1A29}">
      <dgm:prSet custT="1"/>
      <dgm:spPr/>
      <dgm:t>
        <a:bodyPr/>
        <a:lstStyle/>
        <a:p>
          <a:r>
            <a:rPr lang="en-US" sz="2000">
              <a:latin typeface="Roboto" panose="02000000000000000000" pitchFamily="2" charset="0"/>
              <a:ea typeface="Roboto" panose="02000000000000000000" pitchFamily="2" charset="0"/>
            </a:rPr>
            <a:t>Sustain monthly revenue momentum</a:t>
          </a:r>
        </a:p>
      </dgm:t>
    </dgm:pt>
    <dgm:pt modelId="{4BC57E11-0E11-48C7-9405-D80A4759AAD0}" type="parTrans" cxnId="{763CAF76-F209-41B3-8346-CF9F59E6A5CC}">
      <dgm:prSet/>
      <dgm:spPr/>
      <dgm:t>
        <a:bodyPr/>
        <a:lstStyle/>
        <a:p>
          <a:endParaRPr lang="en-US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DD869FE-BA54-48A4-830D-09DD4D9DC7E1}" type="sibTrans" cxnId="{763CAF76-F209-41B3-8346-CF9F59E6A5CC}">
      <dgm:prSet/>
      <dgm:spPr/>
      <dgm:t>
        <a:bodyPr/>
        <a:lstStyle/>
        <a:p>
          <a:endParaRPr lang="en-US" sz="200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A19E410A-444E-4CDD-9251-30E10A3ADB1F}" type="pres">
      <dgm:prSet presAssocID="{1C6594C9-2D4D-49D6-99B4-FCF515683FFA}" presName="root" presStyleCnt="0">
        <dgm:presLayoutVars>
          <dgm:dir/>
          <dgm:resizeHandles val="exact"/>
        </dgm:presLayoutVars>
      </dgm:prSet>
      <dgm:spPr/>
    </dgm:pt>
    <dgm:pt modelId="{3CC45D35-BCF6-4953-97C6-E8E96772407F}" type="pres">
      <dgm:prSet presAssocID="{64C00494-5465-4570-A500-467948007E00}" presName="compNode" presStyleCnt="0"/>
      <dgm:spPr/>
    </dgm:pt>
    <dgm:pt modelId="{8F727B1C-735F-4AB9-8DEF-EDC85272237E}" type="pres">
      <dgm:prSet presAssocID="{64C00494-5465-4570-A500-467948007E00}" presName="bgRect" presStyleLbl="bgShp" presStyleIdx="0" presStyleCnt="5"/>
      <dgm:spPr/>
    </dgm:pt>
    <dgm:pt modelId="{8512E934-EECA-4C71-ACB6-4EEF4A18755E}" type="pres">
      <dgm:prSet presAssocID="{64C00494-5465-4570-A500-467948007E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FE1ED4C-CFD7-4D1E-9317-35727294F127}" type="pres">
      <dgm:prSet presAssocID="{64C00494-5465-4570-A500-467948007E00}" presName="spaceRect" presStyleCnt="0"/>
      <dgm:spPr/>
    </dgm:pt>
    <dgm:pt modelId="{E3D95125-C588-4B58-A056-525555D605C1}" type="pres">
      <dgm:prSet presAssocID="{64C00494-5465-4570-A500-467948007E00}" presName="parTx" presStyleLbl="revTx" presStyleIdx="0" presStyleCnt="5">
        <dgm:presLayoutVars>
          <dgm:chMax val="0"/>
          <dgm:chPref val="0"/>
        </dgm:presLayoutVars>
      </dgm:prSet>
      <dgm:spPr/>
    </dgm:pt>
    <dgm:pt modelId="{E14B4AE0-EA8D-4923-9903-3A009096077C}" type="pres">
      <dgm:prSet presAssocID="{1BB9E5C8-664E-47C9-A06A-F0E7406D06F4}" presName="sibTrans" presStyleCnt="0"/>
      <dgm:spPr/>
    </dgm:pt>
    <dgm:pt modelId="{EA462E7A-CEFB-4FA4-90EB-0F4C47308A2F}" type="pres">
      <dgm:prSet presAssocID="{F8BCF6F4-DDD5-407E-A786-F57A540ED332}" presName="compNode" presStyleCnt="0"/>
      <dgm:spPr/>
    </dgm:pt>
    <dgm:pt modelId="{879E9C78-51F8-4EBF-8742-420D4E5B4AB3}" type="pres">
      <dgm:prSet presAssocID="{F8BCF6F4-DDD5-407E-A786-F57A540ED332}" presName="bgRect" presStyleLbl="bgShp" presStyleIdx="1" presStyleCnt="5"/>
      <dgm:spPr/>
    </dgm:pt>
    <dgm:pt modelId="{D7D0609B-24FF-411D-9919-C847E5E51EC5}" type="pres">
      <dgm:prSet presAssocID="{F8BCF6F4-DDD5-407E-A786-F57A540ED33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B8F163A-5153-463F-B8FC-F68562D9684B}" type="pres">
      <dgm:prSet presAssocID="{F8BCF6F4-DDD5-407E-A786-F57A540ED332}" presName="spaceRect" presStyleCnt="0"/>
      <dgm:spPr/>
    </dgm:pt>
    <dgm:pt modelId="{04973844-19EC-4BB2-A1EA-E90B25ABEEE8}" type="pres">
      <dgm:prSet presAssocID="{F8BCF6F4-DDD5-407E-A786-F57A540ED332}" presName="parTx" presStyleLbl="revTx" presStyleIdx="1" presStyleCnt="5">
        <dgm:presLayoutVars>
          <dgm:chMax val="0"/>
          <dgm:chPref val="0"/>
        </dgm:presLayoutVars>
      </dgm:prSet>
      <dgm:spPr/>
    </dgm:pt>
    <dgm:pt modelId="{8845920C-B000-43A1-8A7A-F6683EFF385C}" type="pres">
      <dgm:prSet presAssocID="{D3A34C4E-73B8-45F1-B50F-2D47C2B329B6}" presName="sibTrans" presStyleCnt="0"/>
      <dgm:spPr/>
    </dgm:pt>
    <dgm:pt modelId="{C3AE7ED1-B62C-4E35-8C60-8C91494A5BE0}" type="pres">
      <dgm:prSet presAssocID="{89180B14-5067-407B-A8F2-4EA66F80805F}" presName="compNode" presStyleCnt="0"/>
      <dgm:spPr/>
    </dgm:pt>
    <dgm:pt modelId="{499BD80B-2FCB-42D9-888C-F17DC399B96D}" type="pres">
      <dgm:prSet presAssocID="{89180B14-5067-407B-A8F2-4EA66F80805F}" presName="bgRect" presStyleLbl="bgShp" presStyleIdx="2" presStyleCnt="5"/>
      <dgm:spPr/>
    </dgm:pt>
    <dgm:pt modelId="{A650622C-D03A-4E3E-B2B1-48B9766C033F}" type="pres">
      <dgm:prSet presAssocID="{89180B14-5067-407B-A8F2-4EA66F80805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063181E-5CBD-4CEA-A884-BA5C4255F04D}" type="pres">
      <dgm:prSet presAssocID="{89180B14-5067-407B-A8F2-4EA66F80805F}" presName="spaceRect" presStyleCnt="0"/>
      <dgm:spPr/>
    </dgm:pt>
    <dgm:pt modelId="{FD63FAC8-75F7-4364-B6B4-8AAB9F90E145}" type="pres">
      <dgm:prSet presAssocID="{89180B14-5067-407B-A8F2-4EA66F80805F}" presName="parTx" presStyleLbl="revTx" presStyleIdx="2" presStyleCnt="5">
        <dgm:presLayoutVars>
          <dgm:chMax val="0"/>
          <dgm:chPref val="0"/>
        </dgm:presLayoutVars>
      </dgm:prSet>
      <dgm:spPr/>
    </dgm:pt>
    <dgm:pt modelId="{78B85688-E71C-4867-B77A-B5D4051B21D6}" type="pres">
      <dgm:prSet presAssocID="{1973DFAB-4399-48E6-89A1-C136FAC77C31}" presName="sibTrans" presStyleCnt="0"/>
      <dgm:spPr/>
    </dgm:pt>
    <dgm:pt modelId="{A48D86D4-2E2C-48F5-BF70-3DDA7B30E047}" type="pres">
      <dgm:prSet presAssocID="{D3508794-AD81-41C9-A499-F884C5B493B0}" presName="compNode" presStyleCnt="0"/>
      <dgm:spPr/>
    </dgm:pt>
    <dgm:pt modelId="{866A0CEE-67A7-4088-AEAE-D402806AC3D2}" type="pres">
      <dgm:prSet presAssocID="{D3508794-AD81-41C9-A499-F884C5B493B0}" presName="bgRect" presStyleLbl="bgShp" presStyleIdx="3" presStyleCnt="5"/>
      <dgm:spPr/>
    </dgm:pt>
    <dgm:pt modelId="{604E5D37-1843-463E-A80B-1707AC8A39F5}" type="pres">
      <dgm:prSet presAssocID="{D3508794-AD81-41C9-A499-F884C5B493B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uba dive"/>
        </a:ext>
      </dgm:extLst>
    </dgm:pt>
    <dgm:pt modelId="{A7B1B2BD-5191-4049-AD79-2A67A7328B05}" type="pres">
      <dgm:prSet presAssocID="{D3508794-AD81-41C9-A499-F884C5B493B0}" presName="spaceRect" presStyleCnt="0"/>
      <dgm:spPr/>
    </dgm:pt>
    <dgm:pt modelId="{47CED4C1-6952-43AB-8D5C-EBE097E3D533}" type="pres">
      <dgm:prSet presAssocID="{D3508794-AD81-41C9-A499-F884C5B493B0}" presName="parTx" presStyleLbl="revTx" presStyleIdx="3" presStyleCnt="5">
        <dgm:presLayoutVars>
          <dgm:chMax val="0"/>
          <dgm:chPref val="0"/>
        </dgm:presLayoutVars>
      </dgm:prSet>
      <dgm:spPr/>
    </dgm:pt>
    <dgm:pt modelId="{60F1873B-2DE6-4767-9F15-28C68551F4D9}" type="pres">
      <dgm:prSet presAssocID="{D5D5D30E-3897-4CB6-A89C-D73A955A61D3}" presName="sibTrans" presStyleCnt="0"/>
      <dgm:spPr/>
    </dgm:pt>
    <dgm:pt modelId="{284D46FD-7B06-4FD7-AA9D-EC81A8DD498B}" type="pres">
      <dgm:prSet presAssocID="{6210BE76-B632-4859-AE80-72C2AD5F1A29}" presName="compNode" presStyleCnt="0"/>
      <dgm:spPr/>
    </dgm:pt>
    <dgm:pt modelId="{B8B411A0-76E7-447F-8AA6-1BE33B9F9CF1}" type="pres">
      <dgm:prSet presAssocID="{6210BE76-B632-4859-AE80-72C2AD5F1A29}" presName="bgRect" presStyleLbl="bgShp" presStyleIdx="4" presStyleCnt="5"/>
      <dgm:spPr/>
    </dgm:pt>
    <dgm:pt modelId="{D5C3ABCE-9F8D-433F-A137-77A190177C07}" type="pres">
      <dgm:prSet presAssocID="{6210BE76-B632-4859-AE80-72C2AD5F1A2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0AAE97C-F01F-4147-9C83-8C6721075214}" type="pres">
      <dgm:prSet presAssocID="{6210BE76-B632-4859-AE80-72C2AD5F1A29}" presName="spaceRect" presStyleCnt="0"/>
      <dgm:spPr/>
    </dgm:pt>
    <dgm:pt modelId="{8C9CE01C-EEF7-4773-8E02-D0A999A86F31}" type="pres">
      <dgm:prSet presAssocID="{6210BE76-B632-4859-AE80-72C2AD5F1A2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37FCE0E-1D76-44D8-97B6-FE9A56623830}" type="presOf" srcId="{64C00494-5465-4570-A500-467948007E00}" destId="{E3D95125-C588-4B58-A056-525555D605C1}" srcOrd="0" destOrd="0" presId="urn:microsoft.com/office/officeart/2018/2/layout/IconVerticalSolidList"/>
    <dgm:cxn modelId="{8BE77D1A-8892-4012-89FA-FE8DBA64D7E5}" srcId="{1C6594C9-2D4D-49D6-99B4-FCF515683FFA}" destId="{89180B14-5067-407B-A8F2-4EA66F80805F}" srcOrd="2" destOrd="0" parTransId="{8996D5EC-8A6C-4C13-9685-9B223EF86081}" sibTransId="{1973DFAB-4399-48E6-89A1-C136FAC77C31}"/>
    <dgm:cxn modelId="{82560C40-F0F9-406F-97C0-D34937C75394}" type="presOf" srcId="{D3508794-AD81-41C9-A499-F884C5B493B0}" destId="{47CED4C1-6952-43AB-8D5C-EBE097E3D533}" srcOrd="0" destOrd="0" presId="urn:microsoft.com/office/officeart/2018/2/layout/IconVerticalSolidList"/>
    <dgm:cxn modelId="{11293A5D-4586-4960-97AB-D0DA1284BA5B}" type="presOf" srcId="{89180B14-5067-407B-A8F2-4EA66F80805F}" destId="{FD63FAC8-75F7-4364-B6B4-8AAB9F90E145}" srcOrd="0" destOrd="0" presId="urn:microsoft.com/office/officeart/2018/2/layout/IconVerticalSolidList"/>
    <dgm:cxn modelId="{763CAF76-F209-41B3-8346-CF9F59E6A5CC}" srcId="{1C6594C9-2D4D-49D6-99B4-FCF515683FFA}" destId="{6210BE76-B632-4859-AE80-72C2AD5F1A29}" srcOrd="4" destOrd="0" parTransId="{4BC57E11-0E11-48C7-9405-D80A4759AAD0}" sibTransId="{EDD869FE-BA54-48A4-830D-09DD4D9DC7E1}"/>
    <dgm:cxn modelId="{DD1788C8-0C86-4A8A-92C5-8A6D15C9BF77}" type="presOf" srcId="{6210BE76-B632-4859-AE80-72C2AD5F1A29}" destId="{8C9CE01C-EEF7-4773-8E02-D0A999A86F31}" srcOrd="0" destOrd="0" presId="urn:microsoft.com/office/officeart/2018/2/layout/IconVerticalSolidList"/>
    <dgm:cxn modelId="{7BEB7DCE-E4E2-4CCF-856E-D6C63DF7F5F2}" type="presOf" srcId="{F8BCF6F4-DDD5-407E-A786-F57A540ED332}" destId="{04973844-19EC-4BB2-A1EA-E90B25ABEEE8}" srcOrd="0" destOrd="0" presId="urn:microsoft.com/office/officeart/2018/2/layout/IconVerticalSolidList"/>
    <dgm:cxn modelId="{C64764D4-CDF2-4234-A366-873FBA64336A}" srcId="{1C6594C9-2D4D-49D6-99B4-FCF515683FFA}" destId="{D3508794-AD81-41C9-A499-F884C5B493B0}" srcOrd="3" destOrd="0" parTransId="{AE8F4A52-BEB1-457A-AF4A-A2AE7E7AFFD9}" sibTransId="{D5D5D30E-3897-4CB6-A89C-D73A955A61D3}"/>
    <dgm:cxn modelId="{7909A1EA-45EA-4880-ABB7-1EED2F81EF76}" srcId="{1C6594C9-2D4D-49D6-99B4-FCF515683FFA}" destId="{F8BCF6F4-DDD5-407E-A786-F57A540ED332}" srcOrd="1" destOrd="0" parTransId="{A0ACDE8C-428A-498D-ACA7-12EB1F54333E}" sibTransId="{D3A34C4E-73B8-45F1-B50F-2D47C2B329B6}"/>
    <dgm:cxn modelId="{5BDEBDFC-E06D-498D-8C3F-78B6ADBE5A0A}" srcId="{1C6594C9-2D4D-49D6-99B4-FCF515683FFA}" destId="{64C00494-5465-4570-A500-467948007E00}" srcOrd="0" destOrd="0" parTransId="{866F4729-9439-465F-ABAE-D2C6749CAC5E}" sibTransId="{1BB9E5C8-664E-47C9-A06A-F0E7406D06F4}"/>
    <dgm:cxn modelId="{7D92EFFE-476E-4FFE-820E-6EBF9EDD00AB}" type="presOf" srcId="{1C6594C9-2D4D-49D6-99B4-FCF515683FFA}" destId="{A19E410A-444E-4CDD-9251-30E10A3ADB1F}" srcOrd="0" destOrd="0" presId="urn:microsoft.com/office/officeart/2018/2/layout/IconVerticalSolidList"/>
    <dgm:cxn modelId="{43706828-7D0A-4B8B-A093-E780A6410715}" type="presParOf" srcId="{A19E410A-444E-4CDD-9251-30E10A3ADB1F}" destId="{3CC45D35-BCF6-4953-97C6-E8E96772407F}" srcOrd="0" destOrd="0" presId="urn:microsoft.com/office/officeart/2018/2/layout/IconVerticalSolidList"/>
    <dgm:cxn modelId="{432D04A8-6E1C-4056-947A-2BD20D19D8E5}" type="presParOf" srcId="{3CC45D35-BCF6-4953-97C6-E8E96772407F}" destId="{8F727B1C-735F-4AB9-8DEF-EDC85272237E}" srcOrd="0" destOrd="0" presId="urn:microsoft.com/office/officeart/2018/2/layout/IconVerticalSolidList"/>
    <dgm:cxn modelId="{D14A5836-7914-49D1-B39E-E477617478C3}" type="presParOf" srcId="{3CC45D35-BCF6-4953-97C6-E8E96772407F}" destId="{8512E934-EECA-4C71-ACB6-4EEF4A18755E}" srcOrd="1" destOrd="0" presId="urn:microsoft.com/office/officeart/2018/2/layout/IconVerticalSolidList"/>
    <dgm:cxn modelId="{73057BDD-166A-4897-B836-1D8BED728CC5}" type="presParOf" srcId="{3CC45D35-BCF6-4953-97C6-E8E96772407F}" destId="{7FE1ED4C-CFD7-4D1E-9317-35727294F127}" srcOrd="2" destOrd="0" presId="urn:microsoft.com/office/officeart/2018/2/layout/IconVerticalSolidList"/>
    <dgm:cxn modelId="{342A6440-42F0-40B5-B44E-0273921AF4DC}" type="presParOf" srcId="{3CC45D35-BCF6-4953-97C6-E8E96772407F}" destId="{E3D95125-C588-4B58-A056-525555D605C1}" srcOrd="3" destOrd="0" presId="urn:microsoft.com/office/officeart/2018/2/layout/IconVerticalSolidList"/>
    <dgm:cxn modelId="{3153E440-060B-4BF5-901D-E5C487095616}" type="presParOf" srcId="{A19E410A-444E-4CDD-9251-30E10A3ADB1F}" destId="{E14B4AE0-EA8D-4923-9903-3A009096077C}" srcOrd="1" destOrd="0" presId="urn:microsoft.com/office/officeart/2018/2/layout/IconVerticalSolidList"/>
    <dgm:cxn modelId="{A6508706-5DD3-4BB1-80ED-764C1F82240C}" type="presParOf" srcId="{A19E410A-444E-4CDD-9251-30E10A3ADB1F}" destId="{EA462E7A-CEFB-4FA4-90EB-0F4C47308A2F}" srcOrd="2" destOrd="0" presId="urn:microsoft.com/office/officeart/2018/2/layout/IconVerticalSolidList"/>
    <dgm:cxn modelId="{574C013A-2761-4963-97D5-3F73A02A8D0A}" type="presParOf" srcId="{EA462E7A-CEFB-4FA4-90EB-0F4C47308A2F}" destId="{879E9C78-51F8-4EBF-8742-420D4E5B4AB3}" srcOrd="0" destOrd="0" presId="urn:microsoft.com/office/officeart/2018/2/layout/IconVerticalSolidList"/>
    <dgm:cxn modelId="{64A0CC21-0DB6-49AD-BA8F-738285E9FAA5}" type="presParOf" srcId="{EA462E7A-CEFB-4FA4-90EB-0F4C47308A2F}" destId="{D7D0609B-24FF-411D-9919-C847E5E51EC5}" srcOrd="1" destOrd="0" presId="urn:microsoft.com/office/officeart/2018/2/layout/IconVerticalSolidList"/>
    <dgm:cxn modelId="{8149B8D3-7D14-4E8E-93D0-9A56E495D213}" type="presParOf" srcId="{EA462E7A-CEFB-4FA4-90EB-0F4C47308A2F}" destId="{8B8F163A-5153-463F-B8FC-F68562D9684B}" srcOrd="2" destOrd="0" presId="urn:microsoft.com/office/officeart/2018/2/layout/IconVerticalSolidList"/>
    <dgm:cxn modelId="{586110C7-6CD0-4936-B696-8DB9C75B5BF6}" type="presParOf" srcId="{EA462E7A-CEFB-4FA4-90EB-0F4C47308A2F}" destId="{04973844-19EC-4BB2-A1EA-E90B25ABEEE8}" srcOrd="3" destOrd="0" presId="urn:microsoft.com/office/officeart/2018/2/layout/IconVerticalSolidList"/>
    <dgm:cxn modelId="{28FC366D-72A5-491A-9586-B3211CE687EE}" type="presParOf" srcId="{A19E410A-444E-4CDD-9251-30E10A3ADB1F}" destId="{8845920C-B000-43A1-8A7A-F6683EFF385C}" srcOrd="3" destOrd="0" presId="urn:microsoft.com/office/officeart/2018/2/layout/IconVerticalSolidList"/>
    <dgm:cxn modelId="{832A7DCF-98EA-4B9A-A9A9-2C83DC838D2B}" type="presParOf" srcId="{A19E410A-444E-4CDD-9251-30E10A3ADB1F}" destId="{C3AE7ED1-B62C-4E35-8C60-8C91494A5BE0}" srcOrd="4" destOrd="0" presId="urn:microsoft.com/office/officeart/2018/2/layout/IconVerticalSolidList"/>
    <dgm:cxn modelId="{A6B743A7-AD55-4621-9680-BC8DB9283D0B}" type="presParOf" srcId="{C3AE7ED1-B62C-4E35-8C60-8C91494A5BE0}" destId="{499BD80B-2FCB-42D9-888C-F17DC399B96D}" srcOrd="0" destOrd="0" presId="urn:microsoft.com/office/officeart/2018/2/layout/IconVerticalSolidList"/>
    <dgm:cxn modelId="{3B43DD12-9CF0-4208-8566-B63A1924369B}" type="presParOf" srcId="{C3AE7ED1-B62C-4E35-8C60-8C91494A5BE0}" destId="{A650622C-D03A-4E3E-B2B1-48B9766C033F}" srcOrd="1" destOrd="0" presId="urn:microsoft.com/office/officeart/2018/2/layout/IconVerticalSolidList"/>
    <dgm:cxn modelId="{628662BD-912A-4807-89A9-1A5CD2C89075}" type="presParOf" srcId="{C3AE7ED1-B62C-4E35-8C60-8C91494A5BE0}" destId="{7063181E-5CBD-4CEA-A884-BA5C4255F04D}" srcOrd="2" destOrd="0" presId="urn:microsoft.com/office/officeart/2018/2/layout/IconVerticalSolidList"/>
    <dgm:cxn modelId="{34EE91E9-7124-48CD-BC6E-524D058B2F29}" type="presParOf" srcId="{C3AE7ED1-B62C-4E35-8C60-8C91494A5BE0}" destId="{FD63FAC8-75F7-4364-B6B4-8AAB9F90E145}" srcOrd="3" destOrd="0" presId="urn:microsoft.com/office/officeart/2018/2/layout/IconVerticalSolidList"/>
    <dgm:cxn modelId="{DF728A80-9D91-4B22-9B13-6A0E675C63AC}" type="presParOf" srcId="{A19E410A-444E-4CDD-9251-30E10A3ADB1F}" destId="{78B85688-E71C-4867-B77A-B5D4051B21D6}" srcOrd="5" destOrd="0" presId="urn:microsoft.com/office/officeart/2018/2/layout/IconVerticalSolidList"/>
    <dgm:cxn modelId="{4FAF0B94-6605-4F6A-91A0-9DD0E5D627E3}" type="presParOf" srcId="{A19E410A-444E-4CDD-9251-30E10A3ADB1F}" destId="{A48D86D4-2E2C-48F5-BF70-3DDA7B30E047}" srcOrd="6" destOrd="0" presId="urn:microsoft.com/office/officeart/2018/2/layout/IconVerticalSolidList"/>
    <dgm:cxn modelId="{41326AFB-E0B2-47E4-8B8D-F865C84432D6}" type="presParOf" srcId="{A48D86D4-2E2C-48F5-BF70-3DDA7B30E047}" destId="{866A0CEE-67A7-4088-AEAE-D402806AC3D2}" srcOrd="0" destOrd="0" presId="urn:microsoft.com/office/officeart/2018/2/layout/IconVerticalSolidList"/>
    <dgm:cxn modelId="{92D5E8F0-6E5B-41A6-A9FB-7D4E6ECFF32A}" type="presParOf" srcId="{A48D86D4-2E2C-48F5-BF70-3DDA7B30E047}" destId="{604E5D37-1843-463E-A80B-1707AC8A39F5}" srcOrd="1" destOrd="0" presId="urn:microsoft.com/office/officeart/2018/2/layout/IconVerticalSolidList"/>
    <dgm:cxn modelId="{59DCC23C-1DBB-4F31-A2F0-B51265149819}" type="presParOf" srcId="{A48D86D4-2E2C-48F5-BF70-3DDA7B30E047}" destId="{A7B1B2BD-5191-4049-AD79-2A67A7328B05}" srcOrd="2" destOrd="0" presId="urn:microsoft.com/office/officeart/2018/2/layout/IconVerticalSolidList"/>
    <dgm:cxn modelId="{88390434-D9CE-4EC5-B1FF-E136938D46AF}" type="presParOf" srcId="{A48D86D4-2E2C-48F5-BF70-3DDA7B30E047}" destId="{47CED4C1-6952-43AB-8D5C-EBE097E3D533}" srcOrd="3" destOrd="0" presId="urn:microsoft.com/office/officeart/2018/2/layout/IconVerticalSolidList"/>
    <dgm:cxn modelId="{13E774AA-6863-4B38-9191-DEE9C772032B}" type="presParOf" srcId="{A19E410A-444E-4CDD-9251-30E10A3ADB1F}" destId="{60F1873B-2DE6-4767-9F15-28C68551F4D9}" srcOrd="7" destOrd="0" presId="urn:microsoft.com/office/officeart/2018/2/layout/IconVerticalSolidList"/>
    <dgm:cxn modelId="{9105A8CA-3F0C-49B9-84EE-F65B94E15DD8}" type="presParOf" srcId="{A19E410A-444E-4CDD-9251-30E10A3ADB1F}" destId="{284D46FD-7B06-4FD7-AA9D-EC81A8DD498B}" srcOrd="8" destOrd="0" presId="urn:microsoft.com/office/officeart/2018/2/layout/IconVerticalSolidList"/>
    <dgm:cxn modelId="{ED3E2783-F879-4A19-992E-D12CCC9BF5C2}" type="presParOf" srcId="{284D46FD-7B06-4FD7-AA9D-EC81A8DD498B}" destId="{B8B411A0-76E7-447F-8AA6-1BE33B9F9CF1}" srcOrd="0" destOrd="0" presId="urn:microsoft.com/office/officeart/2018/2/layout/IconVerticalSolidList"/>
    <dgm:cxn modelId="{A57671E5-1855-46BC-85F5-57F3FAD0F415}" type="presParOf" srcId="{284D46FD-7B06-4FD7-AA9D-EC81A8DD498B}" destId="{D5C3ABCE-9F8D-433F-A137-77A190177C07}" srcOrd="1" destOrd="0" presId="urn:microsoft.com/office/officeart/2018/2/layout/IconVerticalSolidList"/>
    <dgm:cxn modelId="{466D572C-72C7-4D91-A1B5-DDA59B452871}" type="presParOf" srcId="{284D46FD-7B06-4FD7-AA9D-EC81A8DD498B}" destId="{B0AAE97C-F01F-4147-9C83-8C6721075214}" srcOrd="2" destOrd="0" presId="urn:microsoft.com/office/officeart/2018/2/layout/IconVerticalSolidList"/>
    <dgm:cxn modelId="{2810B6CC-A8E0-4140-9D40-6CF96E2E9BBB}" type="presParOf" srcId="{284D46FD-7B06-4FD7-AA9D-EC81A8DD498B}" destId="{8C9CE01C-EEF7-4773-8E02-D0A999A86F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CA5C0-710A-4B6B-914B-BF48CE657536}">
      <dsp:nvSpPr>
        <dsp:cNvPr id="0" name=""/>
        <dsp:cNvSpPr/>
      </dsp:nvSpPr>
      <dsp:spPr>
        <a:xfrm>
          <a:off x="0" y="0"/>
          <a:ext cx="8386015" cy="67299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 dirty="0">
              <a:latin typeface="Roboto" panose="02000000000000000000" pitchFamily="2" charset="0"/>
              <a:ea typeface="Roboto" panose="02000000000000000000" pitchFamily="2" charset="0"/>
            </a:rPr>
            <a:t>Total Revenue: $15.43M</a:t>
          </a:r>
          <a:endParaRPr lang="en-US" sz="2400" b="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19711" y="19711"/>
        <a:ext cx="7581060" cy="633574"/>
      </dsp:txXfrm>
    </dsp:sp>
    <dsp:sp modelId="{CEE354B3-AF3B-4D5D-939B-405F5F8CD561}">
      <dsp:nvSpPr>
        <dsp:cNvPr id="0" name=""/>
        <dsp:cNvSpPr/>
      </dsp:nvSpPr>
      <dsp:spPr>
        <a:xfrm>
          <a:off x="626228" y="766467"/>
          <a:ext cx="8386015" cy="672996"/>
        </a:xfrm>
        <a:prstGeom prst="roundRect">
          <a:avLst>
            <a:gd name="adj" fmla="val 10000"/>
          </a:avLst>
        </a:prstGeom>
        <a:solidFill>
          <a:schemeClr val="accent2">
            <a:hueOff val="1768024"/>
            <a:satOff val="-6660"/>
            <a:lumOff val="5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>
              <a:latin typeface="Roboto" panose="02000000000000000000" pitchFamily="2" charset="0"/>
              <a:ea typeface="Roboto" panose="02000000000000000000" pitchFamily="2" charset="0"/>
            </a:rPr>
            <a:t>Total Cost: $4.95M</a:t>
          </a:r>
          <a:endParaRPr lang="en-US" sz="2400" b="0" kern="120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645939" y="786178"/>
        <a:ext cx="7282917" cy="633574"/>
      </dsp:txXfrm>
    </dsp:sp>
    <dsp:sp modelId="{416BABE2-383D-4C67-A045-F935728A3717}">
      <dsp:nvSpPr>
        <dsp:cNvPr id="0" name=""/>
        <dsp:cNvSpPr/>
      </dsp:nvSpPr>
      <dsp:spPr>
        <a:xfrm>
          <a:off x="1252456" y="1532935"/>
          <a:ext cx="8386015" cy="672996"/>
        </a:xfrm>
        <a:prstGeom prst="roundRect">
          <a:avLst>
            <a:gd name="adj" fmla="val 10000"/>
          </a:avLst>
        </a:prstGeom>
        <a:solidFill>
          <a:schemeClr val="accent2">
            <a:hueOff val="3536049"/>
            <a:satOff val="-13319"/>
            <a:lumOff val="1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>
              <a:latin typeface="Roboto" panose="02000000000000000000" pitchFamily="2" charset="0"/>
              <a:ea typeface="Roboto" panose="02000000000000000000" pitchFamily="2" charset="0"/>
            </a:rPr>
            <a:t>Net Profit: $10.48M</a:t>
          </a:r>
          <a:endParaRPr lang="en-US" sz="2400" b="0" kern="120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1272167" y="1552646"/>
        <a:ext cx="7282917" cy="633574"/>
      </dsp:txXfrm>
    </dsp:sp>
    <dsp:sp modelId="{D81F9076-E354-4061-A0C0-035780FBBF3F}">
      <dsp:nvSpPr>
        <dsp:cNvPr id="0" name=""/>
        <dsp:cNvSpPr/>
      </dsp:nvSpPr>
      <dsp:spPr>
        <a:xfrm>
          <a:off x="1878685" y="2299403"/>
          <a:ext cx="8386015" cy="672996"/>
        </a:xfrm>
        <a:prstGeom prst="roundRect">
          <a:avLst>
            <a:gd name="adj" fmla="val 10000"/>
          </a:avLst>
        </a:prstGeom>
        <a:solidFill>
          <a:schemeClr val="accent2">
            <a:hueOff val="5304073"/>
            <a:satOff val="-19979"/>
            <a:lumOff val="16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>
              <a:latin typeface="Roboto" panose="02000000000000000000" pitchFamily="2" charset="0"/>
              <a:ea typeface="Roboto" panose="02000000000000000000" pitchFamily="2" charset="0"/>
            </a:rPr>
            <a:t>Profit Margin: 67.9%</a:t>
          </a:r>
          <a:endParaRPr lang="en-US" sz="2400" b="0" kern="120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1898396" y="2319114"/>
        <a:ext cx="7282917" cy="633574"/>
      </dsp:txXfrm>
    </dsp:sp>
    <dsp:sp modelId="{8232C2EE-351C-4B0C-961E-71DD2C391E96}">
      <dsp:nvSpPr>
        <dsp:cNvPr id="0" name=""/>
        <dsp:cNvSpPr/>
      </dsp:nvSpPr>
      <dsp:spPr>
        <a:xfrm>
          <a:off x="2504913" y="3065871"/>
          <a:ext cx="8386015" cy="672996"/>
        </a:xfrm>
        <a:prstGeom prst="roundRect">
          <a:avLst>
            <a:gd name="adj" fmla="val 10000"/>
          </a:avLst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>
              <a:latin typeface="Roboto" panose="02000000000000000000" pitchFamily="2" charset="0"/>
              <a:ea typeface="Roboto" panose="02000000000000000000" pitchFamily="2" charset="0"/>
            </a:rPr>
            <a:t>Total Customers: 1,545</a:t>
          </a:r>
          <a:endParaRPr lang="en-US" sz="2400" b="0" kern="120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2524624" y="3085582"/>
        <a:ext cx="7282917" cy="633574"/>
      </dsp:txXfrm>
    </dsp:sp>
    <dsp:sp modelId="{D5ED3F77-75D8-4938-ABBA-3214B7F857E9}">
      <dsp:nvSpPr>
        <dsp:cNvPr id="0" name=""/>
        <dsp:cNvSpPr/>
      </dsp:nvSpPr>
      <dsp:spPr>
        <a:xfrm>
          <a:off x="7948567" y="491661"/>
          <a:ext cx="437447" cy="4374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kern="120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8046993" y="491661"/>
        <a:ext cx="240595" cy="329179"/>
      </dsp:txXfrm>
    </dsp:sp>
    <dsp:sp modelId="{D2EBBD2D-A42E-4536-A891-0B5E43628A09}">
      <dsp:nvSpPr>
        <dsp:cNvPr id="0" name=""/>
        <dsp:cNvSpPr/>
      </dsp:nvSpPr>
      <dsp:spPr>
        <a:xfrm>
          <a:off x="8574796" y="1258129"/>
          <a:ext cx="437447" cy="4374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626"/>
            <a:satOff val="-2469"/>
            <a:lumOff val="113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71626"/>
              <a:satOff val="-2469"/>
              <a:lumOff val="11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kern="120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8673222" y="1258129"/>
        <a:ext cx="240595" cy="329179"/>
      </dsp:txXfrm>
    </dsp:sp>
    <dsp:sp modelId="{5669E624-ACEF-48FF-A5F0-67D8F0778A7A}">
      <dsp:nvSpPr>
        <dsp:cNvPr id="0" name=""/>
        <dsp:cNvSpPr/>
      </dsp:nvSpPr>
      <dsp:spPr>
        <a:xfrm>
          <a:off x="9201024" y="2013380"/>
          <a:ext cx="437447" cy="4374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943252"/>
            <a:satOff val="-4937"/>
            <a:lumOff val="227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943252"/>
              <a:satOff val="-4937"/>
              <a:lumOff val="22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kern="120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9299450" y="2013380"/>
        <a:ext cx="240595" cy="329179"/>
      </dsp:txXfrm>
    </dsp:sp>
    <dsp:sp modelId="{0A18C502-5204-46B3-A533-6EDE3AEA0630}">
      <dsp:nvSpPr>
        <dsp:cNvPr id="0" name=""/>
        <dsp:cNvSpPr/>
      </dsp:nvSpPr>
      <dsp:spPr>
        <a:xfrm>
          <a:off x="9827253" y="2787326"/>
          <a:ext cx="437447" cy="43744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414877"/>
            <a:satOff val="-7406"/>
            <a:lumOff val="341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414877"/>
              <a:satOff val="-7406"/>
              <a:lumOff val="34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b="0" kern="120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9925679" y="2787326"/>
        <a:ext cx="240595" cy="329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C451D-1DCE-4068-8A52-0B696EAAA255}">
      <dsp:nvSpPr>
        <dsp:cNvPr id="0" name=""/>
        <dsp:cNvSpPr/>
      </dsp:nvSpPr>
      <dsp:spPr>
        <a:xfrm>
          <a:off x="763843" y="0"/>
          <a:ext cx="4787015" cy="478701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00323-B6B6-4F98-84D3-9D87BB3EDDB1}">
      <dsp:nvSpPr>
        <dsp:cNvPr id="0" name=""/>
        <dsp:cNvSpPr/>
      </dsp:nvSpPr>
      <dsp:spPr>
        <a:xfrm>
          <a:off x="1218609" y="454766"/>
          <a:ext cx="1866935" cy="18669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Roboto" panose="02000000000000000000" pitchFamily="2" charset="0"/>
              <a:ea typeface="Roboto" panose="02000000000000000000" pitchFamily="2" charset="0"/>
            </a:rPr>
            <a:t>January: $4.85M</a:t>
          </a:r>
        </a:p>
      </dsp:txBody>
      <dsp:txXfrm>
        <a:off x="1309745" y="545902"/>
        <a:ext cx="1684663" cy="1684663"/>
      </dsp:txXfrm>
    </dsp:sp>
    <dsp:sp modelId="{CDBED936-E423-4B88-A1F8-3E8CA89429D7}">
      <dsp:nvSpPr>
        <dsp:cNvPr id="0" name=""/>
        <dsp:cNvSpPr/>
      </dsp:nvSpPr>
      <dsp:spPr>
        <a:xfrm>
          <a:off x="3229156" y="454766"/>
          <a:ext cx="1866935" cy="186693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Roboto" panose="02000000000000000000" pitchFamily="2" charset="0"/>
              <a:ea typeface="Roboto" panose="02000000000000000000" pitchFamily="2" charset="0"/>
            </a:rPr>
            <a:t>February: $5.16M</a:t>
          </a:r>
        </a:p>
      </dsp:txBody>
      <dsp:txXfrm>
        <a:off x="3320292" y="545902"/>
        <a:ext cx="1684663" cy="1684663"/>
      </dsp:txXfrm>
    </dsp:sp>
    <dsp:sp modelId="{A198C23C-A7D2-4DC8-88D7-D611D8395049}">
      <dsp:nvSpPr>
        <dsp:cNvPr id="0" name=""/>
        <dsp:cNvSpPr/>
      </dsp:nvSpPr>
      <dsp:spPr>
        <a:xfrm>
          <a:off x="1218609" y="2465312"/>
          <a:ext cx="1866935" cy="186693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Roboto" panose="02000000000000000000" pitchFamily="2" charset="0"/>
              <a:ea typeface="Roboto" panose="02000000000000000000" pitchFamily="2" charset="0"/>
            </a:rPr>
            <a:t>March: $5.41M</a:t>
          </a:r>
        </a:p>
      </dsp:txBody>
      <dsp:txXfrm>
        <a:off x="1309745" y="2556448"/>
        <a:ext cx="1684663" cy="1684663"/>
      </dsp:txXfrm>
    </dsp:sp>
    <dsp:sp modelId="{C1131DCE-F3D8-4A26-BCBD-696967EF7BB1}">
      <dsp:nvSpPr>
        <dsp:cNvPr id="0" name=""/>
        <dsp:cNvSpPr/>
      </dsp:nvSpPr>
      <dsp:spPr>
        <a:xfrm>
          <a:off x="3229156" y="2465312"/>
          <a:ext cx="1866935" cy="18669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Roboto" panose="02000000000000000000" pitchFamily="2" charset="0"/>
              <a:ea typeface="Roboto" panose="02000000000000000000" pitchFamily="2" charset="0"/>
            </a:rPr>
            <a:t>Steady month-over-month growth observed</a:t>
          </a:r>
        </a:p>
      </dsp:txBody>
      <dsp:txXfrm>
        <a:off x="3320292" y="2556448"/>
        <a:ext cx="1684663" cy="1684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AEA80-B943-4B0A-87B0-42D439FE6890}">
      <dsp:nvSpPr>
        <dsp:cNvPr id="0" name=""/>
        <dsp:cNvSpPr/>
      </dsp:nvSpPr>
      <dsp:spPr>
        <a:xfrm>
          <a:off x="3700906" y="77577"/>
          <a:ext cx="1232936" cy="1232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Roboto" panose="02000000000000000000" pitchFamily="2" charset="0"/>
              <a:ea typeface="Roboto" panose="02000000000000000000" pitchFamily="2" charset="0"/>
            </a:rPr>
            <a:t>Midwest: $4.1M</a:t>
          </a:r>
        </a:p>
      </dsp:txBody>
      <dsp:txXfrm>
        <a:off x="3700906" y="77577"/>
        <a:ext cx="1232936" cy="1232936"/>
      </dsp:txXfrm>
    </dsp:sp>
    <dsp:sp modelId="{08BF22FA-F6A8-4397-8959-3326B3616957}">
      <dsp:nvSpPr>
        <dsp:cNvPr id="0" name=""/>
        <dsp:cNvSpPr/>
      </dsp:nvSpPr>
      <dsp:spPr>
        <a:xfrm>
          <a:off x="1530248" y="80"/>
          <a:ext cx="3481091" cy="3481091"/>
        </a:xfrm>
        <a:prstGeom prst="circularArrow">
          <a:avLst>
            <a:gd name="adj1" fmla="val 6907"/>
            <a:gd name="adj2" fmla="val 465707"/>
            <a:gd name="adj3" fmla="val 547923"/>
            <a:gd name="adj4" fmla="val 20586371"/>
            <a:gd name="adj5" fmla="val 80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BD70F-2069-44AA-B601-D87C6C6C7E6C}">
      <dsp:nvSpPr>
        <dsp:cNvPr id="0" name=""/>
        <dsp:cNvSpPr/>
      </dsp:nvSpPr>
      <dsp:spPr>
        <a:xfrm>
          <a:off x="3700906" y="2170738"/>
          <a:ext cx="1232936" cy="1232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Roboto" panose="02000000000000000000" pitchFamily="2" charset="0"/>
              <a:ea typeface="Roboto" panose="02000000000000000000" pitchFamily="2" charset="0"/>
            </a:rPr>
            <a:t>West: $4.0M</a:t>
          </a:r>
        </a:p>
      </dsp:txBody>
      <dsp:txXfrm>
        <a:off x="3700906" y="2170738"/>
        <a:ext cx="1232936" cy="1232936"/>
      </dsp:txXfrm>
    </dsp:sp>
    <dsp:sp modelId="{23ECC9AE-9BE8-480C-BA8D-7F281D26248D}">
      <dsp:nvSpPr>
        <dsp:cNvPr id="0" name=""/>
        <dsp:cNvSpPr/>
      </dsp:nvSpPr>
      <dsp:spPr>
        <a:xfrm>
          <a:off x="1530248" y="80"/>
          <a:ext cx="3481091" cy="3481091"/>
        </a:xfrm>
        <a:prstGeom prst="circularArrow">
          <a:avLst>
            <a:gd name="adj1" fmla="val 6907"/>
            <a:gd name="adj2" fmla="val 465707"/>
            <a:gd name="adj3" fmla="val 5947923"/>
            <a:gd name="adj4" fmla="val 4386371"/>
            <a:gd name="adj5" fmla="val 80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B7687-82F2-41BB-8B93-FD31A5695F95}">
      <dsp:nvSpPr>
        <dsp:cNvPr id="0" name=""/>
        <dsp:cNvSpPr/>
      </dsp:nvSpPr>
      <dsp:spPr>
        <a:xfrm>
          <a:off x="1607746" y="2170738"/>
          <a:ext cx="1232936" cy="1232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Roboto" panose="02000000000000000000" pitchFamily="2" charset="0"/>
              <a:ea typeface="Roboto" panose="02000000000000000000" pitchFamily="2" charset="0"/>
            </a:rPr>
            <a:t>Northeast: $3.8M</a:t>
          </a:r>
        </a:p>
      </dsp:txBody>
      <dsp:txXfrm>
        <a:off x="1607746" y="2170738"/>
        <a:ext cx="1232936" cy="1232936"/>
      </dsp:txXfrm>
    </dsp:sp>
    <dsp:sp modelId="{8067BC10-22C7-4B23-A3AC-DD66CFF5865D}">
      <dsp:nvSpPr>
        <dsp:cNvPr id="0" name=""/>
        <dsp:cNvSpPr/>
      </dsp:nvSpPr>
      <dsp:spPr>
        <a:xfrm>
          <a:off x="1530248" y="80"/>
          <a:ext cx="3481091" cy="3481091"/>
        </a:xfrm>
        <a:prstGeom prst="circularArrow">
          <a:avLst>
            <a:gd name="adj1" fmla="val 6907"/>
            <a:gd name="adj2" fmla="val 465707"/>
            <a:gd name="adj3" fmla="val 11347923"/>
            <a:gd name="adj4" fmla="val 9786371"/>
            <a:gd name="adj5" fmla="val 80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C9B30-AACD-4BF7-860D-BD14D1596A61}">
      <dsp:nvSpPr>
        <dsp:cNvPr id="0" name=""/>
        <dsp:cNvSpPr/>
      </dsp:nvSpPr>
      <dsp:spPr>
        <a:xfrm>
          <a:off x="1607746" y="77577"/>
          <a:ext cx="1232936" cy="12329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Roboto" panose="02000000000000000000" pitchFamily="2" charset="0"/>
              <a:ea typeface="Roboto" panose="02000000000000000000" pitchFamily="2" charset="0"/>
            </a:rPr>
            <a:t>South: $3.6M</a:t>
          </a:r>
        </a:p>
      </dsp:txBody>
      <dsp:txXfrm>
        <a:off x="1607746" y="77577"/>
        <a:ext cx="1232936" cy="1232936"/>
      </dsp:txXfrm>
    </dsp:sp>
    <dsp:sp modelId="{9A5E0926-0320-44F6-85E3-69D3F52A0B02}">
      <dsp:nvSpPr>
        <dsp:cNvPr id="0" name=""/>
        <dsp:cNvSpPr/>
      </dsp:nvSpPr>
      <dsp:spPr>
        <a:xfrm>
          <a:off x="1530248" y="80"/>
          <a:ext cx="3481091" cy="3481091"/>
        </a:xfrm>
        <a:prstGeom prst="circularArrow">
          <a:avLst>
            <a:gd name="adj1" fmla="val 6907"/>
            <a:gd name="adj2" fmla="val 465707"/>
            <a:gd name="adj3" fmla="val 16747923"/>
            <a:gd name="adj4" fmla="val 15186371"/>
            <a:gd name="adj5" fmla="val 805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27B1C-735F-4AB9-8DEF-EDC85272237E}">
      <dsp:nvSpPr>
        <dsp:cNvPr id="0" name=""/>
        <dsp:cNvSpPr/>
      </dsp:nvSpPr>
      <dsp:spPr>
        <a:xfrm>
          <a:off x="0" y="3993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12E934-EECA-4C71-ACB6-4EEF4A18755E}">
      <dsp:nvSpPr>
        <dsp:cNvPr id="0" name=""/>
        <dsp:cNvSpPr/>
      </dsp:nvSpPr>
      <dsp:spPr>
        <a:xfrm>
          <a:off x="257290" y="195365"/>
          <a:ext cx="467800" cy="467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95125-C588-4B58-A056-525555D605C1}">
      <dsp:nvSpPr>
        <dsp:cNvPr id="0" name=""/>
        <dsp:cNvSpPr/>
      </dsp:nvSpPr>
      <dsp:spPr>
        <a:xfrm>
          <a:off x="982380" y="3993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Roboto" panose="02000000000000000000" pitchFamily="2" charset="0"/>
              <a:ea typeface="Roboto" panose="02000000000000000000" pitchFamily="2" charset="0"/>
            </a:rPr>
            <a:t>Target growth in Midwest &amp; West through campaign focus</a:t>
          </a:r>
        </a:p>
      </dsp:txBody>
      <dsp:txXfrm>
        <a:off x="982380" y="3993"/>
        <a:ext cx="6234035" cy="850545"/>
      </dsp:txXfrm>
    </dsp:sp>
    <dsp:sp modelId="{879E9C78-51F8-4EBF-8742-420D4E5B4AB3}">
      <dsp:nvSpPr>
        <dsp:cNvPr id="0" name=""/>
        <dsp:cNvSpPr/>
      </dsp:nvSpPr>
      <dsp:spPr>
        <a:xfrm>
          <a:off x="0" y="1067175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D0609B-24FF-411D-9919-C847E5E51EC5}">
      <dsp:nvSpPr>
        <dsp:cNvPr id="0" name=""/>
        <dsp:cNvSpPr/>
      </dsp:nvSpPr>
      <dsp:spPr>
        <a:xfrm>
          <a:off x="257290" y="1258547"/>
          <a:ext cx="467800" cy="467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973844-19EC-4BB2-A1EA-E90B25ABEEE8}">
      <dsp:nvSpPr>
        <dsp:cNvPr id="0" name=""/>
        <dsp:cNvSpPr/>
      </dsp:nvSpPr>
      <dsp:spPr>
        <a:xfrm>
          <a:off x="982380" y="1067175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Roboto" panose="02000000000000000000" pitchFamily="2" charset="0"/>
              <a:ea typeface="Roboto" panose="02000000000000000000" pitchFamily="2" charset="0"/>
            </a:rPr>
            <a:t>Expand Partner Referral ROI with new incentives</a:t>
          </a:r>
        </a:p>
      </dsp:txBody>
      <dsp:txXfrm>
        <a:off x="982380" y="1067175"/>
        <a:ext cx="6234035" cy="850545"/>
      </dsp:txXfrm>
    </dsp:sp>
    <dsp:sp modelId="{499BD80B-2FCB-42D9-888C-F17DC399B96D}">
      <dsp:nvSpPr>
        <dsp:cNvPr id="0" name=""/>
        <dsp:cNvSpPr/>
      </dsp:nvSpPr>
      <dsp:spPr>
        <a:xfrm>
          <a:off x="0" y="2130357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50622C-D03A-4E3E-B2B1-48B9766C033F}">
      <dsp:nvSpPr>
        <dsp:cNvPr id="0" name=""/>
        <dsp:cNvSpPr/>
      </dsp:nvSpPr>
      <dsp:spPr>
        <a:xfrm>
          <a:off x="257290" y="2321729"/>
          <a:ext cx="467800" cy="467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3FAC8-75F7-4364-B6B4-8AAB9F90E145}">
      <dsp:nvSpPr>
        <dsp:cNvPr id="0" name=""/>
        <dsp:cNvSpPr/>
      </dsp:nvSpPr>
      <dsp:spPr>
        <a:xfrm>
          <a:off x="982380" y="2130357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Roboto" panose="02000000000000000000" pitchFamily="2" charset="0"/>
              <a:ea typeface="Roboto" panose="02000000000000000000" pitchFamily="2" charset="0"/>
            </a:rPr>
            <a:t>Activate South region with localized strategies</a:t>
          </a:r>
        </a:p>
      </dsp:txBody>
      <dsp:txXfrm>
        <a:off x="982380" y="2130357"/>
        <a:ext cx="6234035" cy="850545"/>
      </dsp:txXfrm>
    </dsp:sp>
    <dsp:sp modelId="{866A0CEE-67A7-4088-AEAE-D402806AC3D2}">
      <dsp:nvSpPr>
        <dsp:cNvPr id="0" name=""/>
        <dsp:cNvSpPr/>
      </dsp:nvSpPr>
      <dsp:spPr>
        <a:xfrm>
          <a:off x="0" y="3193539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E5D37-1843-463E-A80B-1707AC8A39F5}">
      <dsp:nvSpPr>
        <dsp:cNvPr id="0" name=""/>
        <dsp:cNvSpPr/>
      </dsp:nvSpPr>
      <dsp:spPr>
        <a:xfrm>
          <a:off x="257290" y="3384911"/>
          <a:ext cx="467800" cy="4678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ED4C1-6952-43AB-8D5C-EBE097E3D533}">
      <dsp:nvSpPr>
        <dsp:cNvPr id="0" name=""/>
        <dsp:cNvSpPr/>
      </dsp:nvSpPr>
      <dsp:spPr>
        <a:xfrm>
          <a:off x="982380" y="3193539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Roboto" panose="02000000000000000000" pitchFamily="2" charset="0"/>
              <a:ea typeface="Roboto" panose="02000000000000000000" pitchFamily="2" charset="0"/>
            </a:rPr>
            <a:t>Deep-dive into CAC and channel ROI</a:t>
          </a:r>
        </a:p>
      </dsp:txBody>
      <dsp:txXfrm>
        <a:off x="982380" y="3193539"/>
        <a:ext cx="6234035" cy="850545"/>
      </dsp:txXfrm>
    </dsp:sp>
    <dsp:sp modelId="{B8B411A0-76E7-447F-8AA6-1BE33B9F9CF1}">
      <dsp:nvSpPr>
        <dsp:cNvPr id="0" name=""/>
        <dsp:cNvSpPr/>
      </dsp:nvSpPr>
      <dsp:spPr>
        <a:xfrm>
          <a:off x="0" y="4256721"/>
          <a:ext cx="7216416" cy="8505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3ABCE-9F8D-433F-A137-77A190177C07}">
      <dsp:nvSpPr>
        <dsp:cNvPr id="0" name=""/>
        <dsp:cNvSpPr/>
      </dsp:nvSpPr>
      <dsp:spPr>
        <a:xfrm>
          <a:off x="257290" y="4448093"/>
          <a:ext cx="467800" cy="4678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9CE01C-EEF7-4773-8E02-D0A999A86F31}">
      <dsp:nvSpPr>
        <dsp:cNvPr id="0" name=""/>
        <dsp:cNvSpPr/>
      </dsp:nvSpPr>
      <dsp:spPr>
        <a:xfrm>
          <a:off x="982380" y="4256721"/>
          <a:ext cx="6234035" cy="850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016" tIns="90016" rIns="90016" bIns="90016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Roboto" panose="02000000000000000000" pitchFamily="2" charset="0"/>
              <a:ea typeface="Roboto" panose="02000000000000000000" pitchFamily="2" charset="0"/>
            </a:rPr>
            <a:t>Sustain monthly revenue momentum</a:t>
          </a:r>
        </a:p>
      </dsp:txBody>
      <dsp:txXfrm>
        <a:off x="982380" y="4256721"/>
        <a:ext cx="6234035" cy="850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5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0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43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4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711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6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0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6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3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4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80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74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tmp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tmp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gnifying glass showing decling performance">
            <a:extLst>
              <a:ext uri="{FF2B5EF4-FFF2-40B4-BE49-F238E27FC236}">
                <a16:creationId xmlns:a16="http://schemas.microsoft.com/office/drawing/2014/main" id="{C278E83B-ACCF-2584-DEC0-5002F5488E3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222" b="14510"/>
          <a:stretch/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D064CE-75CB-A104-7C60-00266E797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85234"/>
            <a:ext cx="8503920" cy="3265220"/>
          </a:xfrm>
        </p:spPr>
        <p:txBody>
          <a:bodyPr anchor="t">
            <a:normAutofit/>
          </a:bodyPr>
          <a:lstStyle/>
          <a:p>
            <a:r>
              <a:rPr lang="en-US" sz="60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Q1 Business Performance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4A6-4488-B2BF-DE19-C7EA1D554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251621"/>
            <a:ext cx="4439920" cy="1104721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Quarter Ending March 31, 2025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832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57729-C3E9-D9E7-3039-3C3C507E2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Executive Summary – Q1 Performance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AEFC6D70-1528-D3A0-7039-F74D44FC24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38773"/>
              </p:ext>
            </p:extLst>
          </p:nvPr>
        </p:nvGraphicFramePr>
        <p:xfrm>
          <a:off x="640079" y="2559050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575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1D885-2960-0032-5A2E-D0AF8127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53" y="321546"/>
            <a:ext cx="6642947" cy="1085223"/>
          </a:xfrm>
        </p:spPr>
        <p:txBody>
          <a:bodyPr anchor="t">
            <a:normAutofit/>
          </a:bodyPr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Revenue Trend by Month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846F0E6-FB23-54CA-B6A4-B74B4D4E8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866550"/>
              </p:ext>
            </p:extLst>
          </p:nvPr>
        </p:nvGraphicFramePr>
        <p:xfrm>
          <a:off x="5666776" y="900554"/>
          <a:ext cx="6314702" cy="4787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 descr="A graph showing the amount of time&#10;&#10;AI-generated content may be incorrect.">
            <a:extLst>
              <a:ext uri="{FF2B5EF4-FFF2-40B4-BE49-F238E27FC236}">
                <a16:creationId xmlns:a16="http://schemas.microsoft.com/office/drawing/2014/main" id="{4726B426-73DD-C37F-CBA8-1EDE35563E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" t="3707" r="1188" b="3803"/>
          <a:stretch/>
        </p:blipFill>
        <p:spPr>
          <a:xfrm>
            <a:off x="522513" y="1818750"/>
            <a:ext cx="5292167" cy="252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9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B57536-8B36-C3C1-2589-41BD71A6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>
                <a:latin typeface="Roboto" panose="02000000000000000000" pitchFamily="2" charset="0"/>
                <a:ea typeface="Roboto" panose="02000000000000000000" pitchFamily="2" charset="0"/>
              </a:rPr>
              <a:t>Channel-wise Revenue Distribution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B47AB-040E-529A-F258-C378DF5EE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Direct Sales: $5.31M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Online Inquiry: $5.15M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Partner Referral: $4.97M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Balanced contribution across channels</a:t>
            </a:r>
          </a:p>
        </p:txBody>
      </p:sp>
      <p:pic>
        <p:nvPicPr>
          <p:cNvPr id="8" name="Picture 7" descr="A graph showing the amount of time&#10;&#10;AI-generated content may be incorrect.">
            <a:extLst>
              <a:ext uri="{FF2B5EF4-FFF2-40B4-BE49-F238E27FC236}">
                <a16:creationId xmlns:a16="http://schemas.microsoft.com/office/drawing/2014/main" id="{EAEB0520-4376-36C9-6A88-6BE153F8B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" t="2314" r="2658" b="4814"/>
          <a:stretch/>
        </p:blipFill>
        <p:spPr>
          <a:xfrm>
            <a:off x="5456255" y="2542233"/>
            <a:ext cx="6095665" cy="294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62AA0-FD84-2171-3590-F6591067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Regional Revenue Comparison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08AA73D-E118-128F-CFF4-522CFD3422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671053"/>
              </p:ext>
            </p:extLst>
          </p:nvPr>
        </p:nvGraphicFramePr>
        <p:xfrm>
          <a:off x="281241" y="2884379"/>
          <a:ext cx="6541589" cy="34812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270A82-1081-E4CE-8B35-65D2512BF2C7}"/>
              </a:ext>
            </a:extLst>
          </p:cNvPr>
          <p:cNvSpPr txBox="1"/>
          <p:nvPr/>
        </p:nvSpPr>
        <p:spPr>
          <a:xfrm>
            <a:off x="660992" y="2053382"/>
            <a:ext cx="5799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Opportunity: Grow presence in the South</a:t>
            </a:r>
          </a:p>
          <a:p>
            <a:endParaRPr lang="en-US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screenshot of a graph&#10;&#10;AI-generated content may be incorrect.">
            <a:extLst>
              <a:ext uri="{FF2B5EF4-FFF2-40B4-BE49-F238E27FC236}">
                <a16:creationId xmlns:a16="http://schemas.microsoft.com/office/drawing/2014/main" id="{161C26AF-80DE-5723-468B-441684A969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1" t="4662" r="1313" b="4238"/>
          <a:stretch/>
        </p:blipFill>
        <p:spPr>
          <a:xfrm>
            <a:off x="5898382" y="2974312"/>
            <a:ext cx="5632626" cy="258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30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643402-A0CF-6C3F-68FC-BBB572E5E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500911" cy="10972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latin typeface="Roboto" panose="02000000000000000000" pitchFamily="2" charset="0"/>
                <a:ea typeface="Roboto" panose="02000000000000000000" pitchFamily="2" charset="0"/>
              </a:rPr>
              <a:t>Cost Breakdown and Efficiency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CF6E1E4-120C-6982-49AA-AE7D62032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7"/>
            <a:ext cx="6034187" cy="203924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Total Cost: $4.95M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Cost-to-Revenue Ratio: 32.1%</a:t>
            </a:r>
          </a:p>
          <a:p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0F98D-34CD-042F-F08D-85EA76F0CF33}"/>
              </a:ext>
            </a:extLst>
          </p:cNvPr>
          <p:cNvSpPr txBox="1"/>
          <p:nvPr/>
        </p:nvSpPr>
        <p:spPr>
          <a:xfrm>
            <a:off x="5580905" y="4954693"/>
            <a:ext cx="55475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" panose="02000000000000000000" pitchFamily="2" charset="0"/>
                <a:ea typeface="Roboto" panose="02000000000000000000" pitchFamily="2" charset="0"/>
              </a:rPr>
              <a:t>Controlled spend driving high margin</a:t>
            </a:r>
          </a:p>
          <a:p>
            <a:endParaRPr lang="en-US" sz="24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0CDD93-85DF-BBAF-8F70-4FD348A30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6" t="4581" r="1216" b="5081"/>
          <a:stretch/>
        </p:blipFill>
        <p:spPr>
          <a:xfrm>
            <a:off x="340468" y="4367718"/>
            <a:ext cx="4844375" cy="155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7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3D6D3-8CC5-47D0-4E9F-7FFAFC2C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125" y="572720"/>
            <a:ext cx="5027504" cy="697673"/>
          </a:xfrm>
        </p:spPr>
        <p:txBody>
          <a:bodyPr anchor="b">
            <a:normAutofit/>
          </a:bodyPr>
          <a:lstStyle/>
          <a:p>
            <a:r>
              <a:rPr lang="en-US" sz="3600" dirty="0">
                <a:latin typeface="Roboto" panose="02000000000000000000" pitchFamily="2" charset="0"/>
                <a:ea typeface="Roboto" panose="02000000000000000000" pitchFamily="2" charset="0"/>
              </a:rPr>
              <a:t>Profitability Analysis</a:t>
            </a:r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0F90A4E9-90CD-E058-3701-929CADC571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18" r="5296"/>
          <a:stretch/>
        </p:blipFill>
        <p:spPr>
          <a:xfrm>
            <a:off x="20" y="535709"/>
            <a:ext cx="6829108" cy="483011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985C-B0C3-CC50-E86A-B5EBA40E0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359240"/>
            <a:ext cx="8229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452B7-0532-73E5-8885-9C78B50CC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3809" y="1586193"/>
            <a:ext cx="2811880" cy="3409950"/>
          </a:xfrm>
        </p:spPr>
        <p:txBody>
          <a:bodyPr anchor="t">
            <a:normAutofit/>
          </a:bodyPr>
          <a:lstStyle/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Net Profit: $10.48M</a:t>
            </a:r>
          </a:p>
          <a:p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Profit Margin: 67.9%</a:t>
            </a:r>
          </a:p>
          <a:p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 descr="A blue circle with white text&#10;&#10;AI-generated content may be incorrect.">
            <a:extLst>
              <a:ext uri="{FF2B5EF4-FFF2-40B4-BE49-F238E27FC236}">
                <a16:creationId xmlns:a16="http://schemas.microsoft.com/office/drawing/2014/main" id="{802193E3-6C2B-5682-0A3F-9ACD867C5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125" y="3136498"/>
            <a:ext cx="4781053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42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543B3-3FAE-7764-381E-CB76303A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100">
                <a:latin typeface="Roboto" panose="02000000000000000000" pitchFamily="2" charset="0"/>
                <a:ea typeface="Roboto" panose="02000000000000000000" pitchFamily="2" charset="0"/>
              </a:rPr>
              <a:t>Strategic Considerations for Q2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9691C9-F52F-2219-9734-9928CC9FF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549072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242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D75B-EA67-07D8-D2A6-DF4D0BF53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D7A93-255C-49A3-6611-8C4B22DE0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2176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174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Grandview Display</vt:lpstr>
      <vt:lpstr>Roboto</vt:lpstr>
      <vt:lpstr>DashVTI</vt:lpstr>
      <vt:lpstr>Q1 Business Performance Review</vt:lpstr>
      <vt:lpstr>Executive Summary – Q1 Performance</vt:lpstr>
      <vt:lpstr>Revenue Trend by Month</vt:lpstr>
      <vt:lpstr>Channel-wise Revenue Distribution</vt:lpstr>
      <vt:lpstr>Regional Revenue Comparison</vt:lpstr>
      <vt:lpstr>Cost Breakdown and Efficiency</vt:lpstr>
      <vt:lpstr>Profitability Analysis</vt:lpstr>
      <vt:lpstr>Strategic Considerations for Q2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Santosh Dhalwalkar</dc:creator>
  <cp:lastModifiedBy>Santosh Dhalwalkar</cp:lastModifiedBy>
  <cp:revision>10</cp:revision>
  <dcterms:created xsi:type="dcterms:W3CDTF">2025-04-29T14:16:15Z</dcterms:created>
  <dcterms:modified xsi:type="dcterms:W3CDTF">2025-04-29T14:58:42Z</dcterms:modified>
</cp:coreProperties>
</file>