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8" r:id="rId6"/>
    <p:sldId id="257" r:id="rId7"/>
    <p:sldId id="278" r:id="rId8"/>
    <p:sldId id="288" r:id="rId9"/>
    <p:sldId id="289" r:id="rId10"/>
    <p:sldId id="282" r:id="rId11"/>
    <p:sldId id="290" r:id="rId12"/>
    <p:sldId id="286" r:id="rId13"/>
    <p:sldId id="280" r:id="rId14"/>
    <p:sldId id="281" r:id="rId15"/>
    <p:sldId id="287" r:id="rId16"/>
    <p:sldId id="291" r:id="rId17"/>
    <p:sldId id="284" r:id="rId18"/>
    <p:sldId id="292" r:id="rId19"/>
    <p:sldId id="283" r:id="rId20"/>
    <p:sldId id="285" r:id="rId21"/>
    <p:sldId id="296" r:id="rId22"/>
    <p:sldId id="294" r:id="rId23"/>
    <p:sldId id="295" r:id="rId24"/>
    <p:sldId id="293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55" y="6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7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81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71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85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77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709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4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9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9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7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0240" y="3329790"/>
            <a:ext cx="5653449" cy="3200400"/>
          </a:xfrm>
        </p:spPr>
        <p:txBody>
          <a:bodyPr anchor="ctr"/>
          <a:lstStyle/>
          <a:p>
            <a:r>
              <a:rPr lang="en-US" sz="2400" b="1" dirty="0"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User Analytics in the Telecommunication Industry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4870" y="167640"/>
            <a:ext cx="4179570" cy="435371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Engagement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E0023-640F-7BE5-FBD0-E45D7BE39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7" y="2865120"/>
            <a:ext cx="11711825" cy="382524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3427626-CFA7-61EF-D585-D3B2A5346005}"/>
              </a:ext>
            </a:extLst>
          </p:cNvPr>
          <p:cNvSpPr txBox="1">
            <a:spLocks/>
          </p:cNvSpPr>
          <p:nvPr/>
        </p:nvSpPr>
        <p:spPr>
          <a:xfrm>
            <a:off x="5509687" y="713137"/>
            <a:ext cx="6442225" cy="181670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ea typeface="Arial" panose="020B0604020202020204" pitchFamily="34" charset="0"/>
              </a:rPr>
              <a:t>Read the clean data and access the most relevant features to analyze using the following engagement metrics: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ea typeface="Arial" panose="020B0604020202020204" pitchFamily="34" charset="0"/>
              </a:rPr>
              <a:t>●	sessions frequency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ea typeface="Arial" panose="020B0604020202020204" pitchFamily="34" charset="0"/>
              </a:rPr>
              <a:t>●	the duration of the session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ea typeface="Arial" panose="020B0604020202020204" pitchFamily="34" charset="0"/>
              </a:rPr>
              <a:t>●	the session total traffic (download and upload (bytes))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635" y="704584"/>
            <a:ext cx="4371340" cy="435371"/>
          </a:xfrm>
        </p:spPr>
        <p:txBody>
          <a:bodyPr>
            <a:normAutofit fontScale="90000"/>
          </a:bodyPr>
          <a:lstStyle/>
          <a:p>
            <a:r>
              <a:rPr lang="en-US" sz="1400" b="1" cap="none" dirty="0"/>
              <a:t>Calculate sessions </a:t>
            </a:r>
            <a:r>
              <a:rPr lang="en-US" sz="1600" b="1" cap="none" dirty="0"/>
              <a:t>frequency</a:t>
            </a:r>
            <a:r>
              <a:rPr lang="en-US" sz="1400" b="1" cap="none" dirty="0"/>
              <a:t> by grouping by</a:t>
            </a:r>
            <a:br>
              <a:rPr lang="en-US" sz="1400" b="1" cap="none" dirty="0"/>
            </a:br>
            <a:r>
              <a:rPr lang="en-US" sz="1400" b="1" cap="none" dirty="0"/>
              <a:t> '</a:t>
            </a:r>
            <a:r>
              <a:rPr lang="en-US" sz="1400" b="1" cap="none" dirty="0" err="1"/>
              <a:t>msisdnnumber</a:t>
            </a:r>
            <a:r>
              <a:rPr lang="en-US" sz="1400" b="1" cap="none" dirty="0"/>
              <a:t>' and counting '</a:t>
            </a:r>
            <a:r>
              <a:rPr lang="en-US" sz="1400" b="1" cap="none" dirty="0" err="1"/>
              <a:t>bearerid</a:t>
            </a:r>
            <a:r>
              <a:rPr lang="en-US" sz="1400" b="1" cap="none" dirty="0"/>
              <a:t>'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2820" y="747259"/>
            <a:ext cx="4371340" cy="464499"/>
          </a:xfrm>
        </p:spPr>
        <p:txBody>
          <a:bodyPr>
            <a:noAutofit/>
          </a:bodyPr>
          <a:lstStyle/>
          <a:p>
            <a:r>
              <a:rPr lang="en-US" sz="1400" dirty="0"/>
              <a:t>Find top 10 customers by each engagement metric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1F3358-F309-A8D1-6D20-314786D3A561}"/>
              </a:ext>
            </a:extLst>
          </p:cNvPr>
          <p:cNvSpPr txBox="1">
            <a:spLocks/>
          </p:cNvSpPr>
          <p:nvPr/>
        </p:nvSpPr>
        <p:spPr>
          <a:xfrm>
            <a:off x="4441190" y="115660"/>
            <a:ext cx="4179570" cy="43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User Engagement Analysis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E9B7C-67D4-6E42-6E67-D1369320F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4" y="1293508"/>
            <a:ext cx="5410682" cy="30799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66A169-5C3F-0952-D0C7-55FF6FE9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359" y="1407986"/>
            <a:ext cx="5027887" cy="2965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A3B95F-D6CC-5B6F-CF3D-62C281082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67" y="4843537"/>
            <a:ext cx="3918903" cy="14419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8A1094-15E9-EDCD-5C4F-CBDC0A9DD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043" y="4843536"/>
            <a:ext cx="3771914" cy="14419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30E8C5-39BD-175B-4C22-8CADD3317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130" y="4843536"/>
            <a:ext cx="3918903" cy="14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80431" y="2073853"/>
            <a:ext cx="5516880" cy="351284"/>
          </a:xfrm>
        </p:spPr>
        <p:txBody>
          <a:bodyPr>
            <a:normAutofit/>
          </a:bodyPr>
          <a:lstStyle/>
          <a:p>
            <a:r>
              <a:rPr lang="en-US" sz="1600" dirty="0"/>
              <a:t>The pair chart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80431" y="2634985"/>
            <a:ext cx="6136639" cy="794016"/>
          </a:xfrm>
        </p:spPr>
        <p:txBody>
          <a:bodyPr>
            <a:normAutofit/>
          </a:bodyPr>
          <a:lstStyle/>
          <a:p>
            <a:r>
              <a:rPr lang="en-US" sz="1400" dirty="0"/>
              <a:t>The pair chart confirms these relationships, showing clear linear trends between the variables, highlighting the predictive power of session frequency on both duration and data usage.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0B0F002-72D4-34B7-BD00-F8A6582C80FD}"/>
              </a:ext>
            </a:extLst>
          </p:cNvPr>
          <p:cNvSpPr txBox="1">
            <a:spLocks/>
          </p:cNvSpPr>
          <p:nvPr/>
        </p:nvSpPr>
        <p:spPr>
          <a:xfrm>
            <a:off x="3328671" y="261241"/>
            <a:ext cx="4179570" cy="43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User Engagement Analysis</a:t>
            </a:r>
            <a:endParaRPr lang="en-US" dirty="0"/>
          </a:p>
        </p:txBody>
      </p:sp>
      <p:pic>
        <p:nvPicPr>
          <p:cNvPr id="11" name="Picture 10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6DA865DE-A0BC-DEAF-D2FC-48320971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69" y="838852"/>
            <a:ext cx="5156925" cy="53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5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22764" y="880696"/>
            <a:ext cx="8686294" cy="414406"/>
          </a:xfrm>
        </p:spPr>
        <p:txBody>
          <a:bodyPr>
            <a:normAutofit/>
          </a:bodyPr>
          <a:lstStyle/>
          <a:p>
            <a:r>
              <a:rPr lang="en-US" sz="1400" dirty="0"/>
              <a:t>Normalize the Engagement Metrics and K-Means clustering algorithm to classify customers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0B0F002-72D4-34B7-BD00-F8A6582C80FD}"/>
              </a:ext>
            </a:extLst>
          </p:cNvPr>
          <p:cNvSpPr txBox="1">
            <a:spLocks/>
          </p:cNvSpPr>
          <p:nvPr/>
        </p:nvSpPr>
        <p:spPr>
          <a:xfrm>
            <a:off x="3328671" y="261241"/>
            <a:ext cx="4179570" cy="43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User Engagement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9ACBF-1C04-2890-D063-709FCFEE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26" y="1295102"/>
            <a:ext cx="4340285" cy="2393148"/>
          </a:xfrm>
          <a:prstGeom prst="rect">
            <a:avLst/>
          </a:prstGeom>
        </p:spPr>
      </p:pic>
      <p:pic>
        <p:nvPicPr>
          <p:cNvPr id="8" name="Picture 7" descr="A chart of a customer engagement cluster&#10;&#10;Description automatically generated">
            <a:extLst>
              <a:ext uri="{FF2B5EF4-FFF2-40B4-BE49-F238E27FC236}">
                <a16:creationId xmlns:a16="http://schemas.microsoft.com/office/drawing/2014/main" id="{CC7FD5B4-8AC1-715C-1409-5F37425A6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182" y="1468404"/>
            <a:ext cx="5252720" cy="3396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112ED6-47FE-7B6E-814E-DE423776A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77" y="3688250"/>
            <a:ext cx="5780723" cy="942589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CA66AB6-587C-88D0-88C4-8F477CE00CC2}"/>
              </a:ext>
            </a:extLst>
          </p:cNvPr>
          <p:cNvSpPr txBox="1">
            <a:spLocks/>
          </p:cNvSpPr>
          <p:nvPr/>
        </p:nvSpPr>
        <p:spPr>
          <a:xfrm>
            <a:off x="325626" y="5181757"/>
            <a:ext cx="11495405" cy="15928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Cluster 0 (Engagement Cluster 0): Represents the most varied group in terms of engagement. Includes customers who could be heavy users with longer session durations and higher data consumption.</a:t>
            </a:r>
          </a:p>
          <a:p>
            <a:r>
              <a:rPr lang="en-US" sz="1400" dirty="0"/>
              <a:t>Cluster 1 (Engagement Cluster 1): Represents customers with low engagement. They have short session durations and consume relatively little data.</a:t>
            </a:r>
          </a:p>
          <a:p>
            <a:r>
              <a:rPr lang="en-US" sz="1400" dirty="0"/>
              <a:t>Cluster 2 (Engagement Cluster 2): Likely represents customers with moderate engagement. They consume more data than Cluster 1 but have shorter durations, possibly indicating efficient or high-speed usage.</a:t>
            </a:r>
          </a:p>
        </p:txBody>
      </p:sp>
    </p:spTree>
    <p:extLst>
      <p:ext uri="{BB962C8B-B14F-4D97-AF65-F5344CB8AC3E}">
        <p14:creationId xmlns:p14="http://schemas.microsoft.com/office/powerpoint/2010/main" val="312932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9B5433-4955-7060-FCC5-C054B68D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73" y="219583"/>
            <a:ext cx="5884027" cy="407671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Experience Analytics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C0F8FCD-8A21-2893-7714-EABA7A44CD46}"/>
              </a:ext>
            </a:extLst>
          </p:cNvPr>
          <p:cNvSpPr txBox="1">
            <a:spLocks/>
          </p:cNvSpPr>
          <p:nvPr/>
        </p:nvSpPr>
        <p:spPr>
          <a:xfrm>
            <a:off x="211973" y="789814"/>
            <a:ext cx="6666347" cy="128714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 health of a connection on a local network or the larger Internet, and is commonly utilized by network administrators to diagnose the speed and reliability of network connections with the help of </a:t>
            </a:r>
            <a:r>
              <a:rPr lang="en-US" sz="1600" b="1" dirty="0"/>
              <a:t>TCP and RTT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8FDE6FF-6E0E-1BB9-ED40-176C8CCB5456}"/>
              </a:ext>
            </a:extLst>
          </p:cNvPr>
          <p:cNvSpPr txBox="1">
            <a:spLocks/>
          </p:cNvSpPr>
          <p:nvPr/>
        </p:nvSpPr>
        <p:spPr>
          <a:xfrm>
            <a:off x="211973" y="2088015"/>
            <a:ext cx="4481947" cy="4144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Create the Box Plot to find the outliers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41C2E1-673E-E48C-73BC-298CEC67F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107" y="1666315"/>
            <a:ext cx="6185853" cy="1243020"/>
          </a:xfrm>
          <a:prstGeom prst="rect">
            <a:avLst/>
          </a:prstGeom>
        </p:spPr>
      </p:pic>
      <p:pic>
        <p:nvPicPr>
          <p:cNvPr id="22" name="Picture 21" descr="A graph with text on it&#10;&#10;Description automatically generated">
            <a:extLst>
              <a:ext uri="{FF2B5EF4-FFF2-40B4-BE49-F238E27FC236}">
                <a16:creationId xmlns:a16="http://schemas.microsoft.com/office/drawing/2014/main" id="{1E833006-DE0A-6E34-D1A5-13064DE37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0" y="2444740"/>
            <a:ext cx="3704360" cy="3007852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0ADE406-DCF4-54CA-42E2-4BB470C35F0E}"/>
              </a:ext>
            </a:extLst>
          </p:cNvPr>
          <p:cNvSpPr txBox="1">
            <a:spLocks/>
          </p:cNvSpPr>
          <p:nvPr/>
        </p:nvSpPr>
        <p:spPr>
          <a:xfrm>
            <a:off x="3988335" y="3534260"/>
            <a:ext cx="4481947" cy="4144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Function to remove outliers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95996F2-6731-919B-528F-6ECD7F3ED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565" y="3323740"/>
            <a:ext cx="5053155" cy="31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9B5433-4955-7060-FCC5-C054B68D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73" y="219583"/>
            <a:ext cx="5884027" cy="407671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Experience Analytics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C0F8FCD-8A21-2893-7714-EABA7A44CD46}"/>
              </a:ext>
            </a:extLst>
          </p:cNvPr>
          <p:cNvSpPr txBox="1">
            <a:spLocks/>
          </p:cNvSpPr>
          <p:nvPr/>
        </p:nvSpPr>
        <p:spPr>
          <a:xfrm>
            <a:off x="211973" y="789814"/>
            <a:ext cx="6666347" cy="128714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Aggregate, per customer,</a:t>
            </a:r>
          </a:p>
          <a:p>
            <a:r>
              <a:rPr lang="en-US" sz="1600" dirty="0"/>
              <a:t>● Average TCP retransmission ● Average RTT ● Handset type ● Average throughput</a:t>
            </a:r>
            <a:endParaRPr lang="en-US" sz="1600" b="1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8FDE6FF-6E0E-1BB9-ED40-176C8CCB5456}"/>
              </a:ext>
            </a:extLst>
          </p:cNvPr>
          <p:cNvSpPr txBox="1">
            <a:spLocks/>
          </p:cNvSpPr>
          <p:nvPr/>
        </p:nvSpPr>
        <p:spPr>
          <a:xfrm>
            <a:off x="71233" y="4570520"/>
            <a:ext cx="4481947" cy="18810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r>
              <a:rPr lang="en-US" sz="1400" dirty="0"/>
              <a:t>RTT values (14.0-25.0 </a:t>
            </a:r>
            <a:r>
              <a:rPr lang="en-US" sz="1400" dirty="0" err="1"/>
              <a:t>ms</a:t>
            </a:r>
            <a:r>
              <a:rPr lang="en-US" sz="1400" dirty="0"/>
              <a:t>) suggest varying connection responsiveness, while throughput (31.5-60.5 Mbps) varies across sessions, </a:t>
            </a:r>
          </a:p>
          <a:p>
            <a:r>
              <a:rPr lang="en-US" sz="1400" dirty="0"/>
              <a:t>But consistent high TCP retransmission (294,839.75 bytes) indicates potential packet loss or network congestion.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FD810-98CA-F2A0-8A4D-29FAAD9FA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818866"/>
            <a:ext cx="5669280" cy="2751654"/>
          </a:xfrm>
          <a:prstGeom prst="rect">
            <a:avLst/>
          </a:prstGeom>
        </p:spPr>
      </p:pic>
      <p:pic>
        <p:nvPicPr>
          <p:cNvPr id="5" name="Picture 4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71256B0F-C406-23DC-9C90-42B3D192E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09994"/>
            <a:ext cx="5918200" cy="2751654"/>
          </a:xfrm>
          <a:prstGeom prst="rect">
            <a:avLst/>
          </a:prstGeom>
        </p:spPr>
      </p:pic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508C86A7-7B7A-2512-B2D7-CE3E25689F18}"/>
              </a:ext>
            </a:extLst>
          </p:cNvPr>
          <p:cNvSpPr txBox="1">
            <a:spLocks/>
          </p:cNvSpPr>
          <p:nvPr/>
        </p:nvSpPr>
        <p:spPr>
          <a:xfrm>
            <a:off x="5918200" y="4657832"/>
            <a:ext cx="6096000" cy="18810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Avg_TCP_Retransmission</a:t>
            </a:r>
            <a:r>
              <a:rPr lang="en-US" sz="1400" dirty="0"/>
              <a:t>: Highly clustered, indicating little variation; may suggest consistent performance or data issues.</a:t>
            </a:r>
          </a:p>
          <a:p>
            <a:r>
              <a:rPr lang="en-US" sz="1400" dirty="0" err="1"/>
              <a:t>Avg_RTT</a:t>
            </a:r>
            <a:r>
              <a:rPr lang="en-US" sz="1400" dirty="0"/>
              <a:t>: Varied with specific peaks, reflecting diverse network conditions experienced by users.</a:t>
            </a:r>
          </a:p>
          <a:p>
            <a:r>
              <a:rPr lang="en-US" sz="1400" dirty="0" err="1"/>
              <a:t>Avg_Throughput</a:t>
            </a:r>
            <a:r>
              <a:rPr lang="en-US" sz="1400" dirty="0"/>
              <a:t>: Evenly distributed with some concentration; shows a broad range of user experiences.</a:t>
            </a:r>
          </a:p>
          <a:p>
            <a:r>
              <a:rPr lang="en-US" sz="1400" dirty="0"/>
              <a:t>Pairwise Relationships: No clear correlations between metrics, suggesting they may operate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80901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BA09C8-73AD-2704-9ECA-1BFA2A04B4A2}"/>
              </a:ext>
            </a:extLst>
          </p:cNvPr>
          <p:cNvSpPr txBox="1">
            <a:spLocks/>
          </p:cNvSpPr>
          <p:nvPr/>
        </p:nvSpPr>
        <p:spPr>
          <a:xfrm>
            <a:off x="4489323" y="136526"/>
            <a:ext cx="3506597" cy="407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Experience Analytics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633959C-705B-2A57-600B-D0DE762893DB}"/>
              </a:ext>
            </a:extLst>
          </p:cNvPr>
          <p:cNvSpPr txBox="1">
            <a:spLocks/>
          </p:cNvSpPr>
          <p:nvPr/>
        </p:nvSpPr>
        <p:spPr>
          <a:xfrm>
            <a:off x="674965" y="799974"/>
            <a:ext cx="5423932" cy="128714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Throughput in networking refers to the rate at which data is successfully transmitted over a network. It's typically measured in bits per second (bps), kilobits per second (kbps), or megabits per second (Mbps).</a:t>
            </a:r>
            <a:endParaRPr lang="en-US" sz="16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C0ABA2-AA19-4909-CEB3-2425BF1BD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65" y="1830705"/>
            <a:ext cx="4435157" cy="1694775"/>
          </a:xfrm>
          <a:prstGeom prst="rect">
            <a:avLst/>
          </a:prstGeom>
        </p:spPr>
      </p:pic>
      <p:pic>
        <p:nvPicPr>
          <p:cNvPr id="19" name="Picture 18" descr="A graph of numbers and a bar chart&#10;&#10;Description automatically generated">
            <a:extLst>
              <a:ext uri="{FF2B5EF4-FFF2-40B4-BE49-F238E27FC236}">
                <a16:creationId xmlns:a16="http://schemas.microsoft.com/office/drawing/2014/main" id="{4A5FFF34-EB9E-3191-D4E9-BA84E3645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40" y="3649135"/>
            <a:ext cx="3728720" cy="21410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F4B2275-E79F-F43B-876C-657EBC186C68}"/>
              </a:ext>
            </a:extLst>
          </p:cNvPr>
          <p:cNvSpPr txBox="1">
            <a:spLocks/>
          </p:cNvSpPr>
          <p:nvPr/>
        </p:nvSpPr>
        <p:spPr>
          <a:xfrm>
            <a:off x="278724" y="5913868"/>
            <a:ext cx="5583595" cy="9441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 certain handset type consistently shows low throughput, operators might focus on improving network conditions or suggesting handset upgrades to users.</a:t>
            </a:r>
            <a:endParaRPr lang="en-US" sz="1600" b="1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396F06B-5C97-279E-AE9C-64FD01B11F88}"/>
              </a:ext>
            </a:extLst>
          </p:cNvPr>
          <p:cNvSpPr txBox="1">
            <a:spLocks/>
          </p:cNvSpPr>
          <p:nvPr/>
        </p:nvSpPr>
        <p:spPr>
          <a:xfrm>
            <a:off x="6516965" y="799974"/>
            <a:ext cx="5423932" cy="128714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TCP (Transmission Control Protocol) is a core protocol of the Internet Protocol Suite that ensures reliable data transmission between a sender and receiver.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0E6A9F-06B8-1BFE-DE9C-A45184420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532" y="2029013"/>
            <a:ext cx="5074284" cy="1501418"/>
          </a:xfrm>
          <a:prstGeom prst="rect">
            <a:avLst/>
          </a:prstGeom>
        </p:spPr>
      </p:pic>
      <p:pic>
        <p:nvPicPr>
          <p:cNvPr id="25" name="Picture 24" descr="A graph of numbers and a number of green lines&#10;&#10;Description automatically generated with medium confidence">
            <a:extLst>
              <a:ext uri="{FF2B5EF4-FFF2-40B4-BE49-F238E27FC236}">
                <a16:creationId xmlns:a16="http://schemas.microsoft.com/office/drawing/2014/main" id="{1B8AA289-7BA8-02A4-3BF3-D3DD39BA9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892" y="3708487"/>
            <a:ext cx="4480594" cy="1952506"/>
          </a:xfrm>
          <a:prstGeom prst="rect">
            <a:avLst/>
          </a:prstGeom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A1A9DBA-C9DF-B575-A686-1A17FE97A17C}"/>
              </a:ext>
            </a:extLst>
          </p:cNvPr>
          <p:cNvSpPr txBox="1">
            <a:spLocks/>
          </p:cNvSpPr>
          <p:nvPr/>
        </p:nvSpPr>
        <p:spPr>
          <a:xfrm>
            <a:off x="6177281" y="5839050"/>
            <a:ext cx="5583595" cy="94413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Potential Network Stability:</a:t>
            </a:r>
          </a:p>
          <a:p>
            <a:r>
              <a:rPr lang="en-US" sz="1600" dirty="0"/>
              <a:t>The consistent retransmission rates across handset types indicate a stable network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8F6CFC-896C-ED26-9C2B-69B8903341B5}"/>
              </a:ext>
            </a:extLst>
          </p:cNvPr>
          <p:cNvSpPr txBox="1">
            <a:spLocks/>
          </p:cNvSpPr>
          <p:nvPr/>
        </p:nvSpPr>
        <p:spPr>
          <a:xfrm>
            <a:off x="4489323" y="136526"/>
            <a:ext cx="3496437" cy="407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Experience Analytics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DA8F1E-E497-5E8F-0220-CBCF4F34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72" y="928958"/>
            <a:ext cx="5174563" cy="3906600"/>
          </a:xfrm>
          <a:prstGeom prst="rect">
            <a:avLst/>
          </a:prstGeom>
        </p:spPr>
      </p:pic>
      <p:pic>
        <p:nvPicPr>
          <p:cNvPr id="12" name="Picture 11" descr="A graph of a scatter plot of user experience clusters&#10;&#10;Description automatically generated">
            <a:extLst>
              <a:ext uri="{FF2B5EF4-FFF2-40B4-BE49-F238E27FC236}">
                <a16:creationId xmlns:a16="http://schemas.microsoft.com/office/drawing/2014/main" id="{4B9C1E27-542A-1C56-3C44-9EEC2B59C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566" y="693668"/>
            <a:ext cx="4504954" cy="4617226"/>
          </a:xfrm>
          <a:prstGeom prst="rect">
            <a:avLst/>
          </a:prstGeom>
        </p:spPr>
      </p:pic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D2CF49BA-9F4E-5B7F-F6CC-FDD29A23315E}"/>
              </a:ext>
            </a:extLst>
          </p:cNvPr>
          <p:cNvSpPr txBox="1">
            <a:spLocks/>
          </p:cNvSpPr>
          <p:nvPr/>
        </p:nvSpPr>
        <p:spPr>
          <a:xfrm>
            <a:off x="520699" y="5375498"/>
            <a:ext cx="9850120" cy="13459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Cluster 0 represents users with a more average network experience with moderate latency and lower data speeds. </a:t>
            </a:r>
          </a:p>
          <a:p>
            <a:r>
              <a:rPr lang="en-US" sz="1400" dirty="0"/>
              <a:t>Cluster 1consists of users with higher latency but better throughput, indicating that they can handle more data despite longer wait times. </a:t>
            </a:r>
          </a:p>
          <a:p>
            <a:r>
              <a:rPr lang="en-US" sz="1400" dirty="0"/>
              <a:t>Cluster 2 includes users who benefit from low latency and decent throughput, leading to a good overall experience. </a:t>
            </a:r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4870" y="167640"/>
            <a:ext cx="4179570" cy="435371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Satisfaction Analysis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3427626-CFA7-61EF-D585-D3B2A5346005}"/>
              </a:ext>
            </a:extLst>
          </p:cNvPr>
          <p:cNvSpPr txBox="1">
            <a:spLocks/>
          </p:cNvSpPr>
          <p:nvPr/>
        </p:nvSpPr>
        <p:spPr>
          <a:xfrm>
            <a:off x="5509687" y="713137"/>
            <a:ext cx="6442225" cy="7905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satisfaction of a user is dependent on user engagement and experience,</a:t>
            </a:r>
            <a:endParaRPr lang="en-US" sz="18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DC07B-B3DE-5E4D-CDEA-C828C7FEC366}"/>
              </a:ext>
            </a:extLst>
          </p:cNvPr>
          <p:cNvSpPr txBox="1">
            <a:spLocks/>
          </p:cNvSpPr>
          <p:nvPr/>
        </p:nvSpPr>
        <p:spPr>
          <a:xfrm>
            <a:off x="5984241" y="1634126"/>
            <a:ext cx="5967671" cy="7905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engagement score as the Euclidean distance between the user data point &amp; the less engaged cluster</a:t>
            </a:r>
            <a:endParaRPr lang="en-US" sz="14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B06BD-9BC7-A2A3-7708-E59FB45F3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48" y="1503680"/>
            <a:ext cx="5388306" cy="3107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A8AE87-E262-2096-DB7F-E07E9A4CD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20" y="4634934"/>
            <a:ext cx="9255760" cy="20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17F40-324A-D4A3-66F1-871FA158FAB8}"/>
              </a:ext>
            </a:extLst>
          </p:cNvPr>
          <p:cNvSpPr txBox="1">
            <a:spLocks/>
          </p:cNvSpPr>
          <p:nvPr/>
        </p:nvSpPr>
        <p:spPr>
          <a:xfrm>
            <a:off x="4400550" y="142240"/>
            <a:ext cx="4179570" cy="435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Satisfaction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E9DA9-7138-FEFD-1E97-69F912D5C85E}"/>
              </a:ext>
            </a:extLst>
          </p:cNvPr>
          <p:cNvSpPr txBox="1">
            <a:spLocks/>
          </p:cNvSpPr>
          <p:nvPr/>
        </p:nvSpPr>
        <p:spPr>
          <a:xfrm>
            <a:off x="213360" y="1026276"/>
            <a:ext cx="5313680" cy="435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experience score as the Euclidean distance between the user data point &amp; the worst experience cluster.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91F57-6030-9220-B0BC-B9B49B44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" y="1721669"/>
            <a:ext cx="5682378" cy="1563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416770-06C5-E3F9-F8DF-2AF24E022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62" y="3793190"/>
            <a:ext cx="6981098" cy="177448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48C9A7F-ADE6-35BE-65FD-CF04CE20C5CB}"/>
              </a:ext>
            </a:extLst>
          </p:cNvPr>
          <p:cNvSpPr txBox="1">
            <a:spLocks/>
          </p:cNvSpPr>
          <p:nvPr/>
        </p:nvSpPr>
        <p:spPr>
          <a:xfrm>
            <a:off x="6634480" y="1000981"/>
            <a:ext cx="5313680" cy="435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satisfaction score &amp; report the top 10 satisfied customer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72156F-D127-3005-D7D5-FF6D6641D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568" y="1696374"/>
            <a:ext cx="5537782" cy="1563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21A255-E524-186D-3FD2-F68E62C0C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100" y="3455091"/>
            <a:ext cx="3337664" cy="24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18" y="599440"/>
            <a:ext cx="7288282" cy="702977"/>
          </a:xfrm>
        </p:spPr>
        <p:txBody>
          <a:bodyPr/>
          <a:lstStyle/>
          <a:p>
            <a:pPr marL="0" marR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1800" b="1" kern="0" dirty="0">
                <a:effectLst/>
                <a:latin typeface="Arial" panose="020B0604020202020204" pitchFamily="34" charset="0"/>
              </a:rPr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118" y="1302417"/>
            <a:ext cx="9547434" cy="4143343"/>
          </a:xfrm>
        </p:spPr>
        <p:txBody>
          <a:bodyPr>
            <a:normAutofit fontScale="92500" lnSpcReduction="2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effectLst/>
                <a:ea typeface="Arial" panose="020B0604020202020204" pitchFamily="34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effectLst/>
                <a:ea typeface="Arial" panose="020B0604020202020204" pitchFamily="34" charset="0"/>
              </a:rPr>
              <a:t>Employer wants you to provide a report to analyze opportunities for growth and make a recommendation on whether </a:t>
            </a:r>
            <a:r>
              <a:rPr lang="en-US" sz="1800" dirty="0" err="1">
                <a:effectLst/>
                <a:ea typeface="Arial" panose="020B0604020202020204" pitchFamily="34" charset="0"/>
              </a:rPr>
              <a:t>TellCo</a:t>
            </a:r>
            <a:r>
              <a:rPr lang="en-US" sz="1800" dirty="0">
                <a:effectLst/>
                <a:ea typeface="Arial" panose="020B0604020202020204" pitchFamily="34" charset="0"/>
              </a:rPr>
              <a:t> is worth buying or selling.  </a:t>
            </a:r>
            <a:r>
              <a:rPr lang="en-US" sz="1800" b="0" dirty="0">
                <a:effectLst/>
                <a:ea typeface="Arial" panose="020B0604020202020204" pitchFamily="34" charset="0"/>
              </a:rPr>
              <a:t>We will do this by analyzing a telecommunication dataset that contains useful information about the customers &amp; their activities on the network</a:t>
            </a:r>
            <a:r>
              <a:rPr lang="en-US" sz="1800" b="0" dirty="0">
                <a:solidFill>
                  <a:srgbClr val="FF0000"/>
                </a:solidFill>
                <a:effectLst/>
                <a:ea typeface="Arial" panose="020B0604020202020204" pitchFamily="34" charset="0"/>
              </a:rPr>
              <a:t>. </a:t>
            </a:r>
            <a:r>
              <a:rPr lang="en-US" sz="1800" b="0" dirty="0">
                <a:effectLst/>
                <a:ea typeface="Arial" panose="020B0604020202020204" pitchFamily="34" charset="0"/>
              </a:rPr>
              <a:t>You will deliver insights you managed to extract to employer through an easy-to-use web-based dashboard and a written report.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ea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effectLst/>
                <a:ea typeface="Arial" panose="020B0604020202020204" pitchFamily="34" charset="0"/>
              </a:rPr>
              <a:t>The global objective is divided into 4 sub-objectives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b="0" u="none" strike="noStrike" dirty="0">
                <a:effectLst/>
                <a:ea typeface="Arial" panose="020B0604020202020204" pitchFamily="34" charset="0"/>
              </a:rPr>
              <a:t>User Overview analysis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sz="1800" b="0" u="none" strike="noStrike" dirty="0">
              <a:effectLst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b="0" u="none" strike="noStrike" dirty="0">
                <a:effectLst/>
                <a:ea typeface="Arial" panose="020B0604020202020204" pitchFamily="34" charset="0"/>
              </a:rPr>
              <a:t>User Engagement analysis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sz="1800" b="0" u="none" strike="noStrike" dirty="0">
              <a:effectLst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b="0" u="none" strike="noStrike" dirty="0">
                <a:effectLst/>
                <a:ea typeface="Arial" panose="020B0604020202020204" pitchFamily="34" charset="0"/>
              </a:rPr>
              <a:t>User Experience analysis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sz="1800" b="0" u="none" strike="noStrike" dirty="0">
              <a:effectLst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800" b="0" u="none" strike="noStrike" dirty="0">
                <a:effectLst/>
                <a:ea typeface="Arial" panose="020B0604020202020204" pitchFamily="34" charset="0"/>
              </a:rPr>
              <a:t>User Satisfaction Analysis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effectLst/>
              <a:ea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9B5433-4955-7060-FCC5-C054B68D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74" y="168148"/>
            <a:ext cx="5884027" cy="407671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Satisfaction Analysis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C0F8FCD-8A21-2893-7714-EABA7A44CD46}"/>
              </a:ext>
            </a:extLst>
          </p:cNvPr>
          <p:cNvSpPr txBox="1">
            <a:spLocks/>
          </p:cNvSpPr>
          <p:nvPr/>
        </p:nvSpPr>
        <p:spPr>
          <a:xfrm>
            <a:off x="119157" y="2926080"/>
            <a:ext cx="3132044" cy="407671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All Regression model result</a:t>
            </a: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534AC-B439-C42C-FB55-96162CA59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67" y="1119822"/>
            <a:ext cx="4834473" cy="1685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F0C5F-CD76-D432-F54A-3DC93CC66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413" y="136525"/>
            <a:ext cx="3998588" cy="36112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5AE8ED-ACCB-0448-FA12-0E11E71A3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73" y="3253728"/>
            <a:ext cx="3373661" cy="3467747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21791A5-3429-6478-EF14-DCA47EB82062}"/>
              </a:ext>
            </a:extLst>
          </p:cNvPr>
          <p:cNvSpPr txBox="1">
            <a:spLocks/>
          </p:cNvSpPr>
          <p:nvPr/>
        </p:nvSpPr>
        <p:spPr>
          <a:xfrm>
            <a:off x="4046750" y="4052568"/>
            <a:ext cx="6824449" cy="1400814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Given the results, Random Forest seems to be the best model among the four options. Although all models show signs of overfitting with perfect R² scores and high error metrics, Random Forest has the lowest RMSE (CV), suggesting it generalizes slightly better on unseen data compared to the other models.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8265FE-154E-E92F-2DA3-861A62AE1757}"/>
              </a:ext>
            </a:extLst>
          </p:cNvPr>
          <p:cNvSpPr txBox="1">
            <a:spLocks/>
          </p:cNvSpPr>
          <p:nvPr/>
        </p:nvSpPr>
        <p:spPr>
          <a:xfrm>
            <a:off x="211973" y="722954"/>
            <a:ext cx="3132044" cy="407671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Build a regression model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9627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4870" y="167640"/>
            <a:ext cx="4179570" cy="435371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Satisfaction Analysis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3427626-CFA7-61EF-D585-D3B2A5346005}"/>
              </a:ext>
            </a:extLst>
          </p:cNvPr>
          <p:cNvSpPr txBox="1">
            <a:spLocks/>
          </p:cNvSpPr>
          <p:nvPr/>
        </p:nvSpPr>
        <p:spPr>
          <a:xfrm>
            <a:off x="5509687" y="713137"/>
            <a:ext cx="6442225" cy="7905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k-means (k=2) on the engagement &amp; the experience score</a:t>
            </a:r>
            <a:endParaRPr lang="en-US" sz="1800" dirty="0">
              <a:solidFill>
                <a:schemeClr val="bg1"/>
              </a:solidFill>
              <a:ea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DC07B-B3DE-5E4D-CDEA-C828C7FEC366}"/>
              </a:ext>
            </a:extLst>
          </p:cNvPr>
          <p:cNvSpPr txBox="1">
            <a:spLocks/>
          </p:cNvSpPr>
          <p:nvPr/>
        </p:nvSpPr>
        <p:spPr>
          <a:xfrm>
            <a:off x="641434" y="5351942"/>
            <a:ext cx="11049000" cy="16374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1400" kern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Cluster 1 (Purple): If these users have lower engagement and experience scores, they might be at risk of churn or may require targeted interventions to improve their experience and increase their engagement.</a:t>
            </a:r>
          </a:p>
          <a:p>
            <a:pPr marL="342900" marR="0" lvl="0" indent="-34290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1400" kern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Cluster 2 (Yellow): These users are likely satisfied and engaged, representing a more loyal user base. Efforts to maintain or further enhance their experience could help retain this segment.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A42AD6-7B0F-A5F8-C965-374BF4C1A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0" y="1251345"/>
            <a:ext cx="488632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33B7F-9912-EB67-4D8A-30B196477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34" y="2436177"/>
            <a:ext cx="5008998" cy="2684463"/>
          </a:xfrm>
          <a:prstGeom prst="rect">
            <a:avLst/>
          </a:prstGeom>
        </p:spPr>
      </p:pic>
      <p:pic>
        <p:nvPicPr>
          <p:cNvPr id="15" name="Picture 14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74A4E928-84BC-2942-89E0-8EF9E0F44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141" y="1251345"/>
            <a:ext cx="5110425" cy="39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175760"/>
            <a:ext cx="4179570" cy="76236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290290"/>
            <a:ext cx="7985760" cy="3001549"/>
          </a:xfrm>
        </p:spPr>
        <p:txBody>
          <a:bodyPr>
            <a:no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</a:rPr>
              <a:t>User Engagement Analysis report ,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Experience Analytics report and Satisfaction Analysis show </a:t>
            </a:r>
            <a:r>
              <a:rPr lang="en-US" dirty="0"/>
              <a:t>less engaged user experience with the service and highest engaged user experience with the service .</a:t>
            </a:r>
            <a:endParaRPr lang="en-US" sz="1800" b="1" dirty="0">
              <a:effectLst/>
              <a:latin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TellCo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provides the good service with a good network. Concerning </a:t>
            </a:r>
            <a:r>
              <a:rPr lang="en-US" dirty="0"/>
              <a:t>lower engagement and experience, who might require more attention to improve their satisfaction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So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TellCo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well worth buying.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227963"/>
            <a:ext cx="5331460" cy="635635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Cleaning and processing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70" y="946813"/>
            <a:ext cx="5053330" cy="57746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Import the important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seaborn and matplotlib are both libraries used for plotting the data frame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pandas and </a:t>
            </a:r>
            <a:r>
              <a:rPr lang="en-US" sz="1400" dirty="0" err="1">
                <a:latin typeface="+mj-lt"/>
              </a:rPr>
              <a:t>numpy</a:t>
            </a:r>
            <a:r>
              <a:rPr lang="en-US" sz="1400" dirty="0">
                <a:latin typeface="+mj-lt"/>
              </a:rPr>
              <a:t> are used for different wrangling methods mathematical method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j-lt"/>
              </a:rPr>
              <a:t>sklearn</a:t>
            </a:r>
            <a:r>
              <a:rPr lang="en-US" sz="1400" dirty="0">
                <a:latin typeface="+mj-lt"/>
              </a:rPr>
              <a:t> for data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Warnings to avoid unnecessary warnings while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running the codes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Access Data from one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To find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Get info on the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Covert datatype 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Unix epoch, using pandas' </a:t>
            </a:r>
            <a:r>
              <a:rPr lang="en-US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pd.to_datetime</a:t>
            </a:r>
            <a:endParaRPr lang="en-US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Shape of 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Drop unwanted columns and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Value counts for unique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Fill Null values with mean, mode and </a:t>
            </a:r>
            <a:r>
              <a:rPr lang="en-US" sz="1400" dirty="0" err="1">
                <a:latin typeface="+mj-lt"/>
              </a:rPr>
              <a:t>fillna</a:t>
            </a:r>
            <a:endParaRPr lang="en-US" sz="1400" dirty="0">
              <a:latin typeface="+mj-lt"/>
            </a:endParaRPr>
          </a:p>
          <a:p>
            <a:r>
              <a:rPr lang="en-US" sz="1400" b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  <a:cs typeface="Dreaming Outloud Script Pro" panose="020F0502020204030204" pitchFamily="66" charset="0"/>
              </a:rPr>
              <a:t>Find the mean median to replace the null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E4316-06A6-8F09-A205-004A943D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227963"/>
            <a:ext cx="2986180" cy="2667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13EB1D-2695-2320-1168-CF9031EE0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440" y="1430590"/>
            <a:ext cx="4443320" cy="997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16C27A-D0B6-5849-2CA3-51DF246EB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107" y="5062099"/>
            <a:ext cx="3060383" cy="1659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79CA2B-9F69-2E3D-4A47-CF4747883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261" y="3096773"/>
            <a:ext cx="3504865" cy="17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7830" y="5244"/>
            <a:ext cx="4179570" cy="435372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Overview Analysis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A00CD-3E23-6523-C387-0BDE3A229251}"/>
              </a:ext>
            </a:extLst>
          </p:cNvPr>
          <p:cNvSpPr txBox="1"/>
          <p:nvPr/>
        </p:nvSpPr>
        <p:spPr>
          <a:xfrm>
            <a:off x="6603999" y="52344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ea typeface="Arial" panose="020B0604020202020204" pitchFamily="34" charset="0"/>
              </a:rPr>
              <a:t> Top 10 handsets used by the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top 10 handsets used by the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top 5 handsets per top 3 handset 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Feature Generation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</a:endParaRPr>
          </a:p>
          <a:p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D42E57-4BB3-5612-818D-540277044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502" y="3982140"/>
            <a:ext cx="4188098" cy="2758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FC68E2-CFAE-07C7-8911-C8EE09AC1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39" y="2130327"/>
            <a:ext cx="8132763" cy="1589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06963E-D179-7391-367A-910A88360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72" y="221352"/>
            <a:ext cx="4787366" cy="1807576"/>
          </a:xfrm>
          <a:prstGeom prst="rect">
            <a:avLst/>
          </a:prstGeom>
        </p:spPr>
      </p:pic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D71A35E5-C267-1AF4-680B-CF5A376C5715}"/>
              </a:ext>
            </a:extLst>
          </p:cNvPr>
          <p:cNvSpPr txBox="1">
            <a:spLocks/>
          </p:cNvSpPr>
          <p:nvPr/>
        </p:nvSpPr>
        <p:spPr>
          <a:xfrm>
            <a:off x="161234" y="3706582"/>
            <a:ext cx="5042904" cy="3512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Recommendations to Marketing Teams</a:t>
            </a:r>
          </a:p>
        </p:txBody>
      </p:sp>
      <p:sp>
        <p:nvSpPr>
          <p:cNvPr id="19" name="Content Placeholder 35">
            <a:extLst>
              <a:ext uri="{FF2B5EF4-FFF2-40B4-BE49-F238E27FC236}">
                <a16:creationId xmlns:a16="http://schemas.microsoft.com/office/drawing/2014/main" id="{A0DC7377-9E56-1224-0658-07F2D9F84179}"/>
              </a:ext>
            </a:extLst>
          </p:cNvPr>
          <p:cNvSpPr txBox="1">
            <a:spLocks/>
          </p:cNvSpPr>
          <p:nvPr/>
        </p:nvSpPr>
        <p:spPr>
          <a:xfrm>
            <a:off x="262154" y="4066024"/>
            <a:ext cx="6341845" cy="29071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1. Apple devices dominate the market. Create special promotions for Apple users, such as discounts on accessories or services.</a:t>
            </a:r>
          </a:p>
          <a:p>
            <a:pPr marL="0" indent="0">
              <a:buNone/>
            </a:pPr>
            <a:r>
              <a:rPr lang="en-US" sz="1400" dirty="0"/>
              <a:t>2. Create promotions and offers for Samsung and Huawei users to boost their engagement and loyalty.</a:t>
            </a:r>
          </a:p>
          <a:p>
            <a:pPr marL="0" indent="0">
              <a:buNone/>
            </a:pPr>
            <a:r>
              <a:rPr lang="en-US" sz="1400" dirty="0"/>
              <a:t>3.  Sell popular handsets with accessories like cases and screen protectors to increase sales.</a:t>
            </a:r>
          </a:p>
          <a:p>
            <a:pPr marL="0" indent="0">
              <a:buNone/>
            </a:pPr>
            <a:r>
              <a:rPr lang="en-US" sz="1400" dirty="0"/>
              <a:t>4.  Send personalized offers based on handset usage For example, promote the latest models and features to younger users, while others might prioritize budget-friendly options</a:t>
            </a:r>
          </a:p>
          <a:p>
            <a:pPr marL="0" indent="0">
              <a:buNone/>
            </a:pPr>
            <a:r>
              <a:rPr lang="en-US" sz="1400" dirty="0"/>
              <a:t>5.  Ask for feedback from top handset users to understand their preferences and improve your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117068"/>
            <a:ext cx="4179570" cy="435372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Overview Analysis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A00CD-3E23-6523-C387-0BDE3A229251}"/>
              </a:ext>
            </a:extLst>
          </p:cNvPr>
          <p:cNvSpPr txBox="1"/>
          <p:nvPr/>
        </p:nvSpPr>
        <p:spPr>
          <a:xfrm>
            <a:off x="7030720" y="640706"/>
            <a:ext cx="5161280" cy="200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>
              <a:latin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Aggregate per user the following information in the column  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 of </a:t>
            </a:r>
            <a:r>
              <a:rPr lang="en-US" sz="1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xDR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sessions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Session duration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total download (DL) and upload (UL) data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total data volume (in Bytes) during this session 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 each application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2BA93-6B61-E5B9-18F9-DAB030943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259" y="2738753"/>
            <a:ext cx="3972560" cy="2488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07DB58-3DA1-AF9D-0BF7-5DF4E3CC7EA4}"/>
              </a:ext>
            </a:extLst>
          </p:cNvPr>
          <p:cNvSpPr txBox="1"/>
          <p:nvPr/>
        </p:nvSpPr>
        <p:spPr>
          <a:xfrm>
            <a:off x="518159" y="805098"/>
            <a:ext cx="4978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Aggregate data for each application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86C346-4146-A7CE-6C36-526286C42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20" y="1257426"/>
            <a:ext cx="5161280" cy="20518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4635D4-7278-C5D9-9167-9E9020270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26" y="3383484"/>
            <a:ext cx="7200649" cy="790823"/>
          </a:xfrm>
          <a:prstGeom prst="rect">
            <a:avLst/>
          </a:prstGeom>
        </p:spPr>
      </p:pic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00D99E6-D1A3-4007-C3A5-F95FF79332BA}"/>
              </a:ext>
            </a:extLst>
          </p:cNvPr>
          <p:cNvSpPr txBox="1">
            <a:spLocks/>
          </p:cNvSpPr>
          <p:nvPr/>
        </p:nvSpPr>
        <p:spPr>
          <a:xfrm>
            <a:off x="133726" y="4418073"/>
            <a:ext cx="5042904" cy="3512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Analysis</a:t>
            </a:r>
          </a:p>
        </p:txBody>
      </p:sp>
      <p:sp>
        <p:nvSpPr>
          <p:cNvPr id="15" name="Content Placeholder 35">
            <a:extLst>
              <a:ext uri="{FF2B5EF4-FFF2-40B4-BE49-F238E27FC236}">
                <a16:creationId xmlns:a16="http://schemas.microsoft.com/office/drawing/2014/main" id="{11155333-907A-2B10-1BB1-E6F56BE9ED2D}"/>
              </a:ext>
            </a:extLst>
          </p:cNvPr>
          <p:cNvSpPr txBox="1">
            <a:spLocks/>
          </p:cNvSpPr>
          <p:nvPr/>
        </p:nvSpPr>
        <p:spPr>
          <a:xfrm>
            <a:off x="205372" y="4593715"/>
            <a:ext cx="7601686" cy="19314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1.   High Data Consumption: Users with long session durations and high data usage, especially in video streaming and gaming, are likely heavy consumers of network resources.</a:t>
            </a:r>
          </a:p>
          <a:p>
            <a:pPr marL="0" indent="0">
              <a:buNone/>
            </a:pPr>
            <a:r>
              <a:rPr lang="en-US" sz="1400" dirty="0"/>
              <a:t>2.   Application-Specific Trends: Applications like YouTube and Netflix are the most popular among users, indicating a strong preference for video content.</a:t>
            </a:r>
          </a:p>
          <a:p>
            <a:pPr marL="0" indent="0">
              <a:buNone/>
            </a:pPr>
            <a:r>
              <a:rPr lang="en-US" sz="1400" dirty="0"/>
              <a:t>3.   User Segmentation Opportunity: The data supports segmenting users into different categories (light, moderate, heavy) based on their session counts and data usage, enabling more personalized service offerings.</a:t>
            </a:r>
          </a:p>
        </p:txBody>
      </p:sp>
    </p:spTree>
    <p:extLst>
      <p:ext uri="{BB962C8B-B14F-4D97-AF65-F5344CB8AC3E}">
        <p14:creationId xmlns:p14="http://schemas.microsoft.com/office/powerpoint/2010/main" val="234652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" y="376238"/>
            <a:ext cx="3759200" cy="365125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Overview Analysis </a:t>
            </a:r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20" y="893510"/>
            <a:ext cx="7792720" cy="351284"/>
          </a:xfrm>
        </p:spPr>
        <p:txBody>
          <a:bodyPr>
            <a:norm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Bivariate Analysis-</a:t>
            </a:r>
            <a:r>
              <a:rPr lang="en-US" sz="1400" dirty="0"/>
              <a:t>Explore the relationship between each application and </a:t>
            </a:r>
            <a:r>
              <a:rPr lang="en-US" sz="1400" dirty="0" err="1"/>
              <a:t>total_data</a:t>
            </a:r>
            <a:endParaRPr lang="en-US" sz="140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82699" y="4589751"/>
            <a:ext cx="6468250" cy="1938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/>
              <a:t>Key Observations:</a:t>
            </a:r>
            <a:endParaRPr lang="en-US" dirty="0"/>
          </a:p>
          <a:p>
            <a:r>
              <a:rPr lang="en-US" dirty="0"/>
              <a:t>Total data usage is strongly and equally influenced by the data usage of YouTube, Netflix, and Gaming.</a:t>
            </a:r>
          </a:p>
          <a:p>
            <a:r>
              <a:rPr lang="en-US" dirty="0"/>
              <a:t>Changes in any app's usage will directly impact total data, helping network operators manage bandwidth effectively.</a:t>
            </a:r>
          </a:p>
          <a:p>
            <a:r>
              <a:rPr lang="en-US" dirty="0"/>
              <a:t>A high correlation between app usage and total data means shifts in any app's usage can impact overall network traffic.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A1F19-051E-C040-2C28-76C4F35C8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" y="1468086"/>
            <a:ext cx="4374198" cy="2146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92D62E-DCD3-4D89-EC67-1617DB975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99" y="3412157"/>
            <a:ext cx="6989618" cy="954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7CC44A-A932-BE1B-1D59-69A95CA3A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252" y="1252085"/>
            <a:ext cx="3290098" cy="5124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DFA72E-534C-F669-EADD-562FDEE9F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5267" y="1166811"/>
            <a:ext cx="26193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2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934" y="440056"/>
            <a:ext cx="3759200" cy="365125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Overview Analysis </a:t>
            </a:r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680" y="1050797"/>
            <a:ext cx="7792720" cy="351284"/>
          </a:xfrm>
        </p:spPr>
        <p:txBody>
          <a:bodyPr>
            <a:norm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Compute a correlation matrix </a:t>
            </a:r>
            <a:endParaRPr lang="en-US" sz="140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58482" y="3682360"/>
            <a:ext cx="5417052" cy="2907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Key Observations: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</a:rPr>
              <a:t>If you see a strong positive correlation (e.g., 0.8) between </a:t>
            </a:r>
            <a:r>
              <a:rPr lang="en-US" sz="14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</a:rPr>
              <a:t>total_DL_data</a:t>
            </a:r>
            <a:r>
              <a:rPr lang="en-US" sz="1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</a:rPr>
              <a:t> and </a:t>
            </a:r>
            <a:r>
              <a:rPr lang="en-US" sz="14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</a:rPr>
              <a:t>total_Youtube_DL</a:t>
            </a:r>
            <a:r>
              <a:rPr lang="en-US" sz="1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</a:rPr>
              <a:t>, it indicates that users who download more data overall also tend to use more data on YouTube.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</a:rPr>
              <a:t>A strong negative correlation (e.g., -0.7) between </a:t>
            </a:r>
            <a:r>
              <a:rPr lang="en-US" sz="14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</a:rPr>
              <a:t>total_Gaming_DL</a:t>
            </a:r>
            <a:r>
              <a:rPr lang="en-US" sz="1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</a:rPr>
              <a:t> and </a:t>
            </a:r>
            <a:r>
              <a:rPr lang="en-US" sz="14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</a:rPr>
              <a:t>total_Other_DL</a:t>
            </a:r>
            <a:r>
              <a:rPr lang="en-US" sz="14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</a:rPr>
              <a:t> (hypothetically) would indicate that users who download a lot of gaming data tend to download less data from other services.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AE7482-044A-088D-C1EE-7E39A4E98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09" y="1402081"/>
            <a:ext cx="5076825" cy="2171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F8B7EA-8B4E-07DE-10A1-8BFAD10BE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424" y="859471"/>
            <a:ext cx="6597417" cy="56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F95005-4856-CCCC-9F79-23280536D4A4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4053840" cy="542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User Overview Analysis 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4BB089-656B-CE3A-63CF-AA72B851DFC5}"/>
              </a:ext>
            </a:extLst>
          </p:cNvPr>
          <p:cNvSpPr txBox="1"/>
          <p:nvPr/>
        </p:nvSpPr>
        <p:spPr>
          <a:xfrm>
            <a:off x="359404" y="542051"/>
            <a:ext cx="66916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Decile class is a method used to understand the distribution and usage patterns of data across different segments of the user base.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C1A7A5-1639-6696-0B18-884FD9F52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63"/>
          <a:stretch/>
        </p:blipFill>
        <p:spPr>
          <a:xfrm>
            <a:off x="454378" y="1447622"/>
            <a:ext cx="3443252" cy="19970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2DB1F6-E3D2-9A13-4A12-B0B4FD7C2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165" y="1645970"/>
            <a:ext cx="3909942" cy="16003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9D8727-FBE5-FE40-6CDC-486E04502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642" y="1144072"/>
            <a:ext cx="3567954" cy="2300624"/>
          </a:xfrm>
          <a:prstGeom prst="rect">
            <a:avLst/>
          </a:prstGeom>
        </p:spPr>
      </p:pic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009203E-3C42-6841-8EEF-B5C3CC76CD57}"/>
              </a:ext>
            </a:extLst>
          </p:cNvPr>
          <p:cNvSpPr txBox="1">
            <a:spLocks/>
          </p:cNvSpPr>
          <p:nvPr/>
        </p:nvSpPr>
        <p:spPr>
          <a:xfrm>
            <a:off x="359404" y="4473215"/>
            <a:ext cx="7792720" cy="923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Dimensionality Reduction with </a:t>
            </a:r>
          </a:p>
          <a:p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principal component analysis (PCA)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588C6E-AC22-5713-1037-42AFEFF84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435" y="3701078"/>
            <a:ext cx="5744845" cy="3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9510" y="157480"/>
            <a:ext cx="4179570" cy="435372"/>
          </a:xfrm>
        </p:spPr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Overview Analysis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A00CD-3E23-6523-C387-0BDE3A229251}"/>
              </a:ext>
            </a:extLst>
          </p:cNvPr>
          <p:cNvSpPr txBox="1"/>
          <p:nvPr/>
        </p:nvSpPr>
        <p:spPr>
          <a:xfrm>
            <a:off x="6675120" y="877332"/>
            <a:ext cx="6096000" cy="351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ea typeface="Arial" panose="020B0604020202020204" pitchFamily="34" charset="0"/>
              </a:rPr>
              <a:t> Top 10 handsets used by the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top 10 handsets used by the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top 5 handsets per top 3 handset 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Feature Generation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Aggregate per user the following information in the column  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number of </a:t>
            </a:r>
            <a:r>
              <a:rPr lang="en-US" sz="1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xDR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sessions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Session duration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total download (DL) and upload (UL) data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total data volume (in Bytes) during this session </a:t>
            </a: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○"/>
            </a:pP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 each application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D42E57-4BB3-5612-818D-540277044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80" y="157479"/>
            <a:ext cx="4082135" cy="2689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2BA93-6B61-E5B9-18F9-DAB030943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722" y="4207826"/>
            <a:ext cx="3415146" cy="2449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FC68E2-CFAE-07C7-8911-C8EE09AC1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57" y="5523209"/>
            <a:ext cx="6022005" cy="1177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06963E-D179-7391-367A-910A88360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58" y="3070956"/>
            <a:ext cx="6022005" cy="22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565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{E00DAEED-6A65-4493-8611-5BDC63325956}tf67328976_win32</Template>
  <TotalTime>781</TotalTime>
  <Words>1646</Words>
  <Application>Microsoft Office PowerPoint</Application>
  <PresentationFormat>Widescreen</PresentationFormat>
  <Paragraphs>186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Raleway</vt:lpstr>
      <vt:lpstr>Roboto</vt:lpstr>
      <vt:lpstr>Tenorite</vt:lpstr>
      <vt:lpstr>Custom</vt:lpstr>
      <vt:lpstr>User Analytics in the Telecommunication Industry</vt:lpstr>
      <vt:lpstr>Instructions</vt:lpstr>
      <vt:lpstr>Data Cleaning and processing </vt:lpstr>
      <vt:lpstr>User Overview Analysis </vt:lpstr>
      <vt:lpstr>User Overview Analysis </vt:lpstr>
      <vt:lpstr>User Overview Analysis </vt:lpstr>
      <vt:lpstr>User Overview Analysis </vt:lpstr>
      <vt:lpstr>PowerPoint Presentation</vt:lpstr>
      <vt:lpstr>User Overview Analysis </vt:lpstr>
      <vt:lpstr>User Engagement Analysis</vt:lpstr>
      <vt:lpstr>Calculate sessions frequency by grouping by  'msisdnnumber' and counting 'bearerid'</vt:lpstr>
      <vt:lpstr>PowerPoint Presentation</vt:lpstr>
      <vt:lpstr>PowerPoint Presentation</vt:lpstr>
      <vt:lpstr>Experience Analytics</vt:lpstr>
      <vt:lpstr>Experience Analytics</vt:lpstr>
      <vt:lpstr>PowerPoint Presentation</vt:lpstr>
      <vt:lpstr>PowerPoint Presentation</vt:lpstr>
      <vt:lpstr>Satisfaction Analysis</vt:lpstr>
      <vt:lpstr>PowerPoint Presentation</vt:lpstr>
      <vt:lpstr>Satisfaction Analysis</vt:lpstr>
      <vt:lpstr>Satisfaction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 Dhalwalkar</dc:creator>
  <cp:lastModifiedBy>Santosh Dhalwalkar</cp:lastModifiedBy>
  <cp:revision>123</cp:revision>
  <dcterms:created xsi:type="dcterms:W3CDTF">2024-08-23T07:22:20Z</dcterms:created>
  <dcterms:modified xsi:type="dcterms:W3CDTF">2024-09-02T11:52:54Z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