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447" autoAdjust="0"/>
  </p:normalViewPr>
  <p:slideViewPr>
    <p:cSldViewPr snapToGrid="0" snapToObjects="1">
      <p:cViewPr varScale="1">
        <p:scale>
          <a:sx n="51" d="100"/>
          <a:sy n="51" d="100"/>
        </p:scale>
        <p:origin x="1720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DD028C-52B9-4D4C-A425-6B810DE242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56A42579-5F7F-4F16-8020-F213D93CAF13}">
      <dgm:prSet/>
      <dgm:spPr/>
      <dgm:t>
        <a:bodyPr/>
        <a:lstStyle/>
        <a:p>
          <a:pPr>
            <a:defRPr cap="all"/>
          </a:pPr>
          <a:r>
            <a:rPr lang="pt-BR" noProof="0" dirty="0"/>
            <a:t>Gráficos certos geram decisões melhores. Gráficos errados confundem.</a:t>
          </a:r>
        </a:p>
      </dgm:t>
    </dgm:pt>
    <dgm:pt modelId="{C31C0D8D-79DD-4A96-B150-15B8696AE466}" type="parTrans" cxnId="{9AD8F362-6BD8-41DD-BBA5-7780DE972798}">
      <dgm:prSet/>
      <dgm:spPr/>
      <dgm:t>
        <a:bodyPr/>
        <a:lstStyle/>
        <a:p>
          <a:endParaRPr lang="en-US"/>
        </a:p>
      </dgm:t>
    </dgm:pt>
    <dgm:pt modelId="{C38E7F31-E5E6-427B-B237-918963DCECBB}" type="sibTrans" cxnId="{9AD8F362-6BD8-41DD-BBA5-7780DE972798}">
      <dgm:prSet/>
      <dgm:spPr/>
      <dgm:t>
        <a:bodyPr/>
        <a:lstStyle/>
        <a:p>
          <a:endParaRPr lang="en-US"/>
        </a:p>
      </dgm:t>
    </dgm:pt>
    <dgm:pt modelId="{985EF424-2D38-43BA-868A-CFC5DCA9124A}">
      <dgm:prSet/>
      <dgm:spPr/>
      <dgm:t>
        <a:bodyPr/>
        <a:lstStyle/>
        <a:p>
          <a:pPr>
            <a:defRPr cap="all"/>
          </a:pPr>
          <a:r>
            <a:rPr lang="pt-BR" noProof="0" dirty="0"/>
            <a:t>→ Nosso objetivo: traduzir dados em boas perguntas e respostas visuais.</a:t>
          </a:r>
        </a:p>
      </dgm:t>
    </dgm:pt>
    <dgm:pt modelId="{F8C4E7F5-E54D-4036-86A4-FC000951E0D6}" type="parTrans" cxnId="{8539E2C9-9F43-44BA-A293-074D60200BFF}">
      <dgm:prSet/>
      <dgm:spPr/>
      <dgm:t>
        <a:bodyPr/>
        <a:lstStyle/>
        <a:p>
          <a:endParaRPr lang="en-US"/>
        </a:p>
      </dgm:t>
    </dgm:pt>
    <dgm:pt modelId="{8786BC0F-BB44-4D86-98CE-C4EA05F6567F}" type="sibTrans" cxnId="{8539E2C9-9F43-44BA-A293-074D60200BFF}">
      <dgm:prSet/>
      <dgm:spPr/>
      <dgm:t>
        <a:bodyPr/>
        <a:lstStyle/>
        <a:p>
          <a:endParaRPr lang="en-US"/>
        </a:p>
      </dgm:t>
    </dgm:pt>
    <dgm:pt modelId="{0FC60A98-3F5C-425F-BD1E-1CE02046A85D}" type="pres">
      <dgm:prSet presAssocID="{59DD028C-52B9-4D4C-A425-6B810DE24202}" presName="root" presStyleCnt="0">
        <dgm:presLayoutVars>
          <dgm:dir/>
          <dgm:resizeHandles val="exact"/>
        </dgm:presLayoutVars>
      </dgm:prSet>
      <dgm:spPr/>
    </dgm:pt>
    <dgm:pt modelId="{7A1FA946-0443-4C24-A058-7E8A2DB94717}" type="pres">
      <dgm:prSet presAssocID="{56A42579-5F7F-4F16-8020-F213D93CAF13}" presName="compNode" presStyleCnt="0"/>
      <dgm:spPr/>
    </dgm:pt>
    <dgm:pt modelId="{83C79948-9D95-4CDE-8AEB-788D6BE09350}" type="pres">
      <dgm:prSet presAssocID="{56A42579-5F7F-4F16-8020-F213D93CAF13}" presName="iconBgRect" presStyleLbl="bgShp" presStyleIdx="0" presStyleCnt="2"/>
      <dgm:spPr/>
    </dgm:pt>
    <dgm:pt modelId="{F1FB1746-158C-4AAD-98CA-9A998D732EDA}" type="pres">
      <dgm:prSet presAssocID="{56A42579-5F7F-4F16-8020-F213D93CAF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E856C169-9B7A-439E-BAD8-A680E0048CFE}" type="pres">
      <dgm:prSet presAssocID="{56A42579-5F7F-4F16-8020-F213D93CAF13}" presName="spaceRect" presStyleCnt="0"/>
      <dgm:spPr/>
    </dgm:pt>
    <dgm:pt modelId="{43A30597-F290-4928-AF0F-46D1AEBC0AC6}" type="pres">
      <dgm:prSet presAssocID="{56A42579-5F7F-4F16-8020-F213D93CAF13}" presName="textRect" presStyleLbl="revTx" presStyleIdx="0" presStyleCnt="2">
        <dgm:presLayoutVars>
          <dgm:chMax val="1"/>
          <dgm:chPref val="1"/>
        </dgm:presLayoutVars>
      </dgm:prSet>
      <dgm:spPr/>
    </dgm:pt>
    <dgm:pt modelId="{B7FDEF4B-0351-4297-8FC7-8C883978DCB2}" type="pres">
      <dgm:prSet presAssocID="{C38E7F31-E5E6-427B-B237-918963DCECBB}" presName="sibTrans" presStyleCnt="0"/>
      <dgm:spPr/>
    </dgm:pt>
    <dgm:pt modelId="{5B6E6F12-2DBD-4FA5-8402-2507156FC3C6}" type="pres">
      <dgm:prSet presAssocID="{985EF424-2D38-43BA-868A-CFC5DCA9124A}" presName="compNode" presStyleCnt="0"/>
      <dgm:spPr/>
    </dgm:pt>
    <dgm:pt modelId="{5651174A-1D92-489F-B600-E83F4EB7D5E7}" type="pres">
      <dgm:prSet presAssocID="{985EF424-2D38-43BA-868A-CFC5DCA9124A}" presName="iconBgRect" presStyleLbl="bgShp" presStyleIdx="1" presStyleCnt="2"/>
      <dgm:spPr/>
    </dgm:pt>
    <dgm:pt modelId="{67AB6C7A-92C7-4558-9741-D4473DD22D59}" type="pres">
      <dgm:prSet presAssocID="{985EF424-2D38-43BA-868A-CFC5DCA912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0A6F7DE-BE21-4A03-9A26-3379F25C1FD8}" type="pres">
      <dgm:prSet presAssocID="{985EF424-2D38-43BA-868A-CFC5DCA9124A}" presName="spaceRect" presStyleCnt="0"/>
      <dgm:spPr/>
    </dgm:pt>
    <dgm:pt modelId="{01FA99D0-05D3-4BDA-9083-61F664F144E6}" type="pres">
      <dgm:prSet presAssocID="{985EF424-2D38-43BA-868A-CFC5DCA9124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059033A-E8B7-4A13-A0F6-4E8D8CA9477B}" type="presOf" srcId="{56A42579-5F7F-4F16-8020-F213D93CAF13}" destId="{43A30597-F290-4928-AF0F-46D1AEBC0AC6}" srcOrd="0" destOrd="0" presId="urn:microsoft.com/office/officeart/2018/5/layout/IconCircleLabelList"/>
    <dgm:cxn modelId="{9AD8F362-6BD8-41DD-BBA5-7780DE972798}" srcId="{59DD028C-52B9-4D4C-A425-6B810DE24202}" destId="{56A42579-5F7F-4F16-8020-F213D93CAF13}" srcOrd="0" destOrd="0" parTransId="{C31C0D8D-79DD-4A96-B150-15B8696AE466}" sibTransId="{C38E7F31-E5E6-427B-B237-918963DCECBB}"/>
    <dgm:cxn modelId="{14EDB868-3D3A-4C51-BDED-EDA99761D7EE}" type="presOf" srcId="{59DD028C-52B9-4D4C-A425-6B810DE24202}" destId="{0FC60A98-3F5C-425F-BD1E-1CE02046A85D}" srcOrd="0" destOrd="0" presId="urn:microsoft.com/office/officeart/2018/5/layout/IconCircleLabelList"/>
    <dgm:cxn modelId="{8539E2C9-9F43-44BA-A293-074D60200BFF}" srcId="{59DD028C-52B9-4D4C-A425-6B810DE24202}" destId="{985EF424-2D38-43BA-868A-CFC5DCA9124A}" srcOrd="1" destOrd="0" parTransId="{F8C4E7F5-E54D-4036-86A4-FC000951E0D6}" sibTransId="{8786BC0F-BB44-4D86-98CE-C4EA05F6567F}"/>
    <dgm:cxn modelId="{79D293D6-DF44-4A73-A1C6-9B8322E43422}" type="presOf" srcId="{985EF424-2D38-43BA-868A-CFC5DCA9124A}" destId="{01FA99D0-05D3-4BDA-9083-61F664F144E6}" srcOrd="0" destOrd="0" presId="urn:microsoft.com/office/officeart/2018/5/layout/IconCircleLabelList"/>
    <dgm:cxn modelId="{257F819D-2024-4A66-A089-57E2A28934B5}" type="presParOf" srcId="{0FC60A98-3F5C-425F-BD1E-1CE02046A85D}" destId="{7A1FA946-0443-4C24-A058-7E8A2DB94717}" srcOrd="0" destOrd="0" presId="urn:microsoft.com/office/officeart/2018/5/layout/IconCircleLabelList"/>
    <dgm:cxn modelId="{2AC142C3-31C7-4E82-A52F-FF7AA736DC41}" type="presParOf" srcId="{7A1FA946-0443-4C24-A058-7E8A2DB94717}" destId="{83C79948-9D95-4CDE-8AEB-788D6BE09350}" srcOrd="0" destOrd="0" presId="urn:microsoft.com/office/officeart/2018/5/layout/IconCircleLabelList"/>
    <dgm:cxn modelId="{AB20727D-CEB3-429B-9C54-324F72E850B3}" type="presParOf" srcId="{7A1FA946-0443-4C24-A058-7E8A2DB94717}" destId="{F1FB1746-158C-4AAD-98CA-9A998D732EDA}" srcOrd="1" destOrd="0" presId="urn:microsoft.com/office/officeart/2018/5/layout/IconCircleLabelList"/>
    <dgm:cxn modelId="{CCDF25A8-EC09-4F28-983E-DF3BDF4025ED}" type="presParOf" srcId="{7A1FA946-0443-4C24-A058-7E8A2DB94717}" destId="{E856C169-9B7A-439E-BAD8-A680E0048CFE}" srcOrd="2" destOrd="0" presId="urn:microsoft.com/office/officeart/2018/5/layout/IconCircleLabelList"/>
    <dgm:cxn modelId="{7FDE00E6-311F-424F-8845-3C1E13D8430A}" type="presParOf" srcId="{7A1FA946-0443-4C24-A058-7E8A2DB94717}" destId="{43A30597-F290-4928-AF0F-46D1AEBC0AC6}" srcOrd="3" destOrd="0" presId="urn:microsoft.com/office/officeart/2018/5/layout/IconCircleLabelList"/>
    <dgm:cxn modelId="{F0B5F17E-CAD8-44F1-9288-77462466B5F4}" type="presParOf" srcId="{0FC60A98-3F5C-425F-BD1E-1CE02046A85D}" destId="{B7FDEF4B-0351-4297-8FC7-8C883978DCB2}" srcOrd="1" destOrd="0" presId="urn:microsoft.com/office/officeart/2018/5/layout/IconCircleLabelList"/>
    <dgm:cxn modelId="{A30A2588-4634-468A-A0D3-29F113EFD0C6}" type="presParOf" srcId="{0FC60A98-3F5C-425F-BD1E-1CE02046A85D}" destId="{5B6E6F12-2DBD-4FA5-8402-2507156FC3C6}" srcOrd="2" destOrd="0" presId="urn:microsoft.com/office/officeart/2018/5/layout/IconCircleLabelList"/>
    <dgm:cxn modelId="{8D1B9EC2-5946-4898-9949-44A8EA6D7CCD}" type="presParOf" srcId="{5B6E6F12-2DBD-4FA5-8402-2507156FC3C6}" destId="{5651174A-1D92-489F-B600-E83F4EB7D5E7}" srcOrd="0" destOrd="0" presId="urn:microsoft.com/office/officeart/2018/5/layout/IconCircleLabelList"/>
    <dgm:cxn modelId="{B332BDD1-B648-4230-B34A-395167EB0091}" type="presParOf" srcId="{5B6E6F12-2DBD-4FA5-8402-2507156FC3C6}" destId="{67AB6C7A-92C7-4558-9741-D4473DD22D59}" srcOrd="1" destOrd="0" presId="urn:microsoft.com/office/officeart/2018/5/layout/IconCircleLabelList"/>
    <dgm:cxn modelId="{DFEE8738-9FCB-4C65-A266-DB348A8D1EAA}" type="presParOf" srcId="{5B6E6F12-2DBD-4FA5-8402-2507156FC3C6}" destId="{10A6F7DE-BE21-4A03-9A26-3379F25C1FD8}" srcOrd="2" destOrd="0" presId="urn:microsoft.com/office/officeart/2018/5/layout/IconCircleLabelList"/>
    <dgm:cxn modelId="{B40EB2FB-017A-4BC0-8DAE-685373F84175}" type="presParOf" srcId="{5B6E6F12-2DBD-4FA5-8402-2507156FC3C6}" destId="{01FA99D0-05D3-4BDA-9083-61F664F144E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43F841-363C-48FC-9173-7F149EEE9CA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4C8813-2BBD-41E1-B4B2-E5E119ABFA69}">
      <dgm:prSet/>
      <dgm:spPr/>
      <dgm:t>
        <a:bodyPr/>
        <a:lstStyle/>
        <a:p>
          <a:r>
            <a:rPr lang="pt-BR"/>
            <a:t>- Categorias: Eletrônicos, Vestuário, Alimentos...</a:t>
          </a:r>
          <a:endParaRPr lang="en-US"/>
        </a:p>
      </dgm:t>
    </dgm:pt>
    <dgm:pt modelId="{D2ED527D-DAC7-48A6-8628-C03F4B57DDA7}" type="parTrans" cxnId="{0B68C9DA-96B4-48D7-A6DD-D6437D694ECE}">
      <dgm:prSet/>
      <dgm:spPr/>
      <dgm:t>
        <a:bodyPr/>
        <a:lstStyle/>
        <a:p>
          <a:endParaRPr lang="en-US"/>
        </a:p>
      </dgm:t>
    </dgm:pt>
    <dgm:pt modelId="{2CAB0D5D-7537-4DDD-854D-7A2E90C998DC}" type="sibTrans" cxnId="{0B68C9DA-96B4-48D7-A6DD-D6437D694ECE}">
      <dgm:prSet/>
      <dgm:spPr/>
      <dgm:t>
        <a:bodyPr/>
        <a:lstStyle/>
        <a:p>
          <a:endParaRPr lang="en-US"/>
        </a:p>
      </dgm:t>
    </dgm:pt>
    <dgm:pt modelId="{26242723-B1D2-4C53-9D52-4BE6AEE5D2D6}">
      <dgm:prSet/>
      <dgm:spPr/>
      <dgm:t>
        <a:bodyPr/>
        <a:lstStyle/>
        <a:p>
          <a:r>
            <a:rPr lang="pt-BR"/>
            <a:t>- Métricas: Vendas, Idade dos compradores, Renda mensal</a:t>
          </a:r>
          <a:endParaRPr lang="en-US"/>
        </a:p>
      </dgm:t>
    </dgm:pt>
    <dgm:pt modelId="{A5B74517-447B-4E12-A26B-8EE696DE2B39}" type="parTrans" cxnId="{DEBF1D5A-EC13-4896-840F-15E3A6D2A256}">
      <dgm:prSet/>
      <dgm:spPr/>
      <dgm:t>
        <a:bodyPr/>
        <a:lstStyle/>
        <a:p>
          <a:endParaRPr lang="en-US"/>
        </a:p>
      </dgm:t>
    </dgm:pt>
    <dgm:pt modelId="{26803E96-9658-4AAA-A519-D57812F95C6D}" type="sibTrans" cxnId="{DEBF1D5A-EC13-4896-840F-15E3A6D2A256}">
      <dgm:prSet/>
      <dgm:spPr/>
      <dgm:t>
        <a:bodyPr/>
        <a:lstStyle/>
        <a:p>
          <a:endParaRPr lang="en-US"/>
        </a:p>
      </dgm:t>
    </dgm:pt>
    <dgm:pt modelId="{5E68D47A-E0B5-4862-BD8F-A3D5DAB4E92E}">
      <dgm:prSet/>
      <dgm:spPr/>
      <dgm:t>
        <a:bodyPr/>
        <a:lstStyle/>
        <a:p>
          <a:r>
            <a:rPr lang="pt-BR"/>
            <a:t>- Variável categórica: Região</a:t>
          </a:r>
          <a:endParaRPr lang="en-US"/>
        </a:p>
      </dgm:t>
    </dgm:pt>
    <dgm:pt modelId="{1E5BFBFF-9526-4D82-B508-810D421320CD}" type="parTrans" cxnId="{88E9C4A6-543C-448F-9989-07EB44B85816}">
      <dgm:prSet/>
      <dgm:spPr/>
      <dgm:t>
        <a:bodyPr/>
        <a:lstStyle/>
        <a:p>
          <a:endParaRPr lang="en-US"/>
        </a:p>
      </dgm:t>
    </dgm:pt>
    <dgm:pt modelId="{2480961D-F22B-4465-BCCA-747017D4829E}" type="sibTrans" cxnId="{88E9C4A6-543C-448F-9989-07EB44B85816}">
      <dgm:prSet/>
      <dgm:spPr/>
      <dgm:t>
        <a:bodyPr/>
        <a:lstStyle/>
        <a:p>
          <a:endParaRPr lang="en-US"/>
        </a:p>
      </dgm:t>
    </dgm:pt>
    <dgm:pt modelId="{8E75169B-6039-421A-A21D-F4B85A2968F6}">
      <dgm:prSet/>
      <dgm:spPr/>
      <dgm:t>
        <a:bodyPr/>
        <a:lstStyle/>
        <a:p>
          <a:r>
            <a:rPr lang="pt-BR"/>
            <a:t>Com isso, exploramos gráficos aplicáveis ao contexto.</a:t>
          </a:r>
          <a:endParaRPr lang="en-US"/>
        </a:p>
      </dgm:t>
    </dgm:pt>
    <dgm:pt modelId="{3417C0AE-CBA6-4C65-B05E-FA47465BCEDC}" type="parTrans" cxnId="{86FAFAED-F382-4942-BDCD-AE2D44DCEEB2}">
      <dgm:prSet/>
      <dgm:spPr/>
      <dgm:t>
        <a:bodyPr/>
        <a:lstStyle/>
        <a:p>
          <a:endParaRPr lang="en-US"/>
        </a:p>
      </dgm:t>
    </dgm:pt>
    <dgm:pt modelId="{95AC78D4-791A-4C9F-970E-A5213B4BA696}" type="sibTrans" cxnId="{86FAFAED-F382-4942-BDCD-AE2D44DCEEB2}">
      <dgm:prSet/>
      <dgm:spPr/>
      <dgm:t>
        <a:bodyPr/>
        <a:lstStyle/>
        <a:p>
          <a:endParaRPr lang="en-US"/>
        </a:p>
      </dgm:t>
    </dgm:pt>
    <dgm:pt modelId="{35B87842-1623-47A8-B7DB-460635F1D83F}" type="pres">
      <dgm:prSet presAssocID="{2943F841-363C-48FC-9173-7F149EEE9CA4}" presName="matrix" presStyleCnt="0">
        <dgm:presLayoutVars>
          <dgm:chMax val="1"/>
          <dgm:dir/>
          <dgm:resizeHandles val="exact"/>
        </dgm:presLayoutVars>
      </dgm:prSet>
      <dgm:spPr/>
    </dgm:pt>
    <dgm:pt modelId="{996932E0-9193-4C53-973C-180E6C9C65DF}" type="pres">
      <dgm:prSet presAssocID="{2943F841-363C-48FC-9173-7F149EEE9CA4}" presName="diamond" presStyleLbl="bgShp" presStyleIdx="0" presStyleCnt="1"/>
      <dgm:spPr/>
    </dgm:pt>
    <dgm:pt modelId="{C8BE0BF4-0110-4EB7-B7DB-3B044449253B}" type="pres">
      <dgm:prSet presAssocID="{2943F841-363C-48FC-9173-7F149EEE9CA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FA42B7-6F9C-4E4A-90C8-B905390DF539}" type="pres">
      <dgm:prSet presAssocID="{2943F841-363C-48FC-9173-7F149EEE9CA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742A9DB-855E-48B3-93C1-25FAEA9BE7AB}" type="pres">
      <dgm:prSet presAssocID="{2943F841-363C-48FC-9173-7F149EEE9CA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6DD832-7AE1-4D45-BB48-9F02A350A209}" type="pres">
      <dgm:prSet presAssocID="{2943F841-363C-48FC-9173-7F149EEE9CA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865AA67-CF61-4B02-B69C-12E3239F12A4}" type="presOf" srcId="{A04C8813-2BBD-41E1-B4B2-E5E119ABFA69}" destId="{C8BE0BF4-0110-4EB7-B7DB-3B044449253B}" srcOrd="0" destOrd="0" presId="urn:microsoft.com/office/officeart/2005/8/layout/matrix3"/>
    <dgm:cxn modelId="{6B8D6876-8897-4EE7-AD5B-71FD31533DC1}" type="presOf" srcId="{26242723-B1D2-4C53-9D52-4BE6AEE5D2D6}" destId="{FFFA42B7-6F9C-4E4A-90C8-B905390DF539}" srcOrd="0" destOrd="0" presId="urn:microsoft.com/office/officeart/2005/8/layout/matrix3"/>
    <dgm:cxn modelId="{DEBF1D5A-EC13-4896-840F-15E3A6D2A256}" srcId="{2943F841-363C-48FC-9173-7F149EEE9CA4}" destId="{26242723-B1D2-4C53-9D52-4BE6AEE5D2D6}" srcOrd="1" destOrd="0" parTransId="{A5B74517-447B-4E12-A26B-8EE696DE2B39}" sibTransId="{26803E96-9658-4AAA-A519-D57812F95C6D}"/>
    <dgm:cxn modelId="{E715418E-BC90-4E22-8673-A90D5EEDB14D}" type="presOf" srcId="{2943F841-363C-48FC-9173-7F149EEE9CA4}" destId="{35B87842-1623-47A8-B7DB-460635F1D83F}" srcOrd="0" destOrd="0" presId="urn:microsoft.com/office/officeart/2005/8/layout/matrix3"/>
    <dgm:cxn modelId="{49839E9A-E930-44B5-822A-E31E2A2A5184}" type="presOf" srcId="{8E75169B-6039-421A-A21D-F4B85A2968F6}" destId="{F96DD832-7AE1-4D45-BB48-9F02A350A209}" srcOrd="0" destOrd="0" presId="urn:microsoft.com/office/officeart/2005/8/layout/matrix3"/>
    <dgm:cxn modelId="{88E9C4A6-543C-448F-9989-07EB44B85816}" srcId="{2943F841-363C-48FC-9173-7F149EEE9CA4}" destId="{5E68D47A-E0B5-4862-BD8F-A3D5DAB4E92E}" srcOrd="2" destOrd="0" parTransId="{1E5BFBFF-9526-4D82-B508-810D421320CD}" sibTransId="{2480961D-F22B-4465-BCCA-747017D4829E}"/>
    <dgm:cxn modelId="{0B68C9DA-96B4-48D7-A6DD-D6437D694ECE}" srcId="{2943F841-363C-48FC-9173-7F149EEE9CA4}" destId="{A04C8813-2BBD-41E1-B4B2-E5E119ABFA69}" srcOrd="0" destOrd="0" parTransId="{D2ED527D-DAC7-48A6-8628-C03F4B57DDA7}" sibTransId="{2CAB0D5D-7537-4DDD-854D-7A2E90C998DC}"/>
    <dgm:cxn modelId="{86FAFAED-F382-4942-BDCD-AE2D44DCEEB2}" srcId="{2943F841-363C-48FC-9173-7F149EEE9CA4}" destId="{8E75169B-6039-421A-A21D-F4B85A2968F6}" srcOrd="3" destOrd="0" parTransId="{3417C0AE-CBA6-4C65-B05E-FA47465BCEDC}" sibTransId="{95AC78D4-791A-4C9F-970E-A5213B4BA696}"/>
    <dgm:cxn modelId="{574E16F5-9918-4692-9BED-2DB15E0E50E2}" type="presOf" srcId="{5E68D47A-E0B5-4862-BD8F-A3D5DAB4E92E}" destId="{F742A9DB-855E-48B3-93C1-25FAEA9BE7AB}" srcOrd="0" destOrd="0" presId="urn:microsoft.com/office/officeart/2005/8/layout/matrix3"/>
    <dgm:cxn modelId="{4AF41B72-7B83-48FF-86F5-2DD57BF43949}" type="presParOf" srcId="{35B87842-1623-47A8-B7DB-460635F1D83F}" destId="{996932E0-9193-4C53-973C-180E6C9C65DF}" srcOrd="0" destOrd="0" presId="urn:microsoft.com/office/officeart/2005/8/layout/matrix3"/>
    <dgm:cxn modelId="{D0A9141F-5C59-48D8-AB31-F6F9D31024E2}" type="presParOf" srcId="{35B87842-1623-47A8-B7DB-460635F1D83F}" destId="{C8BE0BF4-0110-4EB7-B7DB-3B044449253B}" srcOrd="1" destOrd="0" presId="urn:microsoft.com/office/officeart/2005/8/layout/matrix3"/>
    <dgm:cxn modelId="{585D7B5A-E475-499F-8E61-392C5EB51C98}" type="presParOf" srcId="{35B87842-1623-47A8-B7DB-460635F1D83F}" destId="{FFFA42B7-6F9C-4E4A-90C8-B905390DF539}" srcOrd="2" destOrd="0" presId="urn:microsoft.com/office/officeart/2005/8/layout/matrix3"/>
    <dgm:cxn modelId="{7BA71AE2-844A-4C43-9F48-B1660B2FC686}" type="presParOf" srcId="{35B87842-1623-47A8-B7DB-460635F1D83F}" destId="{F742A9DB-855E-48B3-93C1-25FAEA9BE7AB}" srcOrd="3" destOrd="0" presId="urn:microsoft.com/office/officeart/2005/8/layout/matrix3"/>
    <dgm:cxn modelId="{3E83FBCA-2618-416A-B4AB-1B75F43563A3}" type="presParOf" srcId="{35B87842-1623-47A8-B7DB-460635F1D83F}" destId="{F96DD832-7AE1-4D45-BB48-9F02A350A2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79948-9D95-4CDE-8AEB-788D6BE09350}">
      <dsp:nvSpPr>
        <dsp:cNvPr id="0" name=""/>
        <dsp:cNvSpPr/>
      </dsp:nvSpPr>
      <dsp:spPr>
        <a:xfrm>
          <a:off x="730349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B1746-158C-4AAD-98CA-9A998D732EDA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30597-F290-4928-AF0F-46D1AEBC0AC6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noProof="0" dirty="0"/>
            <a:t>Gráficos certos geram decisões melhores. Gráficos errados confundem.</a:t>
          </a:r>
        </a:p>
      </dsp:txBody>
      <dsp:txXfrm>
        <a:off x="28349" y="3255669"/>
        <a:ext cx="3600000" cy="720000"/>
      </dsp:txXfrm>
    </dsp:sp>
    <dsp:sp modelId="{5651174A-1D92-489F-B600-E83F4EB7D5E7}">
      <dsp:nvSpPr>
        <dsp:cNvPr id="0" name=""/>
        <dsp:cNvSpPr/>
      </dsp:nvSpPr>
      <dsp:spPr>
        <a:xfrm>
          <a:off x="496035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B6C7A-92C7-4558-9741-D4473DD22D59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A99D0-05D3-4BDA-9083-61F664F144E6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 noProof="0" dirty="0"/>
            <a:t>→ Nosso objetivo: traduzir dados em boas perguntas e respostas visuais.</a:t>
          </a:r>
        </a:p>
      </dsp:txBody>
      <dsp:txXfrm>
        <a:off x="425835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32E0-9193-4C53-973C-180E6C9C65DF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E0BF4-0110-4EB7-B7DB-3B044449253B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- Categorias: Eletrônicos, Vestuário, Alimentos...</a:t>
          </a:r>
          <a:endParaRPr lang="en-US" sz="1800" kern="1200"/>
        </a:p>
      </dsp:txBody>
      <dsp:txXfrm>
        <a:off x="2479673" y="478140"/>
        <a:ext cx="1475545" cy="1475545"/>
      </dsp:txXfrm>
    </dsp:sp>
    <dsp:sp modelId="{FFFA42B7-6F9C-4E4A-90C8-B905390DF539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- Métricas: Vendas, Idade dos compradores, Renda mensal</a:t>
          </a:r>
          <a:endParaRPr lang="en-US" sz="1800" kern="1200"/>
        </a:p>
      </dsp:txBody>
      <dsp:txXfrm>
        <a:off x="4240651" y="478140"/>
        <a:ext cx="1475545" cy="1475545"/>
      </dsp:txXfrm>
    </dsp:sp>
    <dsp:sp modelId="{F742A9DB-855E-48B3-93C1-25FAEA9BE7AB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- Variável categórica: Região</a:t>
          </a:r>
          <a:endParaRPr lang="en-US" sz="1800" kern="1200"/>
        </a:p>
      </dsp:txBody>
      <dsp:txXfrm>
        <a:off x="2479673" y="2239118"/>
        <a:ext cx="1475545" cy="1475545"/>
      </dsp:txXfrm>
    </dsp:sp>
    <dsp:sp modelId="{F96DD832-7AE1-4D45-BB48-9F02A350A209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Com isso, exploramos gráficos aplicáveis ao contexto.</a:t>
          </a:r>
          <a:endParaRPr lang="en-US" sz="1800" kern="1200"/>
        </a:p>
      </dsp:txBody>
      <dsp:txXfrm>
        <a:off x="4240651" y="2239118"/>
        <a:ext cx="1475545" cy="1475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pt-BR" noProof="0" dirty="0"/>
              <a:t>Visualização Aplicada de Dados com Gráficos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Segoe UI"/>
              </a:defRPr>
            </a:pPr>
            <a:r>
              <a:rPr lang="pt-BR" noProof="0" dirty="0"/>
              <a:t>Aula prática de 10 minutos – como escolher e aplicar o gráfico certo com base em um conjunto de simples de vendas.</a:t>
            </a:r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CB6B0BF5-B4DC-A409-0FF8-038293F0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4A0BA-0C02-7246-5610-F04C6B92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5487-8003-BAB2-5C86-BB74BE91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pt-BR" noProof="0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AEAD-F1CC-055A-C702-38580A21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 sz="2000">
                <a:latin typeface="Segoe UI"/>
              </a:defRPr>
            </a:pPr>
            <a:r>
              <a:rPr lang="pt-BR" sz="2000" dirty="0" err="1"/>
              <a:t>McKinney</a:t>
            </a:r>
            <a:r>
              <a:rPr lang="pt-BR" sz="2000" dirty="0"/>
              <a:t>, W. (2018). </a:t>
            </a:r>
            <a:r>
              <a:rPr lang="pt-BR" sz="2000" i="1" dirty="0"/>
              <a:t>Python para análise de dados: Tratamento de dados com Pandas, </a:t>
            </a:r>
            <a:r>
              <a:rPr lang="pt-BR" sz="2000" i="1" dirty="0" err="1"/>
              <a:t>NumPy</a:t>
            </a:r>
            <a:r>
              <a:rPr lang="pt-BR" sz="2000" i="1" dirty="0"/>
              <a:t> e </a:t>
            </a:r>
            <a:r>
              <a:rPr lang="pt-BR" sz="2000" i="1" dirty="0" err="1"/>
              <a:t>IPython</a:t>
            </a:r>
            <a:r>
              <a:rPr lang="pt-BR" sz="2000" dirty="0"/>
              <a:t>. </a:t>
            </a:r>
            <a:r>
              <a:rPr lang="pt-BR" sz="2000" dirty="0" err="1"/>
              <a:t>Novatec</a:t>
            </a:r>
            <a:r>
              <a:rPr lang="pt-BR" sz="2000" dirty="0"/>
              <a:t> Editora.</a:t>
            </a:r>
          </a:p>
          <a:p>
            <a:pPr>
              <a:lnSpc>
                <a:spcPct val="150000"/>
              </a:lnSpc>
              <a:defRPr sz="2000">
                <a:latin typeface="Segoe UI"/>
              </a:defRPr>
            </a:pPr>
            <a:r>
              <a:rPr lang="pt-BR" sz="2000" dirty="0" err="1"/>
              <a:t>Morettin</a:t>
            </a:r>
            <a:r>
              <a:rPr lang="pt-BR" sz="2000" dirty="0"/>
              <a:t>, P. A., &amp; Singer, J. D. M. (2025). </a:t>
            </a:r>
            <a:r>
              <a:rPr lang="pt-BR" sz="2000" i="1" dirty="0"/>
              <a:t>Estatística e ciência de dados</a:t>
            </a:r>
            <a:r>
              <a:rPr lang="pt-BR" sz="2000" dirty="0"/>
              <a:t>.</a:t>
            </a:r>
          </a:p>
          <a:p>
            <a:pPr>
              <a:lnSpc>
                <a:spcPct val="150000"/>
              </a:lnSpc>
              <a:defRPr sz="2000">
                <a:latin typeface="Segoe UI"/>
              </a:defRPr>
            </a:pPr>
            <a:r>
              <a:rPr lang="pt-BR" sz="2000" dirty="0" err="1"/>
              <a:t>Seward</a:t>
            </a:r>
            <a:r>
              <a:rPr lang="pt-BR" sz="2000" dirty="0"/>
              <a:t>, L. E., &amp; Doane, D. P. (2014). </a:t>
            </a:r>
            <a:r>
              <a:rPr lang="pt-BR" sz="2000" i="1" dirty="0"/>
              <a:t>Estatística Aplicada à Administração e Economia-4</a:t>
            </a:r>
            <a:r>
              <a:rPr lang="pt-BR" sz="2000" dirty="0"/>
              <a:t>. AMGH editora.</a:t>
            </a:r>
            <a:endParaRPr lang="pt-BR" noProof="0" dirty="0"/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7A625217-6F1A-9832-064A-CB719A43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700" y="3984"/>
            <a:ext cx="7032474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0" y="3985"/>
            <a:ext cx="7329573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69666ABB-A20E-565C-FAB1-2B68A18CE453}"/>
              </a:ext>
            </a:extLst>
          </p:cNvPr>
          <p:cNvSpPr txBox="1">
            <a:spLocks/>
          </p:cNvSpPr>
          <p:nvPr/>
        </p:nvSpPr>
        <p:spPr>
          <a:xfrm>
            <a:off x="2627048" y="1542402"/>
            <a:ext cx="3890131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  <a:defRPr sz="2000">
                <a:solidFill>
                  <a:srgbClr val="282828"/>
                </a:solidFill>
                <a:latin typeface="Calibri"/>
              </a:defRPr>
            </a:pPr>
            <a:r>
              <a:rPr lang="en-US" sz="4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Tipos de Gráficos e Quando Usá-los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EB725-75E7-F192-1206-F10BD3411D43}"/>
              </a:ext>
            </a:extLst>
          </p:cNvPr>
          <p:cNvSpPr txBox="1">
            <a:spLocks/>
          </p:cNvSpPr>
          <p:nvPr/>
        </p:nvSpPr>
        <p:spPr>
          <a:xfrm>
            <a:off x="2626601" y="4001587"/>
            <a:ext cx="3891025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  <a:defRPr sz="2000">
                <a:solidFill>
                  <a:srgbClr val="282828"/>
                </a:solidFill>
                <a:latin typeface="Calibri"/>
              </a:defRPr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Visualizações certas geram decisões melhores.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4155"/>
            <a:ext cx="1886210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264295" y="4683666"/>
            <a:ext cx="1886211" cy="2174333"/>
            <a:chOff x="-305" y="-4155"/>
            <a:chExt cx="2514948" cy="2174333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3" descr="logo.png">
            <a:extLst>
              <a:ext uri="{FF2B5EF4-FFF2-40B4-BE49-F238E27FC236}">
                <a16:creationId xmlns:a16="http://schemas.microsoft.com/office/drawing/2014/main" id="{76164E95-0279-9CC5-F867-B4DDF602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5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200" b="1"/>
            </a:pPr>
            <a:r>
              <a:rPr lang="pt-BR" sz="3800" noProof="0" dirty="0"/>
              <a:t>Por que a escolha do gráfico importa?</a:t>
            </a:r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0C1FC1FF-5660-DD96-DCF1-F80F7D5D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54" y="6035269"/>
            <a:ext cx="975360" cy="548640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819C95D-EAC4-83CD-1A35-E900AEF6F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27070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3200" b="1"/>
            </a:pPr>
            <a:r>
              <a:rPr lang="pt-BR" sz="3500" noProof="0">
                <a:solidFill>
                  <a:srgbClr val="FFFFFF"/>
                </a:solidFill>
              </a:rPr>
              <a:t>Nosso Dataset: Vendas Simples</a:t>
            </a:r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41B0A583-D577-F48A-A50D-D7800490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E449AB-D855-E81C-0301-D3188C07B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971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pPr>
              <a:defRPr sz="3200" b="1"/>
            </a:pPr>
            <a:r>
              <a:rPr lang="pt-BR" sz="3500" noProof="0" dirty="0"/>
              <a:t>Gráfico de Barras: Comparar Categorias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algn="ctr">
              <a:defRPr sz="2000">
                <a:latin typeface="Segoe UI"/>
              </a:defRPr>
            </a:pPr>
            <a:r>
              <a:rPr lang="pt-BR" sz="1700" noProof="0" dirty="0"/>
              <a:t>Usado para comparar vendas por região.</a:t>
            </a:r>
          </a:p>
          <a:p>
            <a:pPr algn="ctr">
              <a:defRPr sz="2000">
                <a:latin typeface="Segoe UI"/>
              </a:defRPr>
            </a:pPr>
            <a:r>
              <a:rPr lang="pt-BR" sz="1700" noProof="0" dirty="0"/>
              <a:t>Forte quando lidamos com dados categóricos e quantitativos.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60897132-5233-A151-06D9-548D2648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" y="2491614"/>
            <a:ext cx="7886696" cy="3726463"/>
          </a:xfrm>
          <a:prstGeom prst="rect">
            <a:avLst/>
          </a:prstGeom>
        </p:spPr>
      </p:pic>
      <p:pic>
        <p:nvPicPr>
          <p:cNvPr id="7" name="Picture 3" descr="logo.png">
            <a:extLst>
              <a:ext uri="{FF2B5EF4-FFF2-40B4-BE49-F238E27FC236}">
                <a16:creationId xmlns:a16="http://schemas.microsoft.com/office/drawing/2014/main" id="{6BCE8562-7CE9-B712-AF77-0A42F52A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99" y="6122056"/>
            <a:ext cx="97536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39" y="141787"/>
            <a:ext cx="7354620" cy="1330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200" b="1"/>
            </a:pPr>
            <a:r>
              <a:rPr lang="pt-BR" sz="3000" noProof="0" dirty="0"/>
              <a:t>Gráfico de Dispersão: Relação entre Variáveis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39" y="1255317"/>
            <a:ext cx="7489559" cy="1234898"/>
          </a:xfrm>
        </p:spPr>
        <p:txBody>
          <a:bodyPr>
            <a:normAutofit/>
          </a:bodyPr>
          <a:lstStyle/>
          <a:p>
            <a:pPr marL="347472" indent="-347472" algn="l" rtl="0" eaLnBrk="1" latinLnBrk="0" hangingPunct="1">
              <a:spcBef>
                <a:spcPts val="408"/>
              </a:spcBef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Investiga a correlação entre variáveis contínuas (por exemplo, idade em relação à renda).</a:t>
            </a:r>
          </a:p>
          <a:p>
            <a:pPr marL="347472" indent="-347472" algn="l" rtl="0" eaLnBrk="1" latinLnBrk="0" hangingPunct="1">
              <a:spcBef>
                <a:spcPts val="408"/>
              </a:spcBef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É eficaz para identificar padrões e agrupamentos.</a:t>
            </a:r>
            <a:endParaRPr lang="pt-BR" sz="1700" noProof="0" dirty="0"/>
          </a:p>
        </p:txBody>
      </p:sp>
      <p:pic>
        <p:nvPicPr>
          <p:cNvPr id="7" name="Imagem 6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72EE03AA-3E97-998E-A8C8-FAF5A794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82" y="2344982"/>
            <a:ext cx="7305416" cy="3871870"/>
          </a:xfrm>
          <a:prstGeom prst="rect">
            <a:avLst/>
          </a:prstGeom>
        </p:spPr>
      </p:pic>
      <p:pic>
        <p:nvPicPr>
          <p:cNvPr id="5" name="Picture 3" descr="logo.png">
            <a:extLst>
              <a:ext uri="{FF2B5EF4-FFF2-40B4-BE49-F238E27FC236}">
                <a16:creationId xmlns:a16="http://schemas.microsoft.com/office/drawing/2014/main" id="{70F24250-919A-CDFC-E692-BF8E87E0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724" y="6071618"/>
            <a:ext cx="97536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91" y="210576"/>
            <a:ext cx="8867423" cy="1330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200" b="1"/>
            </a:pPr>
            <a:r>
              <a:rPr lang="pt-BR" sz="3000" noProof="0" dirty="0"/>
              <a:t>Histograma: Distribuição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652" y="1356867"/>
            <a:ext cx="8268145" cy="2072133"/>
          </a:xfrm>
        </p:spPr>
        <p:txBody>
          <a:bodyPr>
            <a:normAutofit/>
          </a:bodyPr>
          <a:lstStyle/>
          <a:p>
            <a:pPr>
              <a:defRPr sz="2000">
                <a:latin typeface="Segoe UI"/>
              </a:defRPr>
            </a:pPr>
            <a:r>
              <a:rPr lang="pt-BR" sz="1700" noProof="0" dirty="0"/>
              <a:t>Ideal para analisar distribuição de frequência de variáveis contínuas.</a:t>
            </a:r>
          </a:p>
          <a:p>
            <a:pPr>
              <a:defRPr sz="2000">
                <a:latin typeface="Segoe UI"/>
              </a:defRPr>
            </a:pPr>
            <a:r>
              <a:rPr lang="pt-BR" sz="1700" noProof="0" dirty="0"/>
              <a:t>Aqui vemos como as idades dos clientes se distribuem.</a:t>
            </a:r>
          </a:p>
        </p:txBody>
      </p:sp>
      <p:pic>
        <p:nvPicPr>
          <p:cNvPr id="7" name="Imagem 6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9CEAE79C-E8F1-C1C8-30CB-60D57A83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7"/>
          <a:stretch>
            <a:fillRect/>
          </a:stretch>
        </p:blipFill>
        <p:spPr>
          <a:xfrm>
            <a:off x="537652" y="2236910"/>
            <a:ext cx="7982498" cy="3930279"/>
          </a:xfrm>
          <a:prstGeom prst="rect">
            <a:avLst/>
          </a:prstGeom>
        </p:spPr>
      </p:pic>
      <p:pic>
        <p:nvPicPr>
          <p:cNvPr id="5" name="Picture 3" descr="logo.png">
            <a:extLst>
              <a:ext uri="{FF2B5EF4-FFF2-40B4-BE49-F238E27FC236}">
                <a16:creationId xmlns:a16="http://schemas.microsoft.com/office/drawing/2014/main" id="{4CF6BAFE-7D13-DE65-05CC-AF918880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437" y="6238274"/>
            <a:ext cx="97536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pt-BR" noProof="0" dirty="0"/>
              <a:t>Resumo: O Gráfico Certo para a Pergunta Certa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Segoe UI"/>
              </a:defRPr>
            </a:pPr>
            <a:r>
              <a:rPr lang="pt-BR" noProof="0" dirty="0"/>
              <a:t>✔ Barras: comparar categorias</a:t>
            </a:r>
          </a:p>
          <a:p>
            <a:pPr>
              <a:defRPr sz="2000">
                <a:latin typeface="Segoe UI"/>
              </a:defRPr>
            </a:pPr>
            <a:r>
              <a:rPr lang="pt-BR" noProof="0" dirty="0"/>
              <a:t>✔ Dispersão: mostrar relação entre variáveis</a:t>
            </a:r>
          </a:p>
          <a:p>
            <a:pPr>
              <a:defRPr sz="2000">
                <a:latin typeface="Segoe UI"/>
              </a:defRPr>
            </a:pPr>
            <a:r>
              <a:rPr lang="pt-BR" noProof="0" dirty="0"/>
              <a:t>✔ Histogramas: entender distribuições</a:t>
            </a:r>
          </a:p>
          <a:p>
            <a:pPr>
              <a:defRPr sz="2000">
                <a:latin typeface="Segoe UI"/>
              </a:defRPr>
            </a:pPr>
            <a:endParaRPr lang="pt-BR" noProof="0" dirty="0"/>
          </a:p>
          <a:p>
            <a:pPr>
              <a:defRPr sz="2000">
                <a:latin typeface="Segoe UI"/>
              </a:defRPr>
            </a:pPr>
            <a:r>
              <a:rPr lang="pt-BR" noProof="0" dirty="0"/>
              <a:t>→ Use o gráfico como ferramenta de decisão, não decoração.</a:t>
            </a:r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C0C78BA3-5076-052D-5B40-C7A9E60F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pt-BR" noProof="0" dirty="0"/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Segoe UI"/>
              </a:defRPr>
            </a:pPr>
            <a:r>
              <a:rPr lang="pt-BR" noProof="0" dirty="0"/>
              <a:t>Na próxima aula, vamos construir esses gráficos juntos em Python, com foco em automação, clareza e impacto visual.</a:t>
            </a:r>
          </a:p>
        </p:txBody>
      </p:sp>
      <p:pic>
        <p:nvPicPr>
          <p:cNvPr id="4" name="Picture 3" descr="logo.png">
            <a:extLst>
              <a:ext uri="{FF2B5EF4-FFF2-40B4-BE49-F238E27FC236}">
                <a16:creationId xmlns:a16="http://schemas.microsoft.com/office/drawing/2014/main" id="{3648CEE3-A9B1-C1BD-2540-28C90316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5943600"/>
            <a:ext cx="97536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328</Words>
  <Application>Microsoft Office PowerPoint</Application>
  <PresentationFormat>Apresentação na tela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Visualização Aplicada de Dados com Gráficos</vt:lpstr>
      <vt:lpstr>Apresentação do PowerPoint</vt:lpstr>
      <vt:lpstr>Por que a escolha do gráfico importa?</vt:lpstr>
      <vt:lpstr>Nosso Dataset: Vendas Simples</vt:lpstr>
      <vt:lpstr>Gráfico de Barras: Comparar Categorias</vt:lpstr>
      <vt:lpstr>Gráfico de Dispersão: Relação entre Variáveis</vt:lpstr>
      <vt:lpstr>Histograma: Distribuição de Dados</vt:lpstr>
      <vt:lpstr>Resumo: O Gráfico Certo para a Pergunta Certa</vt:lpstr>
      <vt:lpstr>Próximos Passos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henrique pinto</cp:lastModifiedBy>
  <cp:revision>2</cp:revision>
  <dcterms:created xsi:type="dcterms:W3CDTF">2013-01-27T09:14:16Z</dcterms:created>
  <dcterms:modified xsi:type="dcterms:W3CDTF">2025-07-03T02:37:36Z</dcterms:modified>
  <cp:category/>
</cp:coreProperties>
</file>