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3" r:id="rId7"/>
    <p:sldId id="262" r:id="rId8"/>
    <p:sldId id="259" r:id="rId9"/>
    <p:sldId id="265" r:id="rId10"/>
    <p:sldId id="264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91FAA-F227-4BD3-6AAA-4E056D244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5306E8-92C4-3782-DE7F-3D2DF60DE5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3549B-FE99-4968-0235-B8B4D78AF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18E4-5E87-42A2-BE6E-90854632C390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CE5F2-A3A9-79E5-ECFA-FBC343B28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C0CF3-84DB-EFBF-5A8E-5E1822B34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2AA5-1677-44AC-99BA-2E80390DE6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117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6B9E8-478A-865B-1D82-8A13FC6D4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31CA1-EFB0-68AC-175B-37BCAFB4F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A39EF-6C2A-A507-F8AF-EF644B0B5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18E4-5E87-42A2-BE6E-90854632C390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E375E-0DB1-38A7-3CE8-00F45A9DE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616AD-4E08-29F5-97D3-15339DB14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2AA5-1677-44AC-99BA-2E80390DE6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02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48F797-A54C-ED20-85AE-3E2D3A8C2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CE3ADF-A4F6-77D6-BD8A-E74FD40BD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DA04F-8C26-6586-3958-33B8E0BF4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18E4-5E87-42A2-BE6E-90854632C390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A3BA3-C8FB-FB03-54DF-1D1AB5FFA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124D9-EE41-05BD-C10D-08E9701AE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2AA5-1677-44AC-99BA-2E80390DE6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217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68A3-FC53-7FB3-ABED-6F980A5B0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B86E0-C440-9FA4-02BE-7B779D79C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4EB28-D20D-CAC0-01C9-8D47BB1C2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18E4-5E87-42A2-BE6E-90854632C390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E7929-6546-CDA2-78F7-60ABF2EFB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AD940-7662-9A98-A5B7-E17D0535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2AA5-1677-44AC-99BA-2E80390DE6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03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063C1-9C60-98AA-9382-43D543D27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53C15-83D0-1831-FC23-327CDA63E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50E03-75A2-1EBB-7992-82126C495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18E4-5E87-42A2-BE6E-90854632C390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EAD8B-3064-EFD7-BA35-69831D71C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302EF-6056-B79E-301D-6D7117623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2AA5-1677-44AC-99BA-2E80390DE6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744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176D1-A5BB-63BB-EA53-C59AC09D2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1EC99-CAF3-EADB-3F9F-75CFB858E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9E060-E381-0500-B58F-8F3C72141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5D9D5-1A83-8AA3-F369-CA7CD8EE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18E4-5E87-42A2-BE6E-90854632C390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C490C-60F2-F747-A72B-D10C673C7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9BFA0-8BBA-75B6-257D-98BC281D2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2AA5-1677-44AC-99BA-2E80390DE6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545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A6ACF-D042-140A-D2A2-1633E8BD6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64531-567A-8DBC-DAC7-1CF8EFD89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0DEEC4-A0FC-08B1-F1B8-88E31E2BC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6E0950-DB52-8F0B-022D-12EE990E3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8F2FD5-C904-8D91-952B-0649584551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F719EA-D0A3-E782-35CC-573C7C4A0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18E4-5E87-42A2-BE6E-90854632C390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BC19A1-A9A9-7A80-B378-8856107E4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943F11-1FC3-8358-4139-F073DAE0C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2AA5-1677-44AC-99BA-2E80390DE6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261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2271A-45B2-9549-9CED-E24320808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31ED61-4019-45A8-507A-2A4D7C061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18E4-5E87-42A2-BE6E-90854632C390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95140A-6587-40CA-DBD1-4054808C9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115454-C061-4EDE-EB07-62942270C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2AA5-1677-44AC-99BA-2E80390DE6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19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8147D3-140D-70DC-BD44-2DF7F3B42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18E4-5E87-42A2-BE6E-90854632C390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CB0778-0079-C5CD-3F33-F37164F82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E2468E-CB51-8A4D-F679-48CCE8D9E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2AA5-1677-44AC-99BA-2E80390DE6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994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FF50B-78B9-E6D6-F6C3-0D5DEF523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AAA72-1AEC-F3D4-91E7-273029F6A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66B57-C6FF-27BB-8A7A-42872B06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F9254-4BE1-8DF6-4C96-426C9D723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18E4-5E87-42A2-BE6E-90854632C390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88CD4-91C2-0AEB-7AC8-1318BC06F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D6C3F-081C-AEA5-5D08-BD1556061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2AA5-1677-44AC-99BA-2E80390DE6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278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564ED-F1FB-69F8-AE3F-387A512CE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BC5E34-A8D6-6926-4668-EC4976FE54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6CB13C-93DF-9D63-69D5-C8A4B6479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29484-D77B-863E-A706-F959CFBEA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18E4-5E87-42A2-BE6E-90854632C390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4A395-746D-8243-9452-910419E71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9E845-1D9E-425A-E0F4-621A484F1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2AA5-1677-44AC-99BA-2E80390DE6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968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428FE9-FE8F-8CCF-57A1-2DB1AEC43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22302-3DF4-F400-61AF-90181EC91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B3AB7-74F2-0DA9-9D8D-B532985D78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9118E4-5E87-42A2-BE6E-90854632C390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F7125-C157-243E-8E6B-EC7586A49D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A1661-7C63-E486-2EC1-478E6B561F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F92AA5-1677-44AC-99BA-2E80390DE6C5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E45F2D-0380-B7A6-F4D4-48699A17518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44350" y="63500"/>
            <a:ext cx="531812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IN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157732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C89B25C-913D-5E8A-4648-7525FE544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6829"/>
            <a:ext cx="9144000" cy="505097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5001AD-5FF5-6673-36EF-60AFFA7FEE30}"/>
              </a:ext>
            </a:extLst>
          </p:cNvPr>
          <p:cNvSpPr/>
          <p:nvPr/>
        </p:nvSpPr>
        <p:spPr>
          <a:xfrm>
            <a:off x="4275513" y="3624349"/>
            <a:ext cx="1047402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BC820E-943B-03C8-72DA-DEA85EFFEA0D}"/>
              </a:ext>
            </a:extLst>
          </p:cNvPr>
          <p:cNvSpPr/>
          <p:nvPr/>
        </p:nvSpPr>
        <p:spPr>
          <a:xfrm>
            <a:off x="8129848" y="3624349"/>
            <a:ext cx="1047402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1C5EDA-745B-9C5D-B8D8-2187C1A42EB8}"/>
              </a:ext>
            </a:extLst>
          </p:cNvPr>
          <p:cNvSpPr/>
          <p:nvPr/>
        </p:nvSpPr>
        <p:spPr>
          <a:xfrm>
            <a:off x="6096000" y="3624349"/>
            <a:ext cx="1129203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UAT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52317A-3FD1-D065-5DEC-C17DCF94486D}"/>
              </a:ext>
            </a:extLst>
          </p:cNvPr>
          <p:cNvSpPr/>
          <p:nvPr/>
        </p:nvSpPr>
        <p:spPr>
          <a:xfrm>
            <a:off x="1795826" y="3624349"/>
            <a:ext cx="1640379" cy="914400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2D22CEA-549A-9EE1-1FBC-B1BEC3B7D878}"/>
              </a:ext>
            </a:extLst>
          </p:cNvPr>
          <p:cNvSpPr/>
          <p:nvPr/>
        </p:nvSpPr>
        <p:spPr>
          <a:xfrm>
            <a:off x="5322915" y="3830920"/>
            <a:ext cx="802110" cy="48463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E7AEA13-9C75-8D22-2B87-3D0369C72826}"/>
              </a:ext>
            </a:extLst>
          </p:cNvPr>
          <p:cNvSpPr/>
          <p:nvPr/>
        </p:nvSpPr>
        <p:spPr>
          <a:xfrm>
            <a:off x="7225203" y="3830920"/>
            <a:ext cx="904645" cy="48463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83D993E5-3116-E40C-AA91-B3A35426442A}"/>
              </a:ext>
            </a:extLst>
          </p:cNvPr>
          <p:cNvSpPr/>
          <p:nvPr/>
        </p:nvSpPr>
        <p:spPr>
          <a:xfrm>
            <a:off x="4181308" y="1897302"/>
            <a:ext cx="1202988" cy="914400"/>
          </a:xfrm>
          <a:prstGeom prst="snip1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Feature/*</a:t>
            </a:r>
          </a:p>
        </p:txBody>
      </p:sp>
      <p:sp>
        <p:nvSpPr>
          <p:cNvPr id="11" name="Arrow: Up-Down 10">
            <a:extLst>
              <a:ext uri="{FF2B5EF4-FFF2-40B4-BE49-F238E27FC236}">
                <a16:creationId xmlns:a16="http://schemas.microsoft.com/office/drawing/2014/main" id="{06F187D7-FA4B-27E6-D7D5-F2DC53BAAE9C}"/>
              </a:ext>
            </a:extLst>
          </p:cNvPr>
          <p:cNvSpPr/>
          <p:nvPr/>
        </p:nvSpPr>
        <p:spPr>
          <a:xfrm>
            <a:off x="4540486" y="2835316"/>
            <a:ext cx="484632" cy="741804"/>
          </a:xfrm>
          <a:prstGeom prst="upDownArrow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C2618862-3AF8-728E-D1F3-6113F4917E8E}"/>
              </a:ext>
            </a:extLst>
          </p:cNvPr>
          <p:cNvSpPr/>
          <p:nvPr/>
        </p:nvSpPr>
        <p:spPr>
          <a:xfrm>
            <a:off x="3457507" y="3830920"/>
            <a:ext cx="796704" cy="484632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A8C00B-54E3-721C-9FFC-A2518B527167}"/>
              </a:ext>
            </a:extLst>
          </p:cNvPr>
          <p:cNvSpPr txBox="1"/>
          <p:nvPr/>
        </p:nvSpPr>
        <p:spPr>
          <a:xfrm>
            <a:off x="2274915" y="62085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solidFill>
                  <a:schemeClr val="tx2"/>
                </a:solidFill>
              </a:rPr>
              <a:t>Deployment Flow Diagram</a:t>
            </a:r>
          </a:p>
        </p:txBody>
      </p:sp>
    </p:spTree>
    <p:extLst>
      <p:ext uri="{BB962C8B-B14F-4D97-AF65-F5344CB8AC3E}">
        <p14:creationId xmlns:p14="http://schemas.microsoft.com/office/powerpoint/2010/main" val="1379032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72422-C629-4E56-AE1F-7CCA005C2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A3FC4-25AD-4358-C808-A8DA270E3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914" y="206829"/>
            <a:ext cx="10374086" cy="643345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8DF0A1-C867-2932-75C9-BC3F1CA5A63E}"/>
              </a:ext>
            </a:extLst>
          </p:cNvPr>
          <p:cNvSpPr txBox="1"/>
          <p:nvPr/>
        </p:nvSpPr>
        <p:spPr>
          <a:xfrm>
            <a:off x="446314" y="612846"/>
            <a:ext cx="10058400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/>
              <a:t>DevOps Team Acton Items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000000"/>
                </a:solidFill>
              </a:rPr>
              <a:t>The deployment process is same for all the higher environments (QA, UAT).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000000"/>
                </a:solidFill>
              </a:rPr>
              <a:t>For PROD deployments, we need to follow action items as mentioned in page no.10, and below items as well.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1800" b="1" dirty="0">
              <a:solidFill>
                <a:srgbClr val="00000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rgbClr val="000000"/>
                </a:solidFill>
              </a:rPr>
              <a:t>     Create PR from UAT to PROD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rgbClr val="000000"/>
                </a:solidFill>
              </a:rPr>
              <a:t>     Make sure validation should be success against to PRODUCTION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rgbClr val="000000"/>
                </a:solidFill>
              </a:rPr>
              <a:t>     Create Release/Tag as draft version by generating the release notes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rgbClr val="000000"/>
                </a:solidFill>
              </a:rPr>
              <a:t>     After validation success, do deployment by using Quick Deploy option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rgbClr val="000000"/>
                </a:solidFill>
              </a:rPr>
              <a:t>     Once deployment is successfully, then merge the PR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rgbClr val="000000"/>
                </a:solidFill>
              </a:rPr>
              <a:t>     After successful release (by performing POST steps if any), publish the Release/Tag (It will show what version PRODUCTION contains and it will help as backup)</a:t>
            </a:r>
          </a:p>
        </p:txBody>
      </p:sp>
    </p:spTree>
    <p:extLst>
      <p:ext uri="{BB962C8B-B14F-4D97-AF65-F5344CB8AC3E}">
        <p14:creationId xmlns:p14="http://schemas.microsoft.com/office/powerpoint/2010/main" val="1759078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D49D3F-94CD-81D5-E13D-E635F148D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D877C77-89F7-4EF8-222E-B20B89649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914" y="206829"/>
            <a:ext cx="10374086" cy="6433457"/>
          </a:xfrm>
        </p:spPr>
        <p:txBody>
          <a:bodyPr/>
          <a:lstStyle/>
          <a:p>
            <a:pPr algn="ctr"/>
            <a:r>
              <a:rPr lang="en-US" sz="4000" b="1" u="sng" dirty="0"/>
              <a:t>DevOps Team Manual Acton Items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400" b="1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0000"/>
                </a:solidFill>
              </a:rPr>
              <a:t>The deployment process running on </a:t>
            </a:r>
            <a:r>
              <a:rPr lang="en-US" sz="2400" b="1" dirty="0" err="1">
                <a:solidFill>
                  <a:srgbClr val="000000"/>
                </a:solidFill>
              </a:rPr>
              <a:t>RunSpeicifedTest</a:t>
            </a:r>
            <a:r>
              <a:rPr lang="en-US" sz="2400" b="1" dirty="0">
                <a:solidFill>
                  <a:srgbClr val="000000"/>
                </a:solidFill>
              </a:rPr>
              <a:t> / </a:t>
            </a:r>
            <a:r>
              <a:rPr lang="en-US" sz="2400" b="1" dirty="0" err="1">
                <a:solidFill>
                  <a:srgbClr val="000000"/>
                </a:solidFill>
              </a:rPr>
              <a:t>NoTestRun</a:t>
            </a:r>
            <a:r>
              <a:rPr lang="en-US" sz="2400" b="1" dirty="0">
                <a:solidFill>
                  <a:srgbClr val="000000"/>
                </a:solidFill>
              </a:rPr>
              <a:t>, and it should help to do faster deployment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0000"/>
                </a:solidFill>
              </a:rPr>
              <a:t>But we need to make sure to verify the whole branch component/files compilation with </a:t>
            </a:r>
            <a:r>
              <a:rPr lang="en-US" sz="2400" b="1" dirty="0" err="1">
                <a:solidFill>
                  <a:srgbClr val="000000"/>
                </a:solidFill>
              </a:rPr>
              <a:t>RunLocalTests</a:t>
            </a:r>
            <a:r>
              <a:rPr lang="en-US" sz="2400" b="1" dirty="0">
                <a:solidFill>
                  <a:srgbClr val="000000"/>
                </a:solidFill>
              </a:rPr>
              <a:t> frequently (every week). For this we have to run manually the GitHub action Job</a:t>
            </a:r>
            <a:r>
              <a:rPr lang="en-US" sz="2400" b="1" dirty="0">
                <a:solidFill>
                  <a:schemeClr val="bg2"/>
                </a:solidFill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5149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50E453-5719-FE2E-CF9B-B373B5E0D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F2971FA-2DFA-A035-AB45-FD2B746DB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914" y="206829"/>
            <a:ext cx="10374086" cy="6433457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4195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5E6AE1-D00B-4B29-6402-4D9E782E2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8CB9BCD-C258-24D5-B282-26A009B1D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914" y="206829"/>
            <a:ext cx="10374086" cy="6433457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3200" b="1" u="sng" dirty="0"/>
              <a:t>Implementation Team Action Items</a:t>
            </a:r>
          </a:p>
          <a:p>
            <a:pPr algn="ctr"/>
            <a:endParaRPr lang="en-US" sz="3600" u="sng" dirty="0"/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400" dirty="0"/>
              <a:t>Create feature branch from QABAU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400" dirty="0"/>
              <a:t>Add required changes into feature branch</a:t>
            </a:r>
          </a:p>
          <a:p>
            <a:pPr algn="just"/>
            <a:r>
              <a:rPr lang="en-US" sz="2400" b="1" dirty="0">
                <a:solidFill>
                  <a:srgbClr val="FF0000"/>
                </a:solidFill>
              </a:rPr>
              <a:t>Note: </a:t>
            </a:r>
            <a:r>
              <a:rPr lang="en-US" sz="2400" dirty="0"/>
              <a:t>While adding below type of component changes, please don’t replace the entire file. Just add modified changes only.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>
                <a:solidFill>
                  <a:srgbClr val="FF0000"/>
                </a:solidFill>
              </a:rPr>
              <a:t>Example: </a:t>
            </a:r>
            <a:r>
              <a:rPr lang="en-US" sz="2400" dirty="0"/>
              <a:t>Add </a:t>
            </a:r>
            <a:r>
              <a:rPr lang="en-US" sz="2400" dirty="0" err="1"/>
              <a:t>Case.ABC__c</a:t>
            </a:r>
            <a:r>
              <a:rPr lang="en-US" sz="2400" dirty="0"/>
              <a:t> field access for XYZ profile.</a:t>
            </a:r>
          </a:p>
          <a:p>
            <a:pPr algn="just"/>
            <a:r>
              <a:rPr lang="en-US" sz="2400" dirty="0"/>
              <a:t>Retrieve profile with </a:t>
            </a:r>
            <a:r>
              <a:rPr lang="en-US" sz="2400" dirty="0" err="1"/>
              <a:t>ABC__c</a:t>
            </a:r>
            <a:r>
              <a:rPr lang="en-US" sz="2400" dirty="0"/>
              <a:t> field access and add only the field access into existing profile file.</a:t>
            </a:r>
          </a:p>
          <a:p>
            <a:pPr algn="just"/>
            <a:endParaRPr lang="en-US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/>
              <a:t>Custom Labels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/>
              <a:t>Assignment Rules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/>
              <a:t>Escalation Rules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/>
              <a:t>Profiles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/>
              <a:t>Permissionset/Permissionset Group/Custom Permission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/>
              <a:t>Record Types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/>
              <a:t>Picklist Fields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/>
              <a:t>Global </a:t>
            </a:r>
            <a:r>
              <a:rPr lang="en-US" sz="2400" dirty="0" err="1"/>
              <a:t>ValueSets</a:t>
            </a:r>
            <a:r>
              <a:rPr lang="en-US" sz="2400" dirty="0"/>
              <a:t>/Standard </a:t>
            </a:r>
            <a:r>
              <a:rPr lang="en-US" sz="2400" dirty="0" err="1"/>
              <a:t>ValueSets</a:t>
            </a:r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/>
              <a:t>Workflows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6758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BDD44-ADC1-B01D-44A0-1FDB95CA6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19CB3A6-43A1-EAF1-F695-F95E1628E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914" y="206829"/>
            <a:ext cx="10374086" cy="6433457"/>
          </a:xfrm>
        </p:spPr>
        <p:txBody>
          <a:bodyPr/>
          <a:lstStyle/>
          <a:p>
            <a:pPr algn="ctr"/>
            <a:r>
              <a:rPr lang="en-US" sz="3200" b="1" u="sng" dirty="0"/>
              <a:t>Implementation Team Action Items</a:t>
            </a:r>
            <a:endParaRPr lang="en-US" sz="3200" u="sng" dirty="0"/>
          </a:p>
          <a:p>
            <a:pPr algn="just"/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/>
              <a:t>After adding the required changes/components, before committing, make sure to update below items as well if required.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1E49E2"/>
                </a:solidFill>
              </a:rPr>
              <a:t>Update Apex Test Class name: </a:t>
            </a:r>
            <a:r>
              <a:rPr lang="en-US" sz="2400" dirty="0"/>
              <a:t>If commit contains apex code (class/trigger), then update related test class name in below path.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92D050"/>
                </a:solidFill>
              </a:rPr>
              <a:t>MC/Sprint*/</a:t>
            </a:r>
            <a:r>
              <a:rPr lang="en-US" sz="2400" b="1" dirty="0" err="1">
                <a:solidFill>
                  <a:srgbClr val="92D050"/>
                </a:solidFill>
              </a:rPr>
              <a:t>ApexTestClass_Names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0131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C1F87-B136-670F-FF92-DA5AA8263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B1A69F7-ECB9-3576-76A8-6AD28306C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914" y="206829"/>
            <a:ext cx="10374086" cy="643345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7AD97-FA5C-0A44-A8BE-5C1C96B78352}"/>
              </a:ext>
            </a:extLst>
          </p:cNvPr>
          <p:cNvSpPr txBox="1"/>
          <p:nvPr/>
        </p:nvSpPr>
        <p:spPr>
          <a:xfrm>
            <a:off x="435429" y="435429"/>
            <a:ext cx="87085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1E49E2"/>
                </a:solidFill>
              </a:rPr>
              <a:t>Update PRE deployment steps: </a:t>
            </a:r>
            <a:r>
              <a:rPr lang="en-US" sz="1800" dirty="0"/>
              <a:t>If any PRE manual steps need to perform, then update related steps in below path.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rgbClr val="92D050"/>
                </a:solidFill>
              </a:rPr>
              <a:t>MC/Sprint*/</a:t>
            </a:r>
            <a:r>
              <a:rPr lang="en-US" sz="1800" b="1" dirty="0" err="1">
                <a:solidFill>
                  <a:srgbClr val="92D050"/>
                </a:solidFill>
              </a:rPr>
              <a:t>PRE_Steps</a:t>
            </a:r>
            <a:endParaRPr lang="en-US" sz="1800" b="1" dirty="0">
              <a:solidFill>
                <a:srgbClr val="92D050"/>
              </a:solidFill>
            </a:endParaRPr>
          </a:p>
          <a:p>
            <a:pPr algn="just"/>
            <a:endParaRPr lang="en-US" sz="18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C00000"/>
                </a:solidFill>
              </a:rPr>
              <a:t>Note: </a:t>
            </a:r>
            <a:r>
              <a:rPr lang="en-US" sz="1800" dirty="0"/>
              <a:t>Please check </a:t>
            </a:r>
            <a:r>
              <a:rPr lang="en-US" sz="1800" dirty="0" err="1">
                <a:solidFill>
                  <a:srgbClr val="92D050"/>
                </a:solidFill>
              </a:rPr>
              <a:t>Non_Deployable_Items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/>
              <a:t>file if required to verify what all are the items will come under manual steps.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7029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6BFA7-856E-752D-BFD4-F1BB9A187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612A7D0-838C-1680-88AC-26B1BB0E3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914" y="206829"/>
            <a:ext cx="10374086" cy="643345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49AE3E-61C6-DABC-58A3-89FEEA988796}"/>
              </a:ext>
            </a:extLst>
          </p:cNvPr>
          <p:cNvSpPr txBox="1"/>
          <p:nvPr/>
        </p:nvSpPr>
        <p:spPr>
          <a:xfrm>
            <a:off x="1164771" y="718457"/>
            <a:ext cx="7979229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u="sng" dirty="0"/>
              <a:t>Implementation Team Action Items</a:t>
            </a:r>
          </a:p>
          <a:p>
            <a:pPr algn="ctr"/>
            <a:endParaRPr lang="en-US" sz="2400" u="sng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1E49E2"/>
                </a:solidFill>
              </a:rPr>
              <a:t>Update POST deployment steps: </a:t>
            </a:r>
            <a:r>
              <a:rPr lang="en-US" sz="1800" dirty="0"/>
              <a:t>If any POST manual steps need to perform, then update related steps in below path.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rgbClr val="92D050"/>
                </a:solidFill>
              </a:rPr>
              <a:t>MC/Sprint*/</a:t>
            </a:r>
            <a:r>
              <a:rPr lang="en-US" sz="1800" b="1" dirty="0" err="1">
                <a:solidFill>
                  <a:srgbClr val="92D050"/>
                </a:solidFill>
              </a:rPr>
              <a:t>POST_Steps</a:t>
            </a:r>
            <a:endParaRPr lang="en-US" sz="1800" b="1" dirty="0">
              <a:solidFill>
                <a:srgbClr val="92D050"/>
              </a:solidFill>
            </a:endParaRPr>
          </a:p>
          <a:p>
            <a:pPr algn="just"/>
            <a:endParaRPr lang="en-US" sz="1800" b="1" dirty="0">
              <a:solidFill>
                <a:srgbClr val="92D05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C00000"/>
                </a:solidFill>
              </a:rPr>
              <a:t>Note: </a:t>
            </a:r>
            <a:r>
              <a:rPr lang="en-US" sz="1800" dirty="0"/>
              <a:t>Please check </a:t>
            </a:r>
            <a:r>
              <a:rPr lang="en-US" sz="1800" dirty="0" err="1">
                <a:solidFill>
                  <a:srgbClr val="92D050"/>
                </a:solidFill>
              </a:rPr>
              <a:t>Non_Deployable_Items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/>
              <a:t>file if required to verify what all are the items will come under manual steps.</a:t>
            </a:r>
          </a:p>
        </p:txBody>
      </p:sp>
    </p:spTree>
    <p:extLst>
      <p:ext uri="{BB962C8B-B14F-4D97-AF65-F5344CB8AC3E}">
        <p14:creationId xmlns:p14="http://schemas.microsoft.com/office/powerpoint/2010/main" val="96172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ED4759-DD3F-07C3-A8D1-0D8E152C1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B4D169A-4F00-8365-7621-D323586B1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914" y="206829"/>
            <a:ext cx="10374086" cy="6433457"/>
          </a:xfrm>
        </p:spPr>
        <p:txBody>
          <a:bodyPr/>
          <a:lstStyle/>
          <a:p>
            <a:pPr algn="ctr"/>
            <a:r>
              <a:rPr lang="en-US" sz="3200" b="1" u="sng" dirty="0"/>
              <a:t>Implementation Team Action Items</a:t>
            </a:r>
          </a:p>
          <a:p>
            <a:pPr algn="ctr"/>
            <a:endParaRPr lang="en-US" sz="2400" u="sng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/>
              <a:t>Once updated all required changes, finally commit the changes into feature branch with proper commit message.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/>
              <a:t>Next, raise pull request against to QA branch. Before clicking on pull request button, verify pull request description section and add required details.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/>
              <a:t>If PR contains </a:t>
            </a:r>
            <a:r>
              <a:rPr lang="en-US" sz="2400" b="1" dirty="0">
                <a:solidFill>
                  <a:srgbClr val="92D050"/>
                </a:solidFill>
              </a:rPr>
              <a:t>apex code</a:t>
            </a:r>
            <a:r>
              <a:rPr lang="en-US" sz="2400" b="1" dirty="0"/>
              <a:t>, then update the related test class name as shown below. If PR contains multiple classes, then separate the test class names with (,). </a:t>
            </a:r>
            <a:r>
              <a:rPr lang="en-US" sz="2400" b="1" dirty="0">
                <a:solidFill>
                  <a:srgbClr val="FFFF00"/>
                </a:solidFill>
              </a:rPr>
              <a:t>Ex: </a:t>
            </a:r>
            <a:r>
              <a:rPr lang="en-US" sz="2400" b="1" dirty="0" err="1">
                <a:solidFill>
                  <a:srgbClr val="FFFF00"/>
                </a:solidFill>
              </a:rPr>
              <a:t>ABC_Test,XYZ_Test</a:t>
            </a:r>
            <a:r>
              <a:rPr lang="en-US" sz="2400" b="1" dirty="0"/>
              <a:t>. And add the </a:t>
            </a:r>
            <a:r>
              <a:rPr lang="en-US" sz="2400" b="1" dirty="0">
                <a:solidFill>
                  <a:srgbClr val="92D050"/>
                </a:solidFill>
              </a:rPr>
              <a:t>Jira/Defect </a:t>
            </a:r>
            <a:r>
              <a:rPr lang="en-US" sz="2400" b="1" dirty="0"/>
              <a:t>number if any.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4230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37CB8-8C9E-3368-1540-44D04D13B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A415198-DA2B-6CAF-29DC-54A9A8B99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914" y="206829"/>
            <a:ext cx="10374086" cy="6433457"/>
          </a:xfrm>
        </p:spPr>
        <p:txBody>
          <a:bodyPr/>
          <a:lstStyle/>
          <a:p>
            <a:pPr algn="ctr"/>
            <a:r>
              <a:rPr lang="en-US" sz="3200" b="1" u="sng" dirty="0"/>
              <a:t>Implementation Team Action Items</a:t>
            </a:r>
          </a:p>
          <a:p>
            <a:pPr algn="ctr"/>
            <a:endParaRPr lang="en-US" sz="2400" u="sng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/>
              <a:t>If PR not contains apex code, then keep the default value as “</a:t>
            </a:r>
            <a:r>
              <a:rPr lang="en-US" sz="2400" b="1" dirty="0">
                <a:solidFill>
                  <a:srgbClr val="92D050"/>
                </a:solidFill>
              </a:rPr>
              <a:t>all</a:t>
            </a:r>
            <a:r>
              <a:rPr lang="en-US" sz="2400" b="1" dirty="0"/>
              <a:t>” as shown below. And add the </a:t>
            </a:r>
            <a:r>
              <a:rPr lang="en-US" sz="2400" b="1" dirty="0">
                <a:solidFill>
                  <a:srgbClr val="92D050"/>
                </a:solidFill>
              </a:rPr>
              <a:t>Jira/Defect </a:t>
            </a:r>
            <a:r>
              <a:rPr lang="en-US" sz="2400" b="1" dirty="0"/>
              <a:t>number if any.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3191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BD0BF-F554-A359-E56C-80205A314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9C3C46A-9916-2B9C-3AAB-00F871B9C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914" y="206829"/>
            <a:ext cx="10374086" cy="6433457"/>
          </a:xfrm>
        </p:spPr>
        <p:txBody>
          <a:bodyPr/>
          <a:lstStyle/>
          <a:p>
            <a:pPr algn="ctr"/>
            <a:r>
              <a:rPr lang="en-US" sz="3200" b="1" u="sng" dirty="0"/>
              <a:t>Implementation Team Action Items</a:t>
            </a:r>
          </a:p>
          <a:p>
            <a:pPr algn="ctr"/>
            <a:endParaRPr lang="en-US" sz="3200" b="1" u="sng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/>
              <a:t>Once updated pull request description with required details, finally click on create pull request button.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/>
              <a:t>Before sharing the pull request with Release Management / DevOps Team, the below quality checks should be pass.</a:t>
            </a:r>
          </a:p>
          <a:p>
            <a:pPr algn="just"/>
            <a:endParaRPr lang="en-US" sz="2400" b="1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 dirty="0"/>
              <a:t>Code Quality check – PMD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 dirty="0"/>
              <a:t>Deployment Validation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 dirty="0"/>
              <a:t>Approvals from required peoples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9399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0103F2-25BF-D375-0859-22C0FC8CA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16A1795-111E-8EF1-51E0-3E62103CF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913" y="206830"/>
            <a:ext cx="11615057" cy="64008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3600" b="1" u="sng" dirty="0"/>
              <a:t>DevOps Team Acton Items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2"/>
                </a:solidFill>
              </a:rPr>
              <a:t>DevOps team will take require below actions after Pull Request is received from the implementation team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b="1" dirty="0"/>
              <a:t>Verify the PR status checks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b="1" dirty="0"/>
              <a:t>Verify the file changes tab and if any PR contains below items, then it should be re-reviewed by the DevOps  team as well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C000"/>
                </a:solidFill>
              </a:rPr>
              <a:t>Custom Labels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C000"/>
                </a:solidFill>
              </a:rPr>
              <a:t>Assignment Rules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C000"/>
                </a:solidFill>
              </a:rPr>
              <a:t>Escalation Rules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C000"/>
                </a:solidFill>
              </a:rPr>
              <a:t>Profiles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C000"/>
                </a:solidFill>
              </a:rPr>
              <a:t>Permissionset/Permissionset Group/Custom Permission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C000"/>
                </a:solidFill>
              </a:rPr>
              <a:t>Record Types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C000"/>
                </a:solidFill>
              </a:rPr>
              <a:t>Picklist Fields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C000"/>
                </a:solidFill>
              </a:rPr>
              <a:t>Global </a:t>
            </a:r>
            <a:r>
              <a:rPr lang="en-US" dirty="0" err="1">
                <a:solidFill>
                  <a:srgbClr val="FFC000"/>
                </a:solidFill>
              </a:rPr>
              <a:t>ValueSets</a:t>
            </a:r>
            <a:r>
              <a:rPr lang="en-US" dirty="0">
                <a:solidFill>
                  <a:srgbClr val="FFC000"/>
                </a:solidFill>
              </a:rPr>
              <a:t>/Standard </a:t>
            </a:r>
            <a:r>
              <a:rPr lang="en-US" dirty="0" err="1">
                <a:solidFill>
                  <a:srgbClr val="FFC000"/>
                </a:solidFill>
              </a:rPr>
              <a:t>ValueSets</a:t>
            </a:r>
            <a:endParaRPr lang="en-US" dirty="0">
              <a:solidFill>
                <a:srgbClr val="FFC000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C000"/>
                </a:solidFill>
              </a:rPr>
              <a:t>Workflows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b="1" dirty="0"/>
              <a:t>Verify the PR description/body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b="1" dirty="0"/>
              <a:t>Review the PRE/POST steps if any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b="1" dirty="0"/>
              <a:t>Finally merge the PR if above all verified &amp; passed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2774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741</Words>
  <Application>Microsoft Office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Pottennagari, Chandrahasa (Enel X)</dc:creator>
  <cp:lastModifiedBy>Pottennagari, Chandrahasa (Enel X)</cp:lastModifiedBy>
  <cp:revision>1</cp:revision>
  <dcterms:created xsi:type="dcterms:W3CDTF">2025-02-07T15:39:28Z</dcterms:created>
  <dcterms:modified xsi:type="dcterms:W3CDTF">2025-02-07T15:45:56Z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97ad33d-ed35-43c0-b526-22bc83c17deb_Enabled">
    <vt:lpwstr>true</vt:lpwstr>
  </property>
  <property fmtid="{D5CDD505-2E9C-101B-9397-08002B2CF9AE}" pid="3" name="MSIP_Label_797ad33d-ed35-43c0-b526-22bc83c17deb_SetDate">
    <vt:lpwstr>2025-02-07T15:44:01Z</vt:lpwstr>
  </property>
  <property fmtid="{D5CDD505-2E9C-101B-9397-08002B2CF9AE}" pid="4" name="MSIP_Label_797ad33d-ed35-43c0-b526-22bc83c17deb_Method">
    <vt:lpwstr>Standard</vt:lpwstr>
  </property>
  <property fmtid="{D5CDD505-2E9C-101B-9397-08002B2CF9AE}" pid="5" name="MSIP_Label_797ad33d-ed35-43c0-b526-22bc83c17deb_Name">
    <vt:lpwstr>797ad33d-ed35-43c0-b526-22bc83c17deb</vt:lpwstr>
  </property>
  <property fmtid="{D5CDD505-2E9C-101B-9397-08002B2CF9AE}" pid="6" name="MSIP_Label_797ad33d-ed35-43c0-b526-22bc83c17deb_SiteId">
    <vt:lpwstr>d539d4bf-5610-471a-afc2-1c76685cfefa</vt:lpwstr>
  </property>
  <property fmtid="{D5CDD505-2E9C-101B-9397-08002B2CF9AE}" pid="7" name="MSIP_Label_797ad33d-ed35-43c0-b526-22bc83c17deb_ActionId">
    <vt:lpwstr>acd50403-0117-44e5-9f10-afc445ae123f</vt:lpwstr>
  </property>
  <property fmtid="{D5CDD505-2E9C-101B-9397-08002B2CF9AE}" pid="8" name="MSIP_Label_797ad33d-ed35-43c0-b526-22bc83c17deb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INTERNAL</vt:lpwstr>
  </property>
</Properties>
</file>