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635" r:id="rId5"/>
    <p:sldId id="2123258334" r:id="rId6"/>
    <p:sldId id="2123258330" r:id="rId7"/>
    <p:sldId id="2123258335" r:id="rId8"/>
    <p:sldId id="2123258331" r:id="rId9"/>
    <p:sldId id="2123258329" r:id="rId10"/>
    <p:sldId id="2123258333" r:id="rId11"/>
    <p:sldId id="2123258332" r:id="rId12"/>
    <p:sldId id="2123258336" r:id="rId13"/>
    <p:sldId id="2123258337" r:id="rId14"/>
    <p:sldId id="2123258338" r:id="rId15"/>
    <p:sldId id="2123258339" r:id="rId16"/>
    <p:sldId id="2123258340" r:id="rId17"/>
    <p:sldId id="2123258328" r:id="rId18"/>
    <p:sldId id="20761372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ED8"/>
    <a:srgbClr val="E9EBF5"/>
    <a:srgbClr val="CFD5EA"/>
    <a:srgbClr val="9FB7E1"/>
    <a:srgbClr val="0078D7"/>
    <a:srgbClr val="FAFCF7"/>
    <a:srgbClr val="287AD7"/>
    <a:srgbClr val="5AAAFF"/>
    <a:srgbClr val="E9ECE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533DC-D905-4DA6-9C39-ADB35E24453D}" v="10" dt="2022-01-14T18:25:17.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45" autoAdjust="0"/>
    <p:restoredTop sz="96038" autoAdjust="0"/>
  </p:normalViewPr>
  <p:slideViewPr>
    <p:cSldViewPr snapToGrid="0">
      <p:cViewPr varScale="1">
        <p:scale>
          <a:sx n="154" d="100"/>
          <a:sy n="154" d="100"/>
        </p:scale>
        <p:origin x="13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7BC8D-9D9A-48DB-95DE-D5BA1B366FB7}"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C526D-9448-4C78-A597-6A585DF37C1C}" type="slidenum">
              <a:rPr lang="en-US" smtClean="0"/>
              <a:t>‹#›</a:t>
            </a:fld>
            <a:endParaRPr lang="en-US"/>
          </a:p>
        </p:txBody>
      </p:sp>
    </p:spTree>
    <p:extLst>
      <p:ext uri="{BB962C8B-B14F-4D97-AF65-F5344CB8AC3E}">
        <p14:creationId xmlns:p14="http://schemas.microsoft.com/office/powerpoint/2010/main" val="838889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35A92B-8C71-4D20-B6C0-83906EE79B87}" type="slidenum">
              <a:rPr lang="en-US" smtClean="0"/>
              <a:t>1</a:t>
            </a:fld>
            <a:endParaRPr lang="en-US"/>
          </a:p>
        </p:txBody>
      </p:sp>
    </p:spTree>
    <p:extLst>
      <p:ext uri="{BB962C8B-B14F-4D97-AF65-F5344CB8AC3E}">
        <p14:creationId xmlns:p14="http://schemas.microsoft.com/office/powerpoint/2010/main" val="4404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35A92B-8C71-4D20-B6C0-83906EE79B87}" type="slidenum">
              <a:rPr lang="en-US" smtClean="0"/>
              <a:t>15</a:t>
            </a:fld>
            <a:endParaRPr lang="en-US"/>
          </a:p>
        </p:txBody>
      </p:sp>
    </p:spTree>
    <p:extLst>
      <p:ext uri="{BB962C8B-B14F-4D97-AF65-F5344CB8AC3E}">
        <p14:creationId xmlns:p14="http://schemas.microsoft.com/office/powerpoint/2010/main" val="353121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ED84-96BA-4C24-867F-BB2292B256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A404D6-8E67-4FC9-9785-BF488D5CB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1363E3-077D-442F-A46D-8293E02ACB69}"/>
              </a:ext>
            </a:extLst>
          </p:cNvPr>
          <p:cNvSpPr>
            <a:spLocks noGrp="1"/>
          </p:cNvSpPr>
          <p:nvPr>
            <p:ph type="dt" sz="half" idx="10"/>
          </p:nvPr>
        </p:nvSpPr>
        <p:spPr/>
        <p:txBody>
          <a:bodyPr/>
          <a:lstStyle/>
          <a:p>
            <a:fld id="{893722BD-1AF1-4D06-82F4-7EF511159B2C}" type="datetimeFigureOut">
              <a:rPr lang="en-US" smtClean="0"/>
              <a:t>5/26/2023</a:t>
            </a:fld>
            <a:endParaRPr lang="en-US"/>
          </a:p>
        </p:txBody>
      </p:sp>
      <p:sp>
        <p:nvSpPr>
          <p:cNvPr id="5" name="Footer Placeholder 4">
            <a:extLst>
              <a:ext uri="{FF2B5EF4-FFF2-40B4-BE49-F238E27FC236}">
                <a16:creationId xmlns:a16="http://schemas.microsoft.com/office/drawing/2014/main" id="{C62592A6-5CEB-4750-AB84-B9CD9214E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51937-BF68-4691-AADF-F52767C2B028}"/>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29459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E900-EA87-4DAB-87B1-65DA4FDB4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A0043E-F2D4-4623-9B14-267DBFD25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032BB-BA6E-480F-872C-39287C1989F9}"/>
              </a:ext>
            </a:extLst>
          </p:cNvPr>
          <p:cNvSpPr>
            <a:spLocks noGrp="1"/>
          </p:cNvSpPr>
          <p:nvPr>
            <p:ph type="dt" sz="half" idx="10"/>
          </p:nvPr>
        </p:nvSpPr>
        <p:spPr/>
        <p:txBody>
          <a:bodyPr/>
          <a:lstStyle/>
          <a:p>
            <a:fld id="{893722BD-1AF1-4D06-82F4-7EF511159B2C}" type="datetimeFigureOut">
              <a:rPr lang="en-US" smtClean="0"/>
              <a:t>5/26/2023</a:t>
            </a:fld>
            <a:endParaRPr lang="en-US"/>
          </a:p>
        </p:txBody>
      </p:sp>
      <p:sp>
        <p:nvSpPr>
          <p:cNvPr id="5" name="Footer Placeholder 4">
            <a:extLst>
              <a:ext uri="{FF2B5EF4-FFF2-40B4-BE49-F238E27FC236}">
                <a16:creationId xmlns:a16="http://schemas.microsoft.com/office/drawing/2014/main" id="{A870D0C0-0725-4E2D-9B08-3507DBA6A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F04B9-1941-49E2-8BDF-817E7F4327E9}"/>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13618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5A0B61-CD65-4E67-98AF-AD5FD9F687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669F85-E400-44EC-B2D7-6EF2AF4AC1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9FB81-F398-4F6A-831A-2E79B35E98C6}"/>
              </a:ext>
            </a:extLst>
          </p:cNvPr>
          <p:cNvSpPr>
            <a:spLocks noGrp="1"/>
          </p:cNvSpPr>
          <p:nvPr>
            <p:ph type="dt" sz="half" idx="10"/>
          </p:nvPr>
        </p:nvSpPr>
        <p:spPr/>
        <p:txBody>
          <a:bodyPr/>
          <a:lstStyle/>
          <a:p>
            <a:fld id="{893722BD-1AF1-4D06-82F4-7EF511159B2C}" type="datetimeFigureOut">
              <a:rPr lang="en-US" smtClean="0"/>
              <a:t>5/26/2023</a:t>
            </a:fld>
            <a:endParaRPr lang="en-US"/>
          </a:p>
        </p:txBody>
      </p:sp>
      <p:sp>
        <p:nvSpPr>
          <p:cNvPr id="5" name="Footer Placeholder 4">
            <a:extLst>
              <a:ext uri="{FF2B5EF4-FFF2-40B4-BE49-F238E27FC236}">
                <a16:creationId xmlns:a16="http://schemas.microsoft.com/office/drawing/2014/main" id="{B24E95BB-AF0F-405F-BEC3-87245DAC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27DAC-392D-4513-BEE1-D81BA525C4A1}"/>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120005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1369-BF62-4A4B-887B-C678DAA96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CBEFC7-6643-4B42-8BFC-1F92EA9DC3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BAB3C-C752-4B03-B0F8-96B8EC11790B}"/>
              </a:ext>
            </a:extLst>
          </p:cNvPr>
          <p:cNvSpPr>
            <a:spLocks noGrp="1"/>
          </p:cNvSpPr>
          <p:nvPr>
            <p:ph type="dt" sz="half" idx="10"/>
          </p:nvPr>
        </p:nvSpPr>
        <p:spPr/>
        <p:txBody>
          <a:bodyPr/>
          <a:lstStyle/>
          <a:p>
            <a:fld id="{893722BD-1AF1-4D06-82F4-7EF511159B2C}" type="datetimeFigureOut">
              <a:rPr lang="en-US" smtClean="0"/>
              <a:t>5/26/2023</a:t>
            </a:fld>
            <a:endParaRPr lang="en-US"/>
          </a:p>
        </p:txBody>
      </p:sp>
      <p:sp>
        <p:nvSpPr>
          <p:cNvPr id="5" name="Footer Placeholder 4">
            <a:extLst>
              <a:ext uri="{FF2B5EF4-FFF2-40B4-BE49-F238E27FC236}">
                <a16:creationId xmlns:a16="http://schemas.microsoft.com/office/drawing/2014/main" id="{96317DD5-6F97-4482-8853-D5ED81082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84ED9-113F-406D-BF34-BE167ABF299F}"/>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30916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1642-D898-45A1-92FC-C2C0E69F7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74664B-2BF4-4839-80AF-5E23702D8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5DB9E-70E4-4312-B9E0-1F101F4FBCFF}"/>
              </a:ext>
            </a:extLst>
          </p:cNvPr>
          <p:cNvSpPr>
            <a:spLocks noGrp="1"/>
          </p:cNvSpPr>
          <p:nvPr>
            <p:ph type="dt" sz="half" idx="10"/>
          </p:nvPr>
        </p:nvSpPr>
        <p:spPr/>
        <p:txBody>
          <a:bodyPr/>
          <a:lstStyle/>
          <a:p>
            <a:fld id="{893722BD-1AF1-4D06-82F4-7EF511159B2C}" type="datetimeFigureOut">
              <a:rPr lang="en-US" smtClean="0"/>
              <a:t>5/26/2023</a:t>
            </a:fld>
            <a:endParaRPr lang="en-US"/>
          </a:p>
        </p:txBody>
      </p:sp>
      <p:sp>
        <p:nvSpPr>
          <p:cNvPr id="5" name="Footer Placeholder 4">
            <a:extLst>
              <a:ext uri="{FF2B5EF4-FFF2-40B4-BE49-F238E27FC236}">
                <a16:creationId xmlns:a16="http://schemas.microsoft.com/office/drawing/2014/main" id="{6DC777D0-ECAE-4999-B155-F8A8E9875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DA068-273A-4C5F-81A4-E9A0989415A7}"/>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13095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5DF0-1672-45E2-A2B9-B95932982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B75D3-9456-4653-BDBD-CBF7D3428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17DA86-72DB-4D26-9767-33AE23D4B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1B4415-E4DD-43FD-BB13-929FC1AD49F3}"/>
              </a:ext>
            </a:extLst>
          </p:cNvPr>
          <p:cNvSpPr>
            <a:spLocks noGrp="1"/>
          </p:cNvSpPr>
          <p:nvPr>
            <p:ph type="dt" sz="half" idx="10"/>
          </p:nvPr>
        </p:nvSpPr>
        <p:spPr/>
        <p:txBody>
          <a:bodyPr/>
          <a:lstStyle/>
          <a:p>
            <a:fld id="{893722BD-1AF1-4D06-82F4-7EF511159B2C}" type="datetimeFigureOut">
              <a:rPr lang="en-US" smtClean="0"/>
              <a:t>5/26/2023</a:t>
            </a:fld>
            <a:endParaRPr lang="en-US"/>
          </a:p>
        </p:txBody>
      </p:sp>
      <p:sp>
        <p:nvSpPr>
          <p:cNvPr id="6" name="Footer Placeholder 5">
            <a:extLst>
              <a:ext uri="{FF2B5EF4-FFF2-40B4-BE49-F238E27FC236}">
                <a16:creationId xmlns:a16="http://schemas.microsoft.com/office/drawing/2014/main" id="{4EF414D9-C93F-4DE1-91C9-E9C87F9D2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DCE84-EE9C-41AE-823B-F711D39F7072}"/>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5975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2F4C-22BD-40DB-815D-9EC3D31531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E4A79D-DD9E-44CA-B78D-DC586E9E4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54DDE8-E877-4971-997B-D3BBF5A6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C7065-56CA-47CF-8AEE-933939EBC2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E93EA-D95E-4649-A711-AB81367F4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6CC071-8D9E-4D3F-8194-31CA3CA87F27}"/>
              </a:ext>
            </a:extLst>
          </p:cNvPr>
          <p:cNvSpPr>
            <a:spLocks noGrp="1"/>
          </p:cNvSpPr>
          <p:nvPr>
            <p:ph type="dt" sz="half" idx="10"/>
          </p:nvPr>
        </p:nvSpPr>
        <p:spPr/>
        <p:txBody>
          <a:bodyPr/>
          <a:lstStyle/>
          <a:p>
            <a:fld id="{893722BD-1AF1-4D06-82F4-7EF511159B2C}" type="datetimeFigureOut">
              <a:rPr lang="en-US" smtClean="0"/>
              <a:t>5/26/2023</a:t>
            </a:fld>
            <a:endParaRPr lang="en-US"/>
          </a:p>
        </p:txBody>
      </p:sp>
      <p:sp>
        <p:nvSpPr>
          <p:cNvPr id="8" name="Footer Placeholder 7">
            <a:extLst>
              <a:ext uri="{FF2B5EF4-FFF2-40B4-BE49-F238E27FC236}">
                <a16:creationId xmlns:a16="http://schemas.microsoft.com/office/drawing/2014/main" id="{58956B3C-583C-419C-82AA-F949368AED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7A398-45A6-4CF3-BB04-86DA6F34FA36}"/>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417772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EE95-DE37-460F-94BB-0866C7E7CA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323C6B-8DA2-41B0-85A5-68650724BF22}"/>
              </a:ext>
            </a:extLst>
          </p:cNvPr>
          <p:cNvSpPr>
            <a:spLocks noGrp="1"/>
          </p:cNvSpPr>
          <p:nvPr>
            <p:ph type="dt" sz="half" idx="10"/>
          </p:nvPr>
        </p:nvSpPr>
        <p:spPr/>
        <p:txBody>
          <a:bodyPr/>
          <a:lstStyle/>
          <a:p>
            <a:fld id="{893722BD-1AF1-4D06-82F4-7EF511159B2C}" type="datetimeFigureOut">
              <a:rPr lang="en-US" smtClean="0"/>
              <a:t>5/26/2023</a:t>
            </a:fld>
            <a:endParaRPr lang="en-US"/>
          </a:p>
        </p:txBody>
      </p:sp>
      <p:sp>
        <p:nvSpPr>
          <p:cNvPr id="4" name="Footer Placeholder 3">
            <a:extLst>
              <a:ext uri="{FF2B5EF4-FFF2-40B4-BE49-F238E27FC236}">
                <a16:creationId xmlns:a16="http://schemas.microsoft.com/office/drawing/2014/main" id="{407015B3-7E78-4AFF-BE49-D69072AC7C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9A2D80-21D8-41AF-A192-665E3E370209}"/>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92168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41A3F-86DB-4AC5-8397-2AA404CB66CE}"/>
              </a:ext>
            </a:extLst>
          </p:cNvPr>
          <p:cNvSpPr>
            <a:spLocks noGrp="1"/>
          </p:cNvSpPr>
          <p:nvPr>
            <p:ph type="dt" sz="half" idx="10"/>
          </p:nvPr>
        </p:nvSpPr>
        <p:spPr/>
        <p:txBody>
          <a:bodyPr/>
          <a:lstStyle/>
          <a:p>
            <a:fld id="{893722BD-1AF1-4D06-82F4-7EF511159B2C}" type="datetimeFigureOut">
              <a:rPr lang="en-US" smtClean="0"/>
              <a:t>5/26/2023</a:t>
            </a:fld>
            <a:endParaRPr lang="en-US"/>
          </a:p>
        </p:txBody>
      </p:sp>
      <p:sp>
        <p:nvSpPr>
          <p:cNvPr id="3" name="Footer Placeholder 2">
            <a:extLst>
              <a:ext uri="{FF2B5EF4-FFF2-40B4-BE49-F238E27FC236}">
                <a16:creationId xmlns:a16="http://schemas.microsoft.com/office/drawing/2014/main" id="{5882A8BD-87C1-4D91-B9A5-521E2EF07C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A5A9CF-2900-4F91-893E-EE558E7E448C}"/>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275197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B698-8738-41A5-BF3D-0BD3B8467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825FB4-B136-4DCC-9C72-911F7FB14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40F937-0292-4824-B5DA-CCEC6E504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95A3D-680F-4EA4-8D2A-61D80F5B8446}"/>
              </a:ext>
            </a:extLst>
          </p:cNvPr>
          <p:cNvSpPr>
            <a:spLocks noGrp="1"/>
          </p:cNvSpPr>
          <p:nvPr>
            <p:ph type="dt" sz="half" idx="10"/>
          </p:nvPr>
        </p:nvSpPr>
        <p:spPr/>
        <p:txBody>
          <a:bodyPr/>
          <a:lstStyle/>
          <a:p>
            <a:fld id="{893722BD-1AF1-4D06-82F4-7EF511159B2C}" type="datetimeFigureOut">
              <a:rPr lang="en-US" smtClean="0"/>
              <a:t>5/26/2023</a:t>
            </a:fld>
            <a:endParaRPr lang="en-US"/>
          </a:p>
        </p:txBody>
      </p:sp>
      <p:sp>
        <p:nvSpPr>
          <p:cNvPr id="6" name="Footer Placeholder 5">
            <a:extLst>
              <a:ext uri="{FF2B5EF4-FFF2-40B4-BE49-F238E27FC236}">
                <a16:creationId xmlns:a16="http://schemas.microsoft.com/office/drawing/2014/main" id="{C386DEBD-DD40-41FF-913F-C02E7FB0B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139450-EF80-49B6-8D24-695EBC2B6917}"/>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102697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B35A-D270-4BF7-BFCC-F79D54783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08A06C-4970-4AD7-A643-8482A8ED8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FAB470-02A4-448F-9E9B-756009864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96B18-12AE-48CD-8C7F-381357A4BA02}"/>
              </a:ext>
            </a:extLst>
          </p:cNvPr>
          <p:cNvSpPr>
            <a:spLocks noGrp="1"/>
          </p:cNvSpPr>
          <p:nvPr>
            <p:ph type="dt" sz="half" idx="10"/>
          </p:nvPr>
        </p:nvSpPr>
        <p:spPr/>
        <p:txBody>
          <a:bodyPr/>
          <a:lstStyle/>
          <a:p>
            <a:fld id="{893722BD-1AF1-4D06-82F4-7EF511159B2C}" type="datetimeFigureOut">
              <a:rPr lang="en-US" smtClean="0"/>
              <a:t>5/26/2023</a:t>
            </a:fld>
            <a:endParaRPr lang="en-US"/>
          </a:p>
        </p:txBody>
      </p:sp>
      <p:sp>
        <p:nvSpPr>
          <p:cNvPr id="6" name="Footer Placeholder 5">
            <a:extLst>
              <a:ext uri="{FF2B5EF4-FFF2-40B4-BE49-F238E27FC236}">
                <a16:creationId xmlns:a16="http://schemas.microsoft.com/office/drawing/2014/main" id="{F1E8A9FF-9C58-49BE-A004-0DC44CB5B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77F7A-2C12-441C-85B0-D6FA9EE1792F}"/>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179384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ED48C1-75AA-4218-B8F5-560E0B80A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2385A-41EC-43F7-AC92-B5A2C8233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3BB7F-5FE8-48B7-991D-531B50F72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722BD-1AF1-4D06-82F4-7EF511159B2C}" type="datetimeFigureOut">
              <a:rPr lang="en-US" smtClean="0"/>
              <a:t>5/26/2023</a:t>
            </a:fld>
            <a:endParaRPr lang="en-US"/>
          </a:p>
        </p:txBody>
      </p:sp>
      <p:sp>
        <p:nvSpPr>
          <p:cNvPr id="5" name="Footer Placeholder 4">
            <a:extLst>
              <a:ext uri="{FF2B5EF4-FFF2-40B4-BE49-F238E27FC236}">
                <a16:creationId xmlns:a16="http://schemas.microsoft.com/office/drawing/2014/main" id="{F2FE5103-CE32-43D6-AC0B-C2B90D061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DDC4C-D8CF-4592-B779-D6CDF9E6A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9D578-9347-43F1-8E6F-16C462FEDD9B}" type="slidenum">
              <a:rPr lang="en-US" smtClean="0"/>
              <a:t>‹#›</a:t>
            </a:fld>
            <a:endParaRPr lang="en-US"/>
          </a:p>
        </p:txBody>
      </p:sp>
    </p:spTree>
    <p:extLst>
      <p:ext uri="{BB962C8B-B14F-4D97-AF65-F5344CB8AC3E}">
        <p14:creationId xmlns:p14="http://schemas.microsoft.com/office/powerpoint/2010/main" val="1904480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picpedia.org/highway-signs/r/reference.html" TargetMode="External"/><Relationship Id="rId3" Type="http://schemas.openxmlformats.org/officeDocument/2006/relationships/hyperlink" Target="https://www.salesforce.com/products/platform/best-practices/benefits-of-cloud-computing/" TargetMode="External"/><Relationship Id="rId7" Type="http://schemas.openxmlformats.org/officeDocument/2006/relationships/image" Target="../media/image10.jpg"/><Relationship Id="rId2" Type="http://schemas.openxmlformats.org/officeDocument/2006/relationships/hyperlink" Target="https://azure.microsoft.com/en-us/overview/what-are-private-public-hybrid-clouds/#public-cloud" TargetMode="External"/><Relationship Id="rId1" Type="http://schemas.openxmlformats.org/officeDocument/2006/relationships/slideLayout" Target="../slideLayouts/slideLayout2.xml"/><Relationship Id="rId6" Type="http://schemas.openxmlformats.org/officeDocument/2006/relationships/hyperlink" Target="https://www.oracle.com/cloud/" TargetMode="External"/><Relationship Id="rId5" Type="http://schemas.openxmlformats.org/officeDocument/2006/relationships/hyperlink" Target="https://cloud.google.com/docs" TargetMode="External"/><Relationship Id="rId4" Type="http://schemas.openxmlformats.org/officeDocument/2006/relationships/hyperlink" Target="https://aws.amazon.com/cloud-migration/?nc2=h_ql_sol_use_c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www.picpedia.org/highway-signs/t/thank-you.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ired.it/scienza/medicina/2020/02/23/notizie-scientificamente-rilevanti-coronavirus-italia/"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eerj.com/articles/10180/"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TextBox 11"/>
          <p:cNvSpPr txBox="1"/>
          <p:nvPr/>
        </p:nvSpPr>
        <p:spPr>
          <a:xfrm>
            <a:off x="10725912" y="8147304"/>
            <a:ext cx="290464" cy="369332"/>
          </a:xfrm>
          <a:prstGeom prst="rect">
            <a:avLst/>
          </a:prstGeom>
          <a:noFill/>
        </p:spPr>
        <p:txBody>
          <a:bodyPr wrap="none" rtlCol="0">
            <a:spAutoFit/>
          </a:bodyPr>
          <a:lstStyle/>
          <a:p>
            <a:r>
              <a:rPr lang="en-US"/>
              <a:t>  </a:t>
            </a:r>
          </a:p>
        </p:txBody>
      </p:sp>
      <p:sp>
        <p:nvSpPr>
          <p:cNvPr id="6" name="TextBox 5"/>
          <p:cNvSpPr txBox="1"/>
          <p:nvPr/>
        </p:nvSpPr>
        <p:spPr>
          <a:xfrm>
            <a:off x="555812" y="5612561"/>
            <a:ext cx="5540188" cy="461665"/>
          </a:xfrm>
          <a:prstGeom prst="rect">
            <a:avLst/>
          </a:prstGeom>
          <a:noFill/>
        </p:spPr>
        <p:txBody>
          <a:bodyPr wrap="square" rtlCol="0" anchor="t">
            <a:spAutoFit/>
          </a:bodyPr>
          <a:lstStyle/>
          <a:p>
            <a:r>
              <a:rPr lang="en-US" sz="1400" b="1" spc="50" dirty="0">
                <a:ea typeface="Segoe UI" charset="0"/>
                <a:cs typeface="Segoe UI" charset="0"/>
              </a:rPr>
              <a:t>BELLEVUE UNIVERSITY : </a:t>
            </a:r>
            <a:r>
              <a:rPr lang="en-US" sz="1400" b="1" spc="50" dirty="0">
                <a:solidFill>
                  <a:srgbClr val="000000"/>
                </a:solidFill>
                <a:ea typeface="SimSun" panose="02010600030101010101" pitchFamily="2" charset="-122"/>
                <a:cs typeface="Times New Roman" panose="02020603050405020304" pitchFamily="18" charset="0"/>
              </a:rPr>
              <a:t>DS530</a:t>
            </a:r>
            <a:r>
              <a:rPr lang="en-US" sz="1400" dirty="0">
                <a:solidFill>
                  <a:srgbClr val="000000"/>
                </a:solidFill>
                <a:effectLst/>
                <a:ea typeface="SimSun" panose="02010600030101010101" pitchFamily="2" charset="-122"/>
                <a:cs typeface="Times New Roman" panose="02020603050405020304" pitchFamily="18" charset="0"/>
              </a:rPr>
              <a:t> Data Exploration and Analysis</a:t>
            </a:r>
          </a:p>
          <a:p>
            <a:endParaRPr lang="en-US" sz="1000" spc="50" dirty="0">
              <a:latin typeface="Segoe UI" charset="0"/>
              <a:ea typeface="Segoe UI" charset="0"/>
              <a:cs typeface="Segoe UI" charset="0"/>
            </a:endParaRPr>
          </a:p>
        </p:txBody>
      </p:sp>
      <p:sp>
        <p:nvSpPr>
          <p:cNvPr id="7" name="TextBox 6"/>
          <p:cNvSpPr txBox="1"/>
          <p:nvPr/>
        </p:nvSpPr>
        <p:spPr>
          <a:xfrm>
            <a:off x="555813" y="985035"/>
            <a:ext cx="11424694" cy="4216539"/>
          </a:xfrm>
          <a:prstGeom prst="rect">
            <a:avLst/>
          </a:prstGeom>
          <a:noFill/>
        </p:spPr>
        <p:txBody>
          <a:bodyPr wrap="square" rtlCol="0" anchor="t">
            <a:spAutoFit/>
          </a:bodyPr>
          <a:lstStyle/>
          <a:p>
            <a:r>
              <a:rPr lang="en-US" sz="4000" b="1" dirty="0">
                <a:latin typeface="Segoe UI" charset="0"/>
                <a:ea typeface="Segoe UI" charset="0"/>
                <a:cs typeface="Segoe UI" charset="0"/>
              </a:rPr>
              <a:t>Term End Project </a:t>
            </a:r>
            <a:r>
              <a:rPr lang="en-US" sz="4000" b="1" dirty="0">
                <a:latin typeface="Segoe UI"/>
                <a:ea typeface="Segoe UI" charset="0"/>
                <a:cs typeface="Segoe UI"/>
              </a:rPr>
              <a:t>|</a:t>
            </a:r>
            <a:r>
              <a:rPr lang="en-US" sz="4000" b="1" dirty="0">
                <a:solidFill>
                  <a:srgbClr val="000000"/>
                </a:solidFill>
                <a:latin typeface="Segoe UI"/>
                <a:ea typeface="Segoe UI" charset="0"/>
                <a:cs typeface="Segoe UI"/>
              </a:rPr>
              <a:t> </a:t>
            </a:r>
          </a:p>
          <a:p>
            <a:endParaRPr lang="en-US" sz="4000" b="1" dirty="0">
              <a:solidFill>
                <a:schemeClr val="bg1">
                  <a:lumMod val="50000"/>
                </a:schemeClr>
              </a:solidFill>
              <a:latin typeface="Segoe UI"/>
              <a:cs typeface="Segoe UI"/>
            </a:endParaRPr>
          </a:p>
          <a:p>
            <a:r>
              <a:rPr lang="en-US" sz="4000" b="1" dirty="0">
                <a:solidFill>
                  <a:schemeClr val="bg1">
                    <a:lumMod val="50000"/>
                  </a:schemeClr>
                </a:solidFill>
                <a:latin typeface="Segoe UI"/>
                <a:cs typeface="Segoe UI"/>
              </a:rPr>
              <a:t>Project Title – Covid 19 public health data for Seattle &amp; King county</a:t>
            </a:r>
            <a:r>
              <a:rPr lang="en-US" sz="4000" dirty="0"/>
              <a:t> </a:t>
            </a:r>
          </a:p>
          <a:p>
            <a:endParaRPr lang="en-US" sz="4000" b="1" dirty="0">
              <a:solidFill>
                <a:schemeClr val="bg1">
                  <a:lumMod val="50000"/>
                </a:schemeClr>
              </a:solidFill>
              <a:latin typeface="Segoe UI"/>
              <a:ea typeface="Segoe UI" charset="0"/>
              <a:cs typeface="Segoe UI"/>
            </a:endParaRPr>
          </a:p>
          <a:p>
            <a:r>
              <a:rPr lang="en-US" sz="2800" b="1" dirty="0">
                <a:latin typeface="Segoe UI" charset="0"/>
                <a:cs typeface="Segoe UI" charset="0"/>
              </a:rPr>
              <a:t>Santosh Kumar Sinha [21355457]</a:t>
            </a:r>
            <a:endParaRPr lang="en-US" sz="2800" b="1" dirty="0">
              <a:solidFill>
                <a:schemeClr val="bg1">
                  <a:lumMod val="50000"/>
                </a:schemeClr>
              </a:solidFill>
              <a:latin typeface="Segoe UI"/>
              <a:ea typeface="Segoe UI" charset="0"/>
              <a:cs typeface="Segoe UI"/>
            </a:endParaRPr>
          </a:p>
          <a:p>
            <a:endParaRPr lang="en-US" sz="4000" b="1" dirty="0">
              <a:solidFill>
                <a:schemeClr val="bg1">
                  <a:lumMod val="50000"/>
                </a:schemeClr>
              </a:solidFill>
              <a:latin typeface="Segoe UI"/>
              <a:ea typeface="Segoe UI" charset="0"/>
              <a:cs typeface="Segoe UI"/>
            </a:endParaRPr>
          </a:p>
        </p:txBody>
      </p:sp>
      <p:cxnSp>
        <p:nvCxnSpPr>
          <p:cNvPr id="9" name="Straight Connector 8"/>
          <p:cNvCxnSpPr>
            <a:cxnSpLocks/>
          </p:cNvCxnSpPr>
          <p:nvPr/>
        </p:nvCxnSpPr>
        <p:spPr>
          <a:xfrm>
            <a:off x="36511" y="2690949"/>
            <a:ext cx="0" cy="496388"/>
          </a:xfrm>
          <a:prstGeom prst="line">
            <a:avLst/>
          </a:prstGeom>
          <a:ln w="76200">
            <a:solidFill>
              <a:srgbClr val="0078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52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BD11B0-2E4E-6100-2157-C6B93BD23777}"/>
              </a:ext>
            </a:extLst>
          </p:cNvPr>
          <p:cNvSpPr>
            <a:spLocks noGrp="1"/>
          </p:cNvSpPr>
          <p:nvPr>
            <p:ph type="title"/>
          </p:nvPr>
        </p:nvSpPr>
        <p:spPr>
          <a:xfrm>
            <a:off x="1137034" y="609597"/>
            <a:ext cx="9392421" cy="1330841"/>
          </a:xfrm>
        </p:spPr>
        <p:txBody>
          <a:bodyPr>
            <a:normAutofit/>
          </a:bodyPr>
          <a:lstStyle/>
          <a:p>
            <a:r>
              <a:rPr lang="en-US"/>
              <a:t>Case Count variable</a:t>
            </a:r>
          </a:p>
        </p:txBody>
      </p:sp>
      <p:sp>
        <p:nvSpPr>
          <p:cNvPr id="3" name="Content Placeholder 2">
            <a:extLst>
              <a:ext uri="{FF2B5EF4-FFF2-40B4-BE49-F238E27FC236}">
                <a16:creationId xmlns:a16="http://schemas.microsoft.com/office/drawing/2014/main" id="{B0CCBB34-ECFD-2426-7D0A-09ACC69F270C}"/>
              </a:ext>
            </a:extLst>
          </p:cNvPr>
          <p:cNvSpPr>
            <a:spLocks noGrp="1"/>
          </p:cNvSpPr>
          <p:nvPr>
            <p:ph idx="1"/>
          </p:nvPr>
        </p:nvSpPr>
        <p:spPr>
          <a:xfrm>
            <a:off x="1137034" y="2198362"/>
            <a:ext cx="4958966" cy="3917773"/>
          </a:xfrm>
        </p:spPr>
        <p:txBody>
          <a:bodyPr>
            <a:normAutofit/>
          </a:bodyPr>
          <a:lstStyle/>
          <a:p>
            <a:r>
              <a:rPr lang="en-US" sz="2000" dirty="0"/>
              <a:t>The mode value for case counts field is : 12.0</a:t>
            </a:r>
          </a:p>
          <a:p>
            <a:r>
              <a:rPr lang="en-US" sz="2000" dirty="0"/>
              <a:t>The mean value for case counts field is : 1.5141903613221528</a:t>
            </a:r>
          </a:p>
          <a:p>
            <a:r>
              <a:rPr lang="en-US" sz="2000" dirty="0"/>
              <a:t>The Variance for case counts field is : 0.2852145992307345 </a:t>
            </a:r>
          </a:p>
          <a:p>
            <a:r>
              <a:rPr lang="en-US" sz="2000" dirty="0"/>
              <a:t>The Standard Deviation for case counts field is : 0.5340548653750236</a:t>
            </a:r>
          </a:p>
        </p:txBody>
      </p:sp>
      <p:pic>
        <p:nvPicPr>
          <p:cNvPr id="5" name="Picture 4">
            <a:extLst>
              <a:ext uri="{FF2B5EF4-FFF2-40B4-BE49-F238E27FC236}">
                <a16:creationId xmlns:a16="http://schemas.microsoft.com/office/drawing/2014/main" id="{D47F33C4-26FE-6C66-5DCA-8323C04A9BCC}"/>
              </a:ext>
            </a:extLst>
          </p:cNvPr>
          <p:cNvPicPr>
            <a:picLocks noChangeAspect="1"/>
          </p:cNvPicPr>
          <p:nvPr/>
        </p:nvPicPr>
        <p:blipFill>
          <a:blip r:embed="rId2"/>
          <a:stretch>
            <a:fillRect/>
          </a:stretch>
        </p:blipFill>
        <p:spPr>
          <a:xfrm>
            <a:off x="6719367" y="2368938"/>
            <a:ext cx="4788505" cy="3387866"/>
          </a:xfrm>
          <a:prstGeom prst="rect">
            <a:avLst/>
          </a:prstGeom>
        </p:spPr>
      </p:pic>
      <p:sp>
        <p:nvSpPr>
          <p:cNvPr id="25" name="Freeform: Shape 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006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0A5BA5-5155-9446-8574-96038578DD3D}"/>
              </a:ext>
            </a:extLst>
          </p:cNvPr>
          <p:cNvSpPr>
            <a:spLocks noGrp="1"/>
          </p:cNvSpPr>
          <p:nvPr>
            <p:ph type="title"/>
          </p:nvPr>
        </p:nvSpPr>
        <p:spPr>
          <a:xfrm>
            <a:off x="1137034" y="609597"/>
            <a:ext cx="9392421" cy="1330841"/>
          </a:xfrm>
        </p:spPr>
        <p:txBody>
          <a:bodyPr>
            <a:normAutofit/>
          </a:bodyPr>
          <a:lstStyle/>
          <a:p>
            <a:r>
              <a:rPr lang="en-US" dirty="0"/>
              <a:t>Hospitalization Count Variable</a:t>
            </a:r>
          </a:p>
        </p:txBody>
      </p:sp>
      <p:sp>
        <p:nvSpPr>
          <p:cNvPr id="3" name="Content Placeholder 2">
            <a:extLst>
              <a:ext uri="{FF2B5EF4-FFF2-40B4-BE49-F238E27FC236}">
                <a16:creationId xmlns:a16="http://schemas.microsoft.com/office/drawing/2014/main" id="{101D6E1C-91DB-532C-42D9-204200222E4D}"/>
              </a:ext>
            </a:extLst>
          </p:cNvPr>
          <p:cNvSpPr>
            <a:spLocks noGrp="1"/>
          </p:cNvSpPr>
          <p:nvPr>
            <p:ph idx="1"/>
          </p:nvPr>
        </p:nvSpPr>
        <p:spPr>
          <a:xfrm>
            <a:off x="1137034" y="2198362"/>
            <a:ext cx="4958966" cy="3917773"/>
          </a:xfrm>
        </p:spPr>
        <p:txBody>
          <a:bodyPr>
            <a:normAutofit/>
          </a:bodyPr>
          <a:lstStyle/>
          <a:p>
            <a:r>
              <a:rPr lang="en-US" sz="2000" dirty="0"/>
              <a:t>The mode value for hospital counts field is : 1.0 The mean value for hospital counts field is : 0.33973196165850716</a:t>
            </a:r>
          </a:p>
          <a:p>
            <a:r>
              <a:rPr lang="en-US" sz="2000" dirty="0"/>
              <a:t>The Variance for case counts field is : 0.09798849056791993</a:t>
            </a:r>
          </a:p>
          <a:p>
            <a:r>
              <a:rPr lang="en-US" sz="2000" dirty="0"/>
              <a:t>The Standard Deviation for case counts field is : 0.31303113354412515</a:t>
            </a:r>
          </a:p>
        </p:txBody>
      </p:sp>
      <p:pic>
        <p:nvPicPr>
          <p:cNvPr id="5" name="Picture 4">
            <a:extLst>
              <a:ext uri="{FF2B5EF4-FFF2-40B4-BE49-F238E27FC236}">
                <a16:creationId xmlns:a16="http://schemas.microsoft.com/office/drawing/2014/main" id="{48D437FB-C878-3E6B-DB72-C1EC2934E638}"/>
              </a:ext>
            </a:extLst>
          </p:cNvPr>
          <p:cNvPicPr>
            <a:picLocks noChangeAspect="1"/>
          </p:cNvPicPr>
          <p:nvPr/>
        </p:nvPicPr>
        <p:blipFill>
          <a:blip r:embed="rId2"/>
          <a:stretch>
            <a:fillRect/>
          </a:stretch>
        </p:blipFill>
        <p:spPr>
          <a:xfrm>
            <a:off x="6719367" y="2321053"/>
            <a:ext cx="4788505" cy="3483637"/>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680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15F489-49DA-DB6F-C80F-8A7624847160}"/>
              </a:ext>
            </a:extLst>
          </p:cNvPr>
          <p:cNvSpPr>
            <a:spLocks noGrp="1"/>
          </p:cNvSpPr>
          <p:nvPr>
            <p:ph type="title"/>
          </p:nvPr>
        </p:nvSpPr>
        <p:spPr>
          <a:xfrm>
            <a:off x="1137034" y="609597"/>
            <a:ext cx="9392421" cy="1330841"/>
          </a:xfrm>
        </p:spPr>
        <p:txBody>
          <a:bodyPr>
            <a:normAutofit/>
          </a:bodyPr>
          <a:lstStyle/>
          <a:p>
            <a:r>
              <a:rPr lang="en-US" dirty="0"/>
              <a:t>Death Count Variable</a:t>
            </a:r>
          </a:p>
        </p:txBody>
      </p:sp>
      <p:sp>
        <p:nvSpPr>
          <p:cNvPr id="3" name="Content Placeholder 2">
            <a:extLst>
              <a:ext uri="{FF2B5EF4-FFF2-40B4-BE49-F238E27FC236}">
                <a16:creationId xmlns:a16="http://schemas.microsoft.com/office/drawing/2014/main" id="{00072CDC-A7E7-299C-1EC9-D48ADED95477}"/>
              </a:ext>
            </a:extLst>
          </p:cNvPr>
          <p:cNvSpPr>
            <a:spLocks noGrp="1"/>
          </p:cNvSpPr>
          <p:nvPr>
            <p:ph idx="1"/>
          </p:nvPr>
        </p:nvSpPr>
        <p:spPr>
          <a:xfrm>
            <a:off x="1137034" y="2198362"/>
            <a:ext cx="4958966" cy="3917773"/>
          </a:xfrm>
        </p:spPr>
        <p:txBody>
          <a:bodyPr>
            <a:normAutofit/>
          </a:bodyPr>
          <a:lstStyle/>
          <a:p>
            <a:r>
              <a:rPr lang="en-US" sz="2000" dirty="0"/>
              <a:t>The mode value for death counts field is : 1.0</a:t>
            </a:r>
          </a:p>
          <a:p>
            <a:r>
              <a:rPr lang="en-US" sz="2000" dirty="0"/>
              <a:t>The mean value for death counts field is : 0.11898302316964746</a:t>
            </a:r>
          </a:p>
          <a:p>
            <a:r>
              <a:rPr lang="en-US" sz="2000" dirty="0"/>
              <a:t>The Variance for death counts field is : 0.04024787871340793</a:t>
            </a:r>
          </a:p>
          <a:p>
            <a:r>
              <a:rPr lang="en-US" sz="2000" dirty="0"/>
              <a:t>The Standard Deviation for death counts field is : 0.20061873968652064</a:t>
            </a:r>
          </a:p>
        </p:txBody>
      </p:sp>
      <p:pic>
        <p:nvPicPr>
          <p:cNvPr id="5" name="Picture 4">
            <a:extLst>
              <a:ext uri="{FF2B5EF4-FFF2-40B4-BE49-F238E27FC236}">
                <a16:creationId xmlns:a16="http://schemas.microsoft.com/office/drawing/2014/main" id="{5BA7275D-031B-FFA8-78A7-1367954F1C9C}"/>
              </a:ext>
            </a:extLst>
          </p:cNvPr>
          <p:cNvPicPr>
            <a:picLocks noChangeAspect="1"/>
          </p:cNvPicPr>
          <p:nvPr/>
        </p:nvPicPr>
        <p:blipFill>
          <a:blip r:embed="rId2"/>
          <a:stretch>
            <a:fillRect/>
          </a:stretch>
        </p:blipFill>
        <p:spPr>
          <a:xfrm>
            <a:off x="6719367" y="2189369"/>
            <a:ext cx="4788505" cy="3747004"/>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9245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669F33-9C0E-D516-F50D-0B1ED4E26638}"/>
              </a:ext>
            </a:extLst>
          </p:cNvPr>
          <p:cNvSpPr>
            <a:spLocks noGrp="1"/>
          </p:cNvSpPr>
          <p:nvPr>
            <p:ph type="title"/>
          </p:nvPr>
        </p:nvSpPr>
        <p:spPr>
          <a:xfrm>
            <a:off x="1137034" y="609597"/>
            <a:ext cx="9392421" cy="1330841"/>
          </a:xfrm>
        </p:spPr>
        <p:txBody>
          <a:bodyPr>
            <a:normAutofit/>
          </a:bodyPr>
          <a:lstStyle/>
          <a:p>
            <a:r>
              <a:rPr lang="en-US" dirty="0"/>
              <a:t>PCR Test count variable</a:t>
            </a:r>
          </a:p>
        </p:txBody>
      </p:sp>
      <p:sp>
        <p:nvSpPr>
          <p:cNvPr id="3" name="Content Placeholder 2">
            <a:extLst>
              <a:ext uri="{FF2B5EF4-FFF2-40B4-BE49-F238E27FC236}">
                <a16:creationId xmlns:a16="http://schemas.microsoft.com/office/drawing/2014/main" id="{88CA8AF9-299B-3B30-BA4C-8B933DFB9DEE}"/>
              </a:ext>
            </a:extLst>
          </p:cNvPr>
          <p:cNvSpPr>
            <a:spLocks noGrp="1"/>
          </p:cNvSpPr>
          <p:nvPr>
            <p:ph idx="1"/>
          </p:nvPr>
        </p:nvSpPr>
        <p:spPr>
          <a:xfrm>
            <a:off x="1137034" y="2198362"/>
            <a:ext cx="4958966" cy="3917773"/>
          </a:xfrm>
        </p:spPr>
        <p:txBody>
          <a:bodyPr>
            <a:normAutofit/>
          </a:bodyPr>
          <a:lstStyle/>
          <a:p>
            <a:r>
              <a:rPr lang="en-US" sz="2000" dirty="0"/>
              <a:t>The mode value for pcr test counts field is : 1.0</a:t>
            </a:r>
          </a:p>
          <a:p>
            <a:r>
              <a:rPr lang="en-US" sz="2000" dirty="0"/>
              <a:t>The mean value for pcr test counts field is : 0.11898302316964746</a:t>
            </a:r>
          </a:p>
          <a:p>
            <a:r>
              <a:rPr lang="en-US" sz="2000" dirty="0"/>
              <a:t>The Variance for pcr test counts field is : 0.04024787871340793</a:t>
            </a:r>
          </a:p>
          <a:p>
            <a:r>
              <a:rPr lang="en-US" sz="2000" dirty="0"/>
              <a:t>The Standard Deviation for pct test counts field is : 0.20061873968652064</a:t>
            </a:r>
          </a:p>
        </p:txBody>
      </p:sp>
      <p:pic>
        <p:nvPicPr>
          <p:cNvPr id="5" name="Picture 4">
            <a:extLst>
              <a:ext uri="{FF2B5EF4-FFF2-40B4-BE49-F238E27FC236}">
                <a16:creationId xmlns:a16="http://schemas.microsoft.com/office/drawing/2014/main" id="{1437A1E1-F5E5-DA2B-0AAF-4F9495D648CA}"/>
              </a:ext>
            </a:extLst>
          </p:cNvPr>
          <p:cNvPicPr>
            <a:picLocks noChangeAspect="1"/>
          </p:cNvPicPr>
          <p:nvPr/>
        </p:nvPicPr>
        <p:blipFill>
          <a:blip r:embed="rId2"/>
          <a:stretch>
            <a:fillRect/>
          </a:stretch>
        </p:blipFill>
        <p:spPr>
          <a:xfrm>
            <a:off x="6719367" y="2309081"/>
            <a:ext cx="4788505" cy="3507580"/>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343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880BD-F75C-4B36-9C99-F50B5836FB47}"/>
              </a:ext>
            </a:extLst>
          </p:cNvPr>
          <p:cNvSpPr>
            <a:spLocks noGrp="1"/>
          </p:cNvSpPr>
          <p:nvPr>
            <p:ph type="title"/>
          </p:nvPr>
        </p:nvSpPr>
        <p:spPr>
          <a:xfrm>
            <a:off x="640080" y="325369"/>
            <a:ext cx="4368602" cy="1956841"/>
          </a:xfrm>
        </p:spPr>
        <p:txBody>
          <a:bodyPr anchor="b">
            <a:normAutofit/>
          </a:bodyPr>
          <a:lstStyle/>
          <a:p>
            <a:r>
              <a:rPr lang="en-US" sz="5400" b="1" dirty="0"/>
              <a:t>References</a:t>
            </a:r>
          </a:p>
        </p:txBody>
      </p:sp>
      <p:sp>
        <p:nvSpPr>
          <p:cNvPr id="2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20CEB8-A7C3-474F-B74B-2C752E3D614B}"/>
              </a:ext>
            </a:extLst>
          </p:cNvPr>
          <p:cNvSpPr>
            <a:spLocks noGrp="1"/>
          </p:cNvSpPr>
          <p:nvPr>
            <p:ph idx="1"/>
          </p:nvPr>
        </p:nvSpPr>
        <p:spPr>
          <a:xfrm>
            <a:off x="640080" y="2872899"/>
            <a:ext cx="4243589" cy="3320668"/>
          </a:xfrm>
        </p:spPr>
        <p:txBody>
          <a:bodyPr>
            <a:normAutofit/>
          </a:bodyPr>
          <a:lstStyle/>
          <a:p>
            <a:pPr marR="0">
              <a:spcBef>
                <a:spcPts val="0"/>
              </a:spcBef>
              <a:spcAft>
                <a:spcPts val="6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Microsoft links on Azure Cloud: </a:t>
            </a:r>
            <a:r>
              <a:rPr lang="en-US" sz="1500" u="sng" spc="-25">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https://azure.microsoft.com/en-us/overview/what-are-private-public-hybrid-clouds/#public-cloud</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marR="0">
              <a:spcBef>
                <a:spcPts val="0"/>
              </a:spcBef>
              <a:spcAft>
                <a:spcPts val="600"/>
              </a:spcAft>
            </a:pPr>
            <a:r>
              <a:rPr lang="en-US" sz="1500">
                <a:effectLst/>
                <a:latin typeface="Times New Roman" panose="02020603050405020304" pitchFamily="18" charset="0"/>
                <a:ea typeface="SimSun" panose="02010600030101010101" pitchFamily="2" charset="-122"/>
                <a:cs typeface="Times New Roman" panose="02020603050405020304" pitchFamily="18" charset="0"/>
              </a:rPr>
              <a:t>Salesforce links on Cloud computing:  </a:t>
            </a:r>
            <a:r>
              <a:rPr lang="en-US" sz="1500" u="sng" spc="-25">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https://www.salesforce.com/products/platform/best-practices/benefits-of-cloud-computing/</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marR="0" fontAlgn="base">
              <a:spcBef>
                <a:spcPts val="0"/>
              </a:spcBef>
              <a:spcAft>
                <a:spcPts val="600"/>
              </a:spcAft>
            </a:pPr>
            <a:r>
              <a:rPr lang="en-US" sz="1500">
                <a:effectLst/>
                <a:latin typeface="Calibri" panose="020F0502020204030204" pitchFamily="34" charset="0"/>
                <a:ea typeface="SimSun" panose="02010600030101010101" pitchFamily="2" charset="-122"/>
                <a:cs typeface="Times New Roman" panose="02020603050405020304" pitchFamily="18" charset="0"/>
              </a:rPr>
              <a:t>AWS Cloud:  </a:t>
            </a:r>
            <a:r>
              <a:rPr lang="en-US" sz="1500" u="sng">
                <a:effectLst/>
                <a:latin typeface="Calibri" panose="020F0502020204030204" pitchFamily="34" charset="0"/>
                <a:ea typeface="SimSun" panose="02010600030101010101" pitchFamily="2" charset="-122"/>
                <a:cs typeface="Times New Roman" panose="02020603050405020304" pitchFamily="18" charset="0"/>
                <a:hlinkClick r:id="rId4"/>
              </a:rPr>
              <a:t>https://aws.amazon.com/cloud-migration/?nc2=h_ql_sol_use_cm</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marR="0" fontAlgn="base">
              <a:spcBef>
                <a:spcPts val="0"/>
              </a:spcBef>
              <a:spcAft>
                <a:spcPts val="600"/>
              </a:spcAft>
            </a:pPr>
            <a:r>
              <a:rPr lang="en-US" sz="1500">
                <a:effectLst/>
                <a:latin typeface="Calibri" panose="020F0502020204030204" pitchFamily="34" charset="0"/>
                <a:ea typeface="SimSun" panose="02010600030101010101" pitchFamily="2" charset="-122"/>
                <a:cs typeface="Times New Roman" panose="02020603050405020304" pitchFamily="18" charset="0"/>
              </a:rPr>
              <a:t>Google Cloud: </a:t>
            </a:r>
            <a:r>
              <a:rPr lang="en-US" sz="1500" u="sng">
                <a:effectLst/>
                <a:latin typeface="Calibri" panose="020F0502020204030204" pitchFamily="34" charset="0"/>
                <a:ea typeface="SimSun" panose="02010600030101010101" pitchFamily="2" charset="-122"/>
                <a:cs typeface="Times New Roman" panose="02020603050405020304" pitchFamily="18" charset="0"/>
                <a:hlinkClick r:id="rId5"/>
              </a:rPr>
              <a:t>https://cloud.google.com/docs</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a:p>
            <a:pPr marR="0" fontAlgn="base">
              <a:spcBef>
                <a:spcPts val="0"/>
              </a:spcBef>
              <a:spcAft>
                <a:spcPts val="600"/>
              </a:spcAft>
            </a:pPr>
            <a:r>
              <a:rPr lang="en-US" sz="1500">
                <a:effectLst/>
                <a:latin typeface="Calibri" panose="020F0502020204030204" pitchFamily="34" charset="0"/>
                <a:ea typeface="SimSun" panose="02010600030101010101" pitchFamily="2" charset="-122"/>
                <a:cs typeface="Times New Roman" panose="02020603050405020304" pitchFamily="18" charset="0"/>
              </a:rPr>
              <a:t>Oracle Cloud:  </a:t>
            </a:r>
            <a:r>
              <a:rPr lang="en-US" sz="1500" u="sng">
                <a:effectLst/>
                <a:latin typeface="Calibri" panose="020F0502020204030204" pitchFamily="34" charset="0"/>
                <a:ea typeface="SimSun" panose="02010600030101010101" pitchFamily="2" charset="-122"/>
                <a:cs typeface="Times New Roman" panose="02020603050405020304" pitchFamily="18" charset="0"/>
                <a:hlinkClick r:id="rId6"/>
              </a:rPr>
              <a:t>https://www.oracle.com/cloud/</a:t>
            </a:r>
            <a:endParaRPr lang="en-US" sz="150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5" name="Picture 4" descr="A close-up of a sign&#10;&#10;Description automatically generated">
            <a:extLst>
              <a:ext uri="{FF2B5EF4-FFF2-40B4-BE49-F238E27FC236}">
                <a16:creationId xmlns:a16="http://schemas.microsoft.com/office/drawing/2014/main" id="{F9DD8A0D-E648-4559-8DDE-3B6D53A5DF34}"/>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15558" r="1774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7727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TextBox 11"/>
          <p:cNvSpPr txBox="1"/>
          <p:nvPr/>
        </p:nvSpPr>
        <p:spPr>
          <a:xfrm>
            <a:off x="10725912" y="8147304"/>
            <a:ext cx="290464" cy="369332"/>
          </a:xfrm>
          <a:prstGeom prst="rect">
            <a:avLst/>
          </a:prstGeom>
          <a:noFill/>
        </p:spPr>
        <p:txBody>
          <a:bodyPr wrap="none" rtlCol="0">
            <a:spAutoFit/>
          </a:bodyPr>
          <a:lstStyle/>
          <a:p>
            <a:r>
              <a:rPr lang="en-US"/>
              <a:t>  </a:t>
            </a:r>
          </a:p>
        </p:txBody>
      </p:sp>
      <p:sp>
        <p:nvSpPr>
          <p:cNvPr id="7" name="TextBox 6"/>
          <p:cNvSpPr txBox="1"/>
          <p:nvPr/>
        </p:nvSpPr>
        <p:spPr>
          <a:xfrm>
            <a:off x="509451" y="2502813"/>
            <a:ext cx="4923159" cy="861774"/>
          </a:xfrm>
          <a:prstGeom prst="rect">
            <a:avLst/>
          </a:prstGeom>
          <a:noFill/>
        </p:spPr>
        <p:txBody>
          <a:bodyPr wrap="square" rtlCol="0">
            <a:spAutoFit/>
          </a:bodyPr>
          <a:lstStyle/>
          <a:p>
            <a:r>
              <a:rPr lang="en-US" sz="5000" b="1" dirty="0">
                <a:latin typeface="Segoe UI" charset="0"/>
                <a:ea typeface="Segoe UI" charset="0"/>
                <a:cs typeface="Segoe UI" charset="0"/>
              </a:rPr>
              <a:t>    </a:t>
            </a:r>
          </a:p>
        </p:txBody>
      </p:sp>
      <p:cxnSp>
        <p:nvCxnSpPr>
          <p:cNvPr id="9" name="Straight Connector 8"/>
          <p:cNvCxnSpPr>
            <a:cxnSpLocks/>
          </p:cNvCxnSpPr>
          <p:nvPr/>
        </p:nvCxnSpPr>
        <p:spPr>
          <a:xfrm>
            <a:off x="36511" y="2690949"/>
            <a:ext cx="0" cy="496388"/>
          </a:xfrm>
          <a:prstGeom prst="line">
            <a:avLst/>
          </a:prstGeom>
          <a:ln w="76200">
            <a:solidFill>
              <a:srgbClr val="0078D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857A6AC-058D-49E6-B3FC-AE61BDAE08FE}"/>
              </a:ext>
            </a:extLst>
          </p:cNvPr>
          <p:cNvSpPr txBox="1"/>
          <p:nvPr/>
        </p:nvSpPr>
        <p:spPr>
          <a:xfrm>
            <a:off x="926653" y="6141294"/>
            <a:ext cx="4923159" cy="461665"/>
          </a:xfrm>
          <a:prstGeom prst="rect">
            <a:avLst/>
          </a:prstGeom>
          <a:noFill/>
        </p:spPr>
        <p:txBody>
          <a:bodyPr wrap="square" rtlCol="0" anchor="t">
            <a:spAutoFit/>
          </a:bodyPr>
          <a:lstStyle/>
          <a:p>
            <a:r>
              <a:rPr lang="en-US" sz="1400" b="1" spc="50" dirty="0">
                <a:ea typeface="Segoe UI" charset="0"/>
                <a:cs typeface="Segoe UI" charset="0"/>
              </a:rPr>
              <a:t>BELLEVUE UNIVERSITY : </a:t>
            </a:r>
            <a:r>
              <a:rPr lang="en-US" sz="1400" b="1" spc="50" dirty="0">
                <a:solidFill>
                  <a:srgbClr val="000000"/>
                </a:solidFill>
                <a:ea typeface="SimSun" panose="02010600030101010101" pitchFamily="2" charset="-122"/>
                <a:cs typeface="Times New Roman" panose="02020603050405020304" pitchFamily="18" charset="0"/>
              </a:rPr>
              <a:t>DS530</a:t>
            </a:r>
            <a:r>
              <a:rPr lang="en-US" sz="1400" dirty="0">
                <a:solidFill>
                  <a:srgbClr val="000000"/>
                </a:solidFill>
                <a:effectLst/>
                <a:ea typeface="SimSun" panose="02010600030101010101" pitchFamily="2" charset="-122"/>
                <a:cs typeface="Times New Roman" panose="02020603050405020304" pitchFamily="18" charset="0"/>
              </a:rPr>
              <a:t> Data Exploration and Analysis</a:t>
            </a:r>
          </a:p>
          <a:p>
            <a:endParaRPr lang="en-US" sz="1000" spc="50" dirty="0">
              <a:latin typeface="Segoe UI" charset="0"/>
              <a:ea typeface="Segoe UI" charset="0"/>
              <a:cs typeface="Segoe UI" charset="0"/>
            </a:endParaRPr>
          </a:p>
        </p:txBody>
      </p:sp>
      <p:pic>
        <p:nvPicPr>
          <p:cNvPr id="21" name="Picture 20" descr="A close-up of a sign&#10;&#10;Description automatically generated">
            <a:extLst>
              <a:ext uri="{FF2B5EF4-FFF2-40B4-BE49-F238E27FC236}">
                <a16:creationId xmlns:a16="http://schemas.microsoft.com/office/drawing/2014/main" id="{DD5297C6-4450-4EFD-8681-8653D0C62B7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6655" y="430306"/>
            <a:ext cx="10089722" cy="5325035"/>
          </a:xfrm>
          <a:prstGeom prst="rect">
            <a:avLst/>
          </a:prstGeom>
        </p:spPr>
      </p:pic>
    </p:spTree>
    <p:extLst>
      <p:ext uri="{BB962C8B-B14F-4D97-AF65-F5344CB8AC3E}">
        <p14:creationId xmlns:p14="http://schemas.microsoft.com/office/powerpoint/2010/main" val="3058848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FC283-CB6F-AA43-815C-D507942D61A9}"/>
              </a:ext>
            </a:extLst>
          </p:cNvPr>
          <p:cNvSpPr>
            <a:spLocks noGrp="1"/>
          </p:cNvSpPr>
          <p:nvPr>
            <p:ph type="title"/>
          </p:nvPr>
        </p:nvSpPr>
        <p:spPr>
          <a:xfrm>
            <a:off x="4572000" y="180392"/>
            <a:ext cx="7290317" cy="721567"/>
          </a:xfrm>
        </p:spPr>
        <p:txBody>
          <a:bodyPr>
            <a:normAutofit/>
          </a:bodyPr>
          <a:lstStyle/>
          <a:p>
            <a:r>
              <a:rPr lang="en-US" dirty="0"/>
              <a:t>Project  Agenda</a:t>
            </a:r>
          </a:p>
        </p:txBody>
      </p:sp>
      <p:pic>
        <p:nvPicPr>
          <p:cNvPr id="31" name="Picture 4" descr="Calculator on a notebook">
            <a:extLst>
              <a:ext uri="{FF2B5EF4-FFF2-40B4-BE49-F238E27FC236}">
                <a16:creationId xmlns:a16="http://schemas.microsoft.com/office/drawing/2014/main" id="{38F7FFE3-7938-A5E0-24DE-45615151188A}"/>
              </a:ext>
            </a:extLst>
          </p:cNvPr>
          <p:cNvPicPr>
            <a:picLocks noChangeAspect="1"/>
          </p:cNvPicPr>
          <p:nvPr/>
        </p:nvPicPr>
        <p:blipFill rotWithShape="1">
          <a:blip r:embed="rId2"/>
          <a:srcRect l="34703" r="28751"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2" name="Content Placeholder 2">
            <a:extLst>
              <a:ext uri="{FF2B5EF4-FFF2-40B4-BE49-F238E27FC236}">
                <a16:creationId xmlns:a16="http://schemas.microsoft.com/office/drawing/2014/main" id="{26CC0F17-D2E2-14F4-ACFC-8A64CFC0A10E}"/>
              </a:ext>
            </a:extLst>
          </p:cNvPr>
          <p:cNvSpPr>
            <a:spLocks noGrp="1"/>
          </p:cNvSpPr>
          <p:nvPr>
            <p:ph idx="1"/>
          </p:nvPr>
        </p:nvSpPr>
        <p:spPr>
          <a:xfrm>
            <a:off x="4223657" y="909813"/>
            <a:ext cx="7906139" cy="5889093"/>
          </a:xfrm>
        </p:spPr>
        <p:txBody>
          <a:bodyPr anchor="t">
            <a:noAutofit/>
          </a:bodyPr>
          <a:lstStyle/>
          <a:p>
            <a:pPr>
              <a:buFont typeface="+mj-lt"/>
              <a:buAutoNum type="arabicPeriod"/>
            </a:pPr>
            <a:r>
              <a:rPr lang="en-US" sz="1000" dirty="0"/>
              <a:t>Project dataset dataset</a:t>
            </a:r>
          </a:p>
          <a:p>
            <a:pPr marL="514350" indent="-514350">
              <a:buFont typeface="+mj-lt"/>
              <a:buAutoNum type="arabicPeriod"/>
            </a:pPr>
            <a:r>
              <a:rPr lang="en-US" sz="1000" dirty="0"/>
              <a:t>A PowerPoint presentation outlining your statistical question/hypothesis</a:t>
            </a:r>
          </a:p>
          <a:p>
            <a:pPr marL="971550" lvl="1" indent="-514350">
              <a:buFont typeface="+mj-lt"/>
              <a:buAutoNum type="romanUcPeriod"/>
            </a:pPr>
            <a:r>
              <a:rPr lang="en-US" sz="1000" dirty="0"/>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p>
          <a:p>
            <a:pPr marL="971550" lvl="1" indent="-514350">
              <a:buFont typeface="+mj-lt"/>
              <a:buAutoNum type="romanUcPeriod"/>
            </a:pPr>
            <a:r>
              <a:rPr lang="en-US" sz="1000" dirty="0"/>
              <a:t>Describe what the 5 variables mean in the dataset (Chapter 1).</a:t>
            </a:r>
          </a:p>
          <a:p>
            <a:pPr marL="971550" lvl="1" indent="-514350">
              <a:buFont typeface="+mj-lt"/>
              <a:buAutoNum type="romanUcPeriod"/>
            </a:pPr>
            <a:r>
              <a:rPr lang="en-US" sz="1000" dirty="0"/>
              <a:t>Include a histogram of each of the 5 variables – in your summary and analysis, identify any outliers and explain the reasoning for them being outliers and how you believe they should be handled (Chapter 2).</a:t>
            </a:r>
          </a:p>
          <a:p>
            <a:pPr marL="971550" lvl="1" indent="-514350">
              <a:buFont typeface="+mj-lt"/>
              <a:buAutoNum type="romanUcPeriod"/>
            </a:pPr>
            <a:r>
              <a:rPr lang="en-US" sz="1000" dirty="0"/>
              <a:t>Include the other descriptive characteristics about the variables: Mean, Mode, Spread, and Tails (Chapter 2).</a:t>
            </a:r>
          </a:p>
          <a:p>
            <a:pPr marL="971550" lvl="1" indent="-514350">
              <a:buFont typeface="+mj-lt"/>
              <a:buAutoNum type="romanUcPeriod"/>
            </a:pPr>
            <a:r>
              <a:rPr lang="en-US" sz="1000" dirty="0"/>
              <a:t>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a:t>
            </a:r>
          </a:p>
          <a:p>
            <a:pPr marL="971550" lvl="1" indent="-514350">
              <a:buFont typeface="+mj-lt"/>
              <a:buAutoNum type="romanUcPeriod"/>
            </a:pPr>
            <a:r>
              <a:rPr lang="en-US" sz="1000" dirty="0"/>
              <a:t>Create 1 CDF with one of your variables, using page 41-44 as your guide, what does this tell you about your variable and how does it address the question you are trying to answer (Chapter 4).</a:t>
            </a:r>
          </a:p>
          <a:p>
            <a:pPr marL="971550" lvl="1" indent="-514350">
              <a:buFont typeface="+mj-lt"/>
              <a:buAutoNum type="romanUcPeriod"/>
            </a:pPr>
            <a:r>
              <a:rPr lang="en-US" sz="1000" dirty="0"/>
              <a:t>Plot 1 analytical distribution and provide your analysis on how it applies to the dataset you have chosen (Chapter 5).</a:t>
            </a:r>
          </a:p>
          <a:p>
            <a:pPr marL="971550" lvl="1" indent="-514350">
              <a:buFont typeface="+mj-lt"/>
              <a:buAutoNum type="romanUcPeriod"/>
            </a:pPr>
            <a:r>
              <a:rPr lang="en-US" sz="1000" dirty="0"/>
              <a:t>Create two scatter plots comparing two variables and provide your analysis on correlation and causation. Remember, covariance, Pearson’s correlation, and Non-Linear Relationships should also be considered during your analysis (Chapter 7).</a:t>
            </a:r>
          </a:p>
          <a:p>
            <a:pPr marL="971550" lvl="1" indent="-514350">
              <a:buFont typeface="+mj-lt"/>
              <a:buAutoNum type="romanUcPeriod"/>
            </a:pPr>
            <a:r>
              <a:rPr lang="en-US" sz="1000" dirty="0"/>
              <a:t>Conduct a test on your hypothesis using one of the methods covered in Chapter 9.</a:t>
            </a:r>
          </a:p>
          <a:p>
            <a:pPr marL="971550" lvl="1" indent="-514350">
              <a:buFont typeface="+mj-lt"/>
              <a:buAutoNum type="romanUcPeriod"/>
            </a:pPr>
            <a:r>
              <a:rPr lang="en-US" sz="1000" dirty="0"/>
              <a:t>For this project, conduct a regression analysis on either one dependent and one explanatory variable, or multiple explanatory variables (Chapter 10 &amp; 11).</a:t>
            </a:r>
          </a:p>
          <a:p>
            <a:pPr marL="514350" indent="-514350">
              <a:buFont typeface="+mj-lt"/>
              <a:buAutoNum type="arabicPeriod"/>
            </a:pPr>
            <a:r>
              <a:rPr lang="en-US" sz="1000" dirty="0"/>
              <a:t>Your code or screenshots of your code</a:t>
            </a:r>
          </a:p>
          <a:p>
            <a:pPr marL="514350" indent="-514350">
              <a:buFont typeface="+mj-lt"/>
              <a:buAutoNum type="arabicPeriod"/>
            </a:pPr>
            <a:r>
              <a:rPr lang="en-US" sz="1000" dirty="0"/>
              <a:t>A 250-500-word paper summarizing the following: Statistical/Hypothetical Question</a:t>
            </a:r>
          </a:p>
          <a:p>
            <a:pPr marL="514350" indent="-514350">
              <a:buFont typeface="+mj-lt"/>
              <a:buAutoNum type="arabicPeriod"/>
            </a:pPr>
            <a:r>
              <a:rPr lang="en-US" sz="1000" dirty="0"/>
              <a:t>Outcome of your EDA</a:t>
            </a:r>
          </a:p>
          <a:p>
            <a:pPr marL="514350" indent="-514350">
              <a:buFont typeface="+mj-lt"/>
              <a:buAutoNum type="arabicPeriod"/>
            </a:pPr>
            <a:r>
              <a:rPr lang="en-US" sz="1000" dirty="0"/>
              <a:t>What do you feel was missed during the analysis?</a:t>
            </a:r>
          </a:p>
          <a:p>
            <a:pPr marL="514350" indent="-514350">
              <a:buFont typeface="+mj-lt"/>
              <a:buAutoNum type="arabicPeriod"/>
            </a:pPr>
            <a:r>
              <a:rPr lang="en-US" sz="1000" dirty="0"/>
              <a:t>Were there any variables you felt could have helped in the analysis?</a:t>
            </a:r>
          </a:p>
          <a:p>
            <a:pPr marL="514350" indent="-514350">
              <a:buFont typeface="+mj-lt"/>
              <a:buAutoNum type="arabicPeriod"/>
            </a:pPr>
            <a:r>
              <a:rPr lang="en-US" sz="1000" dirty="0"/>
              <a:t>Were there any assumptions made you felt were incorrect?</a:t>
            </a:r>
          </a:p>
          <a:p>
            <a:pPr marL="514350" indent="-514350">
              <a:buFont typeface="+mj-lt"/>
              <a:buAutoNum type="arabicPeriod"/>
            </a:pPr>
            <a:r>
              <a:rPr lang="en-US" sz="1000" dirty="0"/>
              <a:t>What challenges did you face, what did you not fully understand?</a:t>
            </a:r>
          </a:p>
          <a:p>
            <a:pPr marL="514350" indent="-514350">
              <a:buFont typeface="+mj-lt"/>
              <a:buAutoNum type="arabicPeriod"/>
            </a:pPr>
            <a:r>
              <a:rPr lang="en-US" sz="1000" dirty="0"/>
              <a:t>Submit a link to your repository to the assignment link during the final week of class.</a:t>
            </a:r>
          </a:p>
        </p:txBody>
      </p:sp>
    </p:spTree>
    <p:extLst>
      <p:ext uri="{BB962C8B-B14F-4D97-AF65-F5344CB8AC3E}">
        <p14:creationId xmlns:p14="http://schemas.microsoft.com/office/powerpoint/2010/main" val="27581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A86D621-9DDA-8D30-C6FF-06A628FE97C1}"/>
              </a:ext>
            </a:extLst>
          </p:cNvPr>
          <p:cNvSpPr>
            <a:spLocks noGrp="1"/>
          </p:cNvSpPr>
          <p:nvPr>
            <p:ph type="title"/>
          </p:nvPr>
        </p:nvSpPr>
        <p:spPr>
          <a:xfrm>
            <a:off x="572493" y="238539"/>
            <a:ext cx="11018520" cy="1434415"/>
          </a:xfrm>
        </p:spPr>
        <p:txBody>
          <a:bodyPr anchor="b">
            <a:normAutofit/>
          </a:bodyPr>
          <a:lstStyle/>
          <a:p>
            <a:br>
              <a:rPr lang="en-US" sz="3000" dirty="0"/>
            </a:br>
            <a:r>
              <a:rPr lang="en-US" sz="3000" dirty="0"/>
              <a:t>Project Title – Covid 19 public health data for Seattle &amp; King county </a:t>
            </a:r>
          </a:p>
        </p:txBody>
      </p:sp>
      <p:sp>
        <p:nvSpPr>
          <p:cNvPr id="5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7F5F53-B008-2572-B693-97576AD9EA28}"/>
              </a:ext>
            </a:extLst>
          </p:cNvPr>
          <p:cNvSpPr>
            <a:spLocks noGrp="1"/>
          </p:cNvSpPr>
          <p:nvPr>
            <p:ph idx="1"/>
          </p:nvPr>
        </p:nvSpPr>
        <p:spPr>
          <a:xfrm>
            <a:off x="572493" y="2071316"/>
            <a:ext cx="6713552" cy="4119172"/>
          </a:xfrm>
        </p:spPr>
        <p:txBody>
          <a:bodyPr anchor="t">
            <a:normAutofit/>
          </a:bodyPr>
          <a:lstStyle/>
          <a:p>
            <a:pPr>
              <a:buFont typeface="Courier New" panose="02070309020205020404" pitchFamily="49" charset="0"/>
              <a:buChar char="o"/>
            </a:pPr>
            <a:r>
              <a:rPr lang="en-US" sz="1400" dirty="0"/>
              <a:t>The project data set is created based on the outbreak of novel coronavirus (COVID-19) and various data collected by the public health department on Seattle and king county summarizing the COVID-19 epidemic in King County at multiple geographic levels (geo_id, population, week_start, week_end, case_count, hosp_count, death_count, total_hosp_incidental, pcr_test_count, pcr_test_pos_count, pcr_test_pos_percent) on time scales weekly starting from 12/29/2019 to 5/14/2023.</a:t>
            </a:r>
          </a:p>
          <a:p>
            <a:pPr>
              <a:buFont typeface="Courier New" panose="02070309020205020404" pitchFamily="49" charset="0"/>
              <a:buChar char="o"/>
            </a:pPr>
            <a:r>
              <a:rPr lang="en-US" sz="1400" dirty="0"/>
              <a:t>The dataset has been generated using CDC information depicting the COVID status in the various King County communities.</a:t>
            </a:r>
          </a:p>
          <a:p>
            <a:pPr>
              <a:buFont typeface="Courier New" panose="02070309020205020404" pitchFamily="49" charset="0"/>
              <a:buChar char="o"/>
            </a:pPr>
            <a:r>
              <a:rPr lang="en-US" sz="1400" b="0" i="0" dirty="0"/>
              <a:t>During the pandemic </a:t>
            </a:r>
            <a:r>
              <a:rPr lang="en-US" sz="1400" dirty="0"/>
              <a:t>Centers for Disease Control and Prevention (CDC) </a:t>
            </a:r>
            <a:r>
              <a:rPr lang="en-US" sz="1400" b="0" i="0" dirty="0"/>
              <a:t>was tracking and analyzing the COVID-19 data to project insights into the spread, impact, and severity of the virus, how the PCR test was conducted and overall impact of PCR test </a:t>
            </a:r>
            <a:r>
              <a:rPr lang="en-US" sz="1400" dirty="0"/>
              <a:t>to find Covid positive cases versus Hospitalization cases.</a:t>
            </a:r>
          </a:p>
          <a:p>
            <a:pPr>
              <a:buFont typeface="Courier New" panose="02070309020205020404" pitchFamily="49" charset="0"/>
              <a:buChar char="o"/>
            </a:pPr>
            <a:r>
              <a:rPr lang="en-US" sz="1400" b="0" i="0" dirty="0"/>
              <a:t>The data set has approx. 8000 rows and it indicates the trends, patterns, and hotspots, helping public health officials make informed decisions regarding interventions, mitigation strategies, and resource allocation.</a:t>
            </a:r>
          </a:p>
          <a:p>
            <a:pPr>
              <a:buFont typeface="Courier New" panose="02070309020205020404" pitchFamily="49" charset="0"/>
              <a:buChar char="o"/>
            </a:pPr>
            <a:r>
              <a:rPr lang="en-US" sz="1400" dirty="0"/>
              <a:t>The dataset prepared is just a sample and does not represent the actual CDC data for King county. Only the column names are referenced to simulate the pandemic data for a given period of time when the pandemic was at peek.</a:t>
            </a:r>
          </a:p>
          <a:p>
            <a:endParaRPr lang="en-US" sz="1400" dirty="0"/>
          </a:p>
          <a:p>
            <a:endParaRPr lang="en-US" sz="1400" dirty="0"/>
          </a:p>
        </p:txBody>
      </p:sp>
      <p:pic>
        <p:nvPicPr>
          <p:cNvPr id="7" name="Picture 6" descr="A close up of red virus&#10;&#10;Description automatically generated with low confidence">
            <a:extLst>
              <a:ext uri="{FF2B5EF4-FFF2-40B4-BE49-F238E27FC236}">
                <a16:creationId xmlns:a16="http://schemas.microsoft.com/office/drawing/2014/main" id="{BB5B3A3A-7A30-39BD-4407-D1A9BA3673E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969" r="33916" b="2"/>
          <a:stretch/>
        </p:blipFill>
        <p:spPr>
          <a:xfrm>
            <a:off x="7675658" y="2093976"/>
            <a:ext cx="3941064" cy="4096512"/>
          </a:xfrm>
          <a:prstGeom prst="rect">
            <a:avLst/>
          </a:prstGeom>
        </p:spPr>
      </p:pic>
    </p:spTree>
    <p:extLst>
      <p:ext uri="{BB962C8B-B14F-4D97-AF65-F5344CB8AC3E}">
        <p14:creationId xmlns:p14="http://schemas.microsoft.com/office/powerpoint/2010/main" val="369329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2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2A223-A428-B3A5-7B04-8A0AFD067F4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Project Title – Covid 19 public health data for Seattle &amp; King county</a:t>
            </a:r>
          </a:p>
        </p:txBody>
      </p:sp>
      <p:sp>
        <p:nvSpPr>
          <p:cNvPr id="9" name="Content Placeholder 8">
            <a:extLst>
              <a:ext uri="{FF2B5EF4-FFF2-40B4-BE49-F238E27FC236}">
                <a16:creationId xmlns:a16="http://schemas.microsoft.com/office/drawing/2014/main" id="{14BE4EF9-6DAF-140C-33A1-34AC700F4466}"/>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Project Dataset</a:t>
            </a:r>
          </a:p>
        </p:txBody>
      </p:sp>
      <p:sp>
        <p:nvSpPr>
          <p:cNvPr id="5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325A9F6-FC5B-B68A-5DB0-B0899638A1F2}"/>
              </a:ext>
            </a:extLst>
          </p:cNvPr>
          <p:cNvPicPr>
            <a:picLocks noChangeAspect="1"/>
          </p:cNvPicPr>
          <p:nvPr/>
        </p:nvPicPr>
        <p:blipFill>
          <a:blip r:embed="rId2"/>
          <a:stretch>
            <a:fillRect/>
          </a:stretch>
        </p:blipFill>
        <p:spPr>
          <a:xfrm>
            <a:off x="320040" y="2824242"/>
            <a:ext cx="11548872" cy="3204813"/>
          </a:xfrm>
          <a:prstGeom prst="rect">
            <a:avLst/>
          </a:prstGeom>
        </p:spPr>
      </p:pic>
    </p:spTree>
    <p:extLst>
      <p:ext uri="{BB962C8B-B14F-4D97-AF65-F5344CB8AC3E}">
        <p14:creationId xmlns:p14="http://schemas.microsoft.com/office/powerpoint/2010/main" val="208707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E016B6-8664-EF4A-03F0-334F62D20E8F}"/>
              </a:ext>
            </a:extLst>
          </p:cNvPr>
          <p:cNvSpPr>
            <a:spLocks noGrp="1"/>
          </p:cNvSpPr>
          <p:nvPr>
            <p:ph type="title"/>
          </p:nvPr>
        </p:nvSpPr>
        <p:spPr>
          <a:xfrm>
            <a:off x="304801" y="1094342"/>
            <a:ext cx="8139952" cy="701933"/>
          </a:xfrm>
        </p:spPr>
        <p:txBody>
          <a:bodyPr anchor="b">
            <a:normAutofit/>
          </a:bodyPr>
          <a:lstStyle/>
          <a:p>
            <a:r>
              <a:rPr lang="en-US" sz="3900" dirty="0"/>
              <a:t>Covid 19 data set collection methods</a:t>
            </a:r>
          </a:p>
        </p:txBody>
      </p:sp>
      <p:cxnSp>
        <p:nvCxnSpPr>
          <p:cNvPr id="130" name="Straight Connector 12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290192-3C0D-A04A-1950-B31E5E82060A}"/>
              </a:ext>
            </a:extLst>
          </p:cNvPr>
          <p:cNvSpPr>
            <a:spLocks noGrp="1"/>
          </p:cNvSpPr>
          <p:nvPr>
            <p:ph idx="1"/>
          </p:nvPr>
        </p:nvSpPr>
        <p:spPr>
          <a:xfrm>
            <a:off x="174213" y="1899284"/>
            <a:ext cx="8270539" cy="4274505"/>
          </a:xfrm>
        </p:spPr>
        <p:txBody>
          <a:bodyPr anchor="t">
            <a:noAutofit/>
          </a:bodyPr>
          <a:lstStyle/>
          <a:p>
            <a:pPr marL="0" indent="0">
              <a:buNone/>
            </a:pPr>
            <a:r>
              <a:rPr lang="en-US" sz="1200" dirty="0">
                <a:solidFill>
                  <a:schemeClr val="tx1">
                    <a:alpha val="80000"/>
                  </a:schemeClr>
                </a:solidFill>
              </a:rPr>
              <a:t>The Centers for Disease Control and Prevention (CDC) was tracking the spread of the COVID-19 virus through various surveillance systems and data collection methods. Some of the method includes</a:t>
            </a:r>
          </a:p>
          <a:p>
            <a:pPr>
              <a:buFont typeface="Courier New" panose="02070309020205020404" pitchFamily="49" charset="0"/>
              <a:buChar char="o"/>
            </a:pPr>
            <a:r>
              <a:rPr lang="en-US" sz="1200" dirty="0">
                <a:solidFill>
                  <a:schemeClr val="tx1">
                    <a:alpha val="80000"/>
                  </a:schemeClr>
                </a:solidFill>
              </a:rPr>
              <a:t>Case Reporting: I this mechanism the State and local health authorities informs the CDC about confirmed COVID-19 cases. These reports provide details on those who have tested positive for the virus, including their demographics, symptoms, and any hospitalizations or fatalities that may have been brought on by them.</a:t>
            </a:r>
          </a:p>
          <a:p>
            <a:pPr>
              <a:buFont typeface="Courier New" panose="02070309020205020404" pitchFamily="49" charset="0"/>
              <a:buChar char="o"/>
            </a:pPr>
            <a:r>
              <a:rPr lang="en-US" sz="1200" dirty="0">
                <a:solidFill>
                  <a:schemeClr val="tx1">
                    <a:alpha val="80000"/>
                  </a:schemeClr>
                </a:solidFill>
              </a:rPr>
              <a:t>Testing Data:  In this case the data on COVID-19 testing is gathered by the CDC, including the quantity of tests performed, the testing capacity, and the proportion of positive test findings. This data aids in tracking the virus's transmission and evaluating the accessibility and efficacy of testing.</a:t>
            </a:r>
          </a:p>
          <a:p>
            <a:pPr>
              <a:buFont typeface="Courier New" panose="02070309020205020404" pitchFamily="49" charset="0"/>
              <a:buChar char="o"/>
            </a:pPr>
            <a:r>
              <a:rPr lang="en-US" sz="1200" dirty="0">
                <a:solidFill>
                  <a:schemeClr val="tx1">
                    <a:alpha val="80000"/>
                  </a:schemeClr>
                </a:solidFill>
              </a:rPr>
              <a:t>Contact Tracing: This technique involves identifying and monitoring individuals who have been in close contact with someone infected with COVID-19. The CDC supports state and local health departments in their contact tracing efforts to track potential transmission chains and prevent further spread of the virus.</a:t>
            </a:r>
          </a:p>
          <a:p>
            <a:pPr>
              <a:buFont typeface="Courier New" panose="02070309020205020404" pitchFamily="49" charset="0"/>
              <a:buChar char="o"/>
            </a:pPr>
            <a:r>
              <a:rPr lang="en-US" sz="1200" dirty="0">
                <a:solidFill>
                  <a:schemeClr val="tx1">
                    <a:alpha val="80000"/>
                  </a:schemeClr>
                </a:solidFill>
              </a:rPr>
              <a:t>Syndromic Surveillance: In the Syndromic Surveillance technique the CDC tracks information from emergency rooms, urgent care clinics, and other healthcare institutions to identify trends and patterns in symptoms linked to COVID-19. This facilitates early outbreak detection and guides public health measures.</a:t>
            </a:r>
          </a:p>
          <a:p>
            <a:pPr>
              <a:buFont typeface="Courier New" panose="02070309020205020404" pitchFamily="49" charset="0"/>
              <a:buChar char="o"/>
            </a:pPr>
            <a:r>
              <a:rPr lang="en-US" sz="1200" dirty="0">
                <a:solidFill>
                  <a:schemeClr val="tx1">
                    <a:alpha val="80000"/>
                  </a:schemeClr>
                </a:solidFill>
              </a:rPr>
              <a:t>Seroprevalence Studies: It involve testing blood samples to determine the presence of COVID-19 antibodies in a population. These studies help estimate the proportion of people who have been infected with the virus, including those who may have had mild or asymptomatic cases.</a:t>
            </a:r>
          </a:p>
          <a:p>
            <a:pPr>
              <a:buFont typeface="Courier New" panose="02070309020205020404" pitchFamily="49" charset="0"/>
              <a:buChar char="o"/>
            </a:pPr>
            <a:r>
              <a:rPr lang="en-US" sz="1200" dirty="0">
                <a:solidFill>
                  <a:schemeClr val="tx1">
                    <a:alpha val="80000"/>
                  </a:schemeClr>
                </a:solidFill>
              </a:rPr>
              <a:t>Genomic Surveillance: In order to follow the genetic variants of the virus, the CDC performs genomic sequencing  on COVID samples. This make it easier to spot novel variations, follow their distribution any possible effects, and  keep an eye on any possible effects they could have on transmission, severity, and  vaccination efficacy.</a:t>
            </a:r>
          </a:p>
        </p:txBody>
      </p:sp>
      <p:pic>
        <p:nvPicPr>
          <p:cNvPr id="5" name="Picture 4" descr="A picture containing text, diagram, screenshot, circle&#10;&#10;Description automatically generated">
            <a:extLst>
              <a:ext uri="{FF2B5EF4-FFF2-40B4-BE49-F238E27FC236}">
                <a16:creationId xmlns:a16="http://schemas.microsoft.com/office/drawing/2014/main" id="{F1FCC3E3-372A-9D66-1668-61E0F5C8F2F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542" r="10459"/>
          <a:stretch/>
        </p:blipFill>
        <p:spPr>
          <a:xfrm>
            <a:off x="8624043" y="1980862"/>
            <a:ext cx="3223151" cy="3548449"/>
          </a:xfrm>
          <a:prstGeom prst="rect">
            <a:avLst/>
          </a:prstGeom>
        </p:spPr>
      </p:pic>
      <p:sp>
        <p:nvSpPr>
          <p:cNvPr id="1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3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40779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D649C40-2F4F-790F-CE7D-F15385DBCA74}"/>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The project data set key Indicators</a:t>
            </a:r>
          </a:p>
        </p:txBody>
      </p:sp>
      <p:sp>
        <p:nvSpPr>
          <p:cNvPr id="3" name="Content Placeholder 2">
            <a:extLst>
              <a:ext uri="{FF2B5EF4-FFF2-40B4-BE49-F238E27FC236}">
                <a16:creationId xmlns:a16="http://schemas.microsoft.com/office/drawing/2014/main" id="{3BF4481D-957E-2D28-7C3A-41912BAE5E8B}"/>
              </a:ext>
            </a:extLst>
          </p:cNvPr>
          <p:cNvSpPr>
            <a:spLocks noGrp="1"/>
          </p:cNvSpPr>
          <p:nvPr>
            <p:ph idx="1"/>
          </p:nvPr>
        </p:nvSpPr>
        <p:spPr>
          <a:xfrm>
            <a:off x="206189" y="2347414"/>
            <a:ext cx="11797552" cy="4411973"/>
          </a:xfrm>
        </p:spPr>
        <p:txBody>
          <a:bodyPr>
            <a:noAutofit/>
          </a:bodyPr>
          <a:lstStyle/>
          <a:p>
            <a:pPr marL="0" indent="0">
              <a:buNone/>
            </a:pPr>
            <a:r>
              <a:rPr lang="en-US" sz="1200" dirty="0"/>
              <a:t>Some key indicators in the sample Covid 19 Project Dataset includes</a:t>
            </a:r>
          </a:p>
          <a:p>
            <a:pPr>
              <a:buFont typeface="Courier New" panose="02070309020205020404" pitchFamily="49" charset="0"/>
              <a:buChar char="o"/>
            </a:pPr>
            <a:r>
              <a:rPr lang="en-US" sz="1200" dirty="0"/>
              <a:t>Population: The population represents an essential factor when analyzing COVID-19 data set. The population of a particular area helps provide context and calculate rates that are important for understanding the impact and severity of the virus. Also, by considering population, we can gain a more comprehensive understanding of the impact of COVID-19 within a specific community or region.</a:t>
            </a:r>
          </a:p>
          <a:p>
            <a:pPr>
              <a:buFont typeface="Courier New" panose="02070309020205020404" pitchFamily="49" charset="0"/>
              <a:buChar char="o"/>
            </a:pPr>
            <a:r>
              <a:rPr lang="en-US" sz="1200" dirty="0"/>
              <a:t>Week Start and Week End : The Week Start and Week End acts as a key indicator to analyze the COVID-19 project dataset on a weekly basis. By using this key indicator public health officials and researchers can identify a trends, patterns, and changes in the spread and impact of the pandemic. This information is very crucial for implementing timely interventions, monitoring the effectiveness of control and safety measures, and informing public health policies and guidelines. the week start and week end dates are important indicators used to track trends and changes over time. Here's how these indicators can be helpful:</a:t>
            </a:r>
          </a:p>
          <a:p>
            <a:pPr lvl="1">
              <a:buFont typeface="Wingdings" panose="05000000000000000000" pitchFamily="2" charset="2"/>
              <a:buChar char="Ø"/>
            </a:pPr>
            <a:r>
              <a:rPr lang="en-US" sz="1200" dirty="0"/>
              <a:t>Weekly Case Counts:  Using the weekly case counts Tracking the number of new COVID-19 cases reported within a specific week allows for the identification of trends and patterns. By comparing case counts from one week to another, public health officials and researches can determine if there is an increase, decrease, or stabilization in the number of infections.</a:t>
            </a:r>
          </a:p>
          <a:p>
            <a:pPr lvl="1">
              <a:buFont typeface="Wingdings" panose="05000000000000000000" pitchFamily="2" charset="2"/>
              <a:buChar char="Ø"/>
            </a:pPr>
            <a:r>
              <a:rPr lang="en-US" sz="1200" dirty="0"/>
              <a:t>Weekly Testing Data: To monitor the number of COVID9 tests getting conducted during a specific week. provides an insights into testing efforts and overall capacity. By comparing the testing data from week to week, helps researchers to determine if testing rates are increasing or if changes in testing strategies are impacting the number of positive cases getting detected.</a:t>
            </a:r>
          </a:p>
          <a:p>
            <a:pPr lvl="1">
              <a:buFont typeface="Wingdings" panose="05000000000000000000" pitchFamily="2" charset="2"/>
              <a:buChar char="Ø"/>
            </a:pPr>
            <a:r>
              <a:rPr lang="en-US" sz="1200" dirty="0"/>
              <a:t>Weekly Positivity Rates: By calculating the percentage of positive COVID tests out of the total tests conducted within a week, helps researches to get insight into the level of virus transmission. Tracking weekly positivity rates also helps to identify changes in the spread of the virus and informs decision-making on public health interventions.</a:t>
            </a:r>
          </a:p>
          <a:p>
            <a:pPr lvl="1">
              <a:buFont typeface="Wingdings" panose="05000000000000000000" pitchFamily="2" charset="2"/>
              <a:buChar char="Ø"/>
            </a:pPr>
            <a:r>
              <a:rPr lang="en-US" sz="1200" dirty="0"/>
              <a:t>Weekly Hospitalizations:  A weekly count of COVID related hospitalizations can be used to estimate the strain on the healthcare system. It gives information on the seriousness of illnesses and the need for medical supplies and critical care facilities.</a:t>
            </a:r>
          </a:p>
          <a:p>
            <a:pPr lvl="1">
              <a:buFont typeface="Wingdings" panose="05000000000000000000" pitchFamily="2" charset="2"/>
              <a:buChar char="Ø"/>
            </a:pPr>
            <a:r>
              <a:rPr lang="en-US" sz="1200" dirty="0"/>
              <a:t>Weekly Deaths: The effect of the virus on mortality rates may be determined by keeping track of the number of COVID-related fatalities that are reported each week.The analysis of weekly death data enables the identification of spikes in mortality and the evaluation of the efficiency of public health interventions in lowering mortality.</a:t>
            </a:r>
          </a:p>
        </p:txBody>
      </p:sp>
    </p:spTree>
    <p:extLst>
      <p:ext uri="{BB962C8B-B14F-4D97-AF65-F5344CB8AC3E}">
        <p14:creationId xmlns:p14="http://schemas.microsoft.com/office/powerpoint/2010/main" val="28944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D649C40-2F4F-790F-CE7D-F15385DBCA74}"/>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The project data set key Indicators</a:t>
            </a:r>
          </a:p>
        </p:txBody>
      </p:sp>
      <p:sp>
        <p:nvSpPr>
          <p:cNvPr id="3" name="Content Placeholder 2">
            <a:extLst>
              <a:ext uri="{FF2B5EF4-FFF2-40B4-BE49-F238E27FC236}">
                <a16:creationId xmlns:a16="http://schemas.microsoft.com/office/drawing/2014/main" id="{3BF4481D-957E-2D28-7C3A-41912BAE5E8B}"/>
              </a:ext>
            </a:extLst>
          </p:cNvPr>
          <p:cNvSpPr>
            <a:spLocks noGrp="1"/>
          </p:cNvSpPr>
          <p:nvPr>
            <p:ph idx="1"/>
          </p:nvPr>
        </p:nvSpPr>
        <p:spPr>
          <a:xfrm>
            <a:off x="125506" y="2586788"/>
            <a:ext cx="11698941" cy="4011235"/>
          </a:xfrm>
        </p:spPr>
        <p:txBody>
          <a:bodyPr>
            <a:normAutofit fontScale="47500" lnSpcReduction="20000"/>
          </a:bodyPr>
          <a:lstStyle/>
          <a:p>
            <a:pPr>
              <a:buFont typeface="Courier New" panose="02070309020205020404" pitchFamily="49" charset="0"/>
              <a:buChar char="o"/>
            </a:pPr>
            <a:r>
              <a:rPr lang="en-US" sz="3000" dirty="0"/>
              <a:t>Geo Id: In the context of the COVID project dataset, the GeoId refers to a geographical identifier or code assigned to a specific region, such as a country, state, or province. It is used to uniquely identify and classify different geographical areas within the dataset. Additionally, by utilizing GeoId’ s in a COVID project dataset, researchers and organizations can organize and analyze data based on different geographical regions to monitor the spread of the virus, track cases, and make informed decisions about public health interventions.</a:t>
            </a:r>
          </a:p>
          <a:p>
            <a:pPr>
              <a:buFont typeface="Courier New" panose="02070309020205020404" pitchFamily="49" charset="0"/>
              <a:buChar char="o"/>
            </a:pPr>
            <a:r>
              <a:rPr lang="en-US" sz="3000" dirty="0"/>
              <a:t>Case Counts: It represents the number of confirmed COVID cases in King County, which helps monitor the overall spread of the virus. Additional in the context of a COVID project dataset refer to the number of confirmed cases of COVID positive cases reported in a specific geographic area or region. It represents the total number of individuals who have tested positive for the virus in a particular location within a given time period. The Case counts can be further categorized based on different variables, such as daily new cases, cumulative cases, cases per population, cases by age group or gender, etc. These counts provide valuable insights into the progression of the pandemic and aid in making informed decisions to mitigate its impact.</a:t>
            </a:r>
          </a:p>
          <a:p>
            <a:pPr>
              <a:buFont typeface="Courier New" panose="02070309020205020404" pitchFamily="49" charset="0"/>
              <a:buChar char="o"/>
            </a:pPr>
            <a:r>
              <a:rPr lang="en-US" sz="3000" dirty="0"/>
              <a:t>Hospitalization count: It shows the number of people hospitalized due to COVID-19, including severe cases requiring intensive care. This information helps assess the strain on the healthcare system and the severity of the illness. The Hospitalization Count in a COVID-19 project dataset refers to the number of individuals who have been admitted to hospitals due to COVID-19. It represents the total count of patients who required hospitalization for medical care and treatment related to COVID-19. Additionally, it is also important for assessing the severity and impact of the virus on individuals and healthcare systems. It helps in monitoring the capacity and strain on hospitals, evaluating the need for additional resources such as beds, ventilators, and healthcare personnel, and understanding the overall burden on the healthcare system.</a:t>
            </a:r>
          </a:p>
          <a:p>
            <a:pPr>
              <a:buFont typeface="Courier New" panose="02070309020205020404" pitchFamily="49" charset="0"/>
              <a:buChar char="o"/>
            </a:pPr>
            <a:r>
              <a:rPr lang="en-US" sz="3000" dirty="0"/>
              <a:t>Death Counts: The number of COVID-19-related deaths in King County provides a measure of the virus's impact on mortality rates. It also refers to the number of confirmed deaths attributed to COVID in a specific geographic area or region. It represents the total count of individuals who have died as a result of COVID-19 infection within a given time period. Additionally, the Death counts can be further analyzed based on different variables, such as daily new deaths, cumulative deaths, deaths by age group or gender, deaths in specific settings (e.g., hospitals, nursing homes), and comorbidities. These counts provide crucial insights into the progression and consequences of the COVID-19 pandemic, aiding in decision-making processes and resource allocation for public health measures and healthcare systems.</a:t>
            </a:r>
          </a:p>
          <a:p>
            <a:pPr marL="0" indent="0">
              <a:buNone/>
            </a:pPr>
            <a:r>
              <a:rPr lang="en-US" sz="1500" dirty="0"/>
              <a:t> </a:t>
            </a:r>
          </a:p>
          <a:p>
            <a:endParaRPr lang="en-US" sz="1500" dirty="0"/>
          </a:p>
        </p:txBody>
      </p:sp>
    </p:spTree>
    <p:extLst>
      <p:ext uri="{BB962C8B-B14F-4D97-AF65-F5344CB8AC3E}">
        <p14:creationId xmlns:p14="http://schemas.microsoft.com/office/powerpoint/2010/main" val="238032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D649C40-2F4F-790F-CE7D-F15385DBCA74}"/>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The project data set key Indicators</a:t>
            </a:r>
          </a:p>
        </p:txBody>
      </p:sp>
      <p:sp>
        <p:nvSpPr>
          <p:cNvPr id="3" name="Content Placeholder 2">
            <a:extLst>
              <a:ext uri="{FF2B5EF4-FFF2-40B4-BE49-F238E27FC236}">
                <a16:creationId xmlns:a16="http://schemas.microsoft.com/office/drawing/2014/main" id="{3BF4481D-957E-2D28-7C3A-41912BAE5E8B}"/>
              </a:ext>
            </a:extLst>
          </p:cNvPr>
          <p:cNvSpPr>
            <a:spLocks noGrp="1"/>
          </p:cNvSpPr>
          <p:nvPr>
            <p:ph idx="1"/>
          </p:nvPr>
        </p:nvSpPr>
        <p:spPr>
          <a:xfrm>
            <a:off x="322729" y="2586788"/>
            <a:ext cx="11752730" cy="4011235"/>
          </a:xfrm>
        </p:spPr>
        <p:txBody>
          <a:bodyPr>
            <a:normAutofit fontScale="85000" lnSpcReduction="10000"/>
          </a:bodyPr>
          <a:lstStyle/>
          <a:p>
            <a:pPr>
              <a:buFont typeface="Courier New" panose="02070309020205020404" pitchFamily="49" charset="0"/>
              <a:buChar char="o"/>
            </a:pPr>
            <a:r>
              <a:rPr lang="en-US" sz="1500" dirty="0"/>
              <a:t>Total Hospitalization Incidental : Its an indicator which refers the number patients primarily being hospitalized and for other issues are tested positive with COVID -19 virus as well. This types of exceptional cases may get lost by the reporting agencies and researcher; hence it is important factor to include this indicator while preparing the sample data for COVID -19</a:t>
            </a:r>
          </a:p>
          <a:p>
            <a:pPr>
              <a:buFont typeface="Courier New" panose="02070309020205020404" pitchFamily="49" charset="0"/>
              <a:buChar char="o"/>
            </a:pPr>
            <a:r>
              <a:rPr lang="en-US" sz="1500" dirty="0"/>
              <a:t>PCR Test Counts: The number of tests conducted, the percentage of positive tests, and the testing capacity in the county. This data helps understand testing availability and the rate of infection in the community. the "PCR test counts" in the context of COVID-19 project dataset refers to the number of Polymerase Chain Reaction (PCR) tests conducted to detect the presence of the SARS-CoV-2 virus, which causes COVID-19. PCR tests are one of the primary diagnostic tools used to identify active infections of the virus. The PCR tests work by amplifying and detecting the genetic material (RNA) of the virus in a patient's sample, usually collected from respiratory secretions (such as nasal swabs or throat swabs). The test counts represent the total number of PCR tests performed within a specific geographic area or time period.</a:t>
            </a:r>
          </a:p>
          <a:p>
            <a:pPr>
              <a:buFont typeface="Courier New" panose="02070309020205020404" pitchFamily="49" charset="0"/>
              <a:buChar char="o"/>
            </a:pPr>
            <a:r>
              <a:rPr lang="en-US" sz="1500" dirty="0"/>
              <a:t>PCR Test Pos Counts: To track the PCR test positive counts is crucial for assessing the prevalence and spread of the virus in a community or region. It helps in understanding the number of active cases, monitoring the positivity rate (the proportion of positive tests among total tests conducted), and identifying areas with higher transmission rates. The "PCR test positive counts" in the context of COVID-19 refers to the number of PCR tests that yield a positive result for SARS-CoV-2, indicating an active infection with the virus. These counts represent the total number of individuals who have tested positive for COVID-19 through PCR testing within a specific geographic area or time period. Also, by analyzing PCR test positive counts over time, public health officials can track the progression of the pandemic, assess the effectiveness of preventive measures, identify hotspots, and implement targeted interventions such as contact tracing and isolation measures</a:t>
            </a:r>
          </a:p>
          <a:p>
            <a:pPr>
              <a:buFont typeface="Courier New" panose="02070309020205020404" pitchFamily="49" charset="0"/>
              <a:buChar char="o"/>
            </a:pPr>
            <a:r>
              <a:rPr lang="en-US" sz="1500" dirty="0"/>
              <a:t>PCR Test Pos Percent : The “PCR Test Pos Percent”, also known as PCR Test Positive Percentage, is a metric used to assess the proportion of positive Polymerase Chain Reaction (PCR) tests among the total number of PCR tests conducted for COVID-19. It is an important indicator for public health officials to evaluate the effectiveness of testing strategies, understand the impact of interventions, and make informed decisions regarding containment measures and resource allocation. This metric also helps in monitoring the prevalence and spread of COVID-19 within a population or a specific geographic area. It provides insights into the positivity rate and helps gauge the level of transmission in a given community. A higher PCR Test Pos Percent indicates a higher proportion of positive cases among the tested population, suggesting a higher level of virus circulation.</a:t>
            </a:r>
          </a:p>
          <a:p>
            <a:pPr marL="0" indent="0">
              <a:buNone/>
            </a:pPr>
            <a:r>
              <a:rPr lang="en-US" sz="1500" dirty="0"/>
              <a:t> </a:t>
            </a:r>
          </a:p>
          <a:p>
            <a:endParaRPr lang="en-US" sz="1500" dirty="0"/>
          </a:p>
        </p:txBody>
      </p:sp>
    </p:spTree>
    <p:extLst>
      <p:ext uri="{BB962C8B-B14F-4D97-AF65-F5344CB8AC3E}">
        <p14:creationId xmlns:p14="http://schemas.microsoft.com/office/powerpoint/2010/main" val="46290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CE31A3-E040-9BA0-C2C9-D02CEACACE6A}"/>
              </a:ext>
            </a:extLst>
          </p:cNvPr>
          <p:cNvSpPr>
            <a:spLocks noGrp="1"/>
          </p:cNvSpPr>
          <p:nvPr>
            <p:ph type="title"/>
          </p:nvPr>
        </p:nvSpPr>
        <p:spPr>
          <a:xfrm>
            <a:off x="1137034" y="609597"/>
            <a:ext cx="9392421" cy="1330841"/>
          </a:xfrm>
        </p:spPr>
        <p:txBody>
          <a:bodyPr>
            <a:normAutofit/>
          </a:bodyPr>
          <a:lstStyle/>
          <a:p>
            <a:r>
              <a:rPr lang="en-US" dirty="0"/>
              <a:t>Population variable</a:t>
            </a:r>
          </a:p>
        </p:txBody>
      </p:sp>
      <p:sp>
        <p:nvSpPr>
          <p:cNvPr id="3" name="Content Placeholder 2">
            <a:extLst>
              <a:ext uri="{FF2B5EF4-FFF2-40B4-BE49-F238E27FC236}">
                <a16:creationId xmlns:a16="http://schemas.microsoft.com/office/drawing/2014/main" id="{36850F62-E0FC-BFD2-DA20-F368CB596D42}"/>
              </a:ext>
            </a:extLst>
          </p:cNvPr>
          <p:cNvSpPr>
            <a:spLocks noGrp="1"/>
          </p:cNvSpPr>
          <p:nvPr>
            <p:ph idx="1"/>
          </p:nvPr>
        </p:nvSpPr>
        <p:spPr>
          <a:xfrm>
            <a:off x="1137034" y="2198362"/>
            <a:ext cx="4958966" cy="3917773"/>
          </a:xfrm>
        </p:spPr>
        <p:txBody>
          <a:bodyPr>
            <a:normAutofit/>
          </a:bodyPr>
          <a:lstStyle/>
          <a:p>
            <a:r>
              <a:rPr lang="en-US" sz="2000" dirty="0"/>
              <a:t>The mode value for population field is : 78898.798</a:t>
            </a:r>
          </a:p>
          <a:p>
            <a:r>
              <a:rPr lang="en-US" sz="2000" dirty="0"/>
              <a:t> The mean value for population field is : 4.649316254032113 </a:t>
            </a:r>
          </a:p>
          <a:p>
            <a:r>
              <a:rPr lang="en-US" sz="2000" dirty="0"/>
              <a:t>The Variance for population field is : 0.025804121890675498 </a:t>
            </a:r>
          </a:p>
          <a:p>
            <a:r>
              <a:rPr lang="en-US" sz="2000" dirty="0"/>
              <a:t>The Standard Deviation for population field is : 0.16063661441488206</a:t>
            </a:r>
          </a:p>
        </p:txBody>
      </p:sp>
      <p:pic>
        <p:nvPicPr>
          <p:cNvPr id="5" name="Picture 4">
            <a:extLst>
              <a:ext uri="{FF2B5EF4-FFF2-40B4-BE49-F238E27FC236}">
                <a16:creationId xmlns:a16="http://schemas.microsoft.com/office/drawing/2014/main" id="{BB93A575-3009-36C3-A80F-F74EEBDE002E}"/>
              </a:ext>
            </a:extLst>
          </p:cNvPr>
          <p:cNvPicPr>
            <a:picLocks noChangeAspect="1"/>
          </p:cNvPicPr>
          <p:nvPr/>
        </p:nvPicPr>
        <p:blipFill>
          <a:blip r:embed="rId2"/>
          <a:stretch>
            <a:fillRect/>
          </a:stretch>
        </p:blipFill>
        <p:spPr>
          <a:xfrm>
            <a:off x="6719367" y="2213311"/>
            <a:ext cx="4788505" cy="3699120"/>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58311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7E7B5F31EE2F4094F633C8FE2C6EEB" ma:contentTypeVersion="8" ma:contentTypeDescription="Create a new document." ma:contentTypeScope="" ma:versionID="591634ba99f2b8e4ccb2af88129ce236">
  <xsd:schema xmlns:xsd="http://www.w3.org/2001/XMLSchema" xmlns:xs="http://www.w3.org/2001/XMLSchema" xmlns:p="http://schemas.microsoft.com/office/2006/metadata/properties" xmlns:ns1="http://schemas.microsoft.com/sharepoint/v3" xmlns:ns2="2a5bb71b-2ccf-4ea5-b708-b67f1f103250" xmlns:ns3="5c89e3f9-f402-4b23-8a20-04fabff39241" targetNamespace="http://schemas.microsoft.com/office/2006/metadata/properties" ma:root="true" ma:fieldsID="162902d9bea504c7aa5cd96f95aa0d5a" ns1:_="" ns2:_="" ns3:_="">
    <xsd:import namespace="http://schemas.microsoft.com/sharepoint/v3"/>
    <xsd:import namespace="2a5bb71b-2ccf-4ea5-b708-b67f1f103250"/>
    <xsd:import namespace="5c89e3f9-f402-4b23-8a20-04fabff392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5bb71b-2ccf-4ea5-b708-b67f1f1032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89e3f9-f402-4b23-8a20-04fabff3924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2a5bb71b-2ccf-4ea5-b708-b67f1f103250" xsi:nil="true"/>
    <SharedWithUsers xmlns="5c89e3f9-f402-4b23-8a20-04fabff39241">
      <UserInfo>
        <DisplayName>Gayle Sheppard</DisplayName>
        <AccountId>184</AccountId>
        <AccountType/>
      </UserInfo>
      <UserInfo>
        <DisplayName>Benjamin Gonnet</DisplayName>
        <AccountId>185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C52D42-0314-4038-BA6E-C8275C8554C0}">
  <ds:schemaRefs>
    <ds:schemaRef ds:uri="2a5bb71b-2ccf-4ea5-b708-b67f1f103250"/>
    <ds:schemaRef ds:uri="5c89e3f9-f402-4b23-8a20-04fabff3924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BE9349E-6C9B-4DD4-A0C0-638CE726B834}">
  <ds:schemaRefs>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5c89e3f9-f402-4b23-8a20-04fabff39241"/>
    <ds:schemaRef ds:uri="http://www.w3.org/XML/1998/namespace"/>
    <ds:schemaRef ds:uri="http://schemas.microsoft.com/office/2006/metadata/properties"/>
    <ds:schemaRef ds:uri="2a5bb71b-2ccf-4ea5-b708-b67f1f103250"/>
    <ds:schemaRef ds:uri="http://schemas.microsoft.com/sharepoint/v3"/>
    <ds:schemaRef ds:uri="http://purl.org/dc/elements/1.1/"/>
  </ds:schemaRefs>
</ds:datastoreItem>
</file>

<file path=customXml/itemProps3.xml><?xml version="1.0" encoding="utf-8"?>
<ds:datastoreItem xmlns:ds="http://schemas.openxmlformats.org/officeDocument/2006/customXml" ds:itemID="{693BEEAE-25FF-4E04-A18C-87F5FC841AF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48857</TotalTime>
  <Words>2964</Words>
  <Application>Microsoft Office PowerPoint</Application>
  <PresentationFormat>Widescreen</PresentationFormat>
  <Paragraphs>100</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Segoe UI</vt:lpstr>
      <vt:lpstr>Times New Roman</vt:lpstr>
      <vt:lpstr>Wingdings</vt:lpstr>
      <vt:lpstr>Office Theme</vt:lpstr>
      <vt:lpstr>PowerPoint Presentation</vt:lpstr>
      <vt:lpstr>Project  Agenda</vt:lpstr>
      <vt:lpstr> Project Title – Covid 19 public health data for Seattle &amp; King county </vt:lpstr>
      <vt:lpstr>Project Title – Covid 19 public health data for Seattle &amp; King county</vt:lpstr>
      <vt:lpstr>Covid 19 data set collection methods</vt:lpstr>
      <vt:lpstr>The project data set key Indicators</vt:lpstr>
      <vt:lpstr>The project data set key Indicators</vt:lpstr>
      <vt:lpstr>The project data set key Indicators</vt:lpstr>
      <vt:lpstr>Population variable</vt:lpstr>
      <vt:lpstr>Case Count variable</vt:lpstr>
      <vt:lpstr>Hospitalization Count Variable</vt:lpstr>
      <vt:lpstr>Death Count Variable</vt:lpstr>
      <vt:lpstr>PCR Test count variable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Bodnarchuk</dc:creator>
  <cp:lastModifiedBy>Santosh Sinha</cp:lastModifiedBy>
  <cp:revision>55</cp:revision>
  <dcterms:created xsi:type="dcterms:W3CDTF">2020-04-08T21:41:14Z</dcterms:created>
  <dcterms:modified xsi:type="dcterms:W3CDTF">2023-06-02T21:05:09Z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olbodnar@microsoft.com</vt:lpwstr>
  </property>
  <property fmtid="{D5CDD505-2E9C-101B-9397-08002B2CF9AE}" pid="5" name="MSIP_Label_f42aa342-8706-4288-bd11-ebb85995028c_SetDate">
    <vt:lpwstr>2020-04-08T22:35:38.7536513Z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61146f67-9eb7-478a-bebb-c6a2967b998f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0x010100017E7B5F31EE2F4094F633C8FE2C6EEB</vt:lpwstr>
  </property>
</Properties>
</file>