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635" r:id="rId5"/>
    <p:sldId id="2123258334" r:id="rId6"/>
    <p:sldId id="2123258330" r:id="rId7"/>
    <p:sldId id="2123258335" r:id="rId8"/>
    <p:sldId id="2123258331" r:id="rId9"/>
    <p:sldId id="2123258329" r:id="rId10"/>
    <p:sldId id="2123258333" r:id="rId11"/>
    <p:sldId id="2123258332" r:id="rId12"/>
    <p:sldId id="2123258336" r:id="rId13"/>
    <p:sldId id="2123258337" r:id="rId14"/>
    <p:sldId id="2123258338" r:id="rId15"/>
    <p:sldId id="2123258339" r:id="rId16"/>
    <p:sldId id="2123258340" r:id="rId17"/>
    <p:sldId id="2123258341" r:id="rId18"/>
    <p:sldId id="2123258342" r:id="rId19"/>
    <p:sldId id="2123258343" r:id="rId20"/>
    <p:sldId id="2123258344" r:id="rId21"/>
    <p:sldId id="2123258345" r:id="rId22"/>
    <p:sldId id="2123258346" r:id="rId23"/>
    <p:sldId id="2123258347" r:id="rId24"/>
    <p:sldId id="2123258328" r:id="rId25"/>
    <p:sldId id="207613721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7AD7"/>
    <a:srgbClr val="067ED8"/>
    <a:srgbClr val="CFD5EA"/>
    <a:srgbClr val="E9EBF5"/>
    <a:srgbClr val="9FB7E1"/>
    <a:srgbClr val="0078D7"/>
    <a:srgbClr val="FAFCF7"/>
    <a:srgbClr val="5AAAFF"/>
    <a:srgbClr val="E9ECEF"/>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1533DC-D905-4DA6-9C39-ADB35E24453D}" v="10" dt="2022-01-14T18:25:17.4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545" autoAdjust="0"/>
    <p:restoredTop sz="96038" autoAdjust="0"/>
  </p:normalViewPr>
  <p:slideViewPr>
    <p:cSldViewPr snapToGrid="0">
      <p:cViewPr varScale="1">
        <p:scale>
          <a:sx n="107" d="100"/>
          <a:sy n="107" d="100"/>
        </p:scale>
        <p:origin x="52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47BC8D-9D9A-48DB-95DE-D5BA1B366FB7}" type="datetimeFigureOut">
              <a:rPr lang="en-US" smtClean="0"/>
              <a:t>6/3/2023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1C526D-9448-4C78-A597-6A585DF37C1C}" type="slidenum">
              <a:rPr lang="en-US" smtClean="0"/>
              <a:t>‹#›</a:t>
            </a:fld>
            <a:endParaRPr lang="en-US"/>
          </a:p>
        </p:txBody>
      </p:sp>
    </p:spTree>
    <p:extLst>
      <p:ext uri="{BB962C8B-B14F-4D97-AF65-F5344CB8AC3E}">
        <p14:creationId xmlns:p14="http://schemas.microsoft.com/office/powerpoint/2010/main" val="838889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235A92B-8C71-4D20-B6C0-83906EE79B87}" type="slidenum">
              <a:rPr lang="en-US" smtClean="0"/>
              <a:t>1</a:t>
            </a:fld>
            <a:endParaRPr lang="en-US"/>
          </a:p>
        </p:txBody>
      </p:sp>
    </p:spTree>
    <p:extLst>
      <p:ext uri="{BB962C8B-B14F-4D97-AF65-F5344CB8AC3E}">
        <p14:creationId xmlns:p14="http://schemas.microsoft.com/office/powerpoint/2010/main" val="4404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235A92B-8C71-4D20-B6C0-83906EE79B87}" type="slidenum">
              <a:rPr lang="en-US" smtClean="0"/>
              <a:t>22</a:t>
            </a:fld>
            <a:endParaRPr lang="en-US"/>
          </a:p>
        </p:txBody>
      </p:sp>
    </p:spTree>
    <p:extLst>
      <p:ext uri="{BB962C8B-B14F-4D97-AF65-F5344CB8AC3E}">
        <p14:creationId xmlns:p14="http://schemas.microsoft.com/office/powerpoint/2010/main" val="3531210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5ED84-96BA-4C24-867F-BB2292B256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A404D6-8E67-4FC9-9785-BF488D5CB7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1363E3-077D-442F-A46D-8293E02ACB69}"/>
              </a:ext>
            </a:extLst>
          </p:cNvPr>
          <p:cNvSpPr>
            <a:spLocks noGrp="1"/>
          </p:cNvSpPr>
          <p:nvPr>
            <p:ph type="dt" sz="half" idx="10"/>
          </p:nvPr>
        </p:nvSpPr>
        <p:spPr/>
        <p:txBody>
          <a:bodyPr/>
          <a:lstStyle/>
          <a:p>
            <a:fld id="{893722BD-1AF1-4D06-82F4-7EF511159B2C}" type="datetimeFigureOut">
              <a:rPr lang="en-US" smtClean="0"/>
              <a:t>6/3/2023</a:t>
            </a:fld>
            <a:endParaRPr lang="en-US"/>
          </a:p>
        </p:txBody>
      </p:sp>
      <p:sp>
        <p:nvSpPr>
          <p:cNvPr id="5" name="Footer Placeholder 4">
            <a:extLst>
              <a:ext uri="{FF2B5EF4-FFF2-40B4-BE49-F238E27FC236}">
                <a16:creationId xmlns:a16="http://schemas.microsoft.com/office/drawing/2014/main" id="{C62592A6-5CEB-4750-AB84-B9CD9214E6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F51937-BF68-4691-AADF-F52767C2B028}"/>
              </a:ext>
            </a:extLst>
          </p:cNvPr>
          <p:cNvSpPr>
            <a:spLocks noGrp="1"/>
          </p:cNvSpPr>
          <p:nvPr>
            <p:ph type="sldNum" sz="quarter" idx="12"/>
          </p:nvPr>
        </p:nvSpPr>
        <p:spPr/>
        <p:txBody>
          <a:bodyPr/>
          <a:lstStyle/>
          <a:p>
            <a:fld id="{DF19D578-9347-43F1-8E6F-16C462FEDD9B}" type="slidenum">
              <a:rPr lang="en-US" smtClean="0"/>
              <a:t>‹#›</a:t>
            </a:fld>
            <a:endParaRPr lang="en-US"/>
          </a:p>
        </p:txBody>
      </p:sp>
    </p:spTree>
    <p:extLst>
      <p:ext uri="{BB962C8B-B14F-4D97-AF65-F5344CB8AC3E}">
        <p14:creationId xmlns:p14="http://schemas.microsoft.com/office/powerpoint/2010/main" val="294597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4E900-EA87-4DAB-87B1-65DA4FDB40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A0043E-F2D4-4623-9B14-267DBFD25F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2032BB-BA6E-480F-872C-39287C1989F9}"/>
              </a:ext>
            </a:extLst>
          </p:cNvPr>
          <p:cNvSpPr>
            <a:spLocks noGrp="1"/>
          </p:cNvSpPr>
          <p:nvPr>
            <p:ph type="dt" sz="half" idx="10"/>
          </p:nvPr>
        </p:nvSpPr>
        <p:spPr/>
        <p:txBody>
          <a:bodyPr/>
          <a:lstStyle/>
          <a:p>
            <a:fld id="{893722BD-1AF1-4D06-82F4-7EF511159B2C}" type="datetimeFigureOut">
              <a:rPr lang="en-US" smtClean="0"/>
              <a:t>6/3/2023</a:t>
            </a:fld>
            <a:endParaRPr lang="en-US"/>
          </a:p>
        </p:txBody>
      </p:sp>
      <p:sp>
        <p:nvSpPr>
          <p:cNvPr id="5" name="Footer Placeholder 4">
            <a:extLst>
              <a:ext uri="{FF2B5EF4-FFF2-40B4-BE49-F238E27FC236}">
                <a16:creationId xmlns:a16="http://schemas.microsoft.com/office/drawing/2014/main" id="{A870D0C0-0725-4E2D-9B08-3507DBA6A1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6F04B9-1941-49E2-8BDF-817E7F4327E9}"/>
              </a:ext>
            </a:extLst>
          </p:cNvPr>
          <p:cNvSpPr>
            <a:spLocks noGrp="1"/>
          </p:cNvSpPr>
          <p:nvPr>
            <p:ph type="sldNum" sz="quarter" idx="12"/>
          </p:nvPr>
        </p:nvSpPr>
        <p:spPr/>
        <p:txBody>
          <a:bodyPr/>
          <a:lstStyle/>
          <a:p>
            <a:fld id="{DF19D578-9347-43F1-8E6F-16C462FEDD9B}" type="slidenum">
              <a:rPr lang="en-US" smtClean="0"/>
              <a:t>‹#›</a:t>
            </a:fld>
            <a:endParaRPr lang="en-US"/>
          </a:p>
        </p:txBody>
      </p:sp>
    </p:spTree>
    <p:extLst>
      <p:ext uri="{BB962C8B-B14F-4D97-AF65-F5344CB8AC3E}">
        <p14:creationId xmlns:p14="http://schemas.microsoft.com/office/powerpoint/2010/main" val="3136188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5A0B61-CD65-4E67-98AF-AD5FD9F687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669F85-E400-44EC-B2D7-6EF2AF4AC1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9FB81-F398-4F6A-831A-2E79B35E98C6}"/>
              </a:ext>
            </a:extLst>
          </p:cNvPr>
          <p:cNvSpPr>
            <a:spLocks noGrp="1"/>
          </p:cNvSpPr>
          <p:nvPr>
            <p:ph type="dt" sz="half" idx="10"/>
          </p:nvPr>
        </p:nvSpPr>
        <p:spPr/>
        <p:txBody>
          <a:bodyPr/>
          <a:lstStyle/>
          <a:p>
            <a:fld id="{893722BD-1AF1-4D06-82F4-7EF511159B2C}" type="datetimeFigureOut">
              <a:rPr lang="en-US" smtClean="0"/>
              <a:t>6/3/2023</a:t>
            </a:fld>
            <a:endParaRPr lang="en-US"/>
          </a:p>
        </p:txBody>
      </p:sp>
      <p:sp>
        <p:nvSpPr>
          <p:cNvPr id="5" name="Footer Placeholder 4">
            <a:extLst>
              <a:ext uri="{FF2B5EF4-FFF2-40B4-BE49-F238E27FC236}">
                <a16:creationId xmlns:a16="http://schemas.microsoft.com/office/drawing/2014/main" id="{B24E95BB-AF0F-405F-BEC3-87245DACFD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E27DAC-392D-4513-BEE1-D81BA525C4A1}"/>
              </a:ext>
            </a:extLst>
          </p:cNvPr>
          <p:cNvSpPr>
            <a:spLocks noGrp="1"/>
          </p:cNvSpPr>
          <p:nvPr>
            <p:ph type="sldNum" sz="quarter" idx="12"/>
          </p:nvPr>
        </p:nvSpPr>
        <p:spPr/>
        <p:txBody>
          <a:bodyPr/>
          <a:lstStyle/>
          <a:p>
            <a:fld id="{DF19D578-9347-43F1-8E6F-16C462FEDD9B}" type="slidenum">
              <a:rPr lang="en-US" smtClean="0"/>
              <a:t>‹#›</a:t>
            </a:fld>
            <a:endParaRPr lang="en-US"/>
          </a:p>
        </p:txBody>
      </p:sp>
    </p:spTree>
    <p:extLst>
      <p:ext uri="{BB962C8B-B14F-4D97-AF65-F5344CB8AC3E}">
        <p14:creationId xmlns:p14="http://schemas.microsoft.com/office/powerpoint/2010/main" val="1200050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1369-BF62-4A4B-887B-C678DAA967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CBEFC7-6643-4B42-8BFC-1F92EA9DC3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5BAB3C-C752-4B03-B0F8-96B8EC11790B}"/>
              </a:ext>
            </a:extLst>
          </p:cNvPr>
          <p:cNvSpPr>
            <a:spLocks noGrp="1"/>
          </p:cNvSpPr>
          <p:nvPr>
            <p:ph type="dt" sz="half" idx="10"/>
          </p:nvPr>
        </p:nvSpPr>
        <p:spPr/>
        <p:txBody>
          <a:bodyPr/>
          <a:lstStyle/>
          <a:p>
            <a:fld id="{893722BD-1AF1-4D06-82F4-7EF511159B2C}" type="datetimeFigureOut">
              <a:rPr lang="en-US" smtClean="0"/>
              <a:t>6/3/2023</a:t>
            </a:fld>
            <a:endParaRPr lang="en-US"/>
          </a:p>
        </p:txBody>
      </p:sp>
      <p:sp>
        <p:nvSpPr>
          <p:cNvPr id="5" name="Footer Placeholder 4">
            <a:extLst>
              <a:ext uri="{FF2B5EF4-FFF2-40B4-BE49-F238E27FC236}">
                <a16:creationId xmlns:a16="http://schemas.microsoft.com/office/drawing/2014/main" id="{96317DD5-6F97-4482-8853-D5ED81082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A84ED9-113F-406D-BF34-BE167ABF299F}"/>
              </a:ext>
            </a:extLst>
          </p:cNvPr>
          <p:cNvSpPr>
            <a:spLocks noGrp="1"/>
          </p:cNvSpPr>
          <p:nvPr>
            <p:ph type="sldNum" sz="quarter" idx="12"/>
          </p:nvPr>
        </p:nvSpPr>
        <p:spPr/>
        <p:txBody>
          <a:bodyPr/>
          <a:lstStyle/>
          <a:p>
            <a:fld id="{DF19D578-9347-43F1-8E6F-16C462FEDD9B}" type="slidenum">
              <a:rPr lang="en-US" smtClean="0"/>
              <a:t>‹#›</a:t>
            </a:fld>
            <a:endParaRPr lang="en-US"/>
          </a:p>
        </p:txBody>
      </p:sp>
    </p:spTree>
    <p:extLst>
      <p:ext uri="{BB962C8B-B14F-4D97-AF65-F5344CB8AC3E}">
        <p14:creationId xmlns:p14="http://schemas.microsoft.com/office/powerpoint/2010/main" val="3309167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E1642-D898-45A1-92FC-C2C0E69F7B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74664B-2BF4-4839-80AF-5E23702D89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B5DB9E-70E4-4312-B9E0-1F101F4FBCFF}"/>
              </a:ext>
            </a:extLst>
          </p:cNvPr>
          <p:cNvSpPr>
            <a:spLocks noGrp="1"/>
          </p:cNvSpPr>
          <p:nvPr>
            <p:ph type="dt" sz="half" idx="10"/>
          </p:nvPr>
        </p:nvSpPr>
        <p:spPr/>
        <p:txBody>
          <a:bodyPr/>
          <a:lstStyle/>
          <a:p>
            <a:fld id="{893722BD-1AF1-4D06-82F4-7EF511159B2C}" type="datetimeFigureOut">
              <a:rPr lang="en-US" smtClean="0"/>
              <a:t>6/3/2023</a:t>
            </a:fld>
            <a:endParaRPr lang="en-US"/>
          </a:p>
        </p:txBody>
      </p:sp>
      <p:sp>
        <p:nvSpPr>
          <p:cNvPr id="5" name="Footer Placeholder 4">
            <a:extLst>
              <a:ext uri="{FF2B5EF4-FFF2-40B4-BE49-F238E27FC236}">
                <a16:creationId xmlns:a16="http://schemas.microsoft.com/office/drawing/2014/main" id="{6DC777D0-ECAE-4999-B155-F8A8E9875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DA068-273A-4C5F-81A4-E9A0989415A7}"/>
              </a:ext>
            </a:extLst>
          </p:cNvPr>
          <p:cNvSpPr>
            <a:spLocks noGrp="1"/>
          </p:cNvSpPr>
          <p:nvPr>
            <p:ph type="sldNum" sz="quarter" idx="12"/>
          </p:nvPr>
        </p:nvSpPr>
        <p:spPr/>
        <p:txBody>
          <a:bodyPr/>
          <a:lstStyle/>
          <a:p>
            <a:fld id="{DF19D578-9347-43F1-8E6F-16C462FEDD9B}" type="slidenum">
              <a:rPr lang="en-US" smtClean="0"/>
              <a:t>‹#›</a:t>
            </a:fld>
            <a:endParaRPr lang="en-US"/>
          </a:p>
        </p:txBody>
      </p:sp>
    </p:spTree>
    <p:extLst>
      <p:ext uri="{BB962C8B-B14F-4D97-AF65-F5344CB8AC3E}">
        <p14:creationId xmlns:p14="http://schemas.microsoft.com/office/powerpoint/2010/main" val="3130958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55DF0-1672-45E2-A2B9-B959329820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AB75D3-9456-4653-BDBD-CBF7D34284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17DA86-72DB-4D26-9767-33AE23D4B9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1B4415-E4DD-43FD-BB13-929FC1AD49F3}"/>
              </a:ext>
            </a:extLst>
          </p:cNvPr>
          <p:cNvSpPr>
            <a:spLocks noGrp="1"/>
          </p:cNvSpPr>
          <p:nvPr>
            <p:ph type="dt" sz="half" idx="10"/>
          </p:nvPr>
        </p:nvSpPr>
        <p:spPr/>
        <p:txBody>
          <a:bodyPr/>
          <a:lstStyle/>
          <a:p>
            <a:fld id="{893722BD-1AF1-4D06-82F4-7EF511159B2C}" type="datetimeFigureOut">
              <a:rPr lang="en-US" smtClean="0"/>
              <a:t>6/3/2023</a:t>
            </a:fld>
            <a:endParaRPr lang="en-US"/>
          </a:p>
        </p:txBody>
      </p:sp>
      <p:sp>
        <p:nvSpPr>
          <p:cNvPr id="6" name="Footer Placeholder 5">
            <a:extLst>
              <a:ext uri="{FF2B5EF4-FFF2-40B4-BE49-F238E27FC236}">
                <a16:creationId xmlns:a16="http://schemas.microsoft.com/office/drawing/2014/main" id="{4EF414D9-C93F-4DE1-91C9-E9C87F9D2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9DCE84-EE9C-41AE-823B-F711D39F7072}"/>
              </a:ext>
            </a:extLst>
          </p:cNvPr>
          <p:cNvSpPr>
            <a:spLocks noGrp="1"/>
          </p:cNvSpPr>
          <p:nvPr>
            <p:ph type="sldNum" sz="quarter" idx="12"/>
          </p:nvPr>
        </p:nvSpPr>
        <p:spPr/>
        <p:txBody>
          <a:bodyPr/>
          <a:lstStyle/>
          <a:p>
            <a:fld id="{DF19D578-9347-43F1-8E6F-16C462FEDD9B}" type="slidenum">
              <a:rPr lang="en-US" smtClean="0"/>
              <a:t>‹#›</a:t>
            </a:fld>
            <a:endParaRPr lang="en-US"/>
          </a:p>
        </p:txBody>
      </p:sp>
    </p:spTree>
    <p:extLst>
      <p:ext uri="{BB962C8B-B14F-4D97-AF65-F5344CB8AC3E}">
        <p14:creationId xmlns:p14="http://schemas.microsoft.com/office/powerpoint/2010/main" val="3597533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D2F4C-22BD-40DB-815D-9EC3D31531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E4A79D-DD9E-44CA-B78D-DC586E9E4F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54DDE8-E877-4971-997B-D3BBF5A6F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3C7065-56CA-47CF-8AEE-933939EBC2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CE93EA-D95E-4649-A711-AB81367F44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6CC071-8D9E-4D3F-8194-31CA3CA87F27}"/>
              </a:ext>
            </a:extLst>
          </p:cNvPr>
          <p:cNvSpPr>
            <a:spLocks noGrp="1"/>
          </p:cNvSpPr>
          <p:nvPr>
            <p:ph type="dt" sz="half" idx="10"/>
          </p:nvPr>
        </p:nvSpPr>
        <p:spPr/>
        <p:txBody>
          <a:bodyPr/>
          <a:lstStyle/>
          <a:p>
            <a:fld id="{893722BD-1AF1-4D06-82F4-7EF511159B2C}" type="datetimeFigureOut">
              <a:rPr lang="en-US" smtClean="0"/>
              <a:t>6/3/2023</a:t>
            </a:fld>
            <a:endParaRPr lang="en-US"/>
          </a:p>
        </p:txBody>
      </p:sp>
      <p:sp>
        <p:nvSpPr>
          <p:cNvPr id="8" name="Footer Placeholder 7">
            <a:extLst>
              <a:ext uri="{FF2B5EF4-FFF2-40B4-BE49-F238E27FC236}">
                <a16:creationId xmlns:a16="http://schemas.microsoft.com/office/drawing/2014/main" id="{58956B3C-583C-419C-82AA-F949368AED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97A398-45A6-4CF3-BB04-86DA6F34FA36}"/>
              </a:ext>
            </a:extLst>
          </p:cNvPr>
          <p:cNvSpPr>
            <a:spLocks noGrp="1"/>
          </p:cNvSpPr>
          <p:nvPr>
            <p:ph type="sldNum" sz="quarter" idx="12"/>
          </p:nvPr>
        </p:nvSpPr>
        <p:spPr/>
        <p:txBody>
          <a:bodyPr/>
          <a:lstStyle/>
          <a:p>
            <a:fld id="{DF19D578-9347-43F1-8E6F-16C462FEDD9B}" type="slidenum">
              <a:rPr lang="en-US" smtClean="0"/>
              <a:t>‹#›</a:t>
            </a:fld>
            <a:endParaRPr lang="en-US"/>
          </a:p>
        </p:txBody>
      </p:sp>
    </p:spTree>
    <p:extLst>
      <p:ext uri="{BB962C8B-B14F-4D97-AF65-F5344CB8AC3E}">
        <p14:creationId xmlns:p14="http://schemas.microsoft.com/office/powerpoint/2010/main" val="4177724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EE95-DE37-460F-94BB-0866C7E7CA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323C6B-8DA2-41B0-85A5-68650724BF22}"/>
              </a:ext>
            </a:extLst>
          </p:cNvPr>
          <p:cNvSpPr>
            <a:spLocks noGrp="1"/>
          </p:cNvSpPr>
          <p:nvPr>
            <p:ph type="dt" sz="half" idx="10"/>
          </p:nvPr>
        </p:nvSpPr>
        <p:spPr/>
        <p:txBody>
          <a:bodyPr/>
          <a:lstStyle/>
          <a:p>
            <a:fld id="{893722BD-1AF1-4D06-82F4-7EF511159B2C}" type="datetimeFigureOut">
              <a:rPr lang="en-US" smtClean="0"/>
              <a:t>6/3/2023</a:t>
            </a:fld>
            <a:endParaRPr lang="en-US"/>
          </a:p>
        </p:txBody>
      </p:sp>
      <p:sp>
        <p:nvSpPr>
          <p:cNvPr id="4" name="Footer Placeholder 3">
            <a:extLst>
              <a:ext uri="{FF2B5EF4-FFF2-40B4-BE49-F238E27FC236}">
                <a16:creationId xmlns:a16="http://schemas.microsoft.com/office/drawing/2014/main" id="{407015B3-7E78-4AFF-BE49-D69072AC7C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9A2D80-21D8-41AF-A192-665E3E370209}"/>
              </a:ext>
            </a:extLst>
          </p:cNvPr>
          <p:cNvSpPr>
            <a:spLocks noGrp="1"/>
          </p:cNvSpPr>
          <p:nvPr>
            <p:ph type="sldNum" sz="quarter" idx="12"/>
          </p:nvPr>
        </p:nvSpPr>
        <p:spPr/>
        <p:txBody>
          <a:bodyPr/>
          <a:lstStyle/>
          <a:p>
            <a:fld id="{DF19D578-9347-43F1-8E6F-16C462FEDD9B}" type="slidenum">
              <a:rPr lang="en-US" smtClean="0"/>
              <a:t>‹#›</a:t>
            </a:fld>
            <a:endParaRPr lang="en-US"/>
          </a:p>
        </p:txBody>
      </p:sp>
    </p:spTree>
    <p:extLst>
      <p:ext uri="{BB962C8B-B14F-4D97-AF65-F5344CB8AC3E}">
        <p14:creationId xmlns:p14="http://schemas.microsoft.com/office/powerpoint/2010/main" val="3921683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C41A3F-86DB-4AC5-8397-2AA404CB66CE}"/>
              </a:ext>
            </a:extLst>
          </p:cNvPr>
          <p:cNvSpPr>
            <a:spLocks noGrp="1"/>
          </p:cNvSpPr>
          <p:nvPr>
            <p:ph type="dt" sz="half" idx="10"/>
          </p:nvPr>
        </p:nvSpPr>
        <p:spPr/>
        <p:txBody>
          <a:bodyPr/>
          <a:lstStyle/>
          <a:p>
            <a:fld id="{893722BD-1AF1-4D06-82F4-7EF511159B2C}" type="datetimeFigureOut">
              <a:rPr lang="en-US" smtClean="0"/>
              <a:t>6/3/2023</a:t>
            </a:fld>
            <a:endParaRPr lang="en-US"/>
          </a:p>
        </p:txBody>
      </p:sp>
      <p:sp>
        <p:nvSpPr>
          <p:cNvPr id="3" name="Footer Placeholder 2">
            <a:extLst>
              <a:ext uri="{FF2B5EF4-FFF2-40B4-BE49-F238E27FC236}">
                <a16:creationId xmlns:a16="http://schemas.microsoft.com/office/drawing/2014/main" id="{5882A8BD-87C1-4D91-B9A5-521E2EF07C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A5A9CF-2900-4F91-893E-EE558E7E448C}"/>
              </a:ext>
            </a:extLst>
          </p:cNvPr>
          <p:cNvSpPr>
            <a:spLocks noGrp="1"/>
          </p:cNvSpPr>
          <p:nvPr>
            <p:ph type="sldNum" sz="quarter" idx="12"/>
          </p:nvPr>
        </p:nvSpPr>
        <p:spPr/>
        <p:txBody>
          <a:bodyPr/>
          <a:lstStyle/>
          <a:p>
            <a:fld id="{DF19D578-9347-43F1-8E6F-16C462FEDD9B}" type="slidenum">
              <a:rPr lang="en-US" smtClean="0"/>
              <a:t>‹#›</a:t>
            </a:fld>
            <a:endParaRPr lang="en-US"/>
          </a:p>
        </p:txBody>
      </p:sp>
    </p:spTree>
    <p:extLst>
      <p:ext uri="{BB962C8B-B14F-4D97-AF65-F5344CB8AC3E}">
        <p14:creationId xmlns:p14="http://schemas.microsoft.com/office/powerpoint/2010/main" val="2751970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4B698-8738-41A5-BF3D-0BD3B84673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825FB4-B136-4DCC-9C72-911F7FB14A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40F937-0292-4824-B5DA-CCEC6E5044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695A3D-680F-4EA4-8D2A-61D80F5B8446}"/>
              </a:ext>
            </a:extLst>
          </p:cNvPr>
          <p:cNvSpPr>
            <a:spLocks noGrp="1"/>
          </p:cNvSpPr>
          <p:nvPr>
            <p:ph type="dt" sz="half" idx="10"/>
          </p:nvPr>
        </p:nvSpPr>
        <p:spPr/>
        <p:txBody>
          <a:bodyPr/>
          <a:lstStyle/>
          <a:p>
            <a:fld id="{893722BD-1AF1-4D06-82F4-7EF511159B2C}" type="datetimeFigureOut">
              <a:rPr lang="en-US" smtClean="0"/>
              <a:t>6/3/2023</a:t>
            </a:fld>
            <a:endParaRPr lang="en-US"/>
          </a:p>
        </p:txBody>
      </p:sp>
      <p:sp>
        <p:nvSpPr>
          <p:cNvPr id="6" name="Footer Placeholder 5">
            <a:extLst>
              <a:ext uri="{FF2B5EF4-FFF2-40B4-BE49-F238E27FC236}">
                <a16:creationId xmlns:a16="http://schemas.microsoft.com/office/drawing/2014/main" id="{C386DEBD-DD40-41FF-913F-C02E7FB0B4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139450-EF80-49B6-8D24-695EBC2B6917}"/>
              </a:ext>
            </a:extLst>
          </p:cNvPr>
          <p:cNvSpPr>
            <a:spLocks noGrp="1"/>
          </p:cNvSpPr>
          <p:nvPr>
            <p:ph type="sldNum" sz="quarter" idx="12"/>
          </p:nvPr>
        </p:nvSpPr>
        <p:spPr/>
        <p:txBody>
          <a:bodyPr/>
          <a:lstStyle/>
          <a:p>
            <a:fld id="{DF19D578-9347-43F1-8E6F-16C462FEDD9B}" type="slidenum">
              <a:rPr lang="en-US" smtClean="0"/>
              <a:t>‹#›</a:t>
            </a:fld>
            <a:endParaRPr lang="en-US"/>
          </a:p>
        </p:txBody>
      </p:sp>
    </p:spTree>
    <p:extLst>
      <p:ext uri="{BB962C8B-B14F-4D97-AF65-F5344CB8AC3E}">
        <p14:creationId xmlns:p14="http://schemas.microsoft.com/office/powerpoint/2010/main" val="1026976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4B35A-D270-4BF7-BFCC-F79D54783F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08A06C-4970-4AD7-A643-8482A8ED8D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FAB470-02A4-448F-9E9B-756009864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A96B18-12AE-48CD-8C7F-381357A4BA02}"/>
              </a:ext>
            </a:extLst>
          </p:cNvPr>
          <p:cNvSpPr>
            <a:spLocks noGrp="1"/>
          </p:cNvSpPr>
          <p:nvPr>
            <p:ph type="dt" sz="half" idx="10"/>
          </p:nvPr>
        </p:nvSpPr>
        <p:spPr/>
        <p:txBody>
          <a:bodyPr/>
          <a:lstStyle/>
          <a:p>
            <a:fld id="{893722BD-1AF1-4D06-82F4-7EF511159B2C}" type="datetimeFigureOut">
              <a:rPr lang="en-US" smtClean="0"/>
              <a:t>6/3/2023</a:t>
            </a:fld>
            <a:endParaRPr lang="en-US"/>
          </a:p>
        </p:txBody>
      </p:sp>
      <p:sp>
        <p:nvSpPr>
          <p:cNvPr id="6" name="Footer Placeholder 5">
            <a:extLst>
              <a:ext uri="{FF2B5EF4-FFF2-40B4-BE49-F238E27FC236}">
                <a16:creationId xmlns:a16="http://schemas.microsoft.com/office/drawing/2014/main" id="{F1E8A9FF-9C58-49BE-A004-0DC44CB5B4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277F7A-2C12-441C-85B0-D6FA9EE1792F}"/>
              </a:ext>
            </a:extLst>
          </p:cNvPr>
          <p:cNvSpPr>
            <a:spLocks noGrp="1"/>
          </p:cNvSpPr>
          <p:nvPr>
            <p:ph type="sldNum" sz="quarter" idx="12"/>
          </p:nvPr>
        </p:nvSpPr>
        <p:spPr/>
        <p:txBody>
          <a:bodyPr/>
          <a:lstStyle/>
          <a:p>
            <a:fld id="{DF19D578-9347-43F1-8E6F-16C462FEDD9B}" type="slidenum">
              <a:rPr lang="en-US" smtClean="0"/>
              <a:t>‹#›</a:t>
            </a:fld>
            <a:endParaRPr lang="en-US"/>
          </a:p>
        </p:txBody>
      </p:sp>
    </p:spTree>
    <p:extLst>
      <p:ext uri="{BB962C8B-B14F-4D97-AF65-F5344CB8AC3E}">
        <p14:creationId xmlns:p14="http://schemas.microsoft.com/office/powerpoint/2010/main" val="1793840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ED48C1-75AA-4218-B8F5-560E0B80AD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32385A-41EC-43F7-AC92-B5A2C82339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3BB7F-5FE8-48B7-991D-531B50F72E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722BD-1AF1-4D06-82F4-7EF511159B2C}" type="datetimeFigureOut">
              <a:rPr lang="en-US" smtClean="0"/>
              <a:t>6/3/2023</a:t>
            </a:fld>
            <a:endParaRPr lang="en-US"/>
          </a:p>
        </p:txBody>
      </p:sp>
      <p:sp>
        <p:nvSpPr>
          <p:cNvPr id="5" name="Footer Placeholder 4">
            <a:extLst>
              <a:ext uri="{FF2B5EF4-FFF2-40B4-BE49-F238E27FC236}">
                <a16:creationId xmlns:a16="http://schemas.microsoft.com/office/drawing/2014/main" id="{F2FE5103-CE32-43D6-AC0B-C2B90D061F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1DDC4C-D8CF-4592-B779-D6CDF9E6A5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19D578-9347-43F1-8E6F-16C462FEDD9B}" type="slidenum">
              <a:rPr lang="en-US" smtClean="0"/>
              <a:t>‹#›</a:t>
            </a:fld>
            <a:endParaRPr lang="en-US"/>
          </a:p>
        </p:txBody>
      </p:sp>
    </p:spTree>
    <p:extLst>
      <p:ext uri="{BB962C8B-B14F-4D97-AF65-F5344CB8AC3E}">
        <p14:creationId xmlns:p14="http://schemas.microsoft.com/office/powerpoint/2010/main" val="1904480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picpedia.org/highway-signs/r/reference.html" TargetMode="External"/><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hyperlink" Target="https://github.com/santoshgithub100/DSC530_TermEndProject"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www.picpedia.org/highway-signs/t/thank-you.htm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wired.it/scienza/medicina/2020/02/23/notizie-scientificamente-rilevanti-coronavirus-italia/"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eerj.com/articles/10180/"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TextBox 11"/>
          <p:cNvSpPr txBox="1"/>
          <p:nvPr/>
        </p:nvSpPr>
        <p:spPr>
          <a:xfrm>
            <a:off x="10725912" y="8147304"/>
            <a:ext cx="290464" cy="369332"/>
          </a:xfrm>
          <a:prstGeom prst="rect">
            <a:avLst/>
          </a:prstGeom>
          <a:noFill/>
        </p:spPr>
        <p:txBody>
          <a:bodyPr wrap="none" rtlCol="0">
            <a:spAutoFit/>
          </a:bodyPr>
          <a:lstStyle/>
          <a:p>
            <a:r>
              <a:rPr lang="en-US"/>
              <a:t>  </a:t>
            </a:r>
          </a:p>
        </p:txBody>
      </p:sp>
      <p:sp>
        <p:nvSpPr>
          <p:cNvPr id="6" name="TextBox 5"/>
          <p:cNvSpPr txBox="1"/>
          <p:nvPr/>
        </p:nvSpPr>
        <p:spPr>
          <a:xfrm>
            <a:off x="555812" y="5612561"/>
            <a:ext cx="5540188" cy="461665"/>
          </a:xfrm>
          <a:prstGeom prst="rect">
            <a:avLst/>
          </a:prstGeom>
          <a:noFill/>
        </p:spPr>
        <p:txBody>
          <a:bodyPr wrap="square" rtlCol="0" anchor="t">
            <a:spAutoFit/>
          </a:bodyPr>
          <a:lstStyle/>
          <a:p>
            <a:r>
              <a:rPr lang="en-US" sz="1400" b="1" spc="50" dirty="0">
                <a:ea typeface="Segoe UI" charset="0"/>
                <a:cs typeface="Segoe UI" charset="0"/>
              </a:rPr>
              <a:t>BELLEVUE UNIVERSITY : </a:t>
            </a:r>
            <a:r>
              <a:rPr lang="en-US" sz="1400" b="1" spc="50" dirty="0">
                <a:solidFill>
                  <a:srgbClr val="000000"/>
                </a:solidFill>
                <a:ea typeface="SimSun" panose="02010600030101010101" pitchFamily="2" charset="-122"/>
                <a:cs typeface="Times New Roman" panose="02020603050405020304" pitchFamily="18" charset="0"/>
              </a:rPr>
              <a:t>DS530</a:t>
            </a:r>
            <a:r>
              <a:rPr lang="en-US" sz="1400" dirty="0">
                <a:solidFill>
                  <a:srgbClr val="000000"/>
                </a:solidFill>
                <a:effectLst/>
                <a:ea typeface="SimSun" panose="02010600030101010101" pitchFamily="2" charset="-122"/>
                <a:cs typeface="Times New Roman" panose="02020603050405020304" pitchFamily="18" charset="0"/>
              </a:rPr>
              <a:t> Data Exploration and Analysis</a:t>
            </a:r>
          </a:p>
          <a:p>
            <a:endParaRPr lang="en-US" sz="1000" spc="50" dirty="0">
              <a:latin typeface="Segoe UI" charset="0"/>
              <a:ea typeface="Segoe UI" charset="0"/>
              <a:cs typeface="Segoe UI" charset="0"/>
            </a:endParaRPr>
          </a:p>
        </p:txBody>
      </p:sp>
      <p:sp>
        <p:nvSpPr>
          <p:cNvPr id="7" name="TextBox 6"/>
          <p:cNvSpPr txBox="1"/>
          <p:nvPr/>
        </p:nvSpPr>
        <p:spPr>
          <a:xfrm>
            <a:off x="555813" y="985035"/>
            <a:ext cx="11424694" cy="4216539"/>
          </a:xfrm>
          <a:prstGeom prst="rect">
            <a:avLst/>
          </a:prstGeom>
          <a:noFill/>
        </p:spPr>
        <p:txBody>
          <a:bodyPr wrap="square" rtlCol="0" anchor="t">
            <a:spAutoFit/>
          </a:bodyPr>
          <a:lstStyle/>
          <a:p>
            <a:r>
              <a:rPr lang="en-US" sz="4000" b="1" dirty="0">
                <a:latin typeface="Segoe UI" charset="0"/>
                <a:ea typeface="Segoe UI" charset="0"/>
                <a:cs typeface="Segoe UI" charset="0"/>
              </a:rPr>
              <a:t>Term End Project </a:t>
            </a:r>
            <a:r>
              <a:rPr lang="en-US" sz="4000" b="1" dirty="0">
                <a:latin typeface="Segoe UI"/>
                <a:ea typeface="Segoe UI" charset="0"/>
                <a:cs typeface="Segoe UI"/>
              </a:rPr>
              <a:t>|</a:t>
            </a:r>
            <a:r>
              <a:rPr lang="en-US" sz="4000" b="1" dirty="0">
                <a:solidFill>
                  <a:srgbClr val="000000"/>
                </a:solidFill>
                <a:latin typeface="Segoe UI"/>
                <a:ea typeface="Segoe UI" charset="0"/>
                <a:cs typeface="Segoe UI"/>
              </a:rPr>
              <a:t> </a:t>
            </a:r>
          </a:p>
          <a:p>
            <a:endParaRPr lang="en-US" sz="4000" b="1" dirty="0">
              <a:solidFill>
                <a:schemeClr val="bg1">
                  <a:lumMod val="50000"/>
                </a:schemeClr>
              </a:solidFill>
              <a:latin typeface="Segoe UI"/>
              <a:cs typeface="Segoe UI"/>
            </a:endParaRPr>
          </a:p>
          <a:p>
            <a:r>
              <a:rPr lang="en-US" sz="4000" b="1" dirty="0">
                <a:solidFill>
                  <a:schemeClr val="bg1">
                    <a:lumMod val="50000"/>
                  </a:schemeClr>
                </a:solidFill>
                <a:latin typeface="Segoe UI"/>
                <a:cs typeface="Segoe UI"/>
              </a:rPr>
              <a:t>Project Title – Covid 19 public health data for Seattle &amp; King county</a:t>
            </a:r>
            <a:r>
              <a:rPr lang="en-US" sz="4000" dirty="0"/>
              <a:t> </a:t>
            </a:r>
          </a:p>
          <a:p>
            <a:endParaRPr lang="en-US" sz="4000" b="1" dirty="0">
              <a:solidFill>
                <a:schemeClr val="bg1">
                  <a:lumMod val="50000"/>
                </a:schemeClr>
              </a:solidFill>
              <a:latin typeface="Segoe UI"/>
              <a:ea typeface="Segoe UI" charset="0"/>
              <a:cs typeface="Segoe UI"/>
            </a:endParaRPr>
          </a:p>
          <a:p>
            <a:r>
              <a:rPr lang="en-US" sz="2800" b="1" dirty="0">
                <a:latin typeface="Segoe UI" charset="0"/>
                <a:cs typeface="Segoe UI" charset="0"/>
              </a:rPr>
              <a:t>Santosh Kumar Sinha [21355457]</a:t>
            </a:r>
            <a:endParaRPr lang="en-US" sz="2800" b="1" dirty="0">
              <a:solidFill>
                <a:schemeClr val="bg1">
                  <a:lumMod val="50000"/>
                </a:schemeClr>
              </a:solidFill>
              <a:latin typeface="Segoe UI"/>
              <a:ea typeface="Segoe UI" charset="0"/>
              <a:cs typeface="Segoe UI"/>
            </a:endParaRPr>
          </a:p>
          <a:p>
            <a:endParaRPr lang="en-US" sz="4000" b="1" dirty="0">
              <a:solidFill>
                <a:schemeClr val="bg1">
                  <a:lumMod val="50000"/>
                </a:schemeClr>
              </a:solidFill>
              <a:latin typeface="Segoe UI"/>
              <a:ea typeface="Segoe UI" charset="0"/>
              <a:cs typeface="Segoe UI"/>
            </a:endParaRPr>
          </a:p>
        </p:txBody>
      </p:sp>
      <p:cxnSp>
        <p:nvCxnSpPr>
          <p:cNvPr id="9" name="Straight Connector 8"/>
          <p:cNvCxnSpPr>
            <a:cxnSpLocks/>
          </p:cNvCxnSpPr>
          <p:nvPr/>
        </p:nvCxnSpPr>
        <p:spPr>
          <a:xfrm>
            <a:off x="36511" y="2690949"/>
            <a:ext cx="0" cy="496388"/>
          </a:xfrm>
          <a:prstGeom prst="line">
            <a:avLst/>
          </a:prstGeom>
          <a:ln w="76200">
            <a:solidFill>
              <a:srgbClr val="0078D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5520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3BD11B0-2E4E-6100-2157-C6B93BD23777}"/>
              </a:ext>
            </a:extLst>
          </p:cNvPr>
          <p:cNvSpPr>
            <a:spLocks noGrp="1"/>
          </p:cNvSpPr>
          <p:nvPr>
            <p:ph type="title"/>
          </p:nvPr>
        </p:nvSpPr>
        <p:spPr>
          <a:xfrm>
            <a:off x="1137034" y="609597"/>
            <a:ext cx="9392421" cy="1330841"/>
          </a:xfrm>
        </p:spPr>
        <p:txBody>
          <a:bodyPr>
            <a:normAutofit/>
          </a:bodyPr>
          <a:lstStyle/>
          <a:p>
            <a:r>
              <a:rPr lang="en-US" dirty="0"/>
              <a:t>Case Count Variable</a:t>
            </a:r>
          </a:p>
        </p:txBody>
      </p:sp>
      <p:sp>
        <p:nvSpPr>
          <p:cNvPr id="3" name="Content Placeholder 2">
            <a:extLst>
              <a:ext uri="{FF2B5EF4-FFF2-40B4-BE49-F238E27FC236}">
                <a16:creationId xmlns:a16="http://schemas.microsoft.com/office/drawing/2014/main" id="{B0CCBB34-ECFD-2426-7D0A-09ACC69F270C}"/>
              </a:ext>
            </a:extLst>
          </p:cNvPr>
          <p:cNvSpPr>
            <a:spLocks noGrp="1"/>
          </p:cNvSpPr>
          <p:nvPr>
            <p:ph idx="1"/>
          </p:nvPr>
        </p:nvSpPr>
        <p:spPr>
          <a:xfrm>
            <a:off x="1137034" y="2198362"/>
            <a:ext cx="4958966" cy="3917773"/>
          </a:xfrm>
        </p:spPr>
        <p:txBody>
          <a:bodyPr>
            <a:normAutofit/>
          </a:bodyPr>
          <a:lstStyle/>
          <a:p>
            <a:r>
              <a:rPr lang="en-US" sz="2000" dirty="0"/>
              <a:t>The mode value for case counts field is : 12.0</a:t>
            </a:r>
          </a:p>
          <a:p>
            <a:r>
              <a:rPr lang="en-US" sz="2000" dirty="0"/>
              <a:t>The mean value for case counts field is : 1.5141903613221528</a:t>
            </a:r>
          </a:p>
          <a:p>
            <a:r>
              <a:rPr lang="en-US" sz="2000" dirty="0"/>
              <a:t>The Variance for case counts field is : 0.2852145992307345 </a:t>
            </a:r>
          </a:p>
          <a:p>
            <a:r>
              <a:rPr lang="en-US" sz="2000" dirty="0"/>
              <a:t>The Standard Deviation for case counts field is : 0.5340548653750236</a:t>
            </a:r>
          </a:p>
          <a:p>
            <a:r>
              <a:rPr lang="en-US" sz="2000" dirty="0"/>
              <a:t>The Histogram representing the case counts per week for COVID 19 virus.</a:t>
            </a:r>
          </a:p>
        </p:txBody>
      </p:sp>
      <p:pic>
        <p:nvPicPr>
          <p:cNvPr id="5" name="Picture 4">
            <a:extLst>
              <a:ext uri="{FF2B5EF4-FFF2-40B4-BE49-F238E27FC236}">
                <a16:creationId xmlns:a16="http://schemas.microsoft.com/office/drawing/2014/main" id="{D47F33C4-26FE-6C66-5DCA-8323C04A9BCC}"/>
              </a:ext>
            </a:extLst>
          </p:cNvPr>
          <p:cNvPicPr>
            <a:picLocks noChangeAspect="1"/>
          </p:cNvPicPr>
          <p:nvPr/>
        </p:nvPicPr>
        <p:blipFill>
          <a:blip r:embed="rId2"/>
          <a:stretch>
            <a:fillRect/>
          </a:stretch>
        </p:blipFill>
        <p:spPr>
          <a:xfrm>
            <a:off x="6719367" y="2368938"/>
            <a:ext cx="4788505" cy="3387866"/>
          </a:xfrm>
          <a:prstGeom prst="rect">
            <a:avLst/>
          </a:prstGeom>
        </p:spPr>
      </p:pic>
      <p:sp>
        <p:nvSpPr>
          <p:cNvPr id="25" name="Freeform: Shape 2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60066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A0A5BA5-5155-9446-8574-96038578DD3D}"/>
              </a:ext>
            </a:extLst>
          </p:cNvPr>
          <p:cNvSpPr>
            <a:spLocks noGrp="1"/>
          </p:cNvSpPr>
          <p:nvPr>
            <p:ph type="title"/>
          </p:nvPr>
        </p:nvSpPr>
        <p:spPr>
          <a:xfrm>
            <a:off x="1137034" y="609597"/>
            <a:ext cx="9392421" cy="1330841"/>
          </a:xfrm>
        </p:spPr>
        <p:txBody>
          <a:bodyPr>
            <a:normAutofit/>
          </a:bodyPr>
          <a:lstStyle/>
          <a:p>
            <a:r>
              <a:rPr lang="en-US" dirty="0"/>
              <a:t>Hospitalization Count Variable</a:t>
            </a:r>
          </a:p>
        </p:txBody>
      </p:sp>
      <p:sp>
        <p:nvSpPr>
          <p:cNvPr id="3" name="Content Placeholder 2">
            <a:extLst>
              <a:ext uri="{FF2B5EF4-FFF2-40B4-BE49-F238E27FC236}">
                <a16:creationId xmlns:a16="http://schemas.microsoft.com/office/drawing/2014/main" id="{101D6E1C-91DB-532C-42D9-204200222E4D}"/>
              </a:ext>
            </a:extLst>
          </p:cNvPr>
          <p:cNvSpPr>
            <a:spLocks noGrp="1"/>
          </p:cNvSpPr>
          <p:nvPr>
            <p:ph idx="1"/>
          </p:nvPr>
        </p:nvSpPr>
        <p:spPr>
          <a:xfrm>
            <a:off x="1137034" y="2198362"/>
            <a:ext cx="4958966" cy="3917773"/>
          </a:xfrm>
        </p:spPr>
        <p:txBody>
          <a:bodyPr>
            <a:normAutofit/>
          </a:bodyPr>
          <a:lstStyle/>
          <a:p>
            <a:r>
              <a:rPr lang="en-US" sz="2000" dirty="0"/>
              <a:t>The mode value for hospital counts field is : 1.0 The mean value for hospital counts field is : 0.33973196165850716</a:t>
            </a:r>
          </a:p>
          <a:p>
            <a:r>
              <a:rPr lang="en-US" sz="2000" dirty="0"/>
              <a:t>The Variance for case counts field is : 0.09798849056791993</a:t>
            </a:r>
          </a:p>
          <a:p>
            <a:r>
              <a:rPr lang="en-US" sz="2000" dirty="0"/>
              <a:t>The Standard Deviation for case counts field is : 0.31303113354412515</a:t>
            </a:r>
          </a:p>
          <a:p>
            <a:r>
              <a:rPr lang="en-US" sz="2000" dirty="0"/>
              <a:t>The Histogram representing the Hospitalization counts per week data for COVID 19 virus.</a:t>
            </a:r>
          </a:p>
        </p:txBody>
      </p:sp>
      <p:pic>
        <p:nvPicPr>
          <p:cNvPr id="5" name="Picture 4">
            <a:extLst>
              <a:ext uri="{FF2B5EF4-FFF2-40B4-BE49-F238E27FC236}">
                <a16:creationId xmlns:a16="http://schemas.microsoft.com/office/drawing/2014/main" id="{48D437FB-C878-3E6B-DB72-C1EC2934E638}"/>
              </a:ext>
            </a:extLst>
          </p:cNvPr>
          <p:cNvPicPr>
            <a:picLocks noChangeAspect="1"/>
          </p:cNvPicPr>
          <p:nvPr/>
        </p:nvPicPr>
        <p:blipFill>
          <a:blip r:embed="rId2"/>
          <a:stretch>
            <a:fillRect/>
          </a:stretch>
        </p:blipFill>
        <p:spPr>
          <a:xfrm>
            <a:off x="6719367" y="2321053"/>
            <a:ext cx="4788505" cy="3483637"/>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36808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815F489-49DA-DB6F-C80F-8A7624847160}"/>
              </a:ext>
            </a:extLst>
          </p:cNvPr>
          <p:cNvSpPr>
            <a:spLocks noGrp="1"/>
          </p:cNvSpPr>
          <p:nvPr>
            <p:ph type="title"/>
          </p:nvPr>
        </p:nvSpPr>
        <p:spPr>
          <a:xfrm>
            <a:off x="1137034" y="609597"/>
            <a:ext cx="9392421" cy="1330841"/>
          </a:xfrm>
        </p:spPr>
        <p:txBody>
          <a:bodyPr>
            <a:normAutofit/>
          </a:bodyPr>
          <a:lstStyle/>
          <a:p>
            <a:r>
              <a:rPr lang="en-US" dirty="0"/>
              <a:t>Death Count Variable</a:t>
            </a:r>
          </a:p>
        </p:txBody>
      </p:sp>
      <p:sp>
        <p:nvSpPr>
          <p:cNvPr id="3" name="Content Placeholder 2">
            <a:extLst>
              <a:ext uri="{FF2B5EF4-FFF2-40B4-BE49-F238E27FC236}">
                <a16:creationId xmlns:a16="http://schemas.microsoft.com/office/drawing/2014/main" id="{00072CDC-A7E7-299C-1EC9-D48ADED95477}"/>
              </a:ext>
            </a:extLst>
          </p:cNvPr>
          <p:cNvSpPr>
            <a:spLocks noGrp="1"/>
          </p:cNvSpPr>
          <p:nvPr>
            <p:ph idx="1"/>
          </p:nvPr>
        </p:nvSpPr>
        <p:spPr>
          <a:xfrm>
            <a:off x="1137034" y="2198362"/>
            <a:ext cx="4958966" cy="3917773"/>
          </a:xfrm>
        </p:spPr>
        <p:txBody>
          <a:bodyPr>
            <a:normAutofit/>
          </a:bodyPr>
          <a:lstStyle/>
          <a:p>
            <a:r>
              <a:rPr lang="en-US" sz="2000" dirty="0"/>
              <a:t>The mode value for death counts field is : 1.0</a:t>
            </a:r>
          </a:p>
          <a:p>
            <a:r>
              <a:rPr lang="en-US" sz="2000" dirty="0"/>
              <a:t>The mean value for death counts field is : 0.11898302316964746</a:t>
            </a:r>
          </a:p>
          <a:p>
            <a:r>
              <a:rPr lang="en-US" sz="2000" dirty="0"/>
              <a:t>The Variance for death counts field is : 0.04024787871340793</a:t>
            </a:r>
          </a:p>
          <a:p>
            <a:r>
              <a:rPr lang="en-US" sz="2000" dirty="0"/>
              <a:t>The Standard Deviation for death counts field is : 0.20061873968652064</a:t>
            </a:r>
          </a:p>
          <a:p>
            <a:r>
              <a:rPr lang="en-US" sz="2000" dirty="0"/>
              <a:t>The Histogram representing the Death Counts per week for COVID 19 Virus.</a:t>
            </a:r>
          </a:p>
        </p:txBody>
      </p:sp>
      <p:pic>
        <p:nvPicPr>
          <p:cNvPr id="5" name="Picture 4">
            <a:extLst>
              <a:ext uri="{FF2B5EF4-FFF2-40B4-BE49-F238E27FC236}">
                <a16:creationId xmlns:a16="http://schemas.microsoft.com/office/drawing/2014/main" id="{5BA7275D-031B-FFA8-78A7-1367954F1C9C}"/>
              </a:ext>
            </a:extLst>
          </p:cNvPr>
          <p:cNvPicPr>
            <a:picLocks noChangeAspect="1"/>
          </p:cNvPicPr>
          <p:nvPr/>
        </p:nvPicPr>
        <p:blipFill>
          <a:blip r:embed="rId2"/>
          <a:stretch>
            <a:fillRect/>
          </a:stretch>
        </p:blipFill>
        <p:spPr>
          <a:xfrm>
            <a:off x="6719367" y="2189369"/>
            <a:ext cx="4788505" cy="3747004"/>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92458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E669F33-9C0E-D516-F50D-0B1ED4E26638}"/>
              </a:ext>
            </a:extLst>
          </p:cNvPr>
          <p:cNvSpPr>
            <a:spLocks noGrp="1"/>
          </p:cNvSpPr>
          <p:nvPr>
            <p:ph type="title"/>
          </p:nvPr>
        </p:nvSpPr>
        <p:spPr>
          <a:xfrm>
            <a:off x="1137034" y="609597"/>
            <a:ext cx="9392421" cy="1330841"/>
          </a:xfrm>
        </p:spPr>
        <p:txBody>
          <a:bodyPr>
            <a:normAutofit/>
          </a:bodyPr>
          <a:lstStyle/>
          <a:p>
            <a:r>
              <a:rPr lang="en-US" dirty="0"/>
              <a:t>PCR Test count variable</a:t>
            </a:r>
          </a:p>
        </p:txBody>
      </p:sp>
      <p:sp>
        <p:nvSpPr>
          <p:cNvPr id="3" name="Content Placeholder 2">
            <a:extLst>
              <a:ext uri="{FF2B5EF4-FFF2-40B4-BE49-F238E27FC236}">
                <a16:creationId xmlns:a16="http://schemas.microsoft.com/office/drawing/2014/main" id="{88CA8AF9-299B-3B30-BA4C-8B933DFB9DEE}"/>
              </a:ext>
            </a:extLst>
          </p:cNvPr>
          <p:cNvSpPr>
            <a:spLocks noGrp="1"/>
          </p:cNvSpPr>
          <p:nvPr>
            <p:ph idx="1"/>
          </p:nvPr>
        </p:nvSpPr>
        <p:spPr>
          <a:xfrm>
            <a:off x="1137034" y="2198362"/>
            <a:ext cx="4958966" cy="3917773"/>
          </a:xfrm>
        </p:spPr>
        <p:txBody>
          <a:bodyPr>
            <a:normAutofit/>
          </a:bodyPr>
          <a:lstStyle/>
          <a:p>
            <a:r>
              <a:rPr lang="en-US" sz="2000" dirty="0"/>
              <a:t>The mode value for pcr test counts field is : 1.0</a:t>
            </a:r>
          </a:p>
          <a:p>
            <a:r>
              <a:rPr lang="en-US" sz="2000" dirty="0"/>
              <a:t>The mean value for pcr test counts field is : 0.11898302316964746</a:t>
            </a:r>
          </a:p>
          <a:p>
            <a:r>
              <a:rPr lang="en-US" sz="2000" dirty="0"/>
              <a:t>The Variance for pcr test counts field is : 0.04024787871340793</a:t>
            </a:r>
          </a:p>
          <a:p>
            <a:r>
              <a:rPr lang="en-US" sz="2000" dirty="0"/>
              <a:t>The Standard Deviation for pct test counts field is : 0.20061873968652064</a:t>
            </a:r>
          </a:p>
          <a:p>
            <a:r>
              <a:rPr lang="en-US" sz="2000" dirty="0"/>
              <a:t>The Histogram representing the PCR Test Counts per week for COVID 19 Virus.</a:t>
            </a:r>
          </a:p>
        </p:txBody>
      </p:sp>
      <p:pic>
        <p:nvPicPr>
          <p:cNvPr id="5" name="Picture 4">
            <a:extLst>
              <a:ext uri="{FF2B5EF4-FFF2-40B4-BE49-F238E27FC236}">
                <a16:creationId xmlns:a16="http://schemas.microsoft.com/office/drawing/2014/main" id="{1437A1E1-F5E5-DA2B-0AAF-4F9495D648CA}"/>
              </a:ext>
            </a:extLst>
          </p:cNvPr>
          <p:cNvPicPr>
            <a:picLocks noChangeAspect="1"/>
          </p:cNvPicPr>
          <p:nvPr/>
        </p:nvPicPr>
        <p:blipFill>
          <a:blip r:embed="rId2"/>
          <a:stretch>
            <a:fillRect/>
          </a:stretch>
        </p:blipFill>
        <p:spPr>
          <a:xfrm>
            <a:off x="6719367" y="2309081"/>
            <a:ext cx="4788505" cy="3507580"/>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23437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Freeform: Shape 14">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4">
            <a:extLst>
              <a:ext uri="{FF2B5EF4-FFF2-40B4-BE49-F238E27FC236}">
                <a16:creationId xmlns:a16="http://schemas.microsoft.com/office/drawing/2014/main" id="{4A507906-1F80-2529-BD94-751622912373}"/>
              </a:ext>
            </a:extLst>
          </p:cNvPr>
          <p:cNvPicPr>
            <a:picLocks noChangeAspect="1"/>
          </p:cNvPicPr>
          <p:nvPr/>
        </p:nvPicPr>
        <p:blipFill>
          <a:blip r:embed="rId2"/>
          <a:stretch>
            <a:fillRect/>
          </a:stretch>
        </p:blipFill>
        <p:spPr>
          <a:xfrm>
            <a:off x="7410628" y="1724308"/>
            <a:ext cx="4777381" cy="355590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7" name="Arc 16">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7289C0-7CBE-3A75-C171-F77DB30DDA3A}"/>
              </a:ext>
            </a:extLst>
          </p:cNvPr>
          <p:cNvSpPr>
            <a:spLocks noGrp="1"/>
          </p:cNvSpPr>
          <p:nvPr>
            <p:ph type="title"/>
          </p:nvPr>
        </p:nvSpPr>
        <p:spPr>
          <a:xfrm>
            <a:off x="537882" y="479493"/>
            <a:ext cx="5558119" cy="1044507"/>
          </a:xfrm>
        </p:spPr>
        <p:txBody>
          <a:bodyPr>
            <a:normAutofit/>
          </a:bodyPr>
          <a:lstStyle/>
          <a:p>
            <a:r>
              <a:rPr lang="en-US" dirty="0"/>
              <a:t>PMF Data – Scenario 1</a:t>
            </a:r>
          </a:p>
        </p:txBody>
      </p:sp>
      <p:sp>
        <p:nvSpPr>
          <p:cNvPr id="7" name="Content Placeholder 6">
            <a:extLst>
              <a:ext uri="{FF2B5EF4-FFF2-40B4-BE49-F238E27FC236}">
                <a16:creationId xmlns:a16="http://schemas.microsoft.com/office/drawing/2014/main" id="{44E3FF9C-C3D7-944F-9EAC-BB1BC60EEB6E}"/>
              </a:ext>
            </a:extLst>
          </p:cNvPr>
          <p:cNvSpPr>
            <a:spLocks noGrp="1"/>
          </p:cNvSpPr>
          <p:nvPr>
            <p:ph idx="1"/>
          </p:nvPr>
        </p:nvSpPr>
        <p:spPr>
          <a:xfrm>
            <a:off x="439271" y="1524000"/>
            <a:ext cx="7150678" cy="5074024"/>
          </a:xfrm>
        </p:spPr>
        <p:txBody>
          <a:bodyPr>
            <a:normAutofit/>
          </a:bodyPr>
          <a:lstStyle/>
          <a:p>
            <a:pPr marL="0" indent="0">
              <a:buNone/>
            </a:pPr>
            <a:r>
              <a:rPr lang="en-US" sz="1800" dirty="0"/>
              <a:t>Scenario 1: </a:t>
            </a:r>
            <a:r>
              <a:rPr lang="en-US" sz="1800" dirty="0">
                <a:solidFill>
                  <a:srgbClr val="067ED8"/>
                </a:solidFill>
              </a:rPr>
              <a:t>To compute the distribution of hospitalization counts for COVID-19 pandemic data for [Week_Start &gt; 2020-01-05 and Week_Start &lt; 2020-02-02] and [Week_Start &gt; 2020-10-26 and Week_Start &lt; 2021-04-04] and then plot the PMFs on the same scale</a:t>
            </a:r>
          </a:p>
          <a:p>
            <a:r>
              <a:rPr lang="en-US" sz="1800" dirty="0"/>
              <a:t>The graph indicates the start of the week 2020-01-05 has high hospitalization rates as compared to the following weeks.</a:t>
            </a:r>
          </a:p>
          <a:p>
            <a:r>
              <a:rPr lang="en-US" sz="1800" dirty="0"/>
              <a:t>Towards the end of the week 2021-04-04 the hospitalization rates due to the spread of COVID-19 is comparatively lower than the early weeks of virus spread.</a:t>
            </a:r>
          </a:p>
          <a:p>
            <a:r>
              <a:rPr lang="en-US" sz="1800" dirty="0"/>
              <a:t>The graph also shows that hospitalization rates decreased significantly at the conclusion of the pandemic </a:t>
            </a:r>
          </a:p>
          <a:p>
            <a:endParaRPr lang="en-US" sz="1800" dirty="0"/>
          </a:p>
          <a:p>
            <a:endParaRPr lang="en-US" sz="1800" dirty="0"/>
          </a:p>
        </p:txBody>
      </p:sp>
    </p:spTree>
    <p:extLst>
      <p:ext uri="{BB962C8B-B14F-4D97-AF65-F5344CB8AC3E}">
        <p14:creationId xmlns:p14="http://schemas.microsoft.com/office/powerpoint/2010/main" val="2653098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8">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0">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D8B5E858-D158-EF7A-806A-ADED0720D5AA}"/>
              </a:ext>
            </a:extLst>
          </p:cNvPr>
          <p:cNvPicPr>
            <a:picLocks noChangeAspect="1"/>
          </p:cNvPicPr>
          <p:nvPr/>
        </p:nvPicPr>
        <p:blipFill>
          <a:blip r:embed="rId2"/>
          <a:stretch>
            <a:fillRect/>
          </a:stretch>
        </p:blipFill>
        <p:spPr>
          <a:xfrm>
            <a:off x="6541053" y="1718336"/>
            <a:ext cx="4777381" cy="324861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3" name="Arc 22">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F01AC9C-396E-F55D-E597-D1EC455F8F96}"/>
              </a:ext>
            </a:extLst>
          </p:cNvPr>
          <p:cNvSpPr>
            <a:spLocks noGrp="1"/>
          </p:cNvSpPr>
          <p:nvPr>
            <p:ph type="title"/>
          </p:nvPr>
        </p:nvSpPr>
        <p:spPr>
          <a:xfrm>
            <a:off x="439271" y="479493"/>
            <a:ext cx="5656730" cy="1325563"/>
          </a:xfrm>
        </p:spPr>
        <p:txBody>
          <a:bodyPr>
            <a:normAutofit/>
          </a:bodyPr>
          <a:lstStyle/>
          <a:p>
            <a:r>
              <a:rPr lang="en-US" dirty="0"/>
              <a:t>PMF data – Scenario 2</a:t>
            </a:r>
          </a:p>
        </p:txBody>
      </p:sp>
      <p:sp>
        <p:nvSpPr>
          <p:cNvPr id="3" name="Content Placeholder 2">
            <a:extLst>
              <a:ext uri="{FF2B5EF4-FFF2-40B4-BE49-F238E27FC236}">
                <a16:creationId xmlns:a16="http://schemas.microsoft.com/office/drawing/2014/main" id="{D4DAD323-C496-8F14-74F8-29E0B71CD0F2}"/>
              </a:ext>
            </a:extLst>
          </p:cNvPr>
          <p:cNvSpPr>
            <a:spLocks noGrp="1"/>
          </p:cNvSpPr>
          <p:nvPr>
            <p:ph idx="1"/>
          </p:nvPr>
        </p:nvSpPr>
        <p:spPr>
          <a:xfrm>
            <a:off x="358588" y="1984443"/>
            <a:ext cx="6355977" cy="4192520"/>
          </a:xfrm>
        </p:spPr>
        <p:txBody>
          <a:bodyPr>
            <a:normAutofit/>
          </a:bodyPr>
          <a:lstStyle/>
          <a:p>
            <a:r>
              <a:rPr lang="en-US" sz="2000" dirty="0">
                <a:solidFill>
                  <a:srgbClr val="067ED8"/>
                </a:solidFill>
              </a:rPr>
              <a:t>Scenario 2: compute the distribution of death counts data due to COVID-19 pandemic for [Week_End &gt; 2019-01-02 and Week_End &lt; 2021-01-02] and [Week_End &gt; 2021-10-10 and Week_End &lt; 2022-05-05] and then plot the PMFs on the same scale</a:t>
            </a:r>
          </a:p>
          <a:p>
            <a:r>
              <a:rPr lang="en-US" sz="2000" dirty="0"/>
              <a:t>During the starting week of 2019-01-02, the death rates were high.</a:t>
            </a:r>
          </a:p>
          <a:p>
            <a:r>
              <a:rPr lang="en-US" sz="2000" dirty="0"/>
              <a:t>During the initial phases of the pandemic the death rate were significantly high, and the death rates gradually decreased significantly at the  conclusion of the pandemic </a:t>
            </a:r>
          </a:p>
          <a:p>
            <a:endParaRPr lang="en-US" sz="2000" dirty="0"/>
          </a:p>
        </p:txBody>
      </p:sp>
    </p:spTree>
    <p:extLst>
      <p:ext uri="{BB962C8B-B14F-4D97-AF65-F5344CB8AC3E}">
        <p14:creationId xmlns:p14="http://schemas.microsoft.com/office/powerpoint/2010/main" val="3453559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2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A624F4DC-5FC6-18BC-F653-AA2788F7D3C1}"/>
              </a:ext>
            </a:extLst>
          </p:cNvPr>
          <p:cNvPicPr>
            <a:picLocks noChangeAspect="1"/>
          </p:cNvPicPr>
          <p:nvPr/>
        </p:nvPicPr>
        <p:blipFill>
          <a:blip r:embed="rId2"/>
          <a:stretch>
            <a:fillRect/>
          </a:stretch>
        </p:blipFill>
        <p:spPr>
          <a:xfrm>
            <a:off x="6541053" y="1700421"/>
            <a:ext cx="4777381" cy="328444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1" name="Arc 2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A58BDE-10C7-9126-03C3-AB17022D7B86}"/>
              </a:ext>
            </a:extLst>
          </p:cNvPr>
          <p:cNvSpPr>
            <a:spLocks noGrp="1"/>
          </p:cNvSpPr>
          <p:nvPr>
            <p:ph type="title"/>
          </p:nvPr>
        </p:nvSpPr>
        <p:spPr>
          <a:xfrm>
            <a:off x="838201" y="479493"/>
            <a:ext cx="5257800" cy="1325563"/>
          </a:xfrm>
        </p:spPr>
        <p:txBody>
          <a:bodyPr>
            <a:normAutofit/>
          </a:bodyPr>
          <a:lstStyle/>
          <a:p>
            <a:r>
              <a:rPr lang="en-US" dirty="0"/>
              <a:t>CDF Data on PCR Test Variable</a:t>
            </a:r>
          </a:p>
        </p:txBody>
      </p:sp>
      <p:sp>
        <p:nvSpPr>
          <p:cNvPr id="3" name="Content Placeholder 2">
            <a:extLst>
              <a:ext uri="{FF2B5EF4-FFF2-40B4-BE49-F238E27FC236}">
                <a16:creationId xmlns:a16="http://schemas.microsoft.com/office/drawing/2014/main" id="{5CF66FAD-0580-4F87-A817-E541F627CE35}"/>
              </a:ext>
            </a:extLst>
          </p:cNvPr>
          <p:cNvSpPr>
            <a:spLocks noGrp="1"/>
          </p:cNvSpPr>
          <p:nvPr>
            <p:ph idx="1"/>
          </p:nvPr>
        </p:nvSpPr>
        <p:spPr>
          <a:xfrm>
            <a:off x="838201" y="1984443"/>
            <a:ext cx="6001870" cy="4192520"/>
          </a:xfrm>
        </p:spPr>
        <p:txBody>
          <a:bodyPr>
            <a:normAutofit fontScale="92500" lnSpcReduction="10000"/>
          </a:bodyPr>
          <a:lstStyle/>
          <a:p>
            <a:r>
              <a:rPr lang="en-US" sz="1800" dirty="0"/>
              <a:t>Create 1 CDF with one of your variables, using page 41-44 as your guide, what does this tell you about your variable and how does it address the question you are trying to answer (Chapter 4).</a:t>
            </a:r>
          </a:p>
          <a:p>
            <a:r>
              <a:rPr lang="en-US" sz="1800" dirty="0"/>
              <a:t>Cdf provides ‘Prob’, which evaluates the CDF; that is, it computes the fraction of values less than or equal to the given value.  For example, 14% of </a:t>
            </a:r>
            <a:r>
              <a:rPr lang="en-US" sz="1800" dirty="0" err="1"/>
              <a:t>pcr</a:t>
            </a:r>
            <a:r>
              <a:rPr lang="en-US" sz="1800" dirty="0"/>
              <a:t> test are less than or equal to 41.</a:t>
            </a:r>
          </a:p>
          <a:p>
            <a:pPr marL="0" indent="0">
              <a:buNone/>
            </a:pPr>
            <a:r>
              <a:rPr lang="en-US" sz="1800" dirty="0"/>
              <a:t>    </a:t>
            </a:r>
            <a:r>
              <a:rPr lang="en-US" sz="1800" dirty="0">
                <a:highlight>
                  <a:srgbClr val="CFD5EA"/>
                </a:highlight>
              </a:rPr>
              <a:t>print("cdf prob percentage :", cdf.Prob(200))</a:t>
            </a:r>
          </a:p>
          <a:p>
            <a:r>
              <a:rPr lang="en-US" sz="1800" dirty="0"/>
              <a:t>Cdf value evaluates the inverse CDF; given a fraction, it computes the corresponding value.  For example, the median is the value that corresponds to 0.6.</a:t>
            </a:r>
          </a:p>
          <a:p>
            <a:pPr marL="0" indent="0">
              <a:buNone/>
            </a:pPr>
            <a:r>
              <a:rPr lang="en-US" sz="1800" dirty="0"/>
              <a:t>    </a:t>
            </a:r>
            <a:r>
              <a:rPr lang="en-US" sz="1800" dirty="0">
                <a:highlight>
                  <a:srgbClr val="CFD5EA"/>
                </a:highlight>
              </a:rPr>
              <a:t>print("cdf values :", </a:t>
            </a:r>
            <a:r>
              <a:rPr lang="en-US" sz="1800" dirty="0" err="1">
                <a:highlight>
                  <a:srgbClr val="CFD5EA"/>
                </a:highlight>
              </a:rPr>
              <a:t>cdf.Value</a:t>
            </a:r>
            <a:r>
              <a:rPr lang="en-US" sz="1800" dirty="0">
                <a:highlight>
                  <a:srgbClr val="CFD5EA"/>
                </a:highlight>
              </a:rPr>
              <a:t>(0.6))</a:t>
            </a:r>
          </a:p>
          <a:p>
            <a:r>
              <a:rPr lang="en-US" sz="1800" dirty="0"/>
              <a:t>The data are actually from a normal distribution, as shown by the accompanying PCR Test variable CDF graph, which also shows that the plot is roughly straight.</a:t>
            </a:r>
          </a:p>
          <a:p>
            <a:pPr marL="0" indent="0">
              <a:buNone/>
            </a:pPr>
            <a:endParaRPr lang="en-US" sz="1800" dirty="0"/>
          </a:p>
          <a:p>
            <a:pPr marL="0" indent="0">
              <a:buNone/>
            </a:pPr>
            <a:endParaRPr lang="en-US" sz="1800" dirty="0"/>
          </a:p>
          <a:p>
            <a:endParaRPr lang="en-US" sz="1800" dirty="0"/>
          </a:p>
          <a:p>
            <a:endParaRPr lang="en-US" sz="1800" dirty="0"/>
          </a:p>
        </p:txBody>
      </p:sp>
    </p:spTree>
    <p:extLst>
      <p:ext uri="{BB962C8B-B14F-4D97-AF65-F5344CB8AC3E}">
        <p14:creationId xmlns:p14="http://schemas.microsoft.com/office/powerpoint/2010/main" val="1289991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5">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27">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BA8B3999-5AD5-35AA-62E2-5CFA857C48BC}"/>
              </a:ext>
            </a:extLst>
          </p:cNvPr>
          <p:cNvSpPr>
            <a:spLocks noGrp="1"/>
          </p:cNvSpPr>
          <p:nvPr>
            <p:ph type="title"/>
          </p:nvPr>
        </p:nvSpPr>
        <p:spPr>
          <a:xfrm>
            <a:off x="1246824" y="643467"/>
            <a:ext cx="4772975" cy="1800526"/>
          </a:xfrm>
        </p:spPr>
        <p:txBody>
          <a:bodyPr>
            <a:normAutofit/>
          </a:bodyPr>
          <a:lstStyle/>
          <a:p>
            <a:r>
              <a:rPr lang="en-US" sz="4100" dirty="0"/>
              <a:t>Analytical distribution using the Pareto model</a:t>
            </a:r>
          </a:p>
        </p:txBody>
      </p:sp>
      <p:sp>
        <p:nvSpPr>
          <p:cNvPr id="3" name="Content Placeholder 2">
            <a:extLst>
              <a:ext uri="{FF2B5EF4-FFF2-40B4-BE49-F238E27FC236}">
                <a16:creationId xmlns:a16="http://schemas.microsoft.com/office/drawing/2014/main" id="{CED88714-1F21-DCCD-F402-BF700D1401D0}"/>
              </a:ext>
            </a:extLst>
          </p:cNvPr>
          <p:cNvSpPr>
            <a:spLocks noGrp="1"/>
          </p:cNvSpPr>
          <p:nvPr>
            <p:ph idx="1"/>
          </p:nvPr>
        </p:nvSpPr>
        <p:spPr>
          <a:xfrm>
            <a:off x="1246824" y="2623381"/>
            <a:ext cx="4772974" cy="3553581"/>
          </a:xfrm>
        </p:spPr>
        <p:txBody>
          <a:bodyPr>
            <a:normAutofit/>
          </a:bodyPr>
          <a:lstStyle/>
          <a:p>
            <a:pPr marL="0" indent="0">
              <a:buNone/>
            </a:pPr>
            <a:r>
              <a:rPr lang="en-US" sz="1600"/>
              <a:t>Plot 1 analytical distribution and provide your analysis on how it applies to the dataset you have chosen (Chapter 5).</a:t>
            </a:r>
          </a:p>
          <a:p>
            <a:r>
              <a:rPr lang="en-US" sz="1600"/>
              <a:t>Here's the distribution of PCR Test conducted on the King County COVID 19 dataset in the U.S., along with a Pareto model. The model fits the data well in the tail. In the middle of the pandemic, the number of tests being run in the outset displays straight and higher numbers, and it progressively falls off at later phases.</a:t>
            </a:r>
          </a:p>
          <a:p>
            <a:endParaRPr lang="en-US" sz="1600"/>
          </a:p>
          <a:p>
            <a:r>
              <a:rPr lang="en-US" sz="1600"/>
              <a:t>The lognormal model might be a better fit for this data (as is often the case for things that are supposed to be Pareto).</a:t>
            </a:r>
          </a:p>
          <a:p>
            <a:endParaRPr lang="en-US" sz="1600"/>
          </a:p>
        </p:txBody>
      </p:sp>
      <p:pic>
        <p:nvPicPr>
          <p:cNvPr id="5" name="Picture 4">
            <a:extLst>
              <a:ext uri="{FF2B5EF4-FFF2-40B4-BE49-F238E27FC236}">
                <a16:creationId xmlns:a16="http://schemas.microsoft.com/office/drawing/2014/main" id="{588AAFF8-AAC3-701E-9CEA-C75F461A160C}"/>
              </a:ext>
            </a:extLst>
          </p:cNvPr>
          <p:cNvPicPr>
            <a:picLocks noChangeAspect="1"/>
          </p:cNvPicPr>
          <p:nvPr/>
        </p:nvPicPr>
        <p:blipFill>
          <a:blip r:embed="rId2"/>
          <a:stretch>
            <a:fillRect/>
          </a:stretch>
        </p:blipFill>
        <p:spPr>
          <a:xfrm>
            <a:off x="7793433" y="643468"/>
            <a:ext cx="3661877" cy="2545005"/>
          </a:xfrm>
          <a:prstGeom prst="rect">
            <a:avLst/>
          </a:prstGeom>
        </p:spPr>
      </p:pic>
      <p:pic>
        <p:nvPicPr>
          <p:cNvPr id="7" name="Picture 6">
            <a:extLst>
              <a:ext uri="{FF2B5EF4-FFF2-40B4-BE49-F238E27FC236}">
                <a16:creationId xmlns:a16="http://schemas.microsoft.com/office/drawing/2014/main" id="{7C4F6C3D-860E-6B82-AA5C-E2BBF720DB91}"/>
              </a:ext>
            </a:extLst>
          </p:cNvPr>
          <p:cNvPicPr>
            <a:picLocks noChangeAspect="1"/>
          </p:cNvPicPr>
          <p:nvPr/>
        </p:nvPicPr>
        <p:blipFill>
          <a:blip r:embed="rId3"/>
          <a:stretch>
            <a:fillRect/>
          </a:stretch>
        </p:blipFill>
        <p:spPr>
          <a:xfrm>
            <a:off x="7835091" y="3657600"/>
            <a:ext cx="3578561" cy="2585510"/>
          </a:xfrm>
          <a:prstGeom prst="rect">
            <a:avLst/>
          </a:prstGeom>
        </p:spPr>
      </p:pic>
    </p:spTree>
    <p:extLst>
      <p:ext uri="{BB962C8B-B14F-4D97-AF65-F5344CB8AC3E}">
        <p14:creationId xmlns:p14="http://schemas.microsoft.com/office/powerpoint/2010/main" val="1345181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Shape 1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Arc 1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E4AE7EB-8F59-FD3E-8116-4827113280C2}"/>
              </a:ext>
            </a:extLst>
          </p:cNvPr>
          <p:cNvSpPr>
            <a:spLocks noGrp="1"/>
          </p:cNvSpPr>
          <p:nvPr>
            <p:ph type="title"/>
          </p:nvPr>
        </p:nvSpPr>
        <p:spPr>
          <a:xfrm>
            <a:off x="838201" y="479493"/>
            <a:ext cx="5257800" cy="1325563"/>
          </a:xfrm>
        </p:spPr>
        <p:txBody>
          <a:bodyPr>
            <a:normAutofit/>
          </a:bodyPr>
          <a:lstStyle/>
          <a:p>
            <a:r>
              <a:rPr lang="en-US" dirty="0"/>
              <a:t>Scatter plots</a:t>
            </a:r>
          </a:p>
        </p:txBody>
      </p:sp>
      <p:sp>
        <p:nvSpPr>
          <p:cNvPr id="3" name="Content Placeholder 2">
            <a:extLst>
              <a:ext uri="{FF2B5EF4-FFF2-40B4-BE49-F238E27FC236}">
                <a16:creationId xmlns:a16="http://schemas.microsoft.com/office/drawing/2014/main" id="{6575B24F-E33B-CFB1-2E73-4D79769D92EC}"/>
              </a:ext>
            </a:extLst>
          </p:cNvPr>
          <p:cNvSpPr>
            <a:spLocks noGrp="1"/>
          </p:cNvSpPr>
          <p:nvPr>
            <p:ph idx="1"/>
          </p:nvPr>
        </p:nvSpPr>
        <p:spPr>
          <a:xfrm>
            <a:off x="838200" y="1984443"/>
            <a:ext cx="6817659" cy="4192520"/>
          </a:xfrm>
        </p:spPr>
        <p:txBody>
          <a:bodyPr>
            <a:normAutofit/>
          </a:bodyPr>
          <a:lstStyle/>
          <a:p>
            <a:pPr marL="0" indent="0">
              <a:buNone/>
            </a:pPr>
            <a:r>
              <a:rPr lang="en-US" sz="1800" dirty="0">
                <a:solidFill>
                  <a:srgbClr val="067ED8"/>
                </a:solidFill>
              </a:rPr>
              <a:t>Create two scatter plots comparing two variables and provide your analysis on correlation and causation. Remember, covariance, Pearson’s correlation, and Non-Linear Relationships should also be considered during your analysis (Chapter 7).</a:t>
            </a:r>
          </a:p>
          <a:p>
            <a:r>
              <a:rPr lang="en-US" sz="1800" dirty="0"/>
              <a:t>The scatterplot shows a weak relationship between the variables.</a:t>
            </a:r>
          </a:p>
          <a:p>
            <a:r>
              <a:rPr lang="en-US" sz="1800" dirty="0"/>
              <a:t>Plotting percentiles of hospitalization versus deaths suggests that the relationship is non-linear.  The hospitalization increases more quickly in the range of hospitalization counts from 5 to 15.  After that, the effect is weaker. </a:t>
            </a:r>
          </a:p>
          <a:p>
            <a:r>
              <a:rPr lang="en-US" sz="1800" dirty="0"/>
              <a:t>The scatterplot also indicates the mortality rates of the COVID 19 virus were higher in the range of hospitalization counts from 0 to 15.</a:t>
            </a:r>
          </a:p>
          <a:p>
            <a:endParaRPr lang="en-US" sz="1300" dirty="0"/>
          </a:p>
          <a:p>
            <a:endParaRPr lang="en-US" sz="1300" dirty="0"/>
          </a:p>
        </p:txBody>
      </p:sp>
      <p:pic>
        <p:nvPicPr>
          <p:cNvPr id="7" name="Picture 6">
            <a:extLst>
              <a:ext uri="{FF2B5EF4-FFF2-40B4-BE49-F238E27FC236}">
                <a16:creationId xmlns:a16="http://schemas.microsoft.com/office/drawing/2014/main" id="{57B2C714-A10E-5EC7-9A9A-6798CEF8F2D0}"/>
              </a:ext>
            </a:extLst>
          </p:cNvPr>
          <p:cNvPicPr>
            <a:picLocks noChangeAspect="1"/>
          </p:cNvPicPr>
          <p:nvPr/>
        </p:nvPicPr>
        <p:blipFill>
          <a:blip r:embed="rId2"/>
          <a:stretch>
            <a:fillRect/>
          </a:stretch>
        </p:blipFill>
        <p:spPr>
          <a:xfrm>
            <a:off x="7481049" y="1600492"/>
            <a:ext cx="4621307" cy="3371850"/>
          </a:xfrm>
          <a:prstGeom prst="rect">
            <a:avLst/>
          </a:prstGeom>
        </p:spPr>
      </p:pic>
    </p:spTree>
    <p:extLst>
      <p:ext uri="{BB962C8B-B14F-4D97-AF65-F5344CB8AC3E}">
        <p14:creationId xmlns:p14="http://schemas.microsoft.com/office/powerpoint/2010/main" val="3123596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47926351-6127-C101-8546-D2BF7079705A}"/>
              </a:ext>
            </a:extLst>
          </p:cNvPr>
          <p:cNvSpPr>
            <a:spLocks noGrp="1"/>
          </p:cNvSpPr>
          <p:nvPr>
            <p:ph type="title"/>
          </p:nvPr>
        </p:nvSpPr>
        <p:spPr>
          <a:xfrm>
            <a:off x="838200" y="365125"/>
            <a:ext cx="10515599" cy="1325563"/>
          </a:xfrm>
        </p:spPr>
        <p:txBody>
          <a:bodyPr>
            <a:normAutofit/>
          </a:bodyPr>
          <a:lstStyle/>
          <a:p>
            <a:r>
              <a:rPr lang="en-US" dirty="0"/>
              <a:t>Hypothesis</a:t>
            </a:r>
            <a:r>
              <a:rPr lang="en-US" b="0" i="0" dirty="0">
                <a:effectLst/>
                <a:latin typeface="arial" panose="020B0604020202020204" pitchFamily="34" charset="0"/>
              </a:rPr>
              <a:t> </a:t>
            </a:r>
            <a:r>
              <a:rPr lang="en-US" dirty="0"/>
              <a:t>testing</a:t>
            </a:r>
          </a:p>
        </p:txBody>
      </p:sp>
      <p:sp>
        <p:nvSpPr>
          <p:cNvPr id="3" name="Content Placeholder 2">
            <a:extLst>
              <a:ext uri="{FF2B5EF4-FFF2-40B4-BE49-F238E27FC236}">
                <a16:creationId xmlns:a16="http://schemas.microsoft.com/office/drawing/2014/main" id="{02C8240E-2AF5-030B-011E-AAD8AA523127}"/>
              </a:ext>
            </a:extLst>
          </p:cNvPr>
          <p:cNvSpPr>
            <a:spLocks noGrp="1"/>
          </p:cNvSpPr>
          <p:nvPr>
            <p:ph idx="1"/>
          </p:nvPr>
        </p:nvSpPr>
        <p:spPr>
          <a:xfrm>
            <a:off x="838199" y="1825625"/>
            <a:ext cx="6688451" cy="4351338"/>
          </a:xfrm>
        </p:spPr>
        <p:txBody>
          <a:bodyPr>
            <a:normAutofit fontScale="85000" lnSpcReduction="10000"/>
          </a:bodyPr>
          <a:lstStyle/>
          <a:p>
            <a:pPr marL="0" indent="0">
              <a:buNone/>
            </a:pPr>
            <a:r>
              <a:rPr lang="en-US" sz="2000" dirty="0">
                <a:solidFill>
                  <a:srgbClr val="067ED8"/>
                </a:solidFill>
              </a:rPr>
              <a:t>Conduct a test on your hypothesis using one of the methods covered in Chapter 9.</a:t>
            </a:r>
          </a:p>
          <a:p>
            <a:pPr marL="0" indent="0">
              <a:buNone/>
            </a:pPr>
            <a:endParaRPr lang="en-US" sz="2000" dirty="0"/>
          </a:p>
          <a:p>
            <a:pPr marL="0" indent="0">
              <a:buNone/>
            </a:pPr>
            <a:r>
              <a:rPr lang="en-US" sz="2000" b="1" dirty="0"/>
              <a:t>Conclusions of Hypothesis testing and comparing resampling versus permutations:</a:t>
            </a:r>
          </a:p>
          <a:p>
            <a:pPr marL="0" indent="0">
              <a:buNone/>
            </a:pPr>
            <a:endParaRPr lang="en-US" sz="2000" dirty="0"/>
          </a:p>
          <a:p>
            <a:pPr>
              <a:buFont typeface="Wingdings" panose="05000000000000000000" pitchFamily="2" charset="2"/>
              <a:buChar char="Ø"/>
            </a:pPr>
            <a:r>
              <a:rPr lang="en-US" sz="2000" dirty="0"/>
              <a:t>The week_start date filter has been applied on death_count variable to extract 2 dataframe [ </a:t>
            </a:r>
            <a:r>
              <a:rPr lang="en-US" sz="2000" b="1" dirty="0"/>
              <a:t>deaths_first_range </a:t>
            </a:r>
            <a:r>
              <a:rPr lang="en-US" sz="2000" dirty="0"/>
              <a:t>and </a:t>
            </a:r>
            <a:r>
              <a:rPr lang="en-US" sz="2000" b="1" dirty="0"/>
              <a:t>deaths_second_range </a:t>
            </a:r>
            <a:r>
              <a:rPr lang="en-US" sz="2000" dirty="0"/>
              <a:t>]</a:t>
            </a:r>
          </a:p>
          <a:p>
            <a:pPr>
              <a:buFont typeface="Wingdings" panose="05000000000000000000" pitchFamily="2" charset="2"/>
              <a:buChar char="Ø"/>
            </a:pPr>
            <a:r>
              <a:rPr lang="en-US" sz="2000" dirty="0"/>
              <a:t>Using resampling instead of permutation has very little effect on the results.</a:t>
            </a:r>
          </a:p>
          <a:p>
            <a:pPr>
              <a:buFont typeface="Wingdings" panose="05000000000000000000" pitchFamily="2" charset="2"/>
              <a:buChar char="Ø"/>
            </a:pPr>
            <a:r>
              <a:rPr lang="en-US" sz="2000" dirty="0"/>
              <a:t>Both the models [resampling and permutations] are based on slightly difference assumptions, and in this example, there is no compelling reason to choose one or the other.</a:t>
            </a:r>
          </a:p>
          <a:p>
            <a:pPr>
              <a:buFont typeface="Wingdings" panose="05000000000000000000" pitchFamily="2" charset="2"/>
              <a:buChar char="Ø"/>
            </a:pPr>
            <a:r>
              <a:rPr lang="en-US" sz="2000" dirty="0"/>
              <a:t>But in general p-values depend on the choice of the null hypothesis;</a:t>
            </a:r>
          </a:p>
          <a:p>
            <a:pPr>
              <a:buFont typeface="Wingdings" panose="05000000000000000000" pitchFamily="2" charset="2"/>
              <a:buChar char="Ø"/>
            </a:pPr>
            <a:r>
              <a:rPr lang="en-US" sz="2000" dirty="0"/>
              <a:t>Also, the different models can yield very different results.</a:t>
            </a:r>
          </a:p>
          <a:p>
            <a:endParaRPr lang="en-US" sz="2000" dirty="0"/>
          </a:p>
        </p:txBody>
      </p:sp>
      <p:sp>
        <p:nvSpPr>
          <p:cNvPr id="14" name="Oval 13">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3E96F890-252E-B7F3-FBC4-A99D918A0273}"/>
              </a:ext>
            </a:extLst>
          </p:cNvPr>
          <p:cNvPicPr>
            <a:picLocks noChangeAspect="1"/>
          </p:cNvPicPr>
          <p:nvPr/>
        </p:nvPicPr>
        <p:blipFill>
          <a:blip r:embed="rId2"/>
          <a:stretch>
            <a:fillRect/>
          </a:stretch>
        </p:blipFill>
        <p:spPr>
          <a:xfrm>
            <a:off x="7526651" y="1921517"/>
            <a:ext cx="4221597" cy="2266629"/>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Tree>
    <p:extLst>
      <p:ext uri="{BB962C8B-B14F-4D97-AF65-F5344CB8AC3E}">
        <p14:creationId xmlns:p14="http://schemas.microsoft.com/office/powerpoint/2010/main" val="3926275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BFC283-CB6F-AA43-815C-D507942D61A9}"/>
              </a:ext>
            </a:extLst>
          </p:cNvPr>
          <p:cNvSpPr>
            <a:spLocks noGrp="1"/>
          </p:cNvSpPr>
          <p:nvPr>
            <p:ph type="title"/>
          </p:nvPr>
        </p:nvSpPr>
        <p:spPr>
          <a:xfrm>
            <a:off x="4572000" y="180392"/>
            <a:ext cx="7290317" cy="721567"/>
          </a:xfrm>
        </p:spPr>
        <p:txBody>
          <a:bodyPr>
            <a:normAutofit/>
          </a:bodyPr>
          <a:lstStyle/>
          <a:p>
            <a:r>
              <a:rPr lang="en-US" dirty="0"/>
              <a:t>Project  Agenda</a:t>
            </a:r>
          </a:p>
        </p:txBody>
      </p:sp>
      <p:pic>
        <p:nvPicPr>
          <p:cNvPr id="31" name="Picture 4" descr="Calculator on a notebook">
            <a:extLst>
              <a:ext uri="{FF2B5EF4-FFF2-40B4-BE49-F238E27FC236}">
                <a16:creationId xmlns:a16="http://schemas.microsoft.com/office/drawing/2014/main" id="{38F7FFE3-7938-A5E0-24DE-45615151188A}"/>
              </a:ext>
            </a:extLst>
          </p:cNvPr>
          <p:cNvPicPr>
            <a:picLocks noChangeAspect="1"/>
          </p:cNvPicPr>
          <p:nvPr/>
        </p:nvPicPr>
        <p:blipFill rotWithShape="1">
          <a:blip r:embed="rId2"/>
          <a:srcRect l="34703" r="28751"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2" name="Content Placeholder 2">
            <a:extLst>
              <a:ext uri="{FF2B5EF4-FFF2-40B4-BE49-F238E27FC236}">
                <a16:creationId xmlns:a16="http://schemas.microsoft.com/office/drawing/2014/main" id="{26CC0F17-D2E2-14F4-ACFC-8A64CFC0A10E}"/>
              </a:ext>
            </a:extLst>
          </p:cNvPr>
          <p:cNvSpPr>
            <a:spLocks noGrp="1"/>
          </p:cNvSpPr>
          <p:nvPr>
            <p:ph idx="1"/>
          </p:nvPr>
        </p:nvSpPr>
        <p:spPr>
          <a:xfrm>
            <a:off x="4223657" y="909813"/>
            <a:ext cx="7906139" cy="5889093"/>
          </a:xfrm>
        </p:spPr>
        <p:txBody>
          <a:bodyPr anchor="t">
            <a:noAutofit/>
          </a:bodyPr>
          <a:lstStyle/>
          <a:p>
            <a:pPr>
              <a:buFont typeface="+mj-lt"/>
              <a:buAutoNum type="arabicPeriod"/>
            </a:pPr>
            <a:r>
              <a:rPr lang="en-US" sz="1000" dirty="0"/>
              <a:t>Project dataset dataset</a:t>
            </a:r>
          </a:p>
          <a:p>
            <a:pPr marL="514350" indent="-514350">
              <a:buFont typeface="+mj-lt"/>
              <a:buAutoNum type="arabicPeriod"/>
            </a:pPr>
            <a:r>
              <a:rPr lang="en-US" sz="1000" dirty="0"/>
              <a:t>A PowerPoint presentation outlining your statistical question/hypothesis</a:t>
            </a:r>
          </a:p>
          <a:p>
            <a:pPr marL="971550" lvl="1" indent="-514350">
              <a:buFont typeface="+mj-lt"/>
              <a:buAutoNum type="romanUcPeriod"/>
            </a:pPr>
            <a:r>
              <a:rPr lang="en-US" sz="1000" dirty="0"/>
              <a:t>A minimum of 5 variables in your dataset used during your analysis (for help with selecting, the author made his selection on page 6 of your book). Consider what you think could have an impact on your question – remember this is never perfect, so don’t be worried if you miss one (Chapter 1).</a:t>
            </a:r>
          </a:p>
          <a:p>
            <a:pPr marL="971550" lvl="1" indent="-514350">
              <a:buFont typeface="+mj-lt"/>
              <a:buAutoNum type="romanUcPeriod"/>
            </a:pPr>
            <a:r>
              <a:rPr lang="en-US" sz="1000" dirty="0"/>
              <a:t>Describe what the 5 variables mean in the dataset (Chapter 1).</a:t>
            </a:r>
          </a:p>
          <a:p>
            <a:pPr marL="971550" lvl="1" indent="-514350">
              <a:buFont typeface="+mj-lt"/>
              <a:buAutoNum type="romanUcPeriod"/>
            </a:pPr>
            <a:r>
              <a:rPr lang="en-US" sz="1000" dirty="0"/>
              <a:t>Include a histogram of each of the 5 variables – in your summary and analysis, identify any outliers and explain the reasoning for them being outliers and how you believe they should be handled (Chapter 2).</a:t>
            </a:r>
          </a:p>
          <a:p>
            <a:pPr marL="971550" lvl="1" indent="-514350">
              <a:buFont typeface="+mj-lt"/>
              <a:buAutoNum type="romanUcPeriod"/>
            </a:pPr>
            <a:r>
              <a:rPr lang="en-US" sz="1000" dirty="0"/>
              <a:t>Include the other descriptive characteristics about the variables: Mean, Mode, Spread, and Tails (Chapter 2).</a:t>
            </a:r>
          </a:p>
          <a:p>
            <a:pPr marL="971550" lvl="1" indent="-514350">
              <a:buFont typeface="+mj-lt"/>
              <a:buAutoNum type="romanUcPeriod"/>
            </a:pPr>
            <a:r>
              <a:rPr lang="en-US" sz="1000" dirty="0"/>
              <a:t>Using pg. 29 of your text as an example, compare two scenarios in your data using a PMF. Reminder, this isn’t comparing two variables against each other – it is the same variable, but a different scenario. Almost like a filter. The example in the book is first babies compared to all other babies, it is still the same variable, but breaking the data out based on criteria we are exploring (Chapter 3).</a:t>
            </a:r>
          </a:p>
          <a:p>
            <a:pPr marL="971550" lvl="1" indent="-514350">
              <a:buFont typeface="+mj-lt"/>
              <a:buAutoNum type="romanUcPeriod"/>
            </a:pPr>
            <a:r>
              <a:rPr lang="en-US" sz="1000" dirty="0"/>
              <a:t>Create 1 CDF with one of your variables, using page 41-44 as your guide, what does this tell you about your variable and how does it address the question you are trying to answer (Chapter 4).</a:t>
            </a:r>
          </a:p>
          <a:p>
            <a:pPr marL="971550" lvl="1" indent="-514350">
              <a:buFont typeface="+mj-lt"/>
              <a:buAutoNum type="romanUcPeriod"/>
            </a:pPr>
            <a:r>
              <a:rPr lang="en-US" sz="1000" dirty="0"/>
              <a:t>Plot 1 analytical distribution and provide your analysis on how it applies to the dataset you have chosen (Chapter 5).</a:t>
            </a:r>
          </a:p>
          <a:p>
            <a:pPr marL="971550" lvl="1" indent="-514350">
              <a:buFont typeface="+mj-lt"/>
              <a:buAutoNum type="romanUcPeriod"/>
            </a:pPr>
            <a:r>
              <a:rPr lang="en-US" sz="1000" dirty="0"/>
              <a:t>Create two scatter plots comparing two variables and provide your analysis on correlation and causation. Remember, covariance, Pearson’s correlation, and Non-Linear Relationships should also be considered during your analysis (Chapter 7).</a:t>
            </a:r>
          </a:p>
          <a:p>
            <a:pPr marL="971550" lvl="1" indent="-514350">
              <a:buFont typeface="+mj-lt"/>
              <a:buAutoNum type="romanUcPeriod"/>
            </a:pPr>
            <a:r>
              <a:rPr lang="en-US" sz="1000" dirty="0"/>
              <a:t>Conduct a test on your hypothesis using one of the methods covered in Chapter 9.</a:t>
            </a:r>
          </a:p>
          <a:p>
            <a:pPr marL="971550" lvl="1" indent="-514350">
              <a:buFont typeface="+mj-lt"/>
              <a:buAutoNum type="romanUcPeriod"/>
            </a:pPr>
            <a:r>
              <a:rPr lang="en-US" sz="1000" dirty="0"/>
              <a:t>For this project, conduct a regression analysis on either one dependent and one explanatory variable, or multiple explanatory variables (Chapter 10 &amp; 11).</a:t>
            </a:r>
          </a:p>
          <a:p>
            <a:pPr marL="514350" indent="-514350">
              <a:buFont typeface="+mj-lt"/>
              <a:buAutoNum type="arabicPeriod"/>
            </a:pPr>
            <a:r>
              <a:rPr lang="en-US" sz="1000" dirty="0"/>
              <a:t>Your code or screenshots of your code</a:t>
            </a:r>
          </a:p>
          <a:p>
            <a:pPr marL="514350" indent="-514350">
              <a:buFont typeface="+mj-lt"/>
              <a:buAutoNum type="arabicPeriod"/>
            </a:pPr>
            <a:r>
              <a:rPr lang="en-US" sz="1000" dirty="0"/>
              <a:t>A 250-500-word paper summarizing the following: Statistical/Hypothetical Question</a:t>
            </a:r>
          </a:p>
          <a:p>
            <a:pPr marL="514350" indent="-514350">
              <a:buFont typeface="+mj-lt"/>
              <a:buAutoNum type="arabicPeriod"/>
            </a:pPr>
            <a:r>
              <a:rPr lang="en-US" sz="1000" dirty="0"/>
              <a:t>Outcome of your EDA</a:t>
            </a:r>
          </a:p>
          <a:p>
            <a:pPr marL="514350" indent="-514350">
              <a:buFont typeface="+mj-lt"/>
              <a:buAutoNum type="arabicPeriod"/>
            </a:pPr>
            <a:r>
              <a:rPr lang="en-US" sz="1000" dirty="0"/>
              <a:t>What do you feel was missed during the analysis?</a:t>
            </a:r>
          </a:p>
          <a:p>
            <a:pPr marL="514350" indent="-514350">
              <a:buFont typeface="+mj-lt"/>
              <a:buAutoNum type="arabicPeriod"/>
            </a:pPr>
            <a:r>
              <a:rPr lang="en-US" sz="1000" dirty="0"/>
              <a:t>Were there any variables you felt could have helped in the analysis?</a:t>
            </a:r>
          </a:p>
          <a:p>
            <a:pPr marL="514350" indent="-514350">
              <a:buFont typeface="+mj-lt"/>
              <a:buAutoNum type="arabicPeriod"/>
            </a:pPr>
            <a:r>
              <a:rPr lang="en-US" sz="1000" dirty="0"/>
              <a:t>Were there any assumptions made you felt were incorrect?</a:t>
            </a:r>
          </a:p>
          <a:p>
            <a:pPr marL="514350" indent="-514350">
              <a:buFont typeface="+mj-lt"/>
              <a:buAutoNum type="arabicPeriod"/>
            </a:pPr>
            <a:r>
              <a:rPr lang="en-US" sz="1000" dirty="0"/>
              <a:t>What challenges did you face, what did you not fully understand?</a:t>
            </a:r>
          </a:p>
          <a:p>
            <a:pPr marL="514350" indent="-514350">
              <a:buFont typeface="+mj-lt"/>
              <a:buAutoNum type="arabicPeriod"/>
            </a:pPr>
            <a:r>
              <a:rPr lang="en-US" sz="1000" dirty="0"/>
              <a:t>Submit a link to your repository to the assignment link during the final week of class.</a:t>
            </a:r>
          </a:p>
        </p:txBody>
      </p:sp>
    </p:spTree>
    <p:extLst>
      <p:ext uri="{BB962C8B-B14F-4D97-AF65-F5344CB8AC3E}">
        <p14:creationId xmlns:p14="http://schemas.microsoft.com/office/powerpoint/2010/main" val="275817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1AA0DC-F835-6A84-C590-3120D8EC746C}"/>
              </a:ext>
            </a:extLst>
          </p:cNvPr>
          <p:cNvSpPr>
            <a:spLocks noGrp="1"/>
          </p:cNvSpPr>
          <p:nvPr>
            <p:ph type="title"/>
          </p:nvPr>
        </p:nvSpPr>
        <p:spPr>
          <a:xfrm>
            <a:off x="589560" y="277906"/>
            <a:ext cx="5992294" cy="1228821"/>
          </a:xfrm>
        </p:spPr>
        <p:txBody>
          <a:bodyPr anchor="ctr">
            <a:normAutofit/>
          </a:bodyPr>
          <a:lstStyle/>
          <a:p>
            <a:r>
              <a:rPr lang="en-US" sz="4000" dirty="0"/>
              <a:t>Regression Testing</a:t>
            </a:r>
          </a:p>
        </p:txBody>
      </p:sp>
      <p:grpSp>
        <p:nvGrpSpPr>
          <p:cNvPr id="16" name="Group 1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7" name="Rectangle 1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1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DA7CCCC-E46F-F70F-1523-1693CB0FE5F9}"/>
              </a:ext>
            </a:extLst>
          </p:cNvPr>
          <p:cNvSpPr>
            <a:spLocks noGrp="1"/>
          </p:cNvSpPr>
          <p:nvPr>
            <p:ph idx="1"/>
          </p:nvPr>
        </p:nvSpPr>
        <p:spPr>
          <a:xfrm>
            <a:off x="590718" y="2330505"/>
            <a:ext cx="6107067" cy="3979585"/>
          </a:xfrm>
        </p:spPr>
        <p:txBody>
          <a:bodyPr anchor="ctr">
            <a:normAutofit/>
          </a:bodyPr>
          <a:lstStyle/>
          <a:p>
            <a:pPr marL="0" indent="0">
              <a:buNone/>
            </a:pPr>
            <a:r>
              <a:rPr lang="en-US" sz="2000" dirty="0">
                <a:solidFill>
                  <a:srgbClr val="067ED8"/>
                </a:solidFill>
              </a:rPr>
              <a:t>For this project, conduct a regression analysis on either one dependent and one explanatory variable, or multiple explanatory variables (Chapter 10 &amp; 11)</a:t>
            </a:r>
          </a:p>
          <a:p>
            <a:endParaRPr lang="en-US" sz="2000" dirty="0"/>
          </a:p>
          <a:p>
            <a:r>
              <a:rPr lang="en-US" sz="2000" b="0" i="0" u="none" strike="noStrike" baseline="0" dirty="0">
                <a:latin typeface="CMTT12"/>
              </a:rPr>
              <a:t>smf.ols </a:t>
            </a:r>
            <a:r>
              <a:rPr lang="en-US" sz="2000" b="0" i="0" u="none" strike="noStrike" baseline="0" dirty="0">
                <a:latin typeface="CMR12"/>
              </a:rPr>
              <a:t>takes the formula string and the DataFrame, </a:t>
            </a:r>
            <a:r>
              <a:rPr lang="en-US" sz="2000" b="0" i="0" u="none" strike="noStrike" baseline="0" dirty="0">
                <a:latin typeface="CMTT12"/>
              </a:rPr>
              <a:t>death_counts from COVID 19 datasets</a:t>
            </a:r>
            <a:r>
              <a:rPr lang="en-US" sz="2000" b="0" i="0" u="none" strike="noStrike" baseline="0" dirty="0">
                <a:latin typeface="CMR12"/>
              </a:rPr>
              <a:t> and returns an OLS object that represents the model. The name </a:t>
            </a:r>
            <a:r>
              <a:rPr lang="en-US" sz="2000" b="0" i="0" u="none" strike="noStrike" baseline="0" dirty="0">
                <a:latin typeface="CMTT12"/>
              </a:rPr>
              <a:t>ols </a:t>
            </a:r>
            <a:r>
              <a:rPr lang="en-US" sz="2000" b="0" i="0" u="none" strike="noStrike" baseline="0" dirty="0">
                <a:latin typeface="CMR12"/>
              </a:rPr>
              <a:t>stands for “ordinar least squares."</a:t>
            </a:r>
          </a:p>
          <a:p>
            <a:r>
              <a:rPr lang="en-US" sz="2000" b="0" i="0" u="none" strike="noStrike" baseline="0" dirty="0">
                <a:latin typeface="CMR12"/>
              </a:rPr>
              <a:t>The </a:t>
            </a:r>
            <a:r>
              <a:rPr lang="en-US" sz="2000" b="0" i="0" u="none" strike="noStrike" baseline="0" dirty="0">
                <a:latin typeface="CMTT12"/>
              </a:rPr>
              <a:t>fit </a:t>
            </a:r>
            <a:r>
              <a:rPr lang="en-US" sz="2000" b="0" i="0" u="none" strike="noStrike" baseline="0" dirty="0">
                <a:latin typeface="CMR12"/>
              </a:rPr>
              <a:t>method fits the model to the dataset and returns a RegressionResult object that contains the results.</a:t>
            </a:r>
            <a:endParaRPr lang="en-US" sz="2000" dirty="0"/>
          </a:p>
          <a:p>
            <a:endParaRPr lang="en-US" sz="2000" dirty="0"/>
          </a:p>
        </p:txBody>
      </p:sp>
      <p:sp>
        <p:nvSpPr>
          <p:cNvPr id="22" name="Rectangle 2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83DB7F1-B39A-629B-9DA2-D1692D0B7895}"/>
              </a:ext>
            </a:extLst>
          </p:cNvPr>
          <p:cNvPicPr>
            <a:picLocks noChangeAspect="1"/>
          </p:cNvPicPr>
          <p:nvPr/>
        </p:nvPicPr>
        <p:blipFill>
          <a:blip r:embed="rId2"/>
          <a:stretch>
            <a:fillRect/>
          </a:stretch>
        </p:blipFill>
        <p:spPr>
          <a:xfrm>
            <a:off x="7409459" y="581892"/>
            <a:ext cx="3745361" cy="2518756"/>
          </a:xfrm>
          <a:prstGeom prst="rect">
            <a:avLst/>
          </a:prstGeom>
        </p:spPr>
      </p:pic>
      <p:sp>
        <p:nvSpPr>
          <p:cNvPr id="26" name="Rectangle 25">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126114F-693E-1B2A-1D2C-DC563C8BF73C}"/>
              </a:ext>
            </a:extLst>
          </p:cNvPr>
          <p:cNvPicPr>
            <a:picLocks noChangeAspect="1"/>
          </p:cNvPicPr>
          <p:nvPr/>
        </p:nvPicPr>
        <p:blipFill>
          <a:blip r:embed="rId3"/>
          <a:stretch>
            <a:fillRect/>
          </a:stretch>
        </p:blipFill>
        <p:spPr>
          <a:xfrm>
            <a:off x="7578913" y="3707894"/>
            <a:ext cx="3404589" cy="2518756"/>
          </a:xfrm>
          <a:prstGeom prst="rect">
            <a:avLst/>
          </a:prstGeom>
        </p:spPr>
      </p:pic>
      <p:sp>
        <p:nvSpPr>
          <p:cNvPr id="9" name="TextBox 8">
            <a:extLst>
              <a:ext uri="{FF2B5EF4-FFF2-40B4-BE49-F238E27FC236}">
                <a16:creationId xmlns:a16="http://schemas.microsoft.com/office/drawing/2014/main" id="{A6175FFA-AD77-B611-1DA4-9E4B9C479148}"/>
              </a:ext>
            </a:extLst>
          </p:cNvPr>
          <p:cNvSpPr txBox="1"/>
          <p:nvPr/>
        </p:nvSpPr>
        <p:spPr>
          <a:xfrm>
            <a:off x="739588" y="2274838"/>
            <a:ext cx="6118412" cy="723275"/>
          </a:xfrm>
          <a:prstGeom prst="rect">
            <a:avLst/>
          </a:prstGeom>
          <a:noFill/>
        </p:spPr>
        <p:txBody>
          <a:bodyPr wrap="square">
            <a:spAutoFit/>
          </a:bodyPr>
          <a:lstStyle/>
          <a:p>
            <a:pPr algn="l">
              <a:spcAft>
                <a:spcPts val="600"/>
              </a:spcAft>
            </a:pPr>
            <a:endParaRPr lang="en-US" b="0" i="0" u="none" strike="noStrike" baseline="0" dirty="0">
              <a:latin typeface="CMTT12"/>
            </a:endParaRPr>
          </a:p>
          <a:p>
            <a:pPr algn="l">
              <a:spcAft>
                <a:spcPts val="600"/>
              </a:spcAft>
            </a:pPr>
            <a:endParaRPr lang="en-US" dirty="0">
              <a:latin typeface="CMTT12"/>
            </a:endParaRPr>
          </a:p>
        </p:txBody>
      </p:sp>
    </p:spTree>
    <p:extLst>
      <p:ext uri="{BB962C8B-B14F-4D97-AF65-F5344CB8AC3E}">
        <p14:creationId xmlns:p14="http://schemas.microsoft.com/office/powerpoint/2010/main" val="640336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 name="Freeform: Shape 36">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close-up of a sign&#10;&#10;Description automatically generated">
            <a:extLst>
              <a:ext uri="{FF2B5EF4-FFF2-40B4-BE49-F238E27FC236}">
                <a16:creationId xmlns:a16="http://schemas.microsoft.com/office/drawing/2014/main" id="{F9DD8A0D-E648-4559-8DDE-3B6D53A5DF34}"/>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27" r="4210"/>
          <a:stretch/>
        </p:blipFill>
        <p:spPr>
          <a:xfrm>
            <a:off x="6541053" y="1648503"/>
            <a:ext cx="4777381" cy="338828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9" name="Arc 38">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3880BD-F75C-4B36-9C99-F50B5836FB47}"/>
              </a:ext>
            </a:extLst>
          </p:cNvPr>
          <p:cNvSpPr>
            <a:spLocks noGrp="1"/>
          </p:cNvSpPr>
          <p:nvPr>
            <p:ph type="title"/>
          </p:nvPr>
        </p:nvSpPr>
        <p:spPr>
          <a:xfrm>
            <a:off x="838201" y="479493"/>
            <a:ext cx="5257800" cy="1325563"/>
          </a:xfrm>
        </p:spPr>
        <p:txBody>
          <a:bodyPr>
            <a:normAutofit/>
          </a:bodyPr>
          <a:lstStyle/>
          <a:p>
            <a:r>
              <a:rPr lang="en-US" b="1" dirty="0"/>
              <a:t>References</a:t>
            </a:r>
          </a:p>
        </p:txBody>
      </p:sp>
      <p:sp>
        <p:nvSpPr>
          <p:cNvPr id="27" name="Content Placeholder 2">
            <a:extLst>
              <a:ext uri="{FF2B5EF4-FFF2-40B4-BE49-F238E27FC236}">
                <a16:creationId xmlns:a16="http://schemas.microsoft.com/office/drawing/2014/main" id="{B820CEB8-A7C3-474F-B74B-2C752E3D614B}"/>
              </a:ext>
            </a:extLst>
          </p:cNvPr>
          <p:cNvSpPr>
            <a:spLocks noGrp="1"/>
          </p:cNvSpPr>
          <p:nvPr>
            <p:ph idx="1"/>
          </p:nvPr>
        </p:nvSpPr>
        <p:spPr>
          <a:xfrm>
            <a:off x="304800" y="1984443"/>
            <a:ext cx="5871881" cy="4192520"/>
          </a:xfrm>
        </p:spPr>
        <p:txBody>
          <a:bodyPr>
            <a:normAutofit fontScale="92500" lnSpcReduction="20000"/>
          </a:bodyPr>
          <a:lstStyle/>
          <a:p>
            <a:pPr fontAlgn="base">
              <a:spcBef>
                <a:spcPts val="0"/>
              </a:spcBef>
              <a:spcAft>
                <a:spcPts val="600"/>
              </a:spcAft>
            </a:pPr>
            <a:r>
              <a:rPr lang="en-US" sz="2200" dirty="0">
                <a:latin typeface="Calibri" panose="020F0502020204030204" pitchFamily="34" charset="0"/>
                <a:ea typeface="SimSun" panose="02010600030101010101" pitchFamily="2" charset="-122"/>
                <a:cs typeface="Times New Roman" panose="02020603050405020304" pitchFamily="18" charset="0"/>
              </a:rPr>
              <a:t>GITHUB Repository : </a:t>
            </a:r>
            <a:r>
              <a:rPr lang="en-US" sz="2200" dirty="0">
                <a:solidFill>
                  <a:srgbClr val="287AD7"/>
                </a:solidFill>
                <a:latin typeface="Calibri" panose="020F0502020204030204" pitchFamily="34" charset="0"/>
                <a:ea typeface="SimSun" panose="02010600030101010101" pitchFamily="2" charset="-122"/>
                <a:cs typeface="Times New Roman" panose="02020603050405020304" pitchFamily="18" charset="0"/>
                <a:hlinkClick r:id="rId4">
                  <a:extLst>
                    <a:ext uri="{A12FA001-AC4F-418D-AE19-62706E023703}">
                      <ahyp:hlinkClr xmlns:ahyp="http://schemas.microsoft.com/office/drawing/2018/hyperlinkcolor" val="tx"/>
                    </a:ext>
                  </a:extLst>
                </a:hlinkClick>
              </a:rPr>
              <a:t>https://github.com/santoshgithub100/DSC530_TermEndProject</a:t>
            </a:r>
            <a:endParaRPr lang="en-US" sz="2200" dirty="0">
              <a:solidFill>
                <a:srgbClr val="287AD7"/>
              </a:solidFill>
              <a:latin typeface="Calibri" panose="020F0502020204030204" pitchFamily="34" charset="0"/>
              <a:ea typeface="SimSun" panose="02010600030101010101" pitchFamily="2" charset="-122"/>
              <a:cs typeface="Times New Roman" panose="02020603050405020304" pitchFamily="18" charset="0"/>
            </a:endParaRPr>
          </a:p>
          <a:p>
            <a:pPr fontAlgn="base">
              <a:spcBef>
                <a:spcPts val="0"/>
              </a:spcBef>
              <a:spcAft>
                <a:spcPts val="600"/>
              </a:spcAft>
            </a:pPr>
            <a:endParaRPr lang="en-US" sz="2200" dirty="0">
              <a:latin typeface="Calibri" panose="020F0502020204030204" pitchFamily="34" charset="0"/>
              <a:ea typeface="SimSun" panose="02010600030101010101" pitchFamily="2" charset="-122"/>
              <a:cs typeface="Times New Roman" panose="02020603050405020304" pitchFamily="18" charset="0"/>
            </a:endParaRPr>
          </a:p>
          <a:p>
            <a:pPr fontAlgn="base">
              <a:spcBef>
                <a:spcPts val="0"/>
              </a:spcBef>
              <a:spcAft>
                <a:spcPts val="600"/>
              </a:spcAft>
            </a:pPr>
            <a:r>
              <a:rPr lang="en-US" sz="2200" dirty="0">
                <a:latin typeface="Calibri" panose="020F0502020204030204" pitchFamily="34" charset="0"/>
                <a:ea typeface="SimSun" panose="02010600030101010101" pitchFamily="2" charset="-122"/>
                <a:cs typeface="Times New Roman" panose="02020603050405020304" pitchFamily="18" charset="0"/>
              </a:rPr>
              <a:t>PMF and CDF</a:t>
            </a:r>
            <a:r>
              <a:rPr lang="en-US" sz="2200" dirty="0">
                <a:effectLst/>
                <a:latin typeface="Calibri" panose="020F0502020204030204" pitchFamily="34" charset="0"/>
                <a:ea typeface="SimSun" panose="02010600030101010101" pitchFamily="2" charset="-122"/>
                <a:cs typeface="Times New Roman" panose="02020603050405020304" pitchFamily="18" charset="0"/>
              </a:rPr>
              <a:t>:  </a:t>
            </a:r>
            <a:r>
              <a:rPr lang="en-US" sz="2200" dirty="0">
                <a:solidFill>
                  <a:srgbClr val="287AD7"/>
                </a:solidFill>
                <a:latin typeface="Calibri" panose="020F0502020204030204" pitchFamily="34" charset="0"/>
                <a:ea typeface="SimSun" panose="02010600030101010101" pitchFamily="2" charset="-122"/>
                <a:cs typeface="Times New Roman" panose="02020603050405020304" pitchFamily="18" charset="0"/>
              </a:rPr>
              <a:t>https://towardsdatascience.com/probability-distribution-functions-demystified-a6e882759af3</a:t>
            </a:r>
          </a:p>
          <a:p>
            <a:pPr fontAlgn="base">
              <a:spcBef>
                <a:spcPts val="0"/>
              </a:spcBef>
              <a:spcAft>
                <a:spcPts val="600"/>
              </a:spcAft>
            </a:pPr>
            <a:endParaRPr lang="en-US" sz="2200" dirty="0">
              <a:solidFill>
                <a:srgbClr val="287AD7"/>
              </a:solidFill>
              <a:latin typeface="Calibri" panose="020F0502020204030204" pitchFamily="34" charset="0"/>
              <a:ea typeface="SimSun" panose="02010600030101010101" pitchFamily="2" charset="-122"/>
              <a:cs typeface="Times New Roman" panose="02020603050405020304" pitchFamily="18" charset="0"/>
            </a:endParaRPr>
          </a:p>
          <a:p>
            <a:pPr fontAlgn="base">
              <a:spcBef>
                <a:spcPts val="0"/>
              </a:spcBef>
              <a:spcAft>
                <a:spcPts val="600"/>
              </a:spcAft>
            </a:pPr>
            <a:r>
              <a:rPr lang="en-US" sz="2200" dirty="0">
                <a:latin typeface="Calibri" panose="020F0502020204030204" pitchFamily="34" charset="0"/>
                <a:ea typeface="SimSun" panose="02010600030101010101" pitchFamily="2" charset="-122"/>
                <a:cs typeface="Times New Roman" panose="02020603050405020304" pitchFamily="18" charset="0"/>
              </a:rPr>
              <a:t>Multiple and Single Regression: </a:t>
            </a:r>
            <a:r>
              <a:rPr lang="en-US" sz="2200" u="sng" dirty="0">
                <a:solidFill>
                  <a:srgbClr val="287AD7"/>
                </a:solidFill>
                <a:latin typeface="Calibri" panose="020F0502020204030204" pitchFamily="34" charset="0"/>
                <a:ea typeface="SimSun" panose="02010600030101010101" pitchFamily="2" charset="-122"/>
                <a:cs typeface="Times New Roman" panose="02020603050405020304" pitchFamily="18" charset="0"/>
              </a:rPr>
              <a:t>https://www.w3schools.com/python/python_ml_multiple_regression</a:t>
            </a:r>
            <a:r>
              <a:rPr lang="en-US" sz="2200" u="sng">
                <a:solidFill>
                  <a:srgbClr val="287AD7"/>
                </a:solidFill>
                <a:latin typeface="Calibri" panose="020F0502020204030204" pitchFamily="34" charset="0"/>
                <a:ea typeface="SimSun" panose="02010600030101010101" pitchFamily="2" charset="-122"/>
                <a:cs typeface="Times New Roman" panose="02020603050405020304" pitchFamily="18" charset="0"/>
              </a:rPr>
              <a:t>.asp</a:t>
            </a:r>
          </a:p>
          <a:p>
            <a:pPr fontAlgn="base">
              <a:spcBef>
                <a:spcPts val="0"/>
              </a:spcBef>
              <a:spcAft>
                <a:spcPts val="600"/>
              </a:spcAft>
            </a:pPr>
            <a:endParaRPr lang="en-US" sz="2200" u="sng" dirty="0">
              <a:solidFill>
                <a:srgbClr val="287AD7"/>
              </a:solidFill>
              <a:latin typeface="Calibri" panose="020F0502020204030204" pitchFamily="34" charset="0"/>
              <a:ea typeface="SimSun" panose="02010600030101010101" pitchFamily="2" charset="-122"/>
              <a:cs typeface="Times New Roman" panose="02020603050405020304" pitchFamily="18" charset="0"/>
            </a:endParaRPr>
          </a:p>
          <a:p>
            <a:pPr marR="0" fontAlgn="base">
              <a:spcBef>
                <a:spcPts val="0"/>
              </a:spcBef>
              <a:spcAft>
                <a:spcPts val="600"/>
              </a:spcAft>
            </a:pPr>
            <a:r>
              <a:rPr lang="en-US" sz="2200" dirty="0">
                <a:latin typeface="Calibri" panose="020F0502020204030204" pitchFamily="34" charset="0"/>
                <a:ea typeface="SimSun" panose="02010600030101010101" pitchFamily="2" charset="-122"/>
                <a:cs typeface="Times New Roman" panose="02020603050405020304" pitchFamily="18" charset="0"/>
              </a:rPr>
              <a:t>Python Histograms, Plots and Distributions</a:t>
            </a:r>
            <a:r>
              <a:rPr lang="en-US" sz="2200" dirty="0">
                <a:effectLst/>
                <a:latin typeface="Calibri" panose="020F0502020204030204" pitchFamily="34" charset="0"/>
                <a:ea typeface="SimSun" panose="02010600030101010101" pitchFamily="2" charset="-122"/>
                <a:cs typeface="Times New Roman" panose="02020603050405020304" pitchFamily="18" charset="0"/>
              </a:rPr>
              <a:t>:  </a:t>
            </a:r>
            <a:r>
              <a:rPr lang="en-US" sz="2200" u="sng" dirty="0">
                <a:solidFill>
                  <a:srgbClr val="287AD7"/>
                </a:solidFill>
                <a:latin typeface="Calibri" panose="020F0502020204030204" pitchFamily="34" charset="0"/>
                <a:ea typeface="SimSun" panose="02010600030101010101" pitchFamily="2" charset="-122"/>
                <a:cs typeface="Times New Roman" panose="02020603050405020304" pitchFamily="18" charset="0"/>
              </a:rPr>
              <a:t>https://mode.com/python-tutorial/python-histograms-boxplots-and-distributions/</a:t>
            </a:r>
          </a:p>
          <a:p>
            <a:pPr marR="0" fontAlgn="base">
              <a:spcBef>
                <a:spcPts val="0"/>
              </a:spcBef>
              <a:spcAft>
                <a:spcPts val="600"/>
              </a:spcAft>
            </a:pPr>
            <a:endParaRPr lang="en-US" sz="2200" u="sng" dirty="0">
              <a:latin typeface="Calibri" panose="020F0502020204030204" pitchFamily="34" charset="0"/>
              <a:ea typeface="SimSun" panose="02010600030101010101" pitchFamily="2" charset="-122"/>
              <a:cs typeface="Times New Roman" panose="02020603050405020304" pitchFamily="18" charset="0"/>
            </a:endParaRPr>
          </a:p>
          <a:p>
            <a:pPr marR="0" fontAlgn="base">
              <a:spcBef>
                <a:spcPts val="0"/>
              </a:spcBef>
              <a:spcAft>
                <a:spcPts val="600"/>
              </a:spcAft>
            </a:pPr>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77279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TextBox 11"/>
          <p:cNvSpPr txBox="1"/>
          <p:nvPr/>
        </p:nvSpPr>
        <p:spPr>
          <a:xfrm>
            <a:off x="10725912" y="8147304"/>
            <a:ext cx="290464" cy="369332"/>
          </a:xfrm>
          <a:prstGeom prst="rect">
            <a:avLst/>
          </a:prstGeom>
          <a:noFill/>
        </p:spPr>
        <p:txBody>
          <a:bodyPr wrap="none" rtlCol="0">
            <a:spAutoFit/>
          </a:bodyPr>
          <a:lstStyle/>
          <a:p>
            <a:r>
              <a:rPr lang="en-US"/>
              <a:t>  </a:t>
            </a:r>
          </a:p>
        </p:txBody>
      </p:sp>
      <p:sp>
        <p:nvSpPr>
          <p:cNvPr id="7" name="TextBox 6"/>
          <p:cNvSpPr txBox="1"/>
          <p:nvPr/>
        </p:nvSpPr>
        <p:spPr>
          <a:xfrm>
            <a:off x="509451" y="2502813"/>
            <a:ext cx="4923159" cy="861774"/>
          </a:xfrm>
          <a:prstGeom prst="rect">
            <a:avLst/>
          </a:prstGeom>
          <a:noFill/>
        </p:spPr>
        <p:txBody>
          <a:bodyPr wrap="square" rtlCol="0">
            <a:spAutoFit/>
          </a:bodyPr>
          <a:lstStyle/>
          <a:p>
            <a:r>
              <a:rPr lang="en-US" sz="5000" b="1" dirty="0">
                <a:latin typeface="Segoe UI" charset="0"/>
                <a:ea typeface="Segoe UI" charset="0"/>
                <a:cs typeface="Segoe UI" charset="0"/>
              </a:rPr>
              <a:t>    </a:t>
            </a:r>
          </a:p>
        </p:txBody>
      </p:sp>
      <p:cxnSp>
        <p:nvCxnSpPr>
          <p:cNvPr id="9" name="Straight Connector 8"/>
          <p:cNvCxnSpPr>
            <a:cxnSpLocks/>
          </p:cNvCxnSpPr>
          <p:nvPr/>
        </p:nvCxnSpPr>
        <p:spPr>
          <a:xfrm>
            <a:off x="36511" y="2690949"/>
            <a:ext cx="0" cy="496388"/>
          </a:xfrm>
          <a:prstGeom prst="line">
            <a:avLst/>
          </a:prstGeom>
          <a:ln w="76200">
            <a:solidFill>
              <a:srgbClr val="0078D7"/>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857A6AC-058D-49E6-B3FC-AE61BDAE08FE}"/>
              </a:ext>
            </a:extLst>
          </p:cNvPr>
          <p:cNvSpPr txBox="1"/>
          <p:nvPr/>
        </p:nvSpPr>
        <p:spPr>
          <a:xfrm>
            <a:off x="926653" y="6141294"/>
            <a:ext cx="4923159" cy="461665"/>
          </a:xfrm>
          <a:prstGeom prst="rect">
            <a:avLst/>
          </a:prstGeom>
          <a:noFill/>
        </p:spPr>
        <p:txBody>
          <a:bodyPr wrap="square" rtlCol="0" anchor="t">
            <a:spAutoFit/>
          </a:bodyPr>
          <a:lstStyle/>
          <a:p>
            <a:r>
              <a:rPr lang="en-US" sz="1400" b="1" spc="50" dirty="0">
                <a:ea typeface="Segoe UI" charset="0"/>
                <a:cs typeface="Segoe UI" charset="0"/>
              </a:rPr>
              <a:t>BELLEVUE UNIVERSITY : </a:t>
            </a:r>
            <a:r>
              <a:rPr lang="en-US" sz="1400" b="1" spc="50" dirty="0">
                <a:solidFill>
                  <a:srgbClr val="000000"/>
                </a:solidFill>
                <a:ea typeface="SimSun" panose="02010600030101010101" pitchFamily="2" charset="-122"/>
                <a:cs typeface="Times New Roman" panose="02020603050405020304" pitchFamily="18" charset="0"/>
              </a:rPr>
              <a:t>DS530</a:t>
            </a:r>
            <a:r>
              <a:rPr lang="en-US" sz="1400" dirty="0">
                <a:solidFill>
                  <a:srgbClr val="000000"/>
                </a:solidFill>
                <a:effectLst/>
                <a:ea typeface="SimSun" panose="02010600030101010101" pitchFamily="2" charset="-122"/>
                <a:cs typeface="Times New Roman" panose="02020603050405020304" pitchFamily="18" charset="0"/>
              </a:rPr>
              <a:t> Data Exploration and Analysis</a:t>
            </a:r>
          </a:p>
          <a:p>
            <a:endParaRPr lang="en-US" sz="1000" spc="50" dirty="0">
              <a:latin typeface="Segoe UI" charset="0"/>
              <a:ea typeface="Segoe UI" charset="0"/>
              <a:cs typeface="Segoe UI" charset="0"/>
            </a:endParaRPr>
          </a:p>
        </p:txBody>
      </p:sp>
      <p:pic>
        <p:nvPicPr>
          <p:cNvPr id="21" name="Picture 20" descr="A close-up of a sign&#10;&#10;Description automatically generated">
            <a:extLst>
              <a:ext uri="{FF2B5EF4-FFF2-40B4-BE49-F238E27FC236}">
                <a16:creationId xmlns:a16="http://schemas.microsoft.com/office/drawing/2014/main" id="{DD5297C6-4450-4EFD-8681-8653D0C62B7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26655" y="430306"/>
            <a:ext cx="10089722" cy="5325035"/>
          </a:xfrm>
          <a:prstGeom prst="rect">
            <a:avLst/>
          </a:prstGeom>
        </p:spPr>
      </p:pic>
    </p:spTree>
    <p:extLst>
      <p:ext uri="{BB962C8B-B14F-4D97-AF65-F5344CB8AC3E}">
        <p14:creationId xmlns:p14="http://schemas.microsoft.com/office/powerpoint/2010/main" val="3058848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4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1A86D621-9DDA-8D30-C6FF-06A628FE97C1}"/>
              </a:ext>
            </a:extLst>
          </p:cNvPr>
          <p:cNvSpPr>
            <a:spLocks noGrp="1"/>
          </p:cNvSpPr>
          <p:nvPr>
            <p:ph type="title"/>
          </p:nvPr>
        </p:nvSpPr>
        <p:spPr>
          <a:xfrm>
            <a:off x="572493" y="238539"/>
            <a:ext cx="11018520" cy="1434415"/>
          </a:xfrm>
        </p:spPr>
        <p:txBody>
          <a:bodyPr anchor="b">
            <a:normAutofit/>
          </a:bodyPr>
          <a:lstStyle/>
          <a:p>
            <a:br>
              <a:rPr lang="en-US" sz="3000" dirty="0"/>
            </a:br>
            <a:r>
              <a:rPr lang="en-US" sz="3000" dirty="0"/>
              <a:t>Project Title – Covid 19 public health data for Seattle &amp; King county </a:t>
            </a:r>
          </a:p>
        </p:txBody>
      </p:sp>
      <p:sp>
        <p:nvSpPr>
          <p:cNvPr id="5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F7F5F53-B008-2572-B693-97576AD9EA28}"/>
              </a:ext>
            </a:extLst>
          </p:cNvPr>
          <p:cNvSpPr>
            <a:spLocks noGrp="1"/>
          </p:cNvSpPr>
          <p:nvPr>
            <p:ph idx="1"/>
          </p:nvPr>
        </p:nvSpPr>
        <p:spPr>
          <a:xfrm>
            <a:off x="572493" y="2071316"/>
            <a:ext cx="6713552" cy="4119172"/>
          </a:xfrm>
        </p:spPr>
        <p:txBody>
          <a:bodyPr anchor="t">
            <a:normAutofit lnSpcReduction="10000"/>
          </a:bodyPr>
          <a:lstStyle/>
          <a:p>
            <a:pPr>
              <a:buFont typeface="Courier New" panose="02070309020205020404" pitchFamily="49" charset="0"/>
              <a:buChar char="o"/>
            </a:pPr>
            <a:r>
              <a:rPr lang="en-US" sz="1400" dirty="0"/>
              <a:t>The project data set is created based on the outbreak of novel coronavirus (COVID-19) and various data collected by the public health department on Seattle and king county summarizing the COVID-19 epidemic in King County at multiple geographic levels (geo_id, population, week_start, week_end, case_count, hosp_count, death_count, total_hosp_incidental, pcr_test_count, pcr_test_pos_count, pcr_test_pos_percent) on time scales weekly starting from 12/29/2019 to 5/14/2023.</a:t>
            </a:r>
          </a:p>
          <a:p>
            <a:pPr>
              <a:buFont typeface="Courier New" panose="02070309020205020404" pitchFamily="49" charset="0"/>
              <a:buChar char="o"/>
            </a:pPr>
            <a:r>
              <a:rPr lang="en-US" sz="1400" dirty="0"/>
              <a:t>The Variables has been referring to the CDC information depicting the COVID status in the various King County communities. The dataset (8000 plus rows) is populated using an automation scripts.</a:t>
            </a:r>
          </a:p>
          <a:p>
            <a:pPr>
              <a:buFont typeface="Courier New" panose="02070309020205020404" pitchFamily="49" charset="0"/>
              <a:buChar char="o"/>
            </a:pPr>
            <a:r>
              <a:rPr lang="en-US" sz="1400" b="0" i="0" dirty="0"/>
              <a:t>During the pandemic </a:t>
            </a:r>
            <a:r>
              <a:rPr lang="en-US" sz="1400" dirty="0"/>
              <a:t>Centers for Disease Control and Prevention (CDC) </a:t>
            </a:r>
            <a:r>
              <a:rPr lang="en-US" sz="1400" b="0" i="0" dirty="0"/>
              <a:t>was tracking and analyzing the COVID-19 data to project insights into the spread, impact, and severity of the virus, how the PCR test was conducted and overall impact of PCR test </a:t>
            </a:r>
            <a:r>
              <a:rPr lang="en-US" sz="1400" dirty="0"/>
              <a:t>to find Covid positive cases versus Hospitalization cases.</a:t>
            </a:r>
          </a:p>
          <a:p>
            <a:pPr>
              <a:buFont typeface="Courier New" panose="02070309020205020404" pitchFamily="49" charset="0"/>
              <a:buChar char="o"/>
            </a:pPr>
            <a:r>
              <a:rPr lang="en-US" sz="1400" b="0" i="0" dirty="0"/>
              <a:t>The data set has approx. 8000 rows and it indicates the trends, patterns, and hotspots, helping public health officials make informed decisions regarding interventions, mitigation strategies, and resource allocation.</a:t>
            </a:r>
          </a:p>
          <a:p>
            <a:pPr>
              <a:buFont typeface="Courier New" panose="02070309020205020404" pitchFamily="49" charset="0"/>
              <a:buChar char="o"/>
            </a:pPr>
            <a:r>
              <a:rPr lang="en-US" sz="1400" dirty="0"/>
              <a:t>The dataset prepared is just a sample and does not represent the actual CDC data for King county. Only the column names are referenced to simulate the pandemic data for a given period of time when the pandemic was at peek.</a:t>
            </a:r>
          </a:p>
          <a:p>
            <a:endParaRPr lang="en-US" sz="1400" dirty="0"/>
          </a:p>
          <a:p>
            <a:endParaRPr lang="en-US" sz="1400" dirty="0"/>
          </a:p>
        </p:txBody>
      </p:sp>
      <p:pic>
        <p:nvPicPr>
          <p:cNvPr id="7" name="Picture 6" descr="A close up of red virus&#10;&#10;Description automatically generated with low confidence">
            <a:extLst>
              <a:ext uri="{FF2B5EF4-FFF2-40B4-BE49-F238E27FC236}">
                <a16:creationId xmlns:a16="http://schemas.microsoft.com/office/drawing/2014/main" id="{BB5B3A3A-7A30-39BD-4407-D1A9BA3673E2}"/>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969" r="33916" b="2"/>
          <a:stretch/>
        </p:blipFill>
        <p:spPr>
          <a:xfrm>
            <a:off x="7675658" y="2093976"/>
            <a:ext cx="3941064" cy="4096512"/>
          </a:xfrm>
          <a:prstGeom prst="rect">
            <a:avLst/>
          </a:prstGeom>
        </p:spPr>
      </p:pic>
    </p:spTree>
    <p:extLst>
      <p:ext uri="{BB962C8B-B14F-4D97-AF65-F5344CB8AC3E}">
        <p14:creationId xmlns:p14="http://schemas.microsoft.com/office/powerpoint/2010/main" val="3693298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2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92A223-A428-B3A5-7B04-8A0AFD067F42}"/>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100" kern="1200" dirty="0">
                <a:solidFill>
                  <a:schemeClr val="tx1"/>
                </a:solidFill>
                <a:latin typeface="+mj-lt"/>
                <a:ea typeface="+mj-ea"/>
                <a:cs typeface="+mj-cs"/>
              </a:rPr>
              <a:t>Project Title – Covid 19 public health data for Seattle &amp; King county</a:t>
            </a:r>
          </a:p>
        </p:txBody>
      </p:sp>
      <p:sp>
        <p:nvSpPr>
          <p:cNvPr id="9" name="Content Placeholder 8">
            <a:extLst>
              <a:ext uri="{FF2B5EF4-FFF2-40B4-BE49-F238E27FC236}">
                <a16:creationId xmlns:a16="http://schemas.microsoft.com/office/drawing/2014/main" id="{14BE4EF9-6DAF-140C-33A1-34AC700F4466}"/>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r>
              <a:rPr lang="en-US" sz="2400" kern="1200" dirty="0">
                <a:solidFill>
                  <a:schemeClr val="tx1"/>
                </a:solidFill>
                <a:latin typeface="+mn-lt"/>
                <a:ea typeface="+mn-ea"/>
                <a:cs typeface="+mn-cs"/>
              </a:rPr>
              <a:t>Project Dataset</a:t>
            </a:r>
          </a:p>
        </p:txBody>
      </p:sp>
      <p:sp>
        <p:nvSpPr>
          <p:cNvPr id="59"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325A9F6-FC5B-B68A-5DB0-B0899638A1F2}"/>
              </a:ext>
            </a:extLst>
          </p:cNvPr>
          <p:cNvPicPr>
            <a:picLocks noChangeAspect="1"/>
          </p:cNvPicPr>
          <p:nvPr/>
        </p:nvPicPr>
        <p:blipFill>
          <a:blip r:embed="rId2"/>
          <a:stretch>
            <a:fillRect/>
          </a:stretch>
        </p:blipFill>
        <p:spPr>
          <a:xfrm>
            <a:off x="320040" y="2554746"/>
            <a:ext cx="11548872" cy="4016383"/>
          </a:xfrm>
          <a:prstGeom prst="rect">
            <a:avLst/>
          </a:prstGeom>
        </p:spPr>
      </p:pic>
    </p:spTree>
    <p:extLst>
      <p:ext uri="{BB962C8B-B14F-4D97-AF65-F5344CB8AC3E}">
        <p14:creationId xmlns:p14="http://schemas.microsoft.com/office/powerpoint/2010/main" val="2087078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8" name="Rectangle 12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E016B6-8664-EF4A-03F0-334F62D20E8F}"/>
              </a:ext>
            </a:extLst>
          </p:cNvPr>
          <p:cNvSpPr>
            <a:spLocks noGrp="1"/>
          </p:cNvSpPr>
          <p:nvPr>
            <p:ph type="title"/>
          </p:nvPr>
        </p:nvSpPr>
        <p:spPr>
          <a:xfrm>
            <a:off x="304801" y="1094342"/>
            <a:ext cx="8139952" cy="701933"/>
          </a:xfrm>
        </p:spPr>
        <p:txBody>
          <a:bodyPr anchor="b">
            <a:normAutofit/>
          </a:bodyPr>
          <a:lstStyle/>
          <a:p>
            <a:r>
              <a:rPr lang="en-US" sz="3900" dirty="0"/>
              <a:t>Covid 19 data set collection methods</a:t>
            </a:r>
          </a:p>
        </p:txBody>
      </p:sp>
      <p:cxnSp>
        <p:nvCxnSpPr>
          <p:cNvPr id="130" name="Straight Connector 129">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9290192-3C0D-A04A-1950-B31E5E82060A}"/>
              </a:ext>
            </a:extLst>
          </p:cNvPr>
          <p:cNvSpPr>
            <a:spLocks noGrp="1"/>
          </p:cNvSpPr>
          <p:nvPr>
            <p:ph idx="1"/>
          </p:nvPr>
        </p:nvSpPr>
        <p:spPr>
          <a:xfrm>
            <a:off x="174213" y="1899284"/>
            <a:ext cx="8270539" cy="4274505"/>
          </a:xfrm>
        </p:spPr>
        <p:txBody>
          <a:bodyPr anchor="t">
            <a:noAutofit/>
          </a:bodyPr>
          <a:lstStyle/>
          <a:p>
            <a:pPr marL="0" indent="0">
              <a:buNone/>
            </a:pPr>
            <a:r>
              <a:rPr lang="en-US" sz="1200" dirty="0">
                <a:solidFill>
                  <a:schemeClr val="tx1">
                    <a:alpha val="80000"/>
                  </a:schemeClr>
                </a:solidFill>
              </a:rPr>
              <a:t>The Centers for Disease Control and Prevention (CDC) was tracking the spread of the COVID-19 virus through various surveillance systems and data collection methods. Some of the method includes</a:t>
            </a:r>
          </a:p>
          <a:p>
            <a:pPr>
              <a:buFont typeface="Courier New" panose="02070309020205020404" pitchFamily="49" charset="0"/>
              <a:buChar char="o"/>
            </a:pPr>
            <a:r>
              <a:rPr lang="en-US" sz="1200" dirty="0">
                <a:solidFill>
                  <a:schemeClr val="tx1">
                    <a:alpha val="80000"/>
                  </a:schemeClr>
                </a:solidFill>
              </a:rPr>
              <a:t>Case Reporting: I this mechanism the State and local health authorities informs the CDC about confirmed COVID-19 cases. These reports provide details on those who have tested positive for the virus, including their demographics, symptoms, and any hospitalizations or fatalities that may have been brought on by them.</a:t>
            </a:r>
          </a:p>
          <a:p>
            <a:pPr>
              <a:buFont typeface="Courier New" panose="02070309020205020404" pitchFamily="49" charset="0"/>
              <a:buChar char="o"/>
            </a:pPr>
            <a:r>
              <a:rPr lang="en-US" sz="1200" dirty="0">
                <a:solidFill>
                  <a:schemeClr val="tx1">
                    <a:alpha val="80000"/>
                  </a:schemeClr>
                </a:solidFill>
              </a:rPr>
              <a:t>Testing Data:  In this case the data on COVID-19 testing is gathered by the CDC, including the quantity of tests performed, the testing capacity, and the proportion of positive test findings. This data aids in tracking the virus's transmission and evaluating the accessibility and efficacy of testing.</a:t>
            </a:r>
          </a:p>
          <a:p>
            <a:pPr>
              <a:buFont typeface="Courier New" panose="02070309020205020404" pitchFamily="49" charset="0"/>
              <a:buChar char="o"/>
            </a:pPr>
            <a:r>
              <a:rPr lang="en-US" sz="1200" dirty="0">
                <a:solidFill>
                  <a:schemeClr val="tx1">
                    <a:alpha val="80000"/>
                  </a:schemeClr>
                </a:solidFill>
              </a:rPr>
              <a:t>Contact Tracing: This technique involves identifying and monitoring individuals who have been in close contact with someone infected with COVID-19. The CDC supports state and local health departments in their contact tracing efforts to track potential transmission chains and prevent further spread of the virus.</a:t>
            </a:r>
          </a:p>
          <a:p>
            <a:pPr>
              <a:buFont typeface="Courier New" panose="02070309020205020404" pitchFamily="49" charset="0"/>
              <a:buChar char="o"/>
            </a:pPr>
            <a:r>
              <a:rPr lang="en-US" sz="1200" dirty="0">
                <a:solidFill>
                  <a:schemeClr val="tx1">
                    <a:alpha val="80000"/>
                  </a:schemeClr>
                </a:solidFill>
              </a:rPr>
              <a:t>Syndromic Surveillance: In the Syndromic Surveillance technique the CDC tracks information from emergency rooms, urgent care clinics, and other healthcare institutions to identify trends and patterns in symptoms linked to COVID-19. This facilitates early outbreak detection and guides public health measures.</a:t>
            </a:r>
          </a:p>
          <a:p>
            <a:pPr>
              <a:buFont typeface="Courier New" panose="02070309020205020404" pitchFamily="49" charset="0"/>
              <a:buChar char="o"/>
            </a:pPr>
            <a:r>
              <a:rPr lang="en-US" sz="1200" dirty="0">
                <a:solidFill>
                  <a:schemeClr val="tx1">
                    <a:alpha val="80000"/>
                  </a:schemeClr>
                </a:solidFill>
              </a:rPr>
              <a:t>Seroprevalence Studies: It involve testing blood samples to determine the presence of COVID-19 antibodies in a population. These studies help estimate the proportion of people who have been infected with the virus, including those who may have had mild or asymptomatic cases.</a:t>
            </a:r>
          </a:p>
          <a:p>
            <a:pPr>
              <a:buFont typeface="Courier New" panose="02070309020205020404" pitchFamily="49" charset="0"/>
              <a:buChar char="o"/>
            </a:pPr>
            <a:r>
              <a:rPr lang="en-US" sz="1200" dirty="0">
                <a:solidFill>
                  <a:schemeClr val="tx1">
                    <a:alpha val="80000"/>
                  </a:schemeClr>
                </a:solidFill>
              </a:rPr>
              <a:t>Genomic Surveillance: In order to follow the genetic variants of the virus, the CDC performs genomic sequencing  on COVID samples. This make it easier to spot novel variations, follow their distribution any possible effects, and  keep an eye on any possible effects they could have on transmission, severity, and  vaccination efficacy.</a:t>
            </a:r>
          </a:p>
        </p:txBody>
      </p:sp>
      <p:pic>
        <p:nvPicPr>
          <p:cNvPr id="5" name="Picture 4" descr="A picture containing text, diagram, screenshot, circle&#10;&#10;Description automatically generated">
            <a:extLst>
              <a:ext uri="{FF2B5EF4-FFF2-40B4-BE49-F238E27FC236}">
                <a16:creationId xmlns:a16="http://schemas.microsoft.com/office/drawing/2014/main" id="{F1FCC3E3-372A-9D66-1668-61E0F5C8F2F9}"/>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2542" r="10459"/>
          <a:stretch/>
        </p:blipFill>
        <p:spPr>
          <a:xfrm>
            <a:off x="8624043" y="1980862"/>
            <a:ext cx="3223151" cy="3548449"/>
          </a:xfrm>
          <a:prstGeom prst="rect">
            <a:avLst/>
          </a:prstGeom>
        </p:spPr>
      </p:pic>
      <p:sp>
        <p:nvSpPr>
          <p:cNvPr id="13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13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1407790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D649C40-2F4F-790F-CE7D-F15385DBCA74}"/>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rPr>
              <a:t>The project data set key Indicators</a:t>
            </a:r>
          </a:p>
        </p:txBody>
      </p:sp>
      <p:sp>
        <p:nvSpPr>
          <p:cNvPr id="3" name="Content Placeholder 2">
            <a:extLst>
              <a:ext uri="{FF2B5EF4-FFF2-40B4-BE49-F238E27FC236}">
                <a16:creationId xmlns:a16="http://schemas.microsoft.com/office/drawing/2014/main" id="{3BF4481D-957E-2D28-7C3A-41912BAE5E8B}"/>
              </a:ext>
            </a:extLst>
          </p:cNvPr>
          <p:cNvSpPr>
            <a:spLocks noGrp="1"/>
          </p:cNvSpPr>
          <p:nvPr>
            <p:ph idx="1"/>
          </p:nvPr>
        </p:nvSpPr>
        <p:spPr>
          <a:xfrm>
            <a:off x="206189" y="2347414"/>
            <a:ext cx="11797552" cy="4411973"/>
          </a:xfrm>
        </p:spPr>
        <p:txBody>
          <a:bodyPr>
            <a:noAutofit/>
          </a:bodyPr>
          <a:lstStyle/>
          <a:p>
            <a:pPr marL="0" indent="0">
              <a:buNone/>
            </a:pPr>
            <a:r>
              <a:rPr lang="en-US" sz="1200" dirty="0"/>
              <a:t>Some key indicators in the sample Covid 19 Project Dataset includes</a:t>
            </a:r>
          </a:p>
          <a:p>
            <a:pPr>
              <a:buFont typeface="Courier New" panose="02070309020205020404" pitchFamily="49" charset="0"/>
              <a:buChar char="o"/>
            </a:pPr>
            <a:r>
              <a:rPr lang="en-US" sz="1200" dirty="0"/>
              <a:t>Population: The population represents an essential factor when analyzing COVID-19 data set. The population of a particular area helps provide context and calculate rates that are important for understanding the impact and severity of the virus. Also, by considering population, we can gain a more comprehensive understanding of the impact of COVID-19 within a specific community or region.</a:t>
            </a:r>
          </a:p>
          <a:p>
            <a:pPr>
              <a:buFont typeface="Courier New" panose="02070309020205020404" pitchFamily="49" charset="0"/>
              <a:buChar char="o"/>
            </a:pPr>
            <a:r>
              <a:rPr lang="en-US" sz="1200" dirty="0"/>
              <a:t>Week Start and Week End : The Week Start and Week End acts as a key indicator to analyze the COVID-19 project dataset on a weekly basis. By using this key indicator public health officials and researchers can identify a trends, patterns, and changes in the spread and impact of the pandemic. This information is very crucial for implementing timely interventions, monitoring the effectiveness of control and safety measures, and informing public health policies and guidelines. the week start and week end dates are important indicators used to track trends and changes over time. Here's how these indicators can be helpful:</a:t>
            </a:r>
          </a:p>
          <a:p>
            <a:pPr lvl="1">
              <a:buFont typeface="Wingdings" panose="05000000000000000000" pitchFamily="2" charset="2"/>
              <a:buChar char="Ø"/>
            </a:pPr>
            <a:r>
              <a:rPr lang="en-US" sz="1200" dirty="0"/>
              <a:t>Weekly Case Counts:  Using the weekly case counts Tracking the number of new COVID-19 cases reported within a specific week allows for the identification of trends and patterns. By comparing case counts from one week to another, public health officials and researches can determine if there is an increase, decrease, or stabilization in the number of infections.</a:t>
            </a:r>
          </a:p>
          <a:p>
            <a:pPr lvl="1">
              <a:buFont typeface="Wingdings" panose="05000000000000000000" pitchFamily="2" charset="2"/>
              <a:buChar char="Ø"/>
            </a:pPr>
            <a:r>
              <a:rPr lang="en-US" sz="1200" dirty="0"/>
              <a:t>Weekly Testing Data: To monitor the number of COVID9 tests getting conducted during a specific week. provides an insights into testing efforts and overall capacity. By comparing the testing data from week to week, helps researchers to determine if testing rates are increasing or if changes in testing strategies are impacting the number of positive cases getting detected.</a:t>
            </a:r>
          </a:p>
          <a:p>
            <a:pPr lvl="1">
              <a:buFont typeface="Wingdings" panose="05000000000000000000" pitchFamily="2" charset="2"/>
              <a:buChar char="Ø"/>
            </a:pPr>
            <a:r>
              <a:rPr lang="en-US" sz="1200" dirty="0"/>
              <a:t>Weekly Positivity Rates: By calculating the percentage of positive COVID tests out of the total tests conducted within a week, helps researches to get insight into the level of virus transmission. Tracking weekly positivity rates also helps to identify changes in the spread of the virus and informs decision-making on public health interventions.</a:t>
            </a:r>
          </a:p>
          <a:p>
            <a:pPr lvl="1">
              <a:buFont typeface="Wingdings" panose="05000000000000000000" pitchFamily="2" charset="2"/>
              <a:buChar char="Ø"/>
            </a:pPr>
            <a:r>
              <a:rPr lang="en-US" sz="1200" dirty="0"/>
              <a:t>Weekly Hospitalizations:  A weekly count of COVID related hospitalizations can be used to estimate the strain on the healthcare system. It gives information on the seriousness of illnesses and the need for medical supplies and critical care facilities.</a:t>
            </a:r>
          </a:p>
          <a:p>
            <a:pPr lvl="1">
              <a:buFont typeface="Wingdings" panose="05000000000000000000" pitchFamily="2" charset="2"/>
              <a:buChar char="Ø"/>
            </a:pPr>
            <a:r>
              <a:rPr lang="en-US" sz="1200" dirty="0"/>
              <a:t>Weekly Deaths: The effect of the virus on mortality rates may be determined by keeping track of the number of COVID-related fatalities that are reported each week.The analysis of weekly death data enables the identification of spikes in mortality and the evaluation of the efficiency of public health interventions in lowering mortality.</a:t>
            </a:r>
          </a:p>
        </p:txBody>
      </p:sp>
    </p:spTree>
    <p:extLst>
      <p:ext uri="{BB962C8B-B14F-4D97-AF65-F5344CB8AC3E}">
        <p14:creationId xmlns:p14="http://schemas.microsoft.com/office/powerpoint/2010/main" val="289447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D649C40-2F4F-790F-CE7D-F15385DBCA74}"/>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rPr>
              <a:t>The project data set key Indicators</a:t>
            </a:r>
          </a:p>
        </p:txBody>
      </p:sp>
      <p:sp>
        <p:nvSpPr>
          <p:cNvPr id="3" name="Content Placeholder 2">
            <a:extLst>
              <a:ext uri="{FF2B5EF4-FFF2-40B4-BE49-F238E27FC236}">
                <a16:creationId xmlns:a16="http://schemas.microsoft.com/office/drawing/2014/main" id="{3BF4481D-957E-2D28-7C3A-41912BAE5E8B}"/>
              </a:ext>
            </a:extLst>
          </p:cNvPr>
          <p:cNvSpPr>
            <a:spLocks noGrp="1"/>
          </p:cNvSpPr>
          <p:nvPr>
            <p:ph idx="1"/>
          </p:nvPr>
        </p:nvSpPr>
        <p:spPr>
          <a:xfrm>
            <a:off x="125506" y="2586788"/>
            <a:ext cx="11698941" cy="4011235"/>
          </a:xfrm>
        </p:spPr>
        <p:txBody>
          <a:bodyPr>
            <a:normAutofit fontScale="47500" lnSpcReduction="20000"/>
          </a:bodyPr>
          <a:lstStyle/>
          <a:p>
            <a:pPr>
              <a:buFont typeface="Courier New" panose="02070309020205020404" pitchFamily="49" charset="0"/>
              <a:buChar char="o"/>
            </a:pPr>
            <a:r>
              <a:rPr lang="en-US" sz="3000" dirty="0"/>
              <a:t>Geo Id: In the context of the COVID project dataset, the GeoId refers to a geographical identifier or code assigned to a specific region, such as a country, state, or province. It is used to uniquely identify and classify different geographical areas within the dataset. Additionally, by utilizing GeoId’ s in a COVID project dataset, researchers and organizations can organize and analyze data based on different geographical regions to monitor the spread of the virus, track cases, and make informed decisions about public health interventions.</a:t>
            </a:r>
          </a:p>
          <a:p>
            <a:pPr>
              <a:buFont typeface="Courier New" panose="02070309020205020404" pitchFamily="49" charset="0"/>
              <a:buChar char="o"/>
            </a:pPr>
            <a:r>
              <a:rPr lang="en-US" sz="3000" dirty="0"/>
              <a:t>Case Counts: It represents the number of confirmed COVID cases in King County, which helps monitor the overall spread of the virus. Additional in the context of a COVID project dataset refer to the number of confirmed cases of COVID positive cases reported in a specific geographic area or region. It represents the total number of individuals who have tested positive for the virus in a particular location within a given time period. The Case counts can be further categorized based on different variables, such as daily new cases, cumulative cases, cases per population, cases by age group or gender, etc. These counts provide valuable insights into the progression of the pandemic and aid in making informed decisions to mitigate its impact.</a:t>
            </a:r>
          </a:p>
          <a:p>
            <a:pPr>
              <a:buFont typeface="Courier New" panose="02070309020205020404" pitchFamily="49" charset="0"/>
              <a:buChar char="o"/>
            </a:pPr>
            <a:r>
              <a:rPr lang="en-US" sz="3000" dirty="0"/>
              <a:t>Hospitalization count: It shows the number of people hospitalized due to COVID-19, including severe cases requiring intensive care. This information helps assess the strain on the healthcare system and the severity of the illness. The Hospitalization Count in a COVID-19 project dataset refers to the number of individuals who have been admitted to hospitals due to COVID-19. It represents the total count of patients who required hospitalization for medical care and treatment related to COVID-19. Additionally, it is also important for assessing the severity and impact of the virus on individuals and healthcare systems. It helps in monitoring the capacity and strain on hospitals, evaluating the need for additional resources such as beds, ventilators, and healthcare personnel, and understanding the overall burden on the healthcare system.</a:t>
            </a:r>
          </a:p>
          <a:p>
            <a:pPr>
              <a:buFont typeface="Courier New" panose="02070309020205020404" pitchFamily="49" charset="0"/>
              <a:buChar char="o"/>
            </a:pPr>
            <a:r>
              <a:rPr lang="en-US" sz="3000" dirty="0"/>
              <a:t>Death Counts: The number of COVID-19-related deaths in King County provides a measure of the virus's impact on mortality rates. It also refers to the number of confirmed deaths attributed to COVID in a specific geographic area or region. It represents the total count of individuals who have died as a result of COVID-19 infection within a given time period. Additionally, the Death counts can be further analyzed based on different variables, such as daily new deaths, cumulative deaths, deaths by age group or gender, deaths in specific settings (e.g., hospitals, nursing homes), and comorbidities. These counts provide crucial insights into the progression and consequences of the COVID-19 pandemic, aiding in decision-making processes and resource allocation for public health measures and healthcare systems.</a:t>
            </a:r>
          </a:p>
          <a:p>
            <a:pPr marL="0" indent="0">
              <a:buNone/>
            </a:pPr>
            <a:r>
              <a:rPr lang="en-US" sz="1500" dirty="0"/>
              <a:t> </a:t>
            </a:r>
          </a:p>
          <a:p>
            <a:endParaRPr lang="en-US" sz="1500" dirty="0"/>
          </a:p>
        </p:txBody>
      </p:sp>
    </p:spTree>
    <p:extLst>
      <p:ext uri="{BB962C8B-B14F-4D97-AF65-F5344CB8AC3E}">
        <p14:creationId xmlns:p14="http://schemas.microsoft.com/office/powerpoint/2010/main" val="2380327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D649C40-2F4F-790F-CE7D-F15385DBCA74}"/>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rPr>
              <a:t>The project data set key Indicators</a:t>
            </a:r>
          </a:p>
        </p:txBody>
      </p:sp>
      <p:sp>
        <p:nvSpPr>
          <p:cNvPr id="3" name="Content Placeholder 2">
            <a:extLst>
              <a:ext uri="{FF2B5EF4-FFF2-40B4-BE49-F238E27FC236}">
                <a16:creationId xmlns:a16="http://schemas.microsoft.com/office/drawing/2014/main" id="{3BF4481D-957E-2D28-7C3A-41912BAE5E8B}"/>
              </a:ext>
            </a:extLst>
          </p:cNvPr>
          <p:cNvSpPr>
            <a:spLocks noGrp="1"/>
          </p:cNvSpPr>
          <p:nvPr>
            <p:ph idx="1"/>
          </p:nvPr>
        </p:nvSpPr>
        <p:spPr>
          <a:xfrm>
            <a:off x="322729" y="2586788"/>
            <a:ext cx="11752730" cy="4011235"/>
          </a:xfrm>
        </p:spPr>
        <p:txBody>
          <a:bodyPr>
            <a:normAutofit fontScale="85000" lnSpcReduction="10000"/>
          </a:bodyPr>
          <a:lstStyle/>
          <a:p>
            <a:pPr>
              <a:buFont typeface="Courier New" panose="02070309020205020404" pitchFamily="49" charset="0"/>
              <a:buChar char="o"/>
            </a:pPr>
            <a:r>
              <a:rPr lang="en-US" sz="1500" dirty="0"/>
              <a:t>Total Hospitalization Incidental : Its an indicator which refers the number patients primarily being hospitalized and for other issues are tested positive with COVID -19 virus as well. This types of exceptional cases may get lost by the reporting agencies and researcher; hence it is important factor to include this indicator while preparing the sample data for COVID -19</a:t>
            </a:r>
          </a:p>
          <a:p>
            <a:pPr>
              <a:buFont typeface="Courier New" panose="02070309020205020404" pitchFamily="49" charset="0"/>
              <a:buChar char="o"/>
            </a:pPr>
            <a:r>
              <a:rPr lang="en-US" sz="1500" dirty="0"/>
              <a:t>PCR Test Counts: The number of tests conducted, the percentage of positive tests, and the testing capacity in the county. This data helps understand testing availability and the rate of infection in the community. the "PCR test counts" in the context of COVID-19 project dataset refers to the number of Polymerase Chain Reaction (PCR) tests conducted to detect the presence of the SARS-CoV-2 virus, which causes COVID-19. PCR tests are one of the primary diagnostic tools used to identify active infections of the virus. The PCR tests work by amplifying and detecting the genetic material (RNA) of the virus in a patient's sample, usually collected from respiratory secretions (such as nasal swabs or throat swabs). The test counts represent the total number of PCR tests performed within a specific geographic area or time period.</a:t>
            </a:r>
          </a:p>
          <a:p>
            <a:pPr>
              <a:buFont typeface="Courier New" panose="02070309020205020404" pitchFamily="49" charset="0"/>
              <a:buChar char="o"/>
            </a:pPr>
            <a:r>
              <a:rPr lang="en-US" sz="1500" dirty="0"/>
              <a:t>PCR Test Pos Counts: To track the PCR test positive counts is crucial for assessing the prevalence and spread of the virus in a community or region. It helps in understanding the number of active cases, monitoring the positivity rate (the proportion of positive tests among total tests conducted), and identifying areas with higher transmission rates. The "PCR test positive counts" in the context of COVID-19 refers to the number of PCR tests that yield a positive result for SARS-CoV-2, indicating an active infection with the virus. These counts represent the total number of individuals who have tested positive for COVID-19 through PCR testing within a specific geographic area or time period. Also, by analyzing PCR test positive counts over time, public health officials can track the progression of the pandemic, assess the effectiveness of preventive measures, identify hotspots, and implement targeted interventions such as contact tracing and isolation measures</a:t>
            </a:r>
          </a:p>
          <a:p>
            <a:pPr>
              <a:buFont typeface="Courier New" panose="02070309020205020404" pitchFamily="49" charset="0"/>
              <a:buChar char="o"/>
            </a:pPr>
            <a:r>
              <a:rPr lang="en-US" sz="1500" dirty="0"/>
              <a:t>PCR Test Pos Percent : The “PCR Test Pos Percent”, also known as PCR Test Positive Percentage, is a metric used to assess the proportion of positive Polymerase Chain Reaction (PCR) tests among the total number of PCR tests conducted for COVID-19. It is an important indicator for public health officials to evaluate the effectiveness of testing strategies, understand the impact of interventions, and make informed decisions regarding containment measures and resource allocation. This metric also helps in monitoring the prevalence and spread of COVID-19 within a population or a specific geographic area. It provides insights into the positivity rate and helps gauge the level of transmission in a given community. A higher PCR Test Pos Percent indicates a higher proportion of positive cases among the tested population, suggesting a higher level of virus circulation.</a:t>
            </a:r>
          </a:p>
          <a:p>
            <a:pPr marL="0" indent="0">
              <a:buNone/>
            </a:pPr>
            <a:r>
              <a:rPr lang="en-US" sz="1500" dirty="0"/>
              <a:t> </a:t>
            </a:r>
          </a:p>
          <a:p>
            <a:endParaRPr lang="en-US" sz="1500" dirty="0"/>
          </a:p>
        </p:txBody>
      </p:sp>
    </p:spTree>
    <p:extLst>
      <p:ext uri="{BB962C8B-B14F-4D97-AF65-F5344CB8AC3E}">
        <p14:creationId xmlns:p14="http://schemas.microsoft.com/office/powerpoint/2010/main" val="462900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CE31A3-E040-9BA0-C2C9-D02CEACACE6A}"/>
              </a:ext>
            </a:extLst>
          </p:cNvPr>
          <p:cNvSpPr>
            <a:spLocks noGrp="1"/>
          </p:cNvSpPr>
          <p:nvPr>
            <p:ph type="title"/>
          </p:nvPr>
        </p:nvSpPr>
        <p:spPr>
          <a:xfrm>
            <a:off x="1137034" y="609597"/>
            <a:ext cx="9392421" cy="1330841"/>
          </a:xfrm>
        </p:spPr>
        <p:txBody>
          <a:bodyPr>
            <a:normAutofit/>
          </a:bodyPr>
          <a:lstStyle/>
          <a:p>
            <a:r>
              <a:rPr lang="en-US" dirty="0"/>
              <a:t>Population variable</a:t>
            </a:r>
          </a:p>
        </p:txBody>
      </p:sp>
      <p:sp>
        <p:nvSpPr>
          <p:cNvPr id="3" name="Content Placeholder 2">
            <a:extLst>
              <a:ext uri="{FF2B5EF4-FFF2-40B4-BE49-F238E27FC236}">
                <a16:creationId xmlns:a16="http://schemas.microsoft.com/office/drawing/2014/main" id="{36850F62-E0FC-BFD2-DA20-F368CB596D42}"/>
              </a:ext>
            </a:extLst>
          </p:cNvPr>
          <p:cNvSpPr>
            <a:spLocks noGrp="1"/>
          </p:cNvSpPr>
          <p:nvPr>
            <p:ph idx="1"/>
          </p:nvPr>
        </p:nvSpPr>
        <p:spPr>
          <a:xfrm>
            <a:off x="1137034" y="2198362"/>
            <a:ext cx="4958966" cy="3917773"/>
          </a:xfrm>
        </p:spPr>
        <p:txBody>
          <a:bodyPr>
            <a:normAutofit/>
          </a:bodyPr>
          <a:lstStyle/>
          <a:p>
            <a:r>
              <a:rPr lang="en-US" sz="2000" dirty="0"/>
              <a:t>The mode value for population field is : 78898.798</a:t>
            </a:r>
          </a:p>
          <a:p>
            <a:r>
              <a:rPr lang="en-US" sz="2000" dirty="0"/>
              <a:t> The mean value for population field is : 4.649316254032113 </a:t>
            </a:r>
          </a:p>
          <a:p>
            <a:r>
              <a:rPr lang="en-US" sz="2000" dirty="0"/>
              <a:t>The Variance for population field is : 0.025804121890675498 </a:t>
            </a:r>
          </a:p>
          <a:p>
            <a:r>
              <a:rPr lang="en-US" sz="2000" dirty="0"/>
              <a:t>The Standard Deviation for population field is : 0.16063661441488206</a:t>
            </a:r>
          </a:p>
          <a:p>
            <a:r>
              <a:rPr lang="en-US" sz="2000" dirty="0"/>
              <a:t>The Histogram representing the city population</a:t>
            </a:r>
          </a:p>
        </p:txBody>
      </p:sp>
      <p:pic>
        <p:nvPicPr>
          <p:cNvPr id="5" name="Picture 4">
            <a:extLst>
              <a:ext uri="{FF2B5EF4-FFF2-40B4-BE49-F238E27FC236}">
                <a16:creationId xmlns:a16="http://schemas.microsoft.com/office/drawing/2014/main" id="{BB93A575-3009-36C3-A80F-F74EEBDE002E}"/>
              </a:ext>
            </a:extLst>
          </p:cNvPr>
          <p:cNvPicPr>
            <a:picLocks noChangeAspect="1"/>
          </p:cNvPicPr>
          <p:nvPr/>
        </p:nvPicPr>
        <p:blipFill>
          <a:blip r:embed="rId2"/>
          <a:stretch>
            <a:fillRect/>
          </a:stretch>
        </p:blipFill>
        <p:spPr>
          <a:xfrm>
            <a:off x="6719367" y="2213311"/>
            <a:ext cx="4788505" cy="3699120"/>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58311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17E7B5F31EE2F4094F633C8FE2C6EEB" ma:contentTypeVersion="8" ma:contentTypeDescription="Create a new document." ma:contentTypeScope="" ma:versionID="591634ba99f2b8e4ccb2af88129ce236">
  <xsd:schema xmlns:xsd="http://www.w3.org/2001/XMLSchema" xmlns:xs="http://www.w3.org/2001/XMLSchema" xmlns:p="http://schemas.microsoft.com/office/2006/metadata/properties" xmlns:ns1="http://schemas.microsoft.com/sharepoint/v3" xmlns:ns2="2a5bb71b-2ccf-4ea5-b708-b67f1f103250" xmlns:ns3="5c89e3f9-f402-4b23-8a20-04fabff39241" targetNamespace="http://schemas.microsoft.com/office/2006/metadata/properties" ma:root="true" ma:fieldsID="162902d9bea504c7aa5cd96f95aa0d5a" ns1:_="" ns2:_="" ns3:_="">
    <xsd:import namespace="http://schemas.microsoft.com/sharepoint/v3"/>
    <xsd:import namespace="2a5bb71b-2ccf-4ea5-b708-b67f1f103250"/>
    <xsd:import namespace="5c89e3f9-f402-4b23-8a20-04fabff3924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a5bb71b-2ccf-4ea5-b708-b67f1f1032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c89e3f9-f402-4b23-8a20-04fabff3924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2a5bb71b-2ccf-4ea5-b708-b67f1f103250" xsi:nil="true"/>
    <SharedWithUsers xmlns="5c89e3f9-f402-4b23-8a20-04fabff39241">
      <UserInfo>
        <DisplayName>Gayle Sheppard</DisplayName>
        <AccountId>184</AccountId>
        <AccountType/>
      </UserInfo>
      <UserInfo>
        <DisplayName>Benjamin Gonnet</DisplayName>
        <AccountId>185</AccountId>
        <AccountType/>
      </UserInfo>
    </SharedWithUsers>
  </documentManagement>
</p:properties>
</file>

<file path=customXml/itemProps1.xml><?xml version="1.0" encoding="utf-8"?>
<ds:datastoreItem xmlns:ds="http://schemas.openxmlformats.org/officeDocument/2006/customXml" ds:itemID="{693BEEAE-25FF-4E04-A18C-87F5FC841AFE}">
  <ds:schemaRefs>
    <ds:schemaRef ds:uri="http://schemas.microsoft.com/sharepoint/v3/contenttype/forms"/>
  </ds:schemaRefs>
</ds:datastoreItem>
</file>

<file path=customXml/itemProps2.xml><?xml version="1.0" encoding="utf-8"?>
<ds:datastoreItem xmlns:ds="http://schemas.openxmlformats.org/officeDocument/2006/customXml" ds:itemID="{0CC52D42-0314-4038-BA6E-C8275C8554C0}">
  <ds:schemaRefs>
    <ds:schemaRef ds:uri="2a5bb71b-2ccf-4ea5-b708-b67f1f103250"/>
    <ds:schemaRef ds:uri="5c89e3f9-f402-4b23-8a20-04fabff3924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BE9349E-6C9B-4DD4-A0C0-638CE726B834}">
  <ds:schemaRefs>
    <ds:schemaRef ds:uri="http://schemas.microsoft.com/office/2006/documentManagement/types"/>
    <ds:schemaRef ds:uri="http://purl.org/dc/dcmitype/"/>
    <ds:schemaRef ds:uri="http://purl.org/dc/terms/"/>
    <ds:schemaRef ds:uri="http://schemas.microsoft.com/office/infopath/2007/PartnerControls"/>
    <ds:schemaRef ds:uri="http://schemas.openxmlformats.org/package/2006/metadata/core-properties"/>
    <ds:schemaRef ds:uri="5c89e3f9-f402-4b23-8a20-04fabff39241"/>
    <ds:schemaRef ds:uri="http://www.w3.org/XML/1998/namespace"/>
    <ds:schemaRef ds:uri="http://schemas.microsoft.com/office/2006/metadata/properties"/>
    <ds:schemaRef ds:uri="2a5bb71b-2ccf-4ea5-b708-b67f1f103250"/>
    <ds:schemaRef ds:uri="http://schemas.microsoft.com/sharepoint/v3"/>
    <ds:schemaRef ds:uri="http://purl.org/dc/elements/1.1/"/>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50357</TotalTime>
  <Words>3848</Words>
  <Application>Microsoft Office PowerPoint</Application>
  <PresentationFormat>Widescreen</PresentationFormat>
  <Paragraphs>150</Paragraphs>
  <Slides>22</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Arial</vt:lpstr>
      <vt:lpstr>Calibri</vt:lpstr>
      <vt:lpstr>Calibri Light</vt:lpstr>
      <vt:lpstr>CMR12</vt:lpstr>
      <vt:lpstr>CMTT12</vt:lpstr>
      <vt:lpstr>Courier New</vt:lpstr>
      <vt:lpstr>Segoe UI</vt:lpstr>
      <vt:lpstr>Times New Roman</vt:lpstr>
      <vt:lpstr>Wingdings</vt:lpstr>
      <vt:lpstr>Office Theme</vt:lpstr>
      <vt:lpstr>PowerPoint Presentation</vt:lpstr>
      <vt:lpstr>Project  Agenda</vt:lpstr>
      <vt:lpstr> Project Title – Covid 19 public health data for Seattle &amp; King county </vt:lpstr>
      <vt:lpstr>Project Title – Covid 19 public health data for Seattle &amp; King county</vt:lpstr>
      <vt:lpstr>Covid 19 data set collection methods</vt:lpstr>
      <vt:lpstr>The project data set key Indicators</vt:lpstr>
      <vt:lpstr>The project data set key Indicators</vt:lpstr>
      <vt:lpstr>The project data set key Indicators</vt:lpstr>
      <vt:lpstr>Population variable</vt:lpstr>
      <vt:lpstr>Case Count Variable</vt:lpstr>
      <vt:lpstr>Hospitalization Count Variable</vt:lpstr>
      <vt:lpstr>Death Count Variable</vt:lpstr>
      <vt:lpstr>PCR Test count variable</vt:lpstr>
      <vt:lpstr>PMF Data – Scenario 1</vt:lpstr>
      <vt:lpstr>PMF data – Scenario 2</vt:lpstr>
      <vt:lpstr>CDF Data on PCR Test Variable</vt:lpstr>
      <vt:lpstr>Analytical distribution using the Pareto model</vt:lpstr>
      <vt:lpstr>Scatter plots</vt:lpstr>
      <vt:lpstr>Hypothesis testing</vt:lpstr>
      <vt:lpstr>Regression Testing</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Olivia Bodnarchuk</dc:creator>
  <cp:lastModifiedBy>Santosh Sinha</cp:lastModifiedBy>
  <cp:revision>90</cp:revision>
  <dcterms:created xsi:type="dcterms:W3CDTF">2020-04-08T21:41:14Z</dcterms:created>
  <dcterms:modified xsi:type="dcterms:W3CDTF">2023-06-03T22:29:43Z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olbodnar@microsoft.com</vt:lpwstr>
  </property>
  <property fmtid="{D5CDD505-2E9C-101B-9397-08002B2CF9AE}" pid="5" name="MSIP_Label_f42aa342-8706-4288-bd11-ebb85995028c_SetDate">
    <vt:lpwstr>2020-04-08T22:35:38.7536513Z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61146f67-9eb7-478a-bebb-c6a2967b998f</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0x010100017E7B5F31EE2F4094F633C8FE2C6EEB</vt:lpwstr>
  </property>
</Properties>
</file>