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635" r:id="rId5"/>
    <p:sldId id="2123258334" r:id="rId6"/>
    <p:sldId id="2123258353" r:id="rId7"/>
    <p:sldId id="2123258354" r:id="rId8"/>
    <p:sldId id="2123258355" r:id="rId9"/>
    <p:sldId id="2123258356" r:id="rId10"/>
    <p:sldId id="2123258328" r:id="rId11"/>
    <p:sldId id="20761372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D7"/>
    <a:srgbClr val="067ED8"/>
    <a:srgbClr val="CFD5EA"/>
    <a:srgbClr val="E9EBF5"/>
    <a:srgbClr val="9FB7E1"/>
    <a:srgbClr val="0078D7"/>
    <a:srgbClr val="FAFCF7"/>
    <a:srgbClr val="5AAAFF"/>
    <a:srgbClr val="E9ECE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533DC-D905-4DA6-9C39-ADB35E24453D}" v="10" dt="2022-01-14T18:25:17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6038" autoAdjust="0"/>
  </p:normalViewPr>
  <p:slideViewPr>
    <p:cSldViewPr snapToGrid="0">
      <p:cViewPr varScale="1">
        <p:scale>
          <a:sx n="107" d="100"/>
          <a:sy n="107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BC8D-9D9A-48DB-95DE-D5BA1B366FB7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526D-9448-4C78-A597-6A585DF3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A92B-8C71-4D20-B6C0-83906EE79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A92B-8C71-4D20-B6C0-83906EE79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ED84-96BA-4C24-867F-BB2292B25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04D6-8E67-4FC9-9785-BF488D5CB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63E3-077D-442F-A46D-8293E02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92A6-5CEB-4750-AB84-B9CD921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1937-BF68-4691-AADF-F52767C2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E900-EA87-4DAB-87B1-65DA4FD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043E-F2D4-4623-9B14-267DBFD2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32BB-BA6E-480F-872C-39287C1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D0C0-0725-4E2D-9B08-3507DBA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04B9-1941-49E2-8BDF-817E7F43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A0B61-CD65-4E67-98AF-AD5FD9F6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69F85-E400-44EC-B2D7-6EF2AF4A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FB81-F398-4F6A-831A-2E79B35E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95BB-AF0F-405F-BEC3-87245DA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7DAC-392D-4513-BEE1-D81BA525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369-BF62-4A4B-887B-C678DAA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EFC7-6643-4B42-8BFC-1F92EA9D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AB3C-C752-4B03-B0F8-96B8EC1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7DD5-6F97-4482-8853-D5ED8108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4ED9-113F-406D-BF34-BE167AB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642-D898-45A1-92FC-C2C0E69F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664B-2BF4-4839-80AF-5E23702D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DB9E-70E4-4312-B9E0-1F101F4F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77D0-ECAE-4999-B155-F8A8E98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A068-273A-4C5F-81A4-E9A0989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DF0-1672-45E2-A2B9-B9593298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75D3-9456-4653-BDBD-CBF7D342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DA86-72DB-4D26-9767-33AE23D4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4415-E4DD-43FD-BB13-929FC1AD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14D9-C93F-4DE1-91C9-E9C87F9D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CE84-EE9C-41AE-823B-F711D39F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2F4C-22BD-40DB-815D-9EC3D31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A79D-DD9E-44CA-B78D-DC586E9E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DDE8-E877-4971-997B-D3BBF5A6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C7065-56CA-47CF-8AEE-933939EBC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E93EA-D95E-4649-A711-AB81367F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C071-8D9E-4D3F-8194-31CA3CA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6B3C-583C-419C-82AA-F949368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7A398-45A6-4CF3-BB04-86DA6F34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EE95-DE37-460F-94BB-0866C7E7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23C6B-8DA2-41B0-85A5-68650724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015B3-7E78-4AFF-BE49-D69072A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A2D80-21D8-41AF-A192-665E3E3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1A3F-86DB-4AC5-8397-2AA404CB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2A8BD-87C1-4D91-B9A5-521E2EF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A9CF-2900-4F91-893E-EE558E7E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98-8738-41A5-BF3D-0BD3B846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5FB4-B136-4DCC-9C72-911F7FB1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F937-0292-4824-B5DA-CCEC6E50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5A3D-680F-4EA4-8D2A-61D80F5B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DEBD-DD40-41FF-913F-C02E7FB0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9450-EF80-49B6-8D24-695EBC2B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B35A-D270-4BF7-BFCC-F79D5478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8A06C-4970-4AD7-A643-8482A8ED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B470-02A4-448F-9E9B-75600986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6B18-12AE-48CD-8C7F-381357A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A9FF-9C58-49BE-A004-0DC44CB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7F7A-2C12-441C-85B0-D6FA9EE1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D48C1-75AA-4218-B8F5-560E0B8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385A-41EC-43F7-AC92-B5A2C823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BB7F-5FE8-48B7-991D-531B50F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2BD-1AF1-4D06-82F4-7EF511159B2C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5103-CE32-43D6-AC0B-C2B90D06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DC4C-D8CF-4592-B779-D6CDF9E6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r/reference.html" TargetMode="External"/><Relationship Id="rId7" Type="http://schemas.openxmlformats.org/officeDocument/2006/relationships/hyperlink" Target="https://www.prnewswire.com/news-releases/what-are-the-most-common-types-of-car-accidents-nationwide-statistic-overview-301391422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bi/visuals/power-bi-visualization-types-for-reports-and-q-and-a" TargetMode="External"/><Relationship Id="rId5" Type="http://schemas.openxmlformats.org/officeDocument/2006/relationships/hyperlink" Target="https://www.microsoft.com/en-us/download/details.aspx?id=58494" TargetMode="External"/><Relationship Id="rId4" Type="http://schemas.openxmlformats.org/officeDocument/2006/relationships/hyperlink" Target="https://powerbi.microsoft.com/en-us/deskt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icpedia.org/highway-signs/t/thank-yo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25912" y="81473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812" y="5612561"/>
            <a:ext cx="55401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spc="50" dirty="0">
                <a:ea typeface="Segoe UI" charset="0"/>
                <a:cs typeface="Segoe UI" charset="0"/>
              </a:rPr>
              <a:t>BELLEVUE UNIVERSITY : </a:t>
            </a:r>
            <a:r>
              <a:rPr lang="en-US" sz="1400" b="1" spc="5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DS640</a:t>
            </a:r>
            <a:r>
              <a:rPr lang="en-US" sz="1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Data Presentation and Visualization</a:t>
            </a:r>
          </a:p>
          <a:p>
            <a:endParaRPr lang="en-US" sz="1000" spc="5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13" y="985035"/>
            <a:ext cx="11424694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Segoe UI" charset="0"/>
                <a:ea typeface="Segoe UI" charset="0"/>
                <a:cs typeface="Segoe UI" charset="0"/>
              </a:rPr>
              <a:t>2.3 Project Tasks 2: Executive Summary </a:t>
            </a:r>
            <a:r>
              <a:rPr lang="en-US" sz="4000" b="1" dirty="0">
                <a:latin typeface="Segoe UI"/>
                <a:ea typeface="Segoe UI" charset="0"/>
                <a:cs typeface="Segoe UI"/>
              </a:rPr>
              <a:t>|</a:t>
            </a:r>
            <a:r>
              <a:rPr lang="en-US" sz="4000" b="1" dirty="0">
                <a:solidFill>
                  <a:srgbClr val="000000"/>
                </a:solidFill>
                <a:latin typeface="Segoe UI"/>
                <a:ea typeface="Segoe UI" charset="0"/>
                <a:cs typeface="Segoe UI"/>
              </a:rPr>
              <a:t> </a:t>
            </a:r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Week 2.3 Project Tasks 2</a:t>
            </a:r>
            <a:endParaRPr lang="en-US" sz="4000" dirty="0"/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  <a:p>
            <a:r>
              <a:rPr lang="en-US" sz="2800" b="1" dirty="0">
                <a:latin typeface="Segoe UI" charset="0"/>
                <a:cs typeface="Segoe UI" charset="0"/>
              </a:rPr>
              <a:t>Santosh Kumar Sinha [21355457]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6511" y="2690949"/>
            <a:ext cx="0" cy="496388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C283-CB6F-AA43-815C-D507942D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Task Agenda</a:t>
            </a:r>
            <a:endParaRPr lang="en-US" sz="5400" dirty="0"/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6CC0F17-D2E2-14F4-ACFC-8A64CFC0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Your PowerPoint Presentation (created in PowerPoint/Prezi/Spark/etc.)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Should have at least 6 slides.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Your Presentation should have at least 6 visualizations on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Make sure you follow a design methodology that you can defend (colors, labels, chart types,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Must have used at least 1 supplemental dataset to the original.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1" name="Picture 4" descr="Calculator on a notebook">
            <a:extLst>
              <a:ext uri="{FF2B5EF4-FFF2-40B4-BE49-F238E27FC236}">
                <a16:creationId xmlns:a16="http://schemas.microsoft.com/office/drawing/2014/main" id="{38F7FFE3-7938-A5E0-24DE-456151511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5" r="1708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F400-69A4-0315-08C9-C1F4CEA5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Project Task 2: Data source 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AD5BB-DE78-2F1A-A105-4B26CD100184}"/>
              </a:ext>
            </a:extLst>
          </p:cNvPr>
          <p:cNvSpPr txBox="1"/>
          <p:nvPr/>
        </p:nvSpPr>
        <p:spPr>
          <a:xfrm>
            <a:off x="640081" y="2706624"/>
            <a:ext cx="624156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Airline Accidents (Passenger + Cargo) data 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Motor Accidents data 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99539-3323-80C0-4834-9C89985F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9" y="329183"/>
            <a:ext cx="3581425" cy="28615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DA2319-26AB-EF5F-4CC7-5315BBA1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4" y="4162300"/>
            <a:ext cx="4014216" cy="13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6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261E-EA46-E192-93E9-0DE382DB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 Dashboard for Airlines/Motor Accidents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66436-4DD7-33AA-11CB-2F9E09A18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797859"/>
            <a:ext cx="7741024" cy="5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E9A4-E62C-BBC9-AC17-ECD6581F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Motor Accidents Analysis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A178A2-79A7-A880-23DA-6786E911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700" dirty="0"/>
              <a:t>Motor Crash report from year [2000 – 2020] indicate increase in the number of Severity Fatal Numbers </a:t>
            </a:r>
          </a:p>
          <a:p>
            <a:r>
              <a:rPr lang="en-US" sz="1700" dirty="0"/>
              <a:t>The Average number of Injury cases per year is 1.59 M</a:t>
            </a:r>
          </a:p>
          <a:p>
            <a:r>
              <a:rPr lang="en-US" sz="1700" dirty="0"/>
              <a:t>The Average number of property damage cases per year is 3.62 M</a:t>
            </a:r>
          </a:p>
          <a:p>
            <a:r>
              <a:rPr lang="en-US" sz="1700" dirty="0"/>
              <a:t>The sharp increase in the crash report is caused by below factors</a:t>
            </a:r>
          </a:p>
          <a:p>
            <a:pPr lvl="1"/>
            <a:r>
              <a:rPr lang="en-US" sz="1700" dirty="0"/>
              <a:t>Speeding</a:t>
            </a:r>
          </a:p>
          <a:p>
            <a:pPr lvl="1"/>
            <a:r>
              <a:rPr lang="en-US" sz="1700" dirty="0"/>
              <a:t>Dangerous Road</a:t>
            </a:r>
          </a:p>
          <a:p>
            <a:pPr lvl="1"/>
            <a:r>
              <a:rPr lang="en-US" sz="1700" dirty="0"/>
              <a:t>Improper turns</a:t>
            </a:r>
          </a:p>
          <a:p>
            <a:pPr lvl="1"/>
            <a:r>
              <a:rPr lang="en-US" sz="1700" dirty="0"/>
              <a:t>Inclement weather</a:t>
            </a:r>
          </a:p>
          <a:p>
            <a:pPr lvl="1"/>
            <a:r>
              <a:rPr lang="en-US" sz="1700" dirty="0"/>
              <a:t>T-Bone Accident</a:t>
            </a:r>
          </a:p>
          <a:p>
            <a:pPr lvl="1"/>
            <a:r>
              <a:rPr lang="en-US" sz="1700" dirty="0"/>
              <a:t>Rollover Accidents</a:t>
            </a:r>
          </a:p>
          <a:p>
            <a:endParaRPr lang="en-US" sz="17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F74AC4-621A-4102-F43C-5201D085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1206200"/>
            <a:ext cx="4132550" cy="222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FC729-0764-B554-EB8E-6D58D309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32729"/>
            <a:ext cx="3995928" cy="14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EEFC-B4DC-8EC0-1916-A7CDE83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600"/>
              <a:t>Airplanes Accidents (Passenger + Cargo) Analysis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EBD2-2FC0-EAE7-D7A1-B4FBBC20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900" dirty="0"/>
              <a:t>The Airline Accidents from year [1950 - 2022] indicates decline in the number of cases.</a:t>
            </a:r>
          </a:p>
          <a:p>
            <a:r>
              <a:rPr lang="en-US" sz="1900" dirty="0"/>
              <a:t>The total number of airline accidents is 76</a:t>
            </a:r>
          </a:p>
          <a:p>
            <a:r>
              <a:rPr lang="en-US" sz="1900" dirty="0"/>
              <a:t>The average of airline accidents is 42.83</a:t>
            </a:r>
          </a:p>
          <a:p>
            <a:r>
              <a:rPr lang="en-US" sz="1900" dirty="0"/>
              <a:t>Flying is safer the driving motors is supported by below mentioned factors</a:t>
            </a:r>
          </a:p>
          <a:p>
            <a:pPr lvl="1"/>
            <a:r>
              <a:rPr lang="en-US" sz="1900" dirty="0"/>
              <a:t>Airlines are much more regulated than passenger cars</a:t>
            </a:r>
          </a:p>
          <a:p>
            <a:pPr lvl="1"/>
            <a:r>
              <a:rPr lang="en-US" sz="1900" dirty="0"/>
              <a:t>Strict safety controls and checks help ensure aviation safety</a:t>
            </a:r>
          </a:p>
          <a:p>
            <a:pPr lvl="1"/>
            <a:r>
              <a:rPr lang="en-US" sz="1900" dirty="0"/>
              <a:t>The airline accident rates continue to decline with technology improvements.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6B63-F85F-B8FB-D141-22A2340C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151004"/>
            <a:ext cx="4343400" cy="213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76D0D-9F71-B5B4-1242-3796153C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47" y="3792072"/>
            <a:ext cx="415012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F9DD8A0D-E648-4559-8DDE-3B6D53A5D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7" r="4210"/>
          <a:stretch/>
        </p:blipFill>
        <p:spPr>
          <a:xfrm>
            <a:off x="7239001" y="1648503"/>
            <a:ext cx="4079433" cy="33882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880BD-F75C-4B36-9C99-F50B5836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20CEB8-A7C3-474F-B74B-2C752E3D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48503"/>
            <a:ext cx="6934202" cy="4528460"/>
          </a:xfrm>
        </p:spPr>
        <p:txBody>
          <a:bodyPr>
            <a:normAutofit fontScale="77500" lnSpcReduction="20000"/>
          </a:bodyPr>
          <a:lstStyle/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Power BI Desktop Basics : </a:t>
            </a:r>
            <a:r>
              <a:rPr lang="en-US" sz="2200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https://powerbi.microsoft.com/en-us/desktop/</a:t>
            </a: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https://www.microsoft.com/en-us/download/details.aspx?id=58494</a:t>
            </a: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Visualization In Power BI:  </a:t>
            </a: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https://learn.microsoft.com/en-us/power-bi/visuals/power-bi-visualization-types-for-reports-and-q-and-a</a:t>
            </a:r>
            <a:endParaRPr lang="en-US" sz="2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safe is flying in 2023 : </a:t>
            </a:r>
            <a:r>
              <a:rPr lang="en-US" sz="2200" u="sng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https://travellersworldwide.com/how-safe-is-flying/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Why is flying safer than driving </a:t>
            </a: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  </a:t>
            </a:r>
            <a:r>
              <a:rPr lang="en-US" sz="2200" u="sng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https://freakonomics.com/podcast/why-is-flying-safer-than-driving/</a:t>
            </a: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What are the most common types of car accidents: </a:t>
            </a: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https://www.prnewswire.com/news-releases/what-are-the-most-common-types-of-car-accidents-nationwide-statistic-overview-301391422.html</a:t>
            </a: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7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25912" y="81473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451" y="2502813"/>
            <a:ext cx="4923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Segoe UI" charset="0"/>
                <a:ea typeface="Segoe UI" charset="0"/>
                <a:cs typeface="Segoe UI" charset="0"/>
              </a:rPr>
              <a:t>    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6511" y="2690949"/>
            <a:ext cx="0" cy="496388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-up of a sign&#10;&#10;Description automatically generated">
            <a:extLst>
              <a:ext uri="{FF2B5EF4-FFF2-40B4-BE49-F238E27FC236}">
                <a16:creationId xmlns:a16="http://schemas.microsoft.com/office/drawing/2014/main" id="{DD5297C6-4450-4EFD-8681-8653D0C6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655" y="430306"/>
            <a:ext cx="10089722" cy="5325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56516-D657-1CFE-EA3D-47E7B88232D9}"/>
              </a:ext>
            </a:extLst>
          </p:cNvPr>
          <p:cNvSpPr txBox="1"/>
          <p:nvPr/>
        </p:nvSpPr>
        <p:spPr>
          <a:xfrm>
            <a:off x="914401" y="6087688"/>
            <a:ext cx="55401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spc="50" dirty="0">
                <a:ea typeface="Segoe UI" charset="0"/>
                <a:cs typeface="Segoe UI" charset="0"/>
              </a:rPr>
              <a:t>BELLEVUE UNIVERSITY : </a:t>
            </a:r>
            <a:r>
              <a:rPr lang="en-US" sz="1400" b="1" spc="5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DS640</a:t>
            </a:r>
            <a:r>
              <a:rPr lang="en-US" sz="1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Data Presentation and Visualization</a:t>
            </a:r>
          </a:p>
          <a:p>
            <a:endParaRPr lang="en-US" sz="1000" spc="50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4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a5bb71b-2ccf-4ea5-b708-b67f1f103250" xsi:nil="true"/>
    <SharedWithUsers xmlns="5c89e3f9-f402-4b23-8a20-04fabff39241">
      <UserInfo>
        <DisplayName>Gayle Sheppard</DisplayName>
        <AccountId>184</AccountId>
        <AccountType/>
      </UserInfo>
      <UserInfo>
        <DisplayName>Benjamin Gonnet</DisplayName>
        <AccountId>185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E7B5F31EE2F4094F633C8FE2C6EEB" ma:contentTypeVersion="8" ma:contentTypeDescription="Create a new document." ma:contentTypeScope="" ma:versionID="591634ba99f2b8e4ccb2af88129ce236">
  <xsd:schema xmlns:xsd="http://www.w3.org/2001/XMLSchema" xmlns:xs="http://www.w3.org/2001/XMLSchema" xmlns:p="http://schemas.microsoft.com/office/2006/metadata/properties" xmlns:ns1="http://schemas.microsoft.com/sharepoint/v3" xmlns:ns2="2a5bb71b-2ccf-4ea5-b708-b67f1f103250" xmlns:ns3="5c89e3f9-f402-4b23-8a20-04fabff39241" targetNamespace="http://schemas.microsoft.com/office/2006/metadata/properties" ma:root="true" ma:fieldsID="162902d9bea504c7aa5cd96f95aa0d5a" ns1:_="" ns2:_="" ns3:_="">
    <xsd:import namespace="http://schemas.microsoft.com/sharepoint/v3"/>
    <xsd:import namespace="2a5bb71b-2ccf-4ea5-b708-b67f1f103250"/>
    <xsd:import namespace="5c89e3f9-f402-4b23-8a20-04fabff392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bb71b-2ccf-4ea5-b708-b67f1f103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e3f9-f402-4b23-8a20-04fabff39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3BEEAE-25FF-4E04-A18C-87F5FC841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E9349E-6C9B-4DD4-A0C0-638CE726B834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c89e3f9-f402-4b23-8a20-04fabff39241"/>
    <ds:schemaRef ds:uri="http://www.w3.org/XML/1998/namespace"/>
    <ds:schemaRef ds:uri="http://schemas.microsoft.com/office/2006/metadata/properties"/>
    <ds:schemaRef ds:uri="2a5bb71b-2ccf-4ea5-b708-b67f1f103250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CC52D42-0314-4038-BA6E-C8275C8554C0}">
  <ds:schemaRefs>
    <ds:schemaRef ds:uri="2a5bb71b-2ccf-4ea5-b708-b67f1f103250"/>
    <ds:schemaRef ds:uri="5c89e3f9-f402-4b23-8a20-04fabff392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54004</TotalTime>
  <Words>395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Task Agenda</vt:lpstr>
      <vt:lpstr>Project Task 2: Data source </vt:lpstr>
      <vt:lpstr>Executive Summary Dashboard for Airlines/Motor Accidents comparison</vt:lpstr>
      <vt:lpstr>Motor Accidents Analysis</vt:lpstr>
      <vt:lpstr>Airplanes Accidents (Passenger + Cargo) Analysis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Bodnarchuk</dc:creator>
  <cp:lastModifiedBy>Santosh Sinha</cp:lastModifiedBy>
  <cp:revision>126</cp:revision>
  <dcterms:created xsi:type="dcterms:W3CDTF">2020-04-08T21:41:14Z</dcterms:created>
  <dcterms:modified xsi:type="dcterms:W3CDTF">2023-07-02T17:15:45Z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olbodnar@microsoft.com</vt:lpwstr>
  </property>
  <property fmtid="{D5CDD505-2E9C-101B-9397-08002B2CF9AE}" pid="5" name="MSIP_Label_f42aa342-8706-4288-bd11-ebb85995028c_SetDate">
    <vt:lpwstr>2020-04-08T22:35:38.7536513Z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61146f67-9eb7-478a-bebb-c6a2967b998f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0x010100017E7B5F31EE2F4094F633C8FE2C6EEB</vt:lpwstr>
  </property>
</Properties>
</file>