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63" r:id="rId2"/>
    <p:sldId id="257" r:id="rId3"/>
    <p:sldId id="258" r:id="rId4"/>
    <p:sldId id="259" r:id="rId5"/>
    <p:sldId id="265" r:id="rId6"/>
    <p:sldId id="264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56F7F-1A2E-40F5-9A52-1F525603E62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03E1D5-9308-4F88-B03B-B496D6992EF1}">
      <dgm:prSet phldrT="[Text]" custT="1"/>
      <dgm:spPr/>
      <dgm:t>
        <a:bodyPr/>
        <a:lstStyle/>
        <a:p>
          <a:r>
            <a:rPr lang="en-US" sz="2000" dirty="0" smtClean="0"/>
            <a:t>Dysrhythmia in brain</a:t>
          </a:r>
          <a:endParaRPr lang="en-US" sz="2000" dirty="0"/>
        </a:p>
      </dgm:t>
    </dgm:pt>
    <dgm:pt modelId="{785A2442-334D-4367-B21D-BF7CEED194B9}" type="parTrans" cxnId="{9F8BAA0B-6EF1-410D-ADF6-B4E8EEDBBBE0}">
      <dgm:prSet/>
      <dgm:spPr/>
      <dgm:t>
        <a:bodyPr/>
        <a:lstStyle/>
        <a:p>
          <a:endParaRPr lang="en-US"/>
        </a:p>
      </dgm:t>
    </dgm:pt>
    <dgm:pt modelId="{97AEF19C-F813-410C-9E0D-1DF86DA41DD0}" type="sibTrans" cxnId="{9F8BAA0B-6EF1-410D-ADF6-B4E8EEDBBBE0}">
      <dgm:prSet/>
      <dgm:spPr/>
      <dgm:t>
        <a:bodyPr/>
        <a:lstStyle/>
        <a:p>
          <a:endParaRPr lang="en-US"/>
        </a:p>
      </dgm:t>
    </dgm:pt>
    <dgm:pt modelId="{37432CA5-B794-4901-A0B5-F58A172CE17E}">
      <dgm:prSet phldrT="[Text]" custT="1"/>
      <dgm:spPr/>
      <dgm:t>
        <a:bodyPr/>
        <a:lstStyle/>
        <a:p>
          <a:r>
            <a:rPr lang="en-US" sz="2000" dirty="0" smtClean="0"/>
            <a:t>Change in the </a:t>
          </a:r>
          <a:br>
            <a:rPr lang="en-US" sz="2000" dirty="0" smtClean="0"/>
          </a:br>
          <a:r>
            <a:rPr lang="en-US" sz="2000" dirty="0" smtClean="0"/>
            <a:t>micro electric potential and </a:t>
          </a:r>
          <a:br>
            <a:rPr lang="en-US" sz="2000" dirty="0" smtClean="0"/>
          </a:br>
          <a:r>
            <a:rPr lang="en-US" sz="2000" dirty="0" smtClean="0"/>
            <a:t>frequency from baseline</a:t>
          </a:r>
          <a:endParaRPr lang="en-US" sz="2000" dirty="0"/>
        </a:p>
      </dgm:t>
    </dgm:pt>
    <dgm:pt modelId="{6CC4A123-808C-4D01-B087-D82D5427C421}" type="parTrans" cxnId="{7CA46969-F291-4CCA-905F-1FDF909ACA15}">
      <dgm:prSet/>
      <dgm:spPr/>
      <dgm:t>
        <a:bodyPr/>
        <a:lstStyle/>
        <a:p>
          <a:endParaRPr lang="en-US"/>
        </a:p>
      </dgm:t>
    </dgm:pt>
    <dgm:pt modelId="{E33C4103-428D-4B1D-AA16-73F9D9F109BA}" type="sibTrans" cxnId="{7CA46969-F291-4CCA-905F-1FDF909ACA15}">
      <dgm:prSet/>
      <dgm:spPr/>
      <dgm:t>
        <a:bodyPr/>
        <a:lstStyle/>
        <a:p>
          <a:endParaRPr lang="en-US"/>
        </a:p>
      </dgm:t>
    </dgm:pt>
    <dgm:pt modelId="{584A0527-5F32-4742-BB24-2E4DF538CC1C}">
      <dgm:prSet phldrT="[Text]" custT="1"/>
      <dgm:spPr/>
      <dgm:t>
        <a:bodyPr/>
        <a:lstStyle/>
        <a:p>
          <a:r>
            <a:rPr lang="en-US" sz="2000" dirty="0" smtClean="0"/>
            <a:t>Detection by sensors</a:t>
          </a:r>
          <a:br>
            <a:rPr lang="en-US" sz="2000" dirty="0" smtClean="0"/>
          </a:br>
          <a:r>
            <a:rPr lang="en-US" sz="2000" dirty="0" smtClean="0"/>
            <a:t>Alerts to child and parent</a:t>
          </a:r>
          <a:endParaRPr lang="en-US" sz="2000" dirty="0"/>
        </a:p>
      </dgm:t>
    </dgm:pt>
    <dgm:pt modelId="{0DCCD1A8-D6B1-4643-AE99-7777E512E346}" type="parTrans" cxnId="{381163C7-04FF-4225-9A6F-0654A030BD6B}">
      <dgm:prSet/>
      <dgm:spPr/>
      <dgm:t>
        <a:bodyPr/>
        <a:lstStyle/>
        <a:p>
          <a:endParaRPr lang="en-US"/>
        </a:p>
      </dgm:t>
    </dgm:pt>
    <dgm:pt modelId="{55CCA424-D899-48DB-A0EC-3097B928CDAD}" type="sibTrans" cxnId="{381163C7-04FF-4225-9A6F-0654A030BD6B}">
      <dgm:prSet/>
      <dgm:spPr/>
      <dgm:t>
        <a:bodyPr/>
        <a:lstStyle/>
        <a:p>
          <a:endParaRPr lang="en-US"/>
        </a:p>
      </dgm:t>
    </dgm:pt>
    <dgm:pt modelId="{9C6219B0-FFD6-4150-B625-9424C38C4C75}" type="pres">
      <dgm:prSet presAssocID="{97A56F7F-1A2E-40F5-9A52-1F525603E62B}" presName="rootnode" presStyleCnt="0">
        <dgm:presLayoutVars>
          <dgm:chMax/>
          <dgm:chPref/>
          <dgm:dir/>
          <dgm:animLvl val="lvl"/>
        </dgm:presLayoutVars>
      </dgm:prSet>
      <dgm:spPr/>
    </dgm:pt>
    <dgm:pt modelId="{B6CBC975-C066-49A7-A6DD-BBBCD91584EC}" type="pres">
      <dgm:prSet presAssocID="{1F03E1D5-9308-4F88-B03B-B496D6992EF1}" presName="composite" presStyleCnt="0"/>
      <dgm:spPr/>
    </dgm:pt>
    <dgm:pt modelId="{67B0D869-D25E-4C4C-B7DD-0F2B3CA4EF98}" type="pres">
      <dgm:prSet presAssocID="{1F03E1D5-9308-4F88-B03B-B496D6992EF1}" presName="bentUpArrow1" presStyleLbl="alignImgPlace1" presStyleIdx="0" presStyleCnt="2" custScaleX="51394" custScaleY="47004" custLinFactNeighborX="29824" custLinFactNeighborY="-56050"/>
      <dgm:spPr/>
    </dgm:pt>
    <dgm:pt modelId="{C0D2CB12-E1DE-489F-A93E-B1C855EE2D22}" type="pres">
      <dgm:prSet presAssocID="{1F03E1D5-9308-4F88-B03B-B496D6992EF1}" presName="ParentText" presStyleLbl="node1" presStyleIdx="0" presStyleCnt="3" custScaleX="82750" custScaleY="376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317D6-044E-42CF-B73B-D207BF7DFB42}" type="pres">
      <dgm:prSet presAssocID="{1F03E1D5-9308-4F88-B03B-B496D6992EF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01863-8FA0-4786-92F0-BBDF4A67F739}" type="pres">
      <dgm:prSet presAssocID="{97AEF19C-F813-410C-9E0D-1DF86DA41DD0}" presName="sibTrans" presStyleCnt="0"/>
      <dgm:spPr/>
    </dgm:pt>
    <dgm:pt modelId="{015A42AD-78C4-4E14-BD13-4E0826688394}" type="pres">
      <dgm:prSet presAssocID="{37432CA5-B794-4901-A0B5-F58A172CE17E}" presName="composite" presStyleCnt="0"/>
      <dgm:spPr/>
    </dgm:pt>
    <dgm:pt modelId="{BB9B69AA-D6CD-4893-AAD4-1D647EB861A9}" type="pres">
      <dgm:prSet presAssocID="{37432CA5-B794-4901-A0B5-F58A172CE17E}" presName="bentUpArrow1" presStyleLbl="alignImgPlace1" presStyleIdx="1" presStyleCnt="2" custScaleX="49935" custScaleY="47413" custLinFactNeighborX="8994" custLinFactNeighborY="-35570"/>
      <dgm:spPr/>
    </dgm:pt>
    <dgm:pt modelId="{3B5C3D24-0A0B-4111-AA1F-16049127EE13}" type="pres">
      <dgm:prSet presAssocID="{37432CA5-B794-4901-A0B5-F58A172CE17E}" presName="ParentText" presStyleLbl="node1" presStyleIdx="1" presStyleCnt="3" custScaleX="121256" custScaleY="95197" custLinFactNeighborX="-9209" custLinFactNeighborY="-136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BB1CA-15E9-4611-AC7D-F0722B7CF8F7}" type="pres">
      <dgm:prSet presAssocID="{37432CA5-B794-4901-A0B5-F58A172CE17E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8B25F-82EF-4844-B1E6-7DB20BBF6FA1}" type="pres">
      <dgm:prSet presAssocID="{E33C4103-428D-4B1D-AA16-73F9D9F109BA}" presName="sibTrans" presStyleCnt="0"/>
      <dgm:spPr/>
    </dgm:pt>
    <dgm:pt modelId="{48B56F99-BBE8-46DC-B7C6-9959650C2E1A}" type="pres">
      <dgm:prSet presAssocID="{584A0527-5F32-4742-BB24-2E4DF538CC1C}" presName="composite" presStyleCnt="0"/>
      <dgm:spPr/>
    </dgm:pt>
    <dgm:pt modelId="{E46AF321-BE9F-4470-AF82-51DA7C6B278C}" type="pres">
      <dgm:prSet presAssocID="{584A0527-5F32-4742-BB24-2E4DF538CC1C}" presName="ParentText" presStyleLbl="node1" presStyleIdx="2" presStyleCnt="3" custScaleX="85823" custScaleY="72738" custLinFactNeighborX="42988" custLinFactNeighborY="266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A46969-F291-4CCA-905F-1FDF909ACA15}" srcId="{97A56F7F-1A2E-40F5-9A52-1F525603E62B}" destId="{37432CA5-B794-4901-A0B5-F58A172CE17E}" srcOrd="1" destOrd="0" parTransId="{6CC4A123-808C-4D01-B087-D82D5427C421}" sibTransId="{E33C4103-428D-4B1D-AA16-73F9D9F109BA}"/>
    <dgm:cxn modelId="{0DF7CDC3-7422-4D3D-82E5-1315D26C700E}" type="presOf" srcId="{1F03E1D5-9308-4F88-B03B-B496D6992EF1}" destId="{C0D2CB12-E1DE-489F-A93E-B1C855EE2D22}" srcOrd="0" destOrd="0" presId="urn:microsoft.com/office/officeart/2005/8/layout/StepDownProcess"/>
    <dgm:cxn modelId="{3270B7B2-3527-4923-907B-66683A2D9888}" type="presOf" srcId="{37432CA5-B794-4901-A0B5-F58A172CE17E}" destId="{3B5C3D24-0A0B-4111-AA1F-16049127EE13}" srcOrd="0" destOrd="0" presId="urn:microsoft.com/office/officeart/2005/8/layout/StepDownProcess"/>
    <dgm:cxn modelId="{69297DCB-06A1-4020-A365-61D226C28C67}" type="presOf" srcId="{97A56F7F-1A2E-40F5-9A52-1F525603E62B}" destId="{9C6219B0-FFD6-4150-B625-9424C38C4C75}" srcOrd="0" destOrd="0" presId="urn:microsoft.com/office/officeart/2005/8/layout/StepDownProcess"/>
    <dgm:cxn modelId="{8285A703-7C2D-42AC-BE79-CB8818220BB4}" type="presOf" srcId="{584A0527-5F32-4742-BB24-2E4DF538CC1C}" destId="{E46AF321-BE9F-4470-AF82-51DA7C6B278C}" srcOrd="0" destOrd="0" presId="urn:microsoft.com/office/officeart/2005/8/layout/StepDownProcess"/>
    <dgm:cxn modelId="{9F8BAA0B-6EF1-410D-ADF6-B4E8EEDBBBE0}" srcId="{97A56F7F-1A2E-40F5-9A52-1F525603E62B}" destId="{1F03E1D5-9308-4F88-B03B-B496D6992EF1}" srcOrd="0" destOrd="0" parTransId="{785A2442-334D-4367-B21D-BF7CEED194B9}" sibTransId="{97AEF19C-F813-410C-9E0D-1DF86DA41DD0}"/>
    <dgm:cxn modelId="{381163C7-04FF-4225-9A6F-0654A030BD6B}" srcId="{97A56F7F-1A2E-40F5-9A52-1F525603E62B}" destId="{584A0527-5F32-4742-BB24-2E4DF538CC1C}" srcOrd="2" destOrd="0" parTransId="{0DCCD1A8-D6B1-4643-AE99-7777E512E346}" sibTransId="{55CCA424-D899-48DB-A0EC-3097B928CDAD}"/>
    <dgm:cxn modelId="{F980D00D-AA99-44C6-82FD-FA5D83599C42}" type="presParOf" srcId="{9C6219B0-FFD6-4150-B625-9424C38C4C75}" destId="{B6CBC975-C066-49A7-A6DD-BBBCD91584EC}" srcOrd="0" destOrd="0" presId="urn:microsoft.com/office/officeart/2005/8/layout/StepDownProcess"/>
    <dgm:cxn modelId="{90D4225B-5409-4642-B321-78A32400E8D1}" type="presParOf" srcId="{B6CBC975-C066-49A7-A6DD-BBBCD91584EC}" destId="{67B0D869-D25E-4C4C-B7DD-0F2B3CA4EF98}" srcOrd="0" destOrd="0" presId="urn:microsoft.com/office/officeart/2005/8/layout/StepDownProcess"/>
    <dgm:cxn modelId="{4A2BB18F-50C1-4056-954C-4B21F9634EA3}" type="presParOf" srcId="{B6CBC975-C066-49A7-A6DD-BBBCD91584EC}" destId="{C0D2CB12-E1DE-489F-A93E-B1C855EE2D22}" srcOrd="1" destOrd="0" presId="urn:microsoft.com/office/officeart/2005/8/layout/StepDownProcess"/>
    <dgm:cxn modelId="{0C68E818-D5BA-40E8-90C7-71CFDAD73B7A}" type="presParOf" srcId="{B6CBC975-C066-49A7-A6DD-BBBCD91584EC}" destId="{96A317D6-044E-42CF-B73B-D207BF7DFB42}" srcOrd="2" destOrd="0" presId="urn:microsoft.com/office/officeart/2005/8/layout/StepDownProcess"/>
    <dgm:cxn modelId="{16D76203-4A1E-4617-B378-3BFDE0A3A30C}" type="presParOf" srcId="{9C6219B0-FFD6-4150-B625-9424C38C4C75}" destId="{BCE01863-8FA0-4786-92F0-BBDF4A67F739}" srcOrd="1" destOrd="0" presId="urn:microsoft.com/office/officeart/2005/8/layout/StepDownProcess"/>
    <dgm:cxn modelId="{3D96C657-A33A-4A84-B00D-975E7AD2D711}" type="presParOf" srcId="{9C6219B0-FFD6-4150-B625-9424C38C4C75}" destId="{015A42AD-78C4-4E14-BD13-4E0826688394}" srcOrd="2" destOrd="0" presId="urn:microsoft.com/office/officeart/2005/8/layout/StepDownProcess"/>
    <dgm:cxn modelId="{E92C73F3-CDBE-4A29-84D8-127AECA1B211}" type="presParOf" srcId="{015A42AD-78C4-4E14-BD13-4E0826688394}" destId="{BB9B69AA-D6CD-4893-AAD4-1D647EB861A9}" srcOrd="0" destOrd="0" presId="urn:microsoft.com/office/officeart/2005/8/layout/StepDownProcess"/>
    <dgm:cxn modelId="{16CE4A5A-C3FB-4775-AC33-171418D7A067}" type="presParOf" srcId="{015A42AD-78C4-4E14-BD13-4E0826688394}" destId="{3B5C3D24-0A0B-4111-AA1F-16049127EE13}" srcOrd="1" destOrd="0" presId="urn:microsoft.com/office/officeart/2005/8/layout/StepDownProcess"/>
    <dgm:cxn modelId="{98AE00D9-3DE4-44B9-87FE-958941EA836A}" type="presParOf" srcId="{015A42AD-78C4-4E14-BD13-4E0826688394}" destId="{4CABB1CA-15E9-4611-AC7D-F0722B7CF8F7}" srcOrd="2" destOrd="0" presId="urn:microsoft.com/office/officeart/2005/8/layout/StepDownProcess"/>
    <dgm:cxn modelId="{B2BA68A9-D14B-471A-9621-220C7A794223}" type="presParOf" srcId="{9C6219B0-FFD6-4150-B625-9424C38C4C75}" destId="{DA48B25F-82EF-4844-B1E6-7DB20BBF6FA1}" srcOrd="3" destOrd="0" presId="urn:microsoft.com/office/officeart/2005/8/layout/StepDownProcess"/>
    <dgm:cxn modelId="{0FBAF6B6-B5DF-4EBC-8A43-49E0D2CA7AA3}" type="presParOf" srcId="{9C6219B0-FFD6-4150-B625-9424C38C4C75}" destId="{48B56F99-BBE8-46DC-B7C6-9959650C2E1A}" srcOrd="4" destOrd="0" presId="urn:microsoft.com/office/officeart/2005/8/layout/StepDownProcess"/>
    <dgm:cxn modelId="{74F1B8E9-55DC-4D64-9ED3-E4FE5E5E79F9}" type="presParOf" srcId="{48B56F99-BBE8-46DC-B7C6-9959650C2E1A}" destId="{E46AF321-BE9F-4470-AF82-51DA7C6B278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0D869-D25E-4C4C-B7DD-0F2B3CA4EF98}">
      <dsp:nvSpPr>
        <dsp:cNvPr id="0" name=""/>
        <dsp:cNvSpPr/>
      </dsp:nvSpPr>
      <dsp:spPr>
        <a:xfrm rot="5400000">
          <a:off x="1352989" y="1210726"/>
          <a:ext cx="756162" cy="9412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2CB12-E1DE-489F-A93E-B1C855EE2D22}">
      <dsp:nvSpPr>
        <dsp:cNvPr id="0" name=""/>
        <dsp:cNvSpPr/>
      </dsp:nvSpPr>
      <dsp:spPr>
        <a:xfrm>
          <a:off x="187857" y="474827"/>
          <a:ext cx="2240982" cy="7139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Dysrhythmia in brain</a:t>
          </a:r>
          <a:endParaRPr lang="en-US" sz="2000" kern="1200" dirty="0"/>
        </a:p>
      </dsp:txBody>
      <dsp:txXfrm>
        <a:off x="222717" y="509687"/>
        <a:ext cx="2171262" cy="644260"/>
      </dsp:txXfrm>
    </dsp:sp>
    <dsp:sp modelId="{96A317D6-044E-42CF-B73B-D207BF7DFB42}">
      <dsp:nvSpPr>
        <dsp:cNvPr id="0" name=""/>
        <dsp:cNvSpPr/>
      </dsp:nvSpPr>
      <dsp:spPr>
        <a:xfrm>
          <a:off x="2662416" y="64803"/>
          <a:ext cx="1969639" cy="1532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B69AA-D6CD-4893-AAD4-1D647EB861A9}">
      <dsp:nvSpPr>
        <dsp:cNvPr id="0" name=""/>
        <dsp:cNvSpPr/>
      </dsp:nvSpPr>
      <dsp:spPr>
        <a:xfrm rot="5400000">
          <a:off x="3622817" y="3211143"/>
          <a:ext cx="762741" cy="91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C3D24-0A0B-4111-AA1F-16049127EE13}">
      <dsp:nvSpPr>
        <dsp:cNvPr id="0" name=""/>
        <dsp:cNvSpPr/>
      </dsp:nvSpPr>
      <dsp:spPr>
        <a:xfrm>
          <a:off x="2071680" y="1328510"/>
          <a:ext cx="3283777" cy="18045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Change in the </a:t>
          </a:r>
          <a:br>
            <a:rPr lang="en-US" sz="2000" kern="1200" dirty="0" smtClean="0"/>
          </a:br>
          <a:r>
            <a:rPr lang="en-US" sz="2000" kern="1200" dirty="0" smtClean="0"/>
            <a:t>micro electric potential and </a:t>
          </a:r>
          <a:br>
            <a:rPr lang="en-US" sz="2000" kern="1200" dirty="0" smtClean="0"/>
          </a:br>
          <a:r>
            <a:rPr lang="en-US" sz="2000" kern="1200" dirty="0" smtClean="0"/>
            <a:t>frequency from baseline</a:t>
          </a:r>
          <a:endParaRPr lang="en-US" sz="2000" kern="1200" dirty="0"/>
        </a:p>
      </dsp:txBody>
      <dsp:txXfrm>
        <a:off x="2159787" y="1416617"/>
        <a:ext cx="3107563" cy="1628347"/>
      </dsp:txXfrm>
    </dsp:sp>
    <dsp:sp modelId="{4CABB1CA-15E9-4611-AC7D-F0722B7CF8F7}">
      <dsp:nvSpPr>
        <dsp:cNvPr id="0" name=""/>
        <dsp:cNvSpPr/>
      </dsp:nvSpPr>
      <dsp:spPr>
        <a:xfrm>
          <a:off x="5317029" y="1722394"/>
          <a:ext cx="1969639" cy="1532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AF321-BE9F-4470-AF82-51DA7C6B278C}">
      <dsp:nvSpPr>
        <dsp:cNvPr id="0" name=""/>
        <dsp:cNvSpPr/>
      </dsp:nvSpPr>
      <dsp:spPr>
        <a:xfrm>
          <a:off x="5150323" y="3312812"/>
          <a:ext cx="2324203" cy="137882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Detection by sensors</a:t>
          </a:r>
          <a:br>
            <a:rPr lang="en-US" sz="2000" kern="1200" dirty="0" smtClean="0"/>
          </a:br>
          <a:r>
            <a:rPr lang="en-US" sz="2000" kern="1200" dirty="0" smtClean="0"/>
            <a:t>Alerts to child and parent</a:t>
          </a:r>
          <a:endParaRPr lang="en-US" sz="2000" kern="1200" dirty="0"/>
        </a:p>
      </dsp:txBody>
      <dsp:txXfrm>
        <a:off x="5217644" y="3380133"/>
        <a:ext cx="2189561" cy="1244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D9C07-7D58-4336-A206-F7E4C409014D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06C0A-718B-4BB0-8823-A88D30929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35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5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9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93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383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872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1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28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95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7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0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3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5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6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0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4C28-0F6A-463A-9A3B-A093AF37813B}" type="datetimeFigureOut">
              <a:rPr lang="en-IN" smtClean="0"/>
              <a:t>06-04-2018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0F3E0F-B04C-4249-85A0-FD7E48B3E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7695" y="822959"/>
            <a:ext cx="3513512" cy="883141"/>
          </a:xfrm>
        </p:spPr>
        <p:txBody>
          <a:bodyPr>
            <a:noAutofit/>
          </a:bodyPr>
          <a:lstStyle/>
          <a:p>
            <a:r>
              <a:rPr lang="en-IN" sz="6000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Avertis</a:t>
            </a:r>
            <a:endParaRPr lang="en-IN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Image result for siemens ear machine on ch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87" y="20728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images-na.ssl-images-amazon.com/images/I/612qUZN9TeL._SL15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180" y="2072871"/>
            <a:ext cx="3422384" cy="25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858" y="2072871"/>
            <a:ext cx="2449441" cy="27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119" y="211796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Current consequences:</a:t>
            </a:r>
            <a:br>
              <a:rPr lang="en-IN" sz="4000" dirty="0" smtClean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119" y="3337702"/>
            <a:ext cx="9378142" cy="2214360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 smtClean="0"/>
              <a:t>12.7 million seizure </a:t>
            </a:r>
            <a:r>
              <a:rPr lang="en-IN" sz="7200" dirty="0"/>
              <a:t>in infants globally prevalence on an average</a:t>
            </a:r>
          </a:p>
          <a:p>
            <a:r>
              <a:rPr lang="en-IN" sz="7200" dirty="0" smtClean="0"/>
              <a:t>41-187 </a:t>
            </a:r>
            <a:r>
              <a:rPr lang="en-IN" sz="7200" dirty="0"/>
              <a:t>per 100, 000 people get seizures.</a:t>
            </a:r>
          </a:p>
          <a:p>
            <a:r>
              <a:rPr lang="en-IN" sz="7200" dirty="0"/>
              <a:t>Incidence in children: 3.2-5.5 per 1000 children in developed countries.			</a:t>
            </a:r>
            <a:r>
              <a:rPr lang="en-IN" sz="7200" dirty="0" smtClean="0"/>
              <a:t>              </a:t>
            </a:r>
          </a:p>
          <a:p>
            <a:pPr marL="0" indent="0">
              <a:buNone/>
            </a:pPr>
            <a:r>
              <a:rPr lang="en-IN" sz="7200" dirty="0" smtClean="0"/>
              <a:t>                                              3.6-44 </a:t>
            </a:r>
            <a:r>
              <a:rPr lang="en-IN" sz="7200" dirty="0"/>
              <a:t>per 1000 children in underdeveloped 								   countries.</a:t>
            </a:r>
          </a:p>
          <a:p>
            <a:r>
              <a:rPr lang="en-IN" sz="7200" dirty="0"/>
              <a:t>Highest and dangerous in the age group 0-5 </a:t>
            </a:r>
            <a:r>
              <a:rPr lang="en-IN" sz="7200" dirty="0" smtClean="0"/>
              <a:t>years</a:t>
            </a:r>
          </a:p>
          <a:p>
            <a:r>
              <a:rPr lang="en-IN" sz="7200" dirty="0" smtClean="0"/>
              <a:t>With seizure recurrence rate of 30-50% in first two years</a:t>
            </a:r>
          </a:p>
          <a:p>
            <a:r>
              <a:rPr lang="en-IN" sz="7200" dirty="0"/>
              <a:t>In India, prevalence  stakes up to </a:t>
            </a:r>
            <a:r>
              <a:rPr lang="en-IN" sz="7200" dirty="0" smtClean="0"/>
              <a:t>~2.2 </a:t>
            </a:r>
            <a:r>
              <a:rPr lang="en-IN" sz="7200" dirty="0"/>
              <a:t>million </a:t>
            </a:r>
            <a:endParaRPr lang="en-IN" sz="7200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Source</a:t>
            </a:r>
            <a:r>
              <a:rPr lang="en-IN" dirty="0"/>
              <a:t>: </a:t>
            </a:r>
            <a:r>
              <a:rPr lang="en-IN" dirty="0" err="1"/>
              <a:t>Camfield</a:t>
            </a:r>
            <a:r>
              <a:rPr lang="en-IN" dirty="0"/>
              <a:t> P, et al. Epileptic </a:t>
            </a:r>
            <a:r>
              <a:rPr lang="en-IN" dirty="0" err="1"/>
              <a:t>Disord</a:t>
            </a:r>
            <a:r>
              <a:rPr lang="en-IN" dirty="0"/>
              <a:t>. 2015.</a:t>
            </a:r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2119" y="20540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Problem:		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96933" y="928867"/>
            <a:ext cx="9659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Child being in unsafe situation at the start of the </a:t>
            </a:r>
            <a:r>
              <a:rPr lang="en-IN" sz="2400" dirty="0" smtClean="0"/>
              <a:t>seizure which can lead to fatal injuries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53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6760" y="311467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5800" dirty="0" smtClean="0"/>
              <a:t>Negative Outcomes:</a:t>
            </a:r>
          </a:p>
          <a:p>
            <a:pPr marL="0" indent="0">
              <a:buNone/>
            </a:pPr>
            <a:endParaRPr lang="en-IN" sz="5800" dirty="0" smtClean="0"/>
          </a:p>
          <a:p>
            <a:r>
              <a:rPr lang="en-IN" sz="5800" dirty="0"/>
              <a:t>Head injury (Major Problem)</a:t>
            </a:r>
          </a:p>
          <a:p>
            <a:r>
              <a:rPr lang="en-IN" sz="5800" dirty="0"/>
              <a:t>Fracture</a:t>
            </a:r>
          </a:p>
          <a:p>
            <a:r>
              <a:rPr lang="en-IN" sz="5800" dirty="0"/>
              <a:t>Loss of life (Death</a:t>
            </a:r>
            <a:r>
              <a:rPr lang="en-IN" sz="5800" dirty="0" smtClean="0"/>
              <a:t>)</a:t>
            </a:r>
          </a:p>
          <a:p>
            <a:endParaRPr lang="en-IN" sz="5800" dirty="0"/>
          </a:p>
          <a:p>
            <a:endParaRPr lang="en-IN" sz="5800" dirty="0" smtClean="0"/>
          </a:p>
          <a:p>
            <a:pPr marL="0" indent="0">
              <a:buNone/>
            </a:pPr>
            <a:r>
              <a:rPr lang="en-IN" sz="5800" dirty="0" smtClean="0"/>
              <a:t>Current existing  solutions</a:t>
            </a:r>
            <a:br>
              <a:rPr lang="en-IN" sz="5800" dirty="0" smtClean="0"/>
            </a:br>
            <a:r>
              <a:rPr lang="en-IN" sz="5800" dirty="0" smtClean="0"/>
              <a:t/>
            </a:r>
            <a:br>
              <a:rPr lang="en-IN" sz="5800" dirty="0" smtClean="0"/>
            </a:br>
            <a:endParaRPr lang="en-IN" sz="5800" dirty="0"/>
          </a:p>
          <a:p>
            <a:r>
              <a:rPr lang="en-IN" sz="5800" dirty="0"/>
              <a:t>No existing solutions to detect seizure. Gadgets and other tech products are available to detect seizure after the on-set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31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Need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An </a:t>
            </a:r>
            <a:r>
              <a:rPr lang="en-IN" sz="4000" b="1" dirty="0"/>
              <a:t>effective</a:t>
            </a:r>
            <a:r>
              <a:rPr lang="en-IN" dirty="0"/>
              <a:t> way to </a:t>
            </a:r>
            <a:r>
              <a:rPr lang="en-IN" sz="3600" b="1" dirty="0"/>
              <a:t>forecast</a:t>
            </a:r>
            <a:r>
              <a:rPr lang="en-IN" dirty="0"/>
              <a:t> the onset of seizure </a:t>
            </a:r>
            <a:r>
              <a:rPr lang="en-IN" sz="3600" b="1" dirty="0"/>
              <a:t>in infants and </a:t>
            </a:r>
            <a:r>
              <a:rPr lang="en-IN" sz="3600" b="1" dirty="0" smtClean="0"/>
              <a:t>children </a:t>
            </a:r>
            <a:r>
              <a:rPr lang="en-IN" sz="2400" dirty="0" smtClean="0"/>
              <a:t>in</a:t>
            </a:r>
            <a:r>
              <a:rPr lang="en-IN" sz="3600" b="1" dirty="0" smtClean="0"/>
              <a:t> home settings</a:t>
            </a:r>
            <a:r>
              <a:rPr lang="en-IN" sz="2400" dirty="0" smtClean="0"/>
              <a:t> </a:t>
            </a:r>
            <a:r>
              <a:rPr lang="en-IN" dirty="0"/>
              <a:t>to </a:t>
            </a:r>
            <a:r>
              <a:rPr lang="en-IN" sz="3600" b="1" dirty="0"/>
              <a:t>prevent</a:t>
            </a:r>
            <a:r>
              <a:rPr lang="en-IN" dirty="0"/>
              <a:t> life threatening </a:t>
            </a:r>
            <a:r>
              <a:rPr lang="en-IN" dirty="0" smtClean="0"/>
              <a:t>consequences</a:t>
            </a:r>
            <a:r>
              <a:rPr lang="en-IN" sz="3600" b="1" dirty="0" smtClean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3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Principle: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25850018"/>
              </p:ext>
            </p:extLst>
          </p:nvPr>
        </p:nvGraphicFramePr>
        <p:xfrm>
          <a:off x="2168237" y="1709161"/>
          <a:ext cx="7474527" cy="4691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11" y="515390"/>
            <a:ext cx="6417252" cy="5278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2539" y="515390"/>
            <a:ext cx="2363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Block Diagram: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275782" y="4214677"/>
            <a:ext cx="247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Detects voltages over 70 millivolts and frequencies over 25 Hz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154854" y="1596167"/>
            <a:ext cx="247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SEEG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58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069"/>
            <a:ext cx="10515600" cy="5935894"/>
          </a:xfrm>
        </p:spPr>
        <p:txBody>
          <a:bodyPr/>
          <a:lstStyle/>
          <a:p>
            <a:r>
              <a:rPr lang="en-IN" dirty="0" smtClean="0"/>
              <a:t>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Prevents head injuries, thereby preventing ICU admissions  and its cumulative costs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Prevents death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Cheaper when compared to the costs due to suffering injuries.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r>
              <a:rPr lang="en-IN" dirty="0" smtClean="0"/>
              <a:t>Impacts:</a:t>
            </a:r>
          </a:p>
          <a:p>
            <a:pPr marL="514350" indent="-514350">
              <a:buAutoNum type="arabicPeriod"/>
            </a:pPr>
            <a:r>
              <a:rPr lang="en-IN" dirty="0" smtClean="0"/>
              <a:t>Reduction in number of morbidity and mortality overall.</a:t>
            </a:r>
          </a:p>
          <a:p>
            <a:pPr marL="514350" indent="-514350">
              <a:buAutoNum type="arabicPeriod"/>
            </a:pPr>
            <a:r>
              <a:rPr lang="en-IN" dirty="0" smtClean="0"/>
              <a:t>Self-management of seizures.</a:t>
            </a:r>
          </a:p>
          <a:p>
            <a:pPr marL="514350" indent="-514350">
              <a:buAutoNum type="arabicPeriod"/>
            </a:pPr>
            <a:r>
              <a:rPr lang="en-IN" dirty="0" smtClean="0"/>
              <a:t>Decreased hospital visits.</a:t>
            </a:r>
          </a:p>
        </p:txBody>
      </p:sp>
    </p:spTree>
    <p:extLst>
      <p:ext uri="{BB962C8B-B14F-4D97-AF65-F5344CB8AC3E}">
        <p14:creationId xmlns:p14="http://schemas.microsoft.com/office/powerpoint/2010/main" val="41307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85090"/>
            <a:ext cx="10058400" cy="1637330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SRISHTI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325091"/>
            <a:ext cx="10058400" cy="227352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4400" dirty="0" err="1" smtClean="0"/>
              <a:t>Dr.</a:t>
            </a:r>
            <a:r>
              <a:rPr lang="en-IN" sz="4400" dirty="0" smtClean="0"/>
              <a:t> </a:t>
            </a:r>
            <a:r>
              <a:rPr lang="en-IN" sz="4400" dirty="0" err="1" smtClean="0"/>
              <a:t>Narasimha</a:t>
            </a:r>
            <a:r>
              <a:rPr lang="en-IN" sz="4400" dirty="0" smtClean="0"/>
              <a:t> Murthy (paediatric intensivist)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400" dirty="0" err="1" smtClean="0"/>
              <a:t>Vaishnavi</a:t>
            </a:r>
            <a:r>
              <a:rPr lang="en-IN" sz="4400" dirty="0" smtClean="0"/>
              <a:t> M R (Medical Electronics 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400" dirty="0" err="1" smtClean="0"/>
              <a:t>Meghashree</a:t>
            </a:r>
            <a:r>
              <a:rPr lang="en-IN" sz="4400" dirty="0" smtClean="0"/>
              <a:t> Y M </a:t>
            </a:r>
            <a:r>
              <a:rPr lang="en-IN" sz="4400" dirty="0"/>
              <a:t>(Medical Electronics )</a:t>
            </a:r>
            <a:endParaRPr lang="en-IN" sz="4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4400" dirty="0" smtClean="0"/>
              <a:t>Santosh G (Computer Science )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18" y="498764"/>
            <a:ext cx="4239491" cy="25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194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Century Gothic</vt:lpstr>
      <vt:lpstr>Wingdings 3</vt:lpstr>
      <vt:lpstr>Wisp</vt:lpstr>
      <vt:lpstr>Avertis</vt:lpstr>
      <vt:lpstr>Current consequences: </vt:lpstr>
      <vt:lpstr>PowerPoint Presentation</vt:lpstr>
      <vt:lpstr>    Need Statement</vt:lpstr>
      <vt:lpstr>Principle:</vt:lpstr>
      <vt:lpstr>PowerPoint Presentation</vt:lpstr>
      <vt:lpstr>PowerPoint Presentation</vt:lpstr>
      <vt:lpstr>SRISHTI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Rohan</dc:creator>
  <cp:lastModifiedBy>alientrunkcall</cp:lastModifiedBy>
  <cp:revision>67</cp:revision>
  <dcterms:created xsi:type="dcterms:W3CDTF">2018-04-06T08:17:36Z</dcterms:created>
  <dcterms:modified xsi:type="dcterms:W3CDTF">2018-04-06T10:51:57Z</dcterms:modified>
</cp:coreProperties>
</file>