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79AA"/>
    <a:srgbClr val="FFFFFF"/>
    <a:srgbClr val="1F497D"/>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1" d="100"/>
          <a:sy n="81" d="100"/>
        </p:scale>
        <p:origin x="706" y="5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Santosh" userId="e9e0dd12adabe1a9" providerId="LiveId" clId="{F44E67B7-137B-4008-9243-8BDAA1D44318}"/>
    <pc:docChg chg="modSld">
      <pc:chgData name="sai Santosh" userId="e9e0dd12adabe1a9" providerId="LiveId" clId="{F44E67B7-137B-4008-9243-8BDAA1D44318}" dt="2021-10-07T07:57:42.232" v="5" actId="20577"/>
      <pc:docMkLst>
        <pc:docMk/>
      </pc:docMkLst>
      <pc:sldChg chg="modSp mod">
        <pc:chgData name="sai Santosh" userId="e9e0dd12adabe1a9" providerId="LiveId" clId="{F44E67B7-137B-4008-9243-8BDAA1D44318}" dt="2021-10-07T07:57:42.232" v="5" actId="20577"/>
        <pc:sldMkLst>
          <pc:docMk/>
          <pc:sldMk cId="203152348" sldId="1049"/>
        </pc:sldMkLst>
        <pc:spChg chg="mod">
          <ac:chgData name="sai Santosh" userId="e9e0dd12adabe1a9" providerId="LiveId" clId="{F44E67B7-137B-4008-9243-8BDAA1D44318}" dt="2021-10-07T07:57:42.232" v="5" actId="20577"/>
          <ac:spMkLst>
            <pc:docMk/>
            <pc:sldMk cId="203152348" sldId="1049"/>
            <ac:spMk id="10"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07/10/2021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07/10/2021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10/7/2021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360" imgH="360" progId="">
                  <p:embed/>
                </p:oleObj>
              </mc:Choice>
              <mc:Fallback>
                <p:oleObj name="think-cell Slide" r:id="rId13" imgW="360" imgH="360" progId="">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raubins.raj@capgemini.com" TargetMode="External"/><Relationship Id="rId7" Type="http://schemas.openxmlformats.org/officeDocument/2006/relationships/hyperlink" Target="https://www.linkedin.com/in/k-v-sai-santosh-b97b8b18a"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github.com/santoshhdemo" TargetMode="External"/><Relationship Id="rId9"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747286" y="1378095"/>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344833" y="1609811"/>
            <a:ext cx="3932421" cy="207962"/>
          </a:xfrm>
        </p:spPr>
        <p:txBody>
          <a:bodyPr/>
          <a:lstStyle/>
          <a:p>
            <a:pPr eaLnBrk="1" hangingPunct="1"/>
            <a:r>
              <a:rPr lang="nl-NL" altLang="nl-NL" dirty="0">
                <a:hlinkClick r:id="rId3"/>
              </a:rPr>
              <a:t>K-v-s –sai.santosh@capgemini.com</a:t>
            </a:r>
            <a:r>
              <a:rPr lang="nl-NL" altLang="nl-NL" dirty="0"/>
              <a:t> </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r>
              <a:rPr lang="en-US" altLang="en-US" sz="1200" b="1" dirty="0"/>
              <a:t>Full Stack Developer</a:t>
            </a:r>
          </a:p>
          <a:p>
            <a:pPr marL="171450" indent="-171450">
              <a:buFont typeface="Arial" panose="020B0604020202020204" pitchFamily="34" charset="0"/>
              <a:buChar char="•"/>
            </a:pPr>
            <a:r>
              <a:rPr lang="en-US" sz="1050" dirty="0"/>
              <a:t>Hands on experience in creating </a:t>
            </a:r>
            <a:r>
              <a:rPr lang="en-US" sz="1050" b="1" dirty="0"/>
              <a:t>microservices</a:t>
            </a:r>
            <a:r>
              <a:rPr lang="en-US" sz="1050" dirty="0"/>
              <a:t> with </a:t>
            </a:r>
            <a:r>
              <a:rPr lang="en-US" sz="1050" b="1" dirty="0" err="1"/>
              <a:t>Springboot</a:t>
            </a:r>
            <a:r>
              <a:rPr lang="en-US" sz="1050" b="1" dirty="0"/>
              <a:t>, Spring Security, Spring Cloud API Gateway,</a:t>
            </a:r>
            <a:r>
              <a:rPr lang="en-US" sz="1050" dirty="0"/>
              <a:t> Eureka server.</a:t>
            </a:r>
          </a:p>
          <a:p>
            <a:pPr marL="171450" indent="-171450">
              <a:buFont typeface="Arial" panose="020B0604020202020204" pitchFamily="34" charset="0"/>
              <a:buChar char="•"/>
            </a:pPr>
            <a:r>
              <a:rPr lang="en-US" sz="1050" dirty="0"/>
              <a:t>Completed the training along with case study using Java Full Stack Angular as the technology.</a:t>
            </a:r>
          </a:p>
          <a:p>
            <a:pPr marL="171450" indent="-171450">
              <a:buFont typeface="Arial" panose="020B0604020202020204" pitchFamily="34" charset="0"/>
              <a:buChar char="•"/>
            </a:pPr>
            <a:r>
              <a:rPr lang="en-US" sz="1050" dirty="0"/>
              <a:t>Eager to improve myself by learning new technologies.</a:t>
            </a:r>
          </a:p>
          <a:p>
            <a:pPr marL="171450" indent="-171450">
              <a:buFont typeface="Arial" panose="020B0604020202020204" pitchFamily="34" charset="0"/>
              <a:buChar char="•"/>
            </a:pPr>
            <a:r>
              <a:rPr lang="en-US" sz="1050" dirty="0"/>
              <a:t>Team player who communicates effectively and works well with others to improve work output</a:t>
            </a:r>
            <a:endParaRPr lang="en-US" altLang="nl-NL" sz="105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K</a:t>
            </a:r>
            <a:r>
              <a:rPr lang="en-IN" altLang="en-US" dirty="0"/>
              <a:t> V S Sai Santosh</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2364228" y="6278285"/>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2892547" y="6413242"/>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16648" y="6268839"/>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7"/>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112571" y="1975020"/>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826427" y="516978"/>
            <a:ext cx="2424112" cy="618631"/>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Technology </a:t>
            </a:r>
          </a:p>
          <a:p>
            <a:pPr lvl="0">
              <a:lnSpc>
                <a:spcPct val="114000"/>
              </a:lnSpc>
              <a:defRPr/>
            </a:pPr>
            <a:r>
              <a:rPr lang="en-US" altLang="nl-NL" sz="1000" dirty="0">
                <a:solidFill>
                  <a:prstClr val="black"/>
                </a:solidFill>
                <a:latin typeface="Verdana" panose="020B0604030504040204" pitchFamily="34" charset="0"/>
              </a:rPr>
              <a:t>Electronics and Communication :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375847" y="976165"/>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sp>
        <p:nvSpPr>
          <p:cNvPr id="8" name="Text Placeholder 7"/>
          <p:cNvSpPr>
            <a:spLocks noGrp="1"/>
          </p:cNvSpPr>
          <p:nvPr>
            <p:ph type="body" sz="quarter" idx="48"/>
          </p:nvPr>
        </p:nvSpPr>
        <p:spPr>
          <a:xfrm>
            <a:off x="3355045" y="1852732"/>
            <a:ext cx="2373312" cy="330250"/>
          </a:xfrm>
        </p:spPr>
        <p:txBody>
          <a:bodyPr/>
          <a:lstStyle/>
          <a:p>
            <a:r>
              <a:rPr lang="en-IN" dirty="0"/>
              <a:t>+91 7095983073</a:t>
            </a:r>
          </a:p>
        </p:txBody>
      </p:sp>
      <p:sp>
        <p:nvSpPr>
          <p:cNvPr id="9" name="Text Placeholder 8"/>
          <p:cNvSpPr>
            <a:spLocks noGrp="1"/>
          </p:cNvSpPr>
          <p:nvPr>
            <p:ph type="body" sz="quarter" idx="36"/>
          </p:nvPr>
        </p:nvSpPr>
        <p:spPr>
          <a:xfrm>
            <a:off x="4836699" y="2995865"/>
            <a:ext cx="4009644" cy="2907765"/>
          </a:xfrm>
        </p:spPr>
        <p:txBody>
          <a:bodyPr/>
          <a:lstStyle/>
          <a:p>
            <a:pPr>
              <a:lnSpc>
                <a:spcPct val="114000"/>
              </a:lnSpc>
            </a:pPr>
            <a:r>
              <a:rPr lang="en-IN" altLang="nl-NL" b="1" dirty="0"/>
              <a:t>Online Hotel Management System</a:t>
            </a:r>
            <a:endParaRPr lang="en-US" altLang="nl-NL" b="1" dirty="0"/>
          </a:p>
          <a:p>
            <a:pPr>
              <a:lnSpc>
                <a:spcPct val="114000"/>
              </a:lnSpc>
            </a:pPr>
            <a:r>
              <a:rPr lang="en-IN" altLang="en-US" dirty="0"/>
              <a:t>Developed Online Hotel Management system Using Spring microservices and Angular with NoSQL as database.</a:t>
            </a:r>
          </a:p>
          <a:p>
            <a:pPr eaLnBrk="1" hangingPunct="1">
              <a:lnSpc>
                <a:spcPct val="114000"/>
              </a:lnSpc>
            </a:pPr>
            <a:r>
              <a:rPr lang="en-IN" altLang="en-US" dirty="0"/>
              <a:t>Implemented multiple microservices using Spring </a:t>
            </a:r>
            <a:r>
              <a:rPr lang="en-IN" altLang="en-US" dirty="0" err="1"/>
              <a:t>Boot,Spring</a:t>
            </a:r>
            <a:r>
              <a:rPr lang="en-IN" altLang="en-US" dirty="0"/>
              <a:t> Cloud and connected them via discovery service i.e. Eureka server.</a:t>
            </a:r>
          </a:p>
          <a:p>
            <a:pPr eaLnBrk="1" hangingPunct="1">
              <a:lnSpc>
                <a:spcPct val="114000"/>
              </a:lnSpc>
            </a:pPr>
            <a:r>
              <a:rPr lang="en-IN" altLang="en-US" dirty="0"/>
              <a:t>Frontend with Angular 12,Using Angular Material and Angular CLI for creating UI.</a:t>
            </a:r>
          </a:p>
          <a:p>
            <a:pPr eaLnBrk="1" hangingPunct="1">
              <a:lnSpc>
                <a:spcPct val="114000"/>
              </a:lnSpc>
            </a:pPr>
            <a:r>
              <a:rPr lang="en-IN" altLang="en-US" dirty="0"/>
              <a:t>Database with MongoDB Atlas.</a:t>
            </a:r>
          </a:p>
          <a:p>
            <a:pPr eaLnBrk="1" hangingPunct="1">
              <a:lnSpc>
                <a:spcPct val="114000"/>
              </a:lnSpc>
            </a:pPr>
            <a:r>
              <a:rPr lang="en-IN" altLang="en-US" dirty="0"/>
              <a:t>Version control using GitHub</a:t>
            </a:r>
          </a:p>
          <a:p>
            <a:endParaRPr lang="en-IN" dirty="0"/>
          </a:p>
        </p:txBody>
      </p:sp>
      <p:sp>
        <p:nvSpPr>
          <p:cNvPr id="10" name="TextBox 9"/>
          <p:cNvSpPr txBox="1"/>
          <p:nvPr/>
        </p:nvSpPr>
        <p:spPr>
          <a:xfrm>
            <a:off x="9372600" y="1185944"/>
            <a:ext cx="2743200" cy="4893647"/>
          </a:xfrm>
          <a:prstGeom prst="rect">
            <a:avLst/>
          </a:prstGeom>
          <a:noFill/>
        </p:spPr>
        <p:txBody>
          <a:bodyPr wrap="square" rtlCol="0">
            <a:spAutoFit/>
          </a:bodyPr>
          <a:lstStyle/>
          <a:p>
            <a:pPr>
              <a:lnSpc>
                <a:spcPct val="114000"/>
              </a:lnSpc>
            </a:pPr>
            <a:r>
              <a:rPr lang="en-US" altLang="en-US" sz="1100" dirty="0"/>
              <a:t>JAVA</a:t>
            </a:r>
          </a:p>
          <a:p>
            <a:pPr>
              <a:lnSpc>
                <a:spcPct val="114000"/>
              </a:lnSpc>
            </a:pPr>
            <a:r>
              <a:rPr lang="en-US" altLang="en-US" sz="1100" b="1" dirty="0"/>
              <a:t>Spring Boot</a:t>
            </a:r>
          </a:p>
          <a:p>
            <a:pPr>
              <a:lnSpc>
                <a:spcPct val="114000"/>
              </a:lnSpc>
            </a:pPr>
            <a:r>
              <a:rPr lang="en-US" altLang="en-US" sz="1100" b="1" dirty="0"/>
              <a:t>Spring MVC</a:t>
            </a:r>
          </a:p>
          <a:p>
            <a:pPr>
              <a:lnSpc>
                <a:spcPct val="114000"/>
              </a:lnSpc>
            </a:pPr>
            <a:r>
              <a:rPr lang="en-US" altLang="en-US" sz="1100" b="1" dirty="0"/>
              <a:t>Spring Cloud</a:t>
            </a:r>
          </a:p>
          <a:p>
            <a:pPr>
              <a:lnSpc>
                <a:spcPct val="114000"/>
              </a:lnSpc>
            </a:pPr>
            <a:r>
              <a:rPr lang="en-US" altLang="nl-NL" sz="1100" b="1" dirty="0">
                <a:solidFill>
                  <a:srgbClr val="0070AD"/>
                </a:solidFill>
              </a:rPr>
              <a:t>Full Stack</a:t>
            </a:r>
            <a:endParaRPr lang="en-US" altLang="nl-NL" sz="1100" dirty="0"/>
          </a:p>
          <a:p>
            <a:pPr>
              <a:lnSpc>
                <a:spcPct val="114000"/>
              </a:lnSpc>
            </a:pPr>
            <a:r>
              <a:rPr lang="en-US" altLang="nl-NL" sz="1100" dirty="0"/>
              <a:t>Spring</a:t>
            </a:r>
          </a:p>
          <a:p>
            <a:pPr>
              <a:lnSpc>
                <a:spcPct val="114000"/>
              </a:lnSpc>
            </a:pPr>
            <a:r>
              <a:rPr lang="en-US" altLang="nl-NL" sz="1100" dirty="0"/>
              <a:t>Angular</a:t>
            </a:r>
          </a:p>
          <a:p>
            <a:pPr>
              <a:lnSpc>
                <a:spcPct val="114000"/>
              </a:lnSpc>
            </a:pPr>
            <a:r>
              <a:rPr lang="en-US" altLang="nl-NL" sz="1100" dirty="0"/>
              <a:t>MongoDB</a:t>
            </a:r>
          </a:p>
          <a:p>
            <a:pPr>
              <a:lnSpc>
                <a:spcPct val="114000"/>
              </a:lnSpc>
            </a:pPr>
            <a:r>
              <a:rPr lang="en-US" altLang="nl-NL" sz="1100" b="1" dirty="0">
                <a:solidFill>
                  <a:srgbClr val="0070AD"/>
                </a:solidFill>
              </a:rPr>
              <a:t>Database</a:t>
            </a:r>
          </a:p>
          <a:p>
            <a:pPr>
              <a:lnSpc>
                <a:spcPct val="114000"/>
              </a:lnSpc>
            </a:pPr>
            <a:r>
              <a:rPr lang="en-US" altLang="nl-NL" sz="1100" dirty="0"/>
              <a:t>No SQL database – MongoDB</a:t>
            </a:r>
          </a:p>
          <a:p>
            <a:pPr>
              <a:lnSpc>
                <a:spcPct val="114000"/>
              </a:lnSpc>
            </a:pPr>
            <a:r>
              <a:rPr lang="en-US" altLang="nl-NL" sz="1100" dirty="0"/>
              <a:t>SQL database -MySQL</a:t>
            </a:r>
          </a:p>
          <a:p>
            <a:pPr>
              <a:lnSpc>
                <a:spcPct val="114000"/>
              </a:lnSpc>
            </a:pPr>
            <a:r>
              <a:rPr lang="en-US" altLang="nl-NL" sz="1100" b="1" dirty="0">
                <a:solidFill>
                  <a:srgbClr val="0070AD"/>
                </a:solidFill>
              </a:rPr>
              <a:t>Web Technologies</a:t>
            </a:r>
            <a:endParaRPr lang="en-US" altLang="nl-NL" sz="1100" dirty="0"/>
          </a:p>
          <a:p>
            <a:pPr>
              <a:lnSpc>
                <a:spcPct val="114000"/>
              </a:lnSpc>
            </a:pPr>
            <a:r>
              <a:rPr lang="en-US" altLang="nl-NL" sz="1100" dirty="0"/>
              <a:t>HTML5</a:t>
            </a:r>
          </a:p>
          <a:p>
            <a:pPr>
              <a:lnSpc>
                <a:spcPct val="114000"/>
              </a:lnSpc>
            </a:pPr>
            <a:r>
              <a:rPr lang="en-US" altLang="nl-NL" sz="1100" dirty="0"/>
              <a:t>CSS3</a:t>
            </a:r>
          </a:p>
          <a:p>
            <a:pPr>
              <a:lnSpc>
                <a:spcPct val="114000"/>
              </a:lnSpc>
            </a:pPr>
            <a:r>
              <a:rPr lang="en-US" altLang="nl-NL" sz="1100" dirty="0"/>
              <a:t>Javascript</a:t>
            </a:r>
            <a:endParaRPr lang="en-US" altLang="nl-NL" sz="1100" b="1" dirty="0">
              <a:solidFill>
                <a:srgbClr val="0070AD"/>
              </a:solidFill>
            </a:endParaRPr>
          </a:p>
          <a:p>
            <a:pPr>
              <a:lnSpc>
                <a:spcPct val="114000"/>
              </a:lnSpc>
            </a:pPr>
            <a:r>
              <a:rPr lang="en-US" altLang="nl-NL" sz="1100" b="1" dirty="0">
                <a:solidFill>
                  <a:srgbClr val="0070AD"/>
                </a:solidFill>
              </a:rPr>
              <a:t>AddOns</a:t>
            </a:r>
            <a:endParaRPr lang="en-US" altLang="nl-NL" sz="1100" dirty="0"/>
          </a:p>
          <a:p>
            <a:pPr>
              <a:lnSpc>
                <a:spcPct val="114000"/>
              </a:lnSpc>
            </a:pPr>
            <a:r>
              <a:rPr lang="en-US" altLang="nl-NL" sz="1100" dirty="0"/>
              <a:t>GitHub</a:t>
            </a:r>
          </a:p>
          <a:p>
            <a:pPr>
              <a:lnSpc>
                <a:spcPct val="114000"/>
              </a:lnSpc>
            </a:pPr>
            <a:r>
              <a:rPr lang="en-US" altLang="nl-NL" sz="1100" dirty="0"/>
              <a:t>Postman</a:t>
            </a:r>
          </a:p>
          <a:p>
            <a:pPr>
              <a:lnSpc>
                <a:spcPct val="114000"/>
              </a:lnSpc>
            </a:pPr>
            <a:endParaRPr lang="en-US" altLang="nl-NL" sz="1100" dirty="0"/>
          </a:p>
          <a:p>
            <a:pPr>
              <a:lnSpc>
                <a:spcPct val="114000"/>
              </a:lnSpc>
            </a:pPr>
            <a:endParaRPr lang="en-US" altLang="nl-NL" sz="1100" b="1" dirty="0">
              <a:solidFill>
                <a:srgbClr val="0070AD"/>
              </a:solidFill>
            </a:endParaRPr>
          </a:p>
          <a:p>
            <a:pPr>
              <a:lnSpc>
                <a:spcPct val="114000"/>
              </a:lnSpc>
            </a:pPr>
            <a:r>
              <a:rPr lang="en-US" altLang="nl-NL" sz="1100" b="1" dirty="0">
                <a:solidFill>
                  <a:srgbClr val="0070AD"/>
                </a:solidFill>
              </a:rPr>
              <a:t>Additional Details</a:t>
            </a:r>
          </a:p>
          <a:p>
            <a:pPr>
              <a:lnSpc>
                <a:spcPct val="114000"/>
              </a:lnSpc>
            </a:pPr>
            <a:r>
              <a:rPr lang="en-US" altLang="nl-NL" sz="1100" dirty="0"/>
              <a:t>Leadership</a:t>
            </a:r>
          </a:p>
          <a:p>
            <a:pPr>
              <a:lnSpc>
                <a:spcPct val="114000"/>
              </a:lnSpc>
            </a:pPr>
            <a:r>
              <a:rPr lang="en-US" altLang="nl-NL" sz="1100" dirty="0"/>
              <a:t> Communication Skills</a:t>
            </a:r>
          </a:p>
          <a:p>
            <a:pPr>
              <a:lnSpc>
                <a:spcPct val="114000"/>
              </a:lnSpc>
            </a:pPr>
            <a:r>
              <a:rPr lang="en-US" altLang="nl-NL" sz="1100" dirty="0"/>
              <a:t>Team management</a:t>
            </a:r>
          </a:p>
          <a:p>
            <a:endParaRPr lang="en-IN" sz="1100" dirty="0"/>
          </a:p>
        </p:txBody>
      </p:sp>
      <p:pic>
        <p:nvPicPr>
          <p:cNvPr id="19" name="Picture Placeholder 18">
            <a:extLst>
              <a:ext uri="{FF2B5EF4-FFF2-40B4-BE49-F238E27FC236}">
                <a16:creationId xmlns:a16="http://schemas.microsoft.com/office/drawing/2014/main" id="{A997314D-1E0E-44C9-A273-E4ECE3AF4ED9}"/>
              </a:ext>
            </a:extLst>
          </p:cNvPr>
          <p:cNvPicPr>
            <a:picLocks noGrp="1" noChangeAspect="1"/>
          </p:cNvPicPr>
          <p:nvPr>
            <p:ph type="pic" sz="quarter" idx="46"/>
          </p:nvPr>
        </p:nvPicPr>
        <p:blipFill>
          <a:blip r:embed="rId9">
            <a:extLst>
              <a:ext uri="{28A0092B-C50C-407E-A947-70E740481C1C}">
                <a14:useLocalDpi xmlns:a14="http://schemas.microsoft.com/office/drawing/2010/main" val="0"/>
              </a:ext>
            </a:extLst>
          </a:blip>
          <a:srcRect t="12500" b="12500"/>
          <a:stretch>
            <a:fillRect/>
          </a:stretch>
        </p:blipFill>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www.w3.org/XML/1998/namespace"/>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c43bfbf7-b5f8-4451-8464-ef79a2e28ca1"/>
    <ds:schemaRef ds:uri="http://schemas.microsoft.com/office/2006/metadata/properties"/>
    <ds:schemaRef ds:uri="25289c4b-8fd1-4155-b56f-82d6fa13afd3"/>
    <ds:schemaRef ds:uri="http://purl.org/dc/dcmitype/"/>
    <ds:schemaRef ds:uri="http://purl.org/dc/elements/1.1/"/>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2112</TotalTime>
  <Words>208</Words>
  <Application>Microsoft Office PowerPoint</Application>
  <PresentationFormat>Widescreen</PresentationFormat>
  <Paragraphs>45</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sai Santosh</cp:lastModifiedBy>
  <cp:revision>104</cp:revision>
  <dcterms:created xsi:type="dcterms:W3CDTF">2020-09-22T06:24:34Z</dcterms:created>
  <dcterms:modified xsi:type="dcterms:W3CDTF">2021-10-07T07:57:44Z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