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8"/>
  </p:notesMasterIdLst>
  <p:sldIdLst>
    <p:sldId id="256" r:id="rId2"/>
    <p:sldId id="257" r:id="rId3"/>
    <p:sldId id="258" r:id="rId4"/>
    <p:sldId id="259" r:id="rId5"/>
    <p:sldId id="263" r:id="rId6"/>
    <p:sldId id="264" r:id="rId7"/>
    <p:sldId id="266" r:id="rId8"/>
    <p:sldId id="265" r:id="rId9"/>
    <p:sldId id="267" r:id="rId10"/>
    <p:sldId id="268" r:id="rId11"/>
    <p:sldId id="269" r:id="rId12"/>
    <p:sldId id="271" r:id="rId13"/>
    <p:sldId id="273" r:id="rId14"/>
    <p:sldId id="260" r:id="rId15"/>
    <p:sldId id="272" r:id="rId16"/>
    <p:sldId id="262" r:id="rId17"/>
  </p:sldIdLst>
  <p:sldSz cx="9144000" cy="5143500" type="screen16x9"/>
  <p:notesSz cx="6858000" cy="9144000"/>
  <p:embeddedFontLst>
    <p:embeddedFont>
      <p:font typeface="Cambria" panose="02040503050406030204" pitchFamily="18"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
      <p:font typeface="Wingdings 3" panose="05040102010807070707" pitchFamily="18"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y" initials="SH" lastIdx="1" clrIdx="0">
    <p:extLst>
      <p:ext uri="{19B8F6BF-5375-455C-9EA6-DF929625EA0E}">
        <p15:presenceInfo xmlns:p15="http://schemas.microsoft.com/office/powerpoint/2012/main" userId="San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166"/>
    <a:srgbClr val="602E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0" d="100"/>
          <a:sy n="130" d="100"/>
        </p:scale>
        <p:origin x="1074" y="3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14458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45382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84065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00701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7236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266283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3010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5725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41085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7103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7439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94931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7507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80335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48A87A34-81AB-432B-8DAE-1953F412C126}" type="datetimeFigureOut">
              <a:rPr lang="en-US" smtClean="0"/>
              <a:t>10/22/2022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23937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69795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65036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80311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89291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02309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03699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48A87A34-81AB-432B-8DAE-1953F412C126}"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47070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48A87A34-81AB-432B-8DAE-1953F412C126}"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3084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93266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06480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64923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45273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89268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445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51553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18272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48A87A34-81AB-432B-8DAE-1953F412C126}" type="datetimeFigureOut">
              <a:rPr lang="en-US" smtClean="0"/>
              <a:pPr/>
              <a:t>10/22/2022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9775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mc:AlternateContent xmlns:mc="http://schemas.openxmlformats.org/markup-compatibility/2006" xmlns:p14="http://schemas.microsoft.com/office/powerpoint/2010/main">
    <mc:Choice Requires="p14">
      <p:transition spd="slow" p14:dur="23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subTitle" idx="1"/>
          </p:nvPr>
        </p:nvSpPr>
        <p:spPr>
          <a:xfrm>
            <a:off x="1278521" y="1950839"/>
            <a:ext cx="6586958" cy="1241822"/>
          </a:xfrm>
          <a:prstGeom prst="rect">
            <a:avLst/>
          </a:prstGeom>
          <a:noFill/>
          <a:ln>
            <a:noFill/>
          </a:ln>
        </p:spPr>
        <p:txBody>
          <a:bodyPr spcFirstLastPara="1" wrap="square" lIns="91425" tIns="91425" rIns="91425" bIns="91425" anchor="t" anchorCtr="0">
            <a:noAutofit/>
          </a:bodyPr>
          <a:lstStyle/>
          <a:p>
            <a:pPr algn="ctr">
              <a:lnSpc>
                <a:spcPct val="107000"/>
              </a:lnSpc>
              <a:spcAft>
                <a:spcPts val="800"/>
              </a:spcAft>
            </a:pPr>
            <a:r>
              <a:rPr lang="en-US" sz="2400" b="1" dirty="0">
                <a:solidFill>
                  <a:schemeClr val="bg1"/>
                </a:solidFill>
                <a:effectLst/>
                <a:latin typeface="Cambria" panose="02040503050406030204" pitchFamily="18" charset="0"/>
                <a:ea typeface="Cambria" panose="02040503050406030204" pitchFamily="18" charset="0"/>
                <a:cs typeface="Cascadia Code" panose="020B0609020000020004" pitchFamily="49" charset="0"/>
              </a:rPr>
              <a:t>SURPRISE HOUSING DATA - PRICE PREDICTION</a:t>
            </a:r>
          </a:p>
          <a:p>
            <a:pPr algn="ctr">
              <a:lnSpc>
                <a:spcPct val="107000"/>
              </a:lnSpc>
              <a:spcAft>
                <a:spcPts val="800"/>
              </a:spcAft>
            </a:pPr>
            <a:r>
              <a:rPr lang="en-US" sz="1600" b="1" dirty="0">
                <a:solidFill>
                  <a:schemeClr val="bg1"/>
                </a:solidFill>
                <a:latin typeface="Cambria" panose="02040503050406030204" pitchFamily="18" charset="0"/>
                <a:ea typeface="Cambria" panose="02040503050406030204" pitchFamily="18" charset="0"/>
                <a:cs typeface="Cascadia Code" panose="020B0609020000020004" pitchFamily="49" charset="0"/>
              </a:rPr>
              <a:t>Report Summary</a:t>
            </a:r>
            <a:endParaRPr lang="en-US" sz="1600" dirty="0">
              <a:solidFill>
                <a:schemeClr val="bg1"/>
              </a:solidFill>
              <a:effectLst/>
              <a:latin typeface="Cambria" panose="02040503050406030204" pitchFamily="18" charset="0"/>
              <a:ea typeface="Cambria" panose="02040503050406030204" pitchFamily="18" charset="0"/>
              <a:cs typeface="Cascadia Code" panose="020B0609020000020004" pitchFamily="49" charset="0"/>
            </a:endParaRPr>
          </a:p>
        </p:txBody>
      </p:sp>
      <p:sp>
        <p:nvSpPr>
          <p:cNvPr id="88" name="Google Shape;88;p13"/>
          <p:cNvSpPr txBox="1"/>
          <p:nvPr/>
        </p:nvSpPr>
        <p:spPr>
          <a:xfrm>
            <a:off x="5911404" y="3664125"/>
            <a:ext cx="2745600" cy="104641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CFE2F3"/>
                </a:solidFill>
                <a:latin typeface="Cambria" panose="02040503050406030204" pitchFamily="18" charset="0"/>
                <a:ea typeface="Cambria" panose="02040503050406030204" pitchFamily="18" charset="0"/>
                <a:cs typeface="Roboto"/>
                <a:sym typeface="Roboto"/>
              </a:rPr>
              <a:t>Submitted by:</a:t>
            </a: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CFE2F3"/>
                </a:solidFill>
                <a:latin typeface="Cambria" panose="02040503050406030204" pitchFamily="18" charset="0"/>
                <a:ea typeface="Cambria" panose="02040503050406030204" pitchFamily="18" charset="0"/>
                <a:cs typeface="Roboto"/>
                <a:sym typeface="Roboto"/>
              </a:rPr>
              <a:t>SANTOSH H. HULBUTTI</a:t>
            </a:r>
          </a:p>
          <a:p>
            <a:pPr marL="0" marR="0" lvl="0" indent="0" algn="r" rtl="0">
              <a:lnSpc>
                <a:spcPct val="100000"/>
              </a:lnSpc>
              <a:spcBef>
                <a:spcPts val="0"/>
              </a:spcBef>
              <a:spcAft>
                <a:spcPts val="0"/>
              </a:spcAft>
              <a:buClr>
                <a:srgbClr val="000000"/>
              </a:buClr>
              <a:buSzPts val="1400"/>
              <a:buFont typeface="Arial"/>
              <a:buNone/>
            </a:pPr>
            <a:endParaRPr lang="en-US" sz="1400" dirty="0">
              <a:solidFill>
                <a:srgbClr val="CFE2F3"/>
              </a:solidFill>
              <a:latin typeface="Cambria" panose="02040503050406030204" pitchFamily="18" charset="0"/>
              <a:ea typeface="Cambria" panose="02040503050406030204" pitchFamily="18" charset="0"/>
              <a:cs typeface="Roboto"/>
              <a:sym typeface="Roboto"/>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CFE2F3"/>
                </a:solidFill>
                <a:latin typeface="Cambria" panose="02040503050406030204" pitchFamily="18" charset="0"/>
                <a:ea typeface="Cambria" panose="02040503050406030204" pitchFamily="18" charset="0"/>
                <a:cs typeface="Roboto"/>
                <a:sym typeface="Roboto"/>
              </a:rPr>
              <a:t>Intern @ Flip Robo Technologies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pPr algn="ctr"/>
            <a:r>
              <a:rPr lang="en-US" sz="2000" b="1" dirty="0">
                <a:solidFill>
                  <a:schemeClr val="accent1"/>
                </a:solidFill>
                <a:latin typeface="Verdana" panose="020B0604030504040204" pitchFamily="34" charset="0"/>
                <a:ea typeface="Verdana" panose="020B0604030504040204" pitchFamily="34" charset="0"/>
              </a:rPr>
              <a:t>Discrete Numerical data</a:t>
            </a:r>
          </a:p>
        </p:txBody>
      </p:sp>
      <p:sp>
        <p:nvSpPr>
          <p:cNvPr id="6" name="TextBox 5">
            <a:extLst>
              <a:ext uri="{FF2B5EF4-FFF2-40B4-BE49-F238E27FC236}">
                <a16:creationId xmlns:a16="http://schemas.microsoft.com/office/drawing/2014/main" id="{6B730E96-9481-4761-9AA4-6AE546C7FBF3}"/>
              </a:ext>
            </a:extLst>
          </p:cNvPr>
          <p:cNvSpPr txBox="1"/>
          <p:nvPr/>
        </p:nvSpPr>
        <p:spPr>
          <a:xfrm>
            <a:off x="6839540" y="2136051"/>
            <a:ext cx="2112297" cy="1477297"/>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Most of the Hoses were modified recently.</a:t>
            </a:r>
          </a:p>
          <a:p>
            <a:r>
              <a:rPr lang="en-US" dirty="0"/>
              <a:t>Most of the houses were built in the year 1940 to 1980 &amp; 1990 to 2010.</a:t>
            </a:r>
          </a:p>
        </p:txBody>
      </p:sp>
      <p:pic>
        <p:nvPicPr>
          <p:cNvPr id="3" name="Picture 2">
            <a:extLst>
              <a:ext uri="{FF2B5EF4-FFF2-40B4-BE49-F238E27FC236}">
                <a16:creationId xmlns:a16="http://schemas.microsoft.com/office/drawing/2014/main" id="{C6730D3D-E9D3-4238-9DBF-90F0FB5A8D6A}"/>
              </a:ext>
            </a:extLst>
          </p:cNvPr>
          <p:cNvPicPr>
            <a:picLocks noChangeAspect="1"/>
          </p:cNvPicPr>
          <p:nvPr/>
        </p:nvPicPr>
        <p:blipFill>
          <a:blip r:embed="rId3"/>
          <a:stretch>
            <a:fillRect/>
          </a:stretch>
        </p:blipFill>
        <p:spPr>
          <a:xfrm>
            <a:off x="147918" y="886637"/>
            <a:ext cx="6585779" cy="1988063"/>
          </a:xfrm>
          <a:prstGeom prst="rect">
            <a:avLst/>
          </a:prstGeom>
          <a:ln>
            <a:noFill/>
          </a:ln>
        </p:spPr>
      </p:pic>
      <p:pic>
        <p:nvPicPr>
          <p:cNvPr id="4" name="Picture 3">
            <a:extLst>
              <a:ext uri="{FF2B5EF4-FFF2-40B4-BE49-F238E27FC236}">
                <a16:creationId xmlns:a16="http://schemas.microsoft.com/office/drawing/2014/main" id="{C2F165EA-EC60-48B1-9781-7452CB88FD23}"/>
              </a:ext>
            </a:extLst>
          </p:cNvPr>
          <p:cNvPicPr>
            <a:picLocks noChangeAspect="1"/>
          </p:cNvPicPr>
          <p:nvPr/>
        </p:nvPicPr>
        <p:blipFill>
          <a:blip r:embed="rId4"/>
          <a:stretch>
            <a:fillRect/>
          </a:stretch>
        </p:blipFill>
        <p:spPr>
          <a:xfrm>
            <a:off x="147918" y="2942887"/>
            <a:ext cx="6585778" cy="2009308"/>
          </a:xfrm>
          <a:prstGeom prst="rect">
            <a:avLst/>
          </a:prstGeom>
          <a:ln>
            <a:noFill/>
          </a:ln>
        </p:spPr>
      </p:pic>
    </p:spTree>
    <p:extLst>
      <p:ext uri="{BB962C8B-B14F-4D97-AF65-F5344CB8AC3E}">
        <p14:creationId xmlns:p14="http://schemas.microsoft.com/office/powerpoint/2010/main" val="2074925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pPr algn="ctr"/>
            <a:r>
              <a:rPr lang="en-US" sz="2000" b="1" dirty="0">
                <a:solidFill>
                  <a:schemeClr val="accent1"/>
                </a:solidFill>
                <a:latin typeface="Verdana" panose="020B0604030504040204" pitchFamily="34" charset="0"/>
                <a:ea typeface="Verdana" panose="020B0604030504040204" pitchFamily="34" charset="0"/>
              </a:rPr>
              <a:t>Categorical Features</a:t>
            </a:r>
          </a:p>
        </p:txBody>
      </p:sp>
      <p:grpSp>
        <p:nvGrpSpPr>
          <p:cNvPr id="14" name="Group 13">
            <a:extLst>
              <a:ext uri="{FF2B5EF4-FFF2-40B4-BE49-F238E27FC236}">
                <a16:creationId xmlns:a16="http://schemas.microsoft.com/office/drawing/2014/main" id="{4A192F0C-485E-496E-B602-766829409B84}"/>
              </a:ext>
            </a:extLst>
          </p:cNvPr>
          <p:cNvGrpSpPr/>
          <p:nvPr/>
        </p:nvGrpSpPr>
        <p:grpSpPr>
          <a:xfrm>
            <a:off x="393658" y="733131"/>
            <a:ext cx="8356683" cy="3072556"/>
            <a:chOff x="243348" y="1110640"/>
            <a:chExt cx="8356683" cy="3072556"/>
          </a:xfrm>
        </p:grpSpPr>
        <p:pic>
          <p:nvPicPr>
            <p:cNvPr id="10" name="Picture 9">
              <a:extLst>
                <a:ext uri="{FF2B5EF4-FFF2-40B4-BE49-F238E27FC236}">
                  <a16:creationId xmlns:a16="http://schemas.microsoft.com/office/drawing/2014/main" id="{DA173C63-8255-4AC5-8D66-3F62AE9007A5}"/>
                </a:ext>
              </a:extLst>
            </p:cNvPr>
            <p:cNvPicPr>
              <a:picLocks noChangeAspect="1"/>
            </p:cNvPicPr>
            <p:nvPr/>
          </p:nvPicPr>
          <p:blipFill>
            <a:blip r:embed="rId3"/>
            <a:stretch>
              <a:fillRect/>
            </a:stretch>
          </p:blipFill>
          <p:spPr>
            <a:xfrm>
              <a:off x="243348" y="1110640"/>
              <a:ext cx="5008757" cy="3041031"/>
            </a:xfrm>
            <a:prstGeom prst="rect">
              <a:avLst/>
            </a:prstGeom>
          </p:spPr>
        </p:pic>
        <p:pic>
          <p:nvPicPr>
            <p:cNvPr id="13" name="Picture 12">
              <a:extLst>
                <a:ext uri="{FF2B5EF4-FFF2-40B4-BE49-F238E27FC236}">
                  <a16:creationId xmlns:a16="http://schemas.microsoft.com/office/drawing/2014/main" id="{138F64DF-4C6B-472C-A788-1BA7F240DC1B}"/>
                </a:ext>
              </a:extLst>
            </p:cNvPr>
            <p:cNvPicPr>
              <a:picLocks noChangeAspect="1"/>
            </p:cNvPicPr>
            <p:nvPr/>
          </p:nvPicPr>
          <p:blipFill>
            <a:blip r:embed="rId4"/>
            <a:stretch>
              <a:fillRect/>
            </a:stretch>
          </p:blipFill>
          <p:spPr>
            <a:xfrm>
              <a:off x="5252105" y="1110640"/>
              <a:ext cx="3347926" cy="3072556"/>
            </a:xfrm>
            <a:prstGeom prst="rect">
              <a:avLst/>
            </a:prstGeom>
          </p:spPr>
        </p:pic>
      </p:grpSp>
      <p:graphicFrame>
        <p:nvGraphicFramePr>
          <p:cNvPr id="15" name="Table 15">
            <a:extLst>
              <a:ext uri="{FF2B5EF4-FFF2-40B4-BE49-F238E27FC236}">
                <a16:creationId xmlns:a16="http://schemas.microsoft.com/office/drawing/2014/main" id="{0B0D6B3D-5DE9-431E-B624-C474D3BA3A3B}"/>
              </a:ext>
            </a:extLst>
          </p:cNvPr>
          <p:cNvGraphicFramePr>
            <a:graphicFrameLocks noGrp="1"/>
          </p:cNvGraphicFramePr>
          <p:nvPr>
            <p:extLst>
              <p:ext uri="{D42A27DB-BD31-4B8C-83A1-F6EECF244321}">
                <p14:modId xmlns:p14="http://schemas.microsoft.com/office/powerpoint/2010/main" val="1803435859"/>
              </p:ext>
            </p:extLst>
          </p:nvPr>
        </p:nvGraphicFramePr>
        <p:xfrm>
          <a:off x="737419" y="3797110"/>
          <a:ext cx="2352368" cy="1280160"/>
        </p:xfrm>
        <a:graphic>
          <a:graphicData uri="http://schemas.openxmlformats.org/drawingml/2006/table">
            <a:tbl>
              <a:tblPr firstRow="1" bandRow="1">
                <a:tableStyleId>{5C22544A-7EE6-4342-B048-85BDC9FD1C3A}</a:tableStyleId>
              </a:tblPr>
              <a:tblGrid>
                <a:gridCol w="994208">
                  <a:extLst>
                    <a:ext uri="{9D8B030D-6E8A-4147-A177-3AD203B41FA5}">
                      <a16:colId xmlns:a16="http://schemas.microsoft.com/office/drawing/2014/main" val="1317767447"/>
                    </a:ext>
                  </a:extLst>
                </a:gridCol>
                <a:gridCol w="1358160">
                  <a:extLst>
                    <a:ext uri="{9D8B030D-6E8A-4147-A177-3AD203B41FA5}">
                      <a16:colId xmlns:a16="http://schemas.microsoft.com/office/drawing/2014/main" val="3072879277"/>
                    </a:ext>
                  </a:extLst>
                </a:gridCol>
              </a:tblGrid>
              <a:tr h="180000">
                <a:tc>
                  <a:txBody>
                    <a:bodyPr/>
                    <a:lstStyle/>
                    <a:p>
                      <a:r>
                        <a:rPr lang="en-US" sz="8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 Most occurring Entries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057056"/>
                  </a:ext>
                </a:extLst>
              </a:tr>
              <a:tr h="180000">
                <a:tc>
                  <a:txBody>
                    <a:bodyPr/>
                    <a:lstStyle/>
                    <a:p>
                      <a:pPr algn="ctr"/>
                      <a:r>
                        <a:rPr lang="en-US" sz="800" dirty="0" err="1"/>
                        <a:t>MSSubClass</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20, 50 &amp; 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40764484"/>
                  </a:ext>
                </a:extLst>
              </a:tr>
              <a:tr h="180000">
                <a:tc>
                  <a:txBody>
                    <a:bodyPr/>
                    <a:lstStyle/>
                    <a:p>
                      <a:pPr algn="ctr"/>
                      <a:r>
                        <a:rPr lang="en-US" sz="800" dirty="0" err="1"/>
                        <a:t>MSZoning</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Residential Low Density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8461517"/>
                  </a:ext>
                </a:extLst>
              </a:tr>
              <a:tr h="180000">
                <a:tc>
                  <a:txBody>
                    <a:bodyPr/>
                    <a:lstStyle/>
                    <a:p>
                      <a:pPr algn="ctr"/>
                      <a:r>
                        <a:rPr lang="en-US" sz="800" dirty="0"/>
                        <a:t>Street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Paved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488219203"/>
                  </a:ext>
                </a:extLst>
              </a:tr>
              <a:tr h="180000">
                <a:tc>
                  <a:txBody>
                    <a:bodyPr/>
                    <a:lstStyle/>
                    <a:p>
                      <a:pPr algn="ctr"/>
                      <a:r>
                        <a:rPr lang="en-US" sz="800" dirty="0" err="1"/>
                        <a:t>LotShape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Regular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35396869"/>
                  </a:ext>
                </a:extLst>
              </a:tr>
              <a:tr h="180000">
                <a:tc>
                  <a:txBody>
                    <a:bodyPr/>
                    <a:lstStyle/>
                    <a:p>
                      <a:pPr algn="ctr"/>
                      <a:r>
                        <a:rPr lang="en-US" sz="800" dirty="0" err="1"/>
                        <a:t>LandContour</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Near Flat/Level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90768608"/>
                  </a:ext>
                </a:extLst>
              </a:tr>
            </a:tbl>
          </a:graphicData>
        </a:graphic>
      </p:graphicFrame>
      <p:graphicFrame>
        <p:nvGraphicFramePr>
          <p:cNvPr id="21" name="Table 15">
            <a:extLst>
              <a:ext uri="{FF2B5EF4-FFF2-40B4-BE49-F238E27FC236}">
                <a16:creationId xmlns:a16="http://schemas.microsoft.com/office/drawing/2014/main" id="{CA5DAA96-4DEA-440D-B7FB-E3C380499638}"/>
              </a:ext>
            </a:extLst>
          </p:cNvPr>
          <p:cNvGraphicFramePr>
            <a:graphicFrameLocks noGrp="1"/>
          </p:cNvGraphicFramePr>
          <p:nvPr>
            <p:extLst>
              <p:ext uri="{D42A27DB-BD31-4B8C-83A1-F6EECF244321}">
                <p14:modId xmlns:p14="http://schemas.microsoft.com/office/powerpoint/2010/main" val="3013719704"/>
              </p:ext>
            </p:extLst>
          </p:nvPr>
        </p:nvGraphicFramePr>
        <p:xfrm>
          <a:off x="3442889" y="3805687"/>
          <a:ext cx="2285999" cy="1280160"/>
        </p:xfrm>
        <a:graphic>
          <a:graphicData uri="http://schemas.openxmlformats.org/drawingml/2006/table">
            <a:tbl>
              <a:tblPr firstRow="1" bandRow="1">
                <a:tableStyleId>{5C22544A-7EE6-4342-B048-85BDC9FD1C3A}</a:tableStyleId>
              </a:tblPr>
              <a:tblGrid>
                <a:gridCol w="966158">
                  <a:extLst>
                    <a:ext uri="{9D8B030D-6E8A-4147-A177-3AD203B41FA5}">
                      <a16:colId xmlns:a16="http://schemas.microsoft.com/office/drawing/2014/main" val="1317767447"/>
                    </a:ext>
                  </a:extLst>
                </a:gridCol>
                <a:gridCol w="1319841">
                  <a:extLst>
                    <a:ext uri="{9D8B030D-6E8A-4147-A177-3AD203B41FA5}">
                      <a16:colId xmlns:a16="http://schemas.microsoft.com/office/drawing/2014/main" val="3072879277"/>
                    </a:ext>
                  </a:extLst>
                </a:gridCol>
              </a:tblGrid>
              <a:tr h="180000">
                <a:tc>
                  <a:txBody>
                    <a:bodyPr/>
                    <a:lstStyle/>
                    <a:p>
                      <a:r>
                        <a:rPr lang="en-US" sz="8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 Most occurring Entries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057056"/>
                  </a:ext>
                </a:extLst>
              </a:tr>
              <a:tr h="180000">
                <a:tc>
                  <a:txBody>
                    <a:bodyPr/>
                    <a:lstStyle/>
                    <a:p>
                      <a:pPr algn="ctr"/>
                      <a:r>
                        <a:rPr lang="en-US" sz="800" dirty="0"/>
                        <a:t>Utilities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err="1"/>
                        <a:t>AllPublic</a:t>
                      </a:r>
                      <a:r>
                        <a:rPr lang="en-US" sz="800" dirty="0"/>
                        <a:t> Utilities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40764484"/>
                  </a:ext>
                </a:extLst>
              </a:tr>
              <a:tr h="180000">
                <a:tc>
                  <a:txBody>
                    <a:bodyPr/>
                    <a:lstStyle/>
                    <a:p>
                      <a:pPr algn="ctr"/>
                      <a:r>
                        <a:rPr lang="en-US" sz="800" dirty="0" err="1"/>
                        <a:t>LotConfig</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Inside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8461517"/>
                  </a:ext>
                </a:extLst>
              </a:tr>
              <a:tr h="180000">
                <a:tc>
                  <a:txBody>
                    <a:bodyPr/>
                    <a:lstStyle/>
                    <a:p>
                      <a:pPr algn="ctr"/>
                      <a:r>
                        <a:rPr lang="en-US" sz="800" dirty="0" err="1"/>
                        <a:t>Landslope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Gentle slope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488219203"/>
                  </a:ext>
                </a:extLst>
              </a:tr>
              <a:tr h="180000">
                <a:tc>
                  <a:txBody>
                    <a:bodyPr/>
                    <a:lstStyle/>
                    <a:p>
                      <a:pPr algn="ctr"/>
                      <a:r>
                        <a:rPr lang="en-US" sz="800" dirty="0"/>
                        <a:t>Neighborhood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err="1"/>
                        <a:t>NWAmes</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35396869"/>
                  </a:ext>
                </a:extLst>
              </a:tr>
              <a:tr h="180000">
                <a:tc>
                  <a:txBody>
                    <a:bodyPr/>
                    <a:lstStyle/>
                    <a:p>
                      <a:pPr algn="ctr"/>
                      <a:r>
                        <a:rPr lang="en-US" sz="800" dirty="0"/>
                        <a:t>Condition1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Normal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90768608"/>
                  </a:ext>
                </a:extLst>
              </a:tr>
            </a:tbl>
          </a:graphicData>
        </a:graphic>
      </p:graphicFrame>
      <p:graphicFrame>
        <p:nvGraphicFramePr>
          <p:cNvPr id="22" name="Table 15">
            <a:extLst>
              <a:ext uri="{FF2B5EF4-FFF2-40B4-BE49-F238E27FC236}">
                <a16:creationId xmlns:a16="http://schemas.microsoft.com/office/drawing/2014/main" id="{B35B6A0B-5309-488C-93B4-6DBB683721A5}"/>
              </a:ext>
            </a:extLst>
          </p:cNvPr>
          <p:cNvGraphicFramePr>
            <a:graphicFrameLocks noGrp="1"/>
          </p:cNvGraphicFramePr>
          <p:nvPr>
            <p:extLst>
              <p:ext uri="{D42A27DB-BD31-4B8C-83A1-F6EECF244321}">
                <p14:modId xmlns:p14="http://schemas.microsoft.com/office/powerpoint/2010/main" val="1496033316"/>
              </p:ext>
            </p:extLst>
          </p:nvPr>
        </p:nvGraphicFramePr>
        <p:xfrm>
          <a:off x="6030370" y="3805687"/>
          <a:ext cx="2575315" cy="1280160"/>
        </p:xfrm>
        <a:graphic>
          <a:graphicData uri="http://schemas.openxmlformats.org/drawingml/2006/table">
            <a:tbl>
              <a:tblPr firstRow="1" bandRow="1">
                <a:tableStyleId>{5C22544A-7EE6-4342-B048-85BDC9FD1C3A}</a:tableStyleId>
              </a:tblPr>
              <a:tblGrid>
                <a:gridCol w="1088435">
                  <a:extLst>
                    <a:ext uri="{9D8B030D-6E8A-4147-A177-3AD203B41FA5}">
                      <a16:colId xmlns:a16="http://schemas.microsoft.com/office/drawing/2014/main" val="1317767447"/>
                    </a:ext>
                  </a:extLst>
                </a:gridCol>
                <a:gridCol w="1486880">
                  <a:extLst>
                    <a:ext uri="{9D8B030D-6E8A-4147-A177-3AD203B41FA5}">
                      <a16:colId xmlns:a16="http://schemas.microsoft.com/office/drawing/2014/main" val="3072879277"/>
                    </a:ext>
                  </a:extLst>
                </a:gridCol>
              </a:tblGrid>
              <a:tr h="180000">
                <a:tc>
                  <a:txBody>
                    <a:bodyPr/>
                    <a:lstStyle/>
                    <a:p>
                      <a:r>
                        <a:rPr lang="en-US" sz="8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 Most occurring Entries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057056"/>
                  </a:ext>
                </a:extLst>
              </a:tr>
              <a:tr h="180000">
                <a:tc>
                  <a:txBody>
                    <a:bodyPr/>
                    <a:lstStyle/>
                    <a:p>
                      <a:pPr algn="ctr"/>
                      <a:r>
                        <a:rPr lang="en-US" sz="800" dirty="0"/>
                        <a:t>Condition2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Normal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40764484"/>
                  </a:ext>
                </a:extLst>
              </a:tr>
              <a:tr h="180000">
                <a:tc>
                  <a:txBody>
                    <a:bodyPr/>
                    <a:lstStyle/>
                    <a:p>
                      <a:pPr algn="ctr"/>
                      <a:r>
                        <a:rPr lang="en-US" sz="800" dirty="0" err="1"/>
                        <a:t>BldgType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Single-family Detached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8461517"/>
                  </a:ext>
                </a:extLst>
              </a:tr>
              <a:tr h="180000">
                <a:tc>
                  <a:txBody>
                    <a:bodyPr/>
                    <a:lstStyle/>
                    <a:p>
                      <a:pPr algn="ctr"/>
                      <a:r>
                        <a:rPr lang="en-US" sz="800" dirty="0" err="1"/>
                        <a:t>HouseStyle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1Story, 2Story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488219203"/>
                  </a:ext>
                </a:extLst>
              </a:tr>
              <a:tr h="180000">
                <a:tc>
                  <a:txBody>
                    <a:bodyPr/>
                    <a:lstStyle/>
                    <a:p>
                      <a:pPr algn="ctr"/>
                      <a:r>
                        <a:rPr lang="en-US" sz="800" dirty="0" err="1"/>
                        <a:t>RoofStyle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Gable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35396869"/>
                  </a:ext>
                </a:extLst>
              </a:tr>
              <a:tr h="180000">
                <a:tc>
                  <a:txBody>
                    <a:bodyPr/>
                    <a:lstStyle/>
                    <a:p>
                      <a:pPr algn="ctr"/>
                      <a:r>
                        <a:rPr lang="en-US" sz="800" dirty="0" err="1"/>
                        <a:t>RoofMaterial</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Standard (Comp) Shingle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90768608"/>
                  </a:ext>
                </a:extLst>
              </a:tr>
            </a:tbl>
          </a:graphicData>
        </a:graphic>
      </p:graphicFrame>
    </p:spTree>
    <p:extLst>
      <p:ext uri="{BB962C8B-B14F-4D97-AF65-F5344CB8AC3E}">
        <p14:creationId xmlns:p14="http://schemas.microsoft.com/office/powerpoint/2010/main" val="290689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pPr algn="ctr"/>
            <a:r>
              <a:rPr lang="en-US" sz="2000" b="1" dirty="0">
                <a:solidFill>
                  <a:schemeClr val="accent1"/>
                </a:solidFill>
                <a:latin typeface="Verdana" panose="020B0604030504040204" pitchFamily="34" charset="0"/>
                <a:ea typeface="Verdana" panose="020B0604030504040204" pitchFamily="34" charset="0"/>
              </a:rPr>
              <a:t>Categorical Features</a:t>
            </a:r>
          </a:p>
        </p:txBody>
      </p:sp>
      <p:grpSp>
        <p:nvGrpSpPr>
          <p:cNvPr id="6" name="Group 5">
            <a:extLst>
              <a:ext uri="{FF2B5EF4-FFF2-40B4-BE49-F238E27FC236}">
                <a16:creationId xmlns:a16="http://schemas.microsoft.com/office/drawing/2014/main" id="{602B5939-1E2F-4165-898A-8FFB959BEDD9}"/>
              </a:ext>
            </a:extLst>
          </p:cNvPr>
          <p:cNvGrpSpPr/>
          <p:nvPr/>
        </p:nvGrpSpPr>
        <p:grpSpPr>
          <a:xfrm>
            <a:off x="506749" y="712802"/>
            <a:ext cx="8022925" cy="2921481"/>
            <a:chOff x="278172" y="1084005"/>
            <a:chExt cx="8022925" cy="2921481"/>
          </a:xfrm>
        </p:grpSpPr>
        <p:pic>
          <p:nvPicPr>
            <p:cNvPr id="3" name="Picture 2">
              <a:extLst>
                <a:ext uri="{FF2B5EF4-FFF2-40B4-BE49-F238E27FC236}">
                  <a16:creationId xmlns:a16="http://schemas.microsoft.com/office/drawing/2014/main" id="{02C46FCF-2ADF-4473-A1C1-7FFA8A8DC0DA}"/>
                </a:ext>
              </a:extLst>
            </p:cNvPr>
            <p:cNvPicPr>
              <a:picLocks noChangeAspect="1"/>
            </p:cNvPicPr>
            <p:nvPr/>
          </p:nvPicPr>
          <p:blipFill>
            <a:blip r:embed="rId3"/>
            <a:stretch>
              <a:fillRect/>
            </a:stretch>
          </p:blipFill>
          <p:spPr>
            <a:xfrm>
              <a:off x="278172" y="1084005"/>
              <a:ext cx="4806959" cy="2867472"/>
            </a:xfrm>
            <a:prstGeom prst="rect">
              <a:avLst/>
            </a:prstGeom>
          </p:spPr>
        </p:pic>
        <p:pic>
          <p:nvPicPr>
            <p:cNvPr id="5" name="Picture 4">
              <a:extLst>
                <a:ext uri="{FF2B5EF4-FFF2-40B4-BE49-F238E27FC236}">
                  <a16:creationId xmlns:a16="http://schemas.microsoft.com/office/drawing/2014/main" id="{D3DDF305-1914-4A68-987D-48013C6D990C}"/>
                </a:ext>
              </a:extLst>
            </p:cNvPr>
            <p:cNvPicPr>
              <a:picLocks noChangeAspect="1"/>
            </p:cNvPicPr>
            <p:nvPr/>
          </p:nvPicPr>
          <p:blipFill>
            <a:blip r:embed="rId4"/>
            <a:stretch>
              <a:fillRect/>
            </a:stretch>
          </p:blipFill>
          <p:spPr>
            <a:xfrm>
              <a:off x="5085131" y="1084005"/>
              <a:ext cx="3215966" cy="2921481"/>
            </a:xfrm>
            <a:prstGeom prst="rect">
              <a:avLst/>
            </a:prstGeom>
          </p:spPr>
        </p:pic>
      </p:grpSp>
      <p:graphicFrame>
        <p:nvGraphicFramePr>
          <p:cNvPr id="9" name="Table 15">
            <a:extLst>
              <a:ext uri="{FF2B5EF4-FFF2-40B4-BE49-F238E27FC236}">
                <a16:creationId xmlns:a16="http://schemas.microsoft.com/office/drawing/2014/main" id="{65C616F2-FF1F-470F-B149-B7C86EAF8018}"/>
              </a:ext>
            </a:extLst>
          </p:cNvPr>
          <p:cNvGraphicFramePr>
            <a:graphicFrameLocks noGrp="1"/>
          </p:cNvGraphicFramePr>
          <p:nvPr>
            <p:extLst>
              <p:ext uri="{D42A27DB-BD31-4B8C-83A1-F6EECF244321}">
                <p14:modId xmlns:p14="http://schemas.microsoft.com/office/powerpoint/2010/main" val="967892663"/>
              </p:ext>
            </p:extLst>
          </p:nvPr>
        </p:nvGraphicFramePr>
        <p:xfrm>
          <a:off x="582563" y="3729379"/>
          <a:ext cx="2352368" cy="1280160"/>
        </p:xfrm>
        <a:graphic>
          <a:graphicData uri="http://schemas.openxmlformats.org/drawingml/2006/table">
            <a:tbl>
              <a:tblPr firstRow="1" bandRow="1">
                <a:tableStyleId>{5C22544A-7EE6-4342-B048-85BDC9FD1C3A}</a:tableStyleId>
              </a:tblPr>
              <a:tblGrid>
                <a:gridCol w="862779">
                  <a:extLst>
                    <a:ext uri="{9D8B030D-6E8A-4147-A177-3AD203B41FA5}">
                      <a16:colId xmlns:a16="http://schemas.microsoft.com/office/drawing/2014/main" val="1317767447"/>
                    </a:ext>
                  </a:extLst>
                </a:gridCol>
                <a:gridCol w="1489589">
                  <a:extLst>
                    <a:ext uri="{9D8B030D-6E8A-4147-A177-3AD203B41FA5}">
                      <a16:colId xmlns:a16="http://schemas.microsoft.com/office/drawing/2014/main" val="3072879277"/>
                    </a:ext>
                  </a:extLst>
                </a:gridCol>
              </a:tblGrid>
              <a:tr h="180000">
                <a:tc>
                  <a:txBody>
                    <a:bodyPr/>
                    <a:lstStyle/>
                    <a:p>
                      <a:pPr algn="ctr"/>
                      <a:r>
                        <a:rPr lang="en-US" sz="8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 Most occurring Entries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057056"/>
                  </a:ext>
                </a:extLst>
              </a:tr>
              <a:tr h="180000">
                <a:tc>
                  <a:txBody>
                    <a:bodyPr/>
                    <a:lstStyle/>
                    <a:p>
                      <a:pPr algn="ctr"/>
                      <a:r>
                        <a:rPr lang="en-US" sz="800" dirty="0"/>
                        <a:t>Exterior1st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Vinyl Siding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40764484"/>
                  </a:ext>
                </a:extLst>
              </a:tr>
              <a:tr h="180000">
                <a:tc>
                  <a:txBody>
                    <a:bodyPr/>
                    <a:lstStyle/>
                    <a:p>
                      <a:pPr algn="ctr"/>
                      <a:r>
                        <a:rPr lang="en-US" sz="800" dirty="0"/>
                        <a:t>Exterior2nd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Vinyl Siding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8461517"/>
                  </a:ext>
                </a:extLst>
              </a:tr>
              <a:tr h="180000">
                <a:tc>
                  <a:txBody>
                    <a:bodyPr/>
                    <a:lstStyle/>
                    <a:p>
                      <a:pPr algn="ctr"/>
                      <a:r>
                        <a:rPr lang="en-US" sz="800" dirty="0" err="1"/>
                        <a:t>MasVnrType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488219203"/>
                  </a:ext>
                </a:extLst>
              </a:tr>
              <a:tr h="180000">
                <a:tc>
                  <a:txBody>
                    <a:bodyPr/>
                    <a:lstStyle/>
                    <a:p>
                      <a:pPr algn="ctr"/>
                      <a:r>
                        <a:rPr lang="en-US" sz="800" dirty="0" err="1"/>
                        <a:t>ExterQual</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Good &amp; Average/Typical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35396869"/>
                  </a:ext>
                </a:extLst>
              </a:tr>
              <a:tr h="180000">
                <a:tc>
                  <a:txBody>
                    <a:bodyPr/>
                    <a:lstStyle/>
                    <a:p>
                      <a:pPr algn="ctr"/>
                      <a:r>
                        <a:rPr lang="en-US" sz="800" dirty="0" err="1"/>
                        <a:t>ExterCond</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Average/Typical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90768608"/>
                  </a:ext>
                </a:extLst>
              </a:tr>
            </a:tbl>
          </a:graphicData>
        </a:graphic>
      </p:graphicFrame>
      <p:graphicFrame>
        <p:nvGraphicFramePr>
          <p:cNvPr id="11" name="Table 15">
            <a:extLst>
              <a:ext uri="{FF2B5EF4-FFF2-40B4-BE49-F238E27FC236}">
                <a16:creationId xmlns:a16="http://schemas.microsoft.com/office/drawing/2014/main" id="{B18D7127-E925-4D47-97BD-3239E4785BDA}"/>
              </a:ext>
            </a:extLst>
          </p:cNvPr>
          <p:cNvGraphicFramePr>
            <a:graphicFrameLocks noGrp="1"/>
          </p:cNvGraphicFramePr>
          <p:nvPr>
            <p:extLst>
              <p:ext uri="{D42A27DB-BD31-4B8C-83A1-F6EECF244321}">
                <p14:modId xmlns:p14="http://schemas.microsoft.com/office/powerpoint/2010/main" val="2974375013"/>
              </p:ext>
            </p:extLst>
          </p:nvPr>
        </p:nvGraphicFramePr>
        <p:xfrm>
          <a:off x="2964429" y="3729379"/>
          <a:ext cx="2800474" cy="1280160"/>
        </p:xfrm>
        <a:graphic>
          <a:graphicData uri="http://schemas.openxmlformats.org/drawingml/2006/table">
            <a:tbl>
              <a:tblPr firstRow="1" bandRow="1">
                <a:tableStyleId>{5C22544A-7EE6-4342-B048-85BDC9FD1C3A}</a:tableStyleId>
              </a:tblPr>
              <a:tblGrid>
                <a:gridCol w="904889">
                  <a:extLst>
                    <a:ext uri="{9D8B030D-6E8A-4147-A177-3AD203B41FA5}">
                      <a16:colId xmlns:a16="http://schemas.microsoft.com/office/drawing/2014/main" val="1317767447"/>
                    </a:ext>
                  </a:extLst>
                </a:gridCol>
                <a:gridCol w="1895585">
                  <a:extLst>
                    <a:ext uri="{9D8B030D-6E8A-4147-A177-3AD203B41FA5}">
                      <a16:colId xmlns:a16="http://schemas.microsoft.com/office/drawing/2014/main" val="3072879277"/>
                    </a:ext>
                  </a:extLst>
                </a:gridCol>
              </a:tblGrid>
              <a:tr h="180000">
                <a:tc>
                  <a:txBody>
                    <a:bodyPr/>
                    <a:lstStyle/>
                    <a:p>
                      <a:pPr algn="ctr"/>
                      <a:r>
                        <a:rPr lang="en-US" sz="8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 Most occurring Entries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057056"/>
                  </a:ext>
                </a:extLst>
              </a:tr>
              <a:tr h="180000">
                <a:tc>
                  <a:txBody>
                    <a:bodyPr/>
                    <a:lstStyle/>
                    <a:p>
                      <a:pPr algn="ctr"/>
                      <a:r>
                        <a:rPr lang="en-US" sz="800" dirty="0"/>
                        <a:t>Foundation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Cinder Block &amp; Poured Concrete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40764484"/>
                  </a:ext>
                </a:extLst>
              </a:tr>
              <a:tr h="180000">
                <a:tc>
                  <a:txBody>
                    <a:bodyPr/>
                    <a:lstStyle/>
                    <a:p>
                      <a:pPr algn="ctr"/>
                      <a:r>
                        <a:rPr lang="en-US" sz="800" dirty="0" err="1"/>
                        <a:t>BsmtQual</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Good &amp; Typical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8461517"/>
                  </a:ext>
                </a:extLst>
              </a:tr>
              <a:tr h="180000">
                <a:tc>
                  <a:txBody>
                    <a:bodyPr/>
                    <a:lstStyle/>
                    <a:p>
                      <a:pPr algn="ctr"/>
                      <a:r>
                        <a:rPr lang="en-US" sz="800" dirty="0" err="1"/>
                        <a:t>BsmtCond</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Typical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488219203"/>
                  </a:ext>
                </a:extLst>
              </a:tr>
              <a:tr h="180000">
                <a:tc>
                  <a:txBody>
                    <a:bodyPr/>
                    <a:lstStyle/>
                    <a:p>
                      <a:pPr algn="ctr"/>
                      <a:r>
                        <a:rPr lang="en-US" sz="800" dirty="0" err="1"/>
                        <a:t>BsmtExposure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No Exposure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35396869"/>
                  </a:ext>
                </a:extLst>
              </a:tr>
              <a:tr h="180000">
                <a:tc>
                  <a:txBody>
                    <a:bodyPr/>
                    <a:lstStyle/>
                    <a:p>
                      <a:pPr algn="ctr"/>
                      <a:r>
                        <a:rPr lang="en-US" sz="800" dirty="0"/>
                        <a:t>BsmtFinType1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Unfinished &amp; Good Living Quarters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90768608"/>
                  </a:ext>
                </a:extLst>
              </a:tr>
            </a:tbl>
          </a:graphicData>
        </a:graphic>
      </p:graphicFrame>
      <p:graphicFrame>
        <p:nvGraphicFramePr>
          <p:cNvPr id="12" name="Table 15">
            <a:extLst>
              <a:ext uri="{FF2B5EF4-FFF2-40B4-BE49-F238E27FC236}">
                <a16:creationId xmlns:a16="http://schemas.microsoft.com/office/drawing/2014/main" id="{EE5533DA-F3DC-47E1-99C5-7E1BE4C64882}"/>
              </a:ext>
            </a:extLst>
          </p:cNvPr>
          <p:cNvGraphicFramePr>
            <a:graphicFrameLocks noGrp="1"/>
          </p:cNvGraphicFramePr>
          <p:nvPr>
            <p:extLst>
              <p:ext uri="{D42A27DB-BD31-4B8C-83A1-F6EECF244321}">
                <p14:modId xmlns:p14="http://schemas.microsoft.com/office/powerpoint/2010/main" val="441906176"/>
              </p:ext>
            </p:extLst>
          </p:nvPr>
        </p:nvGraphicFramePr>
        <p:xfrm>
          <a:off x="5801773" y="3732824"/>
          <a:ext cx="2818662" cy="1280160"/>
        </p:xfrm>
        <a:graphic>
          <a:graphicData uri="http://schemas.openxmlformats.org/drawingml/2006/table">
            <a:tbl>
              <a:tblPr firstRow="1" bandRow="1">
                <a:tableStyleId>{5C22544A-7EE6-4342-B048-85BDC9FD1C3A}</a:tableStyleId>
              </a:tblPr>
              <a:tblGrid>
                <a:gridCol w="879249">
                  <a:extLst>
                    <a:ext uri="{9D8B030D-6E8A-4147-A177-3AD203B41FA5}">
                      <a16:colId xmlns:a16="http://schemas.microsoft.com/office/drawing/2014/main" val="1317767447"/>
                    </a:ext>
                  </a:extLst>
                </a:gridCol>
                <a:gridCol w="1939413">
                  <a:extLst>
                    <a:ext uri="{9D8B030D-6E8A-4147-A177-3AD203B41FA5}">
                      <a16:colId xmlns:a16="http://schemas.microsoft.com/office/drawing/2014/main" val="3072879277"/>
                    </a:ext>
                  </a:extLst>
                </a:gridCol>
              </a:tblGrid>
              <a:tr h="180000">
                <a:tc>
                  <a:txBody>
                    <a:bodyPr/>
                    <a:lstStyle/>
                    <a:p>
                      <a:pPr algn="ctr"/>
                      <a:r>
                        <a:rPr lang="en-US" sz="8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 Most occurring Entries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057056"/>
                  </a:ext>
                </a:extLst>
              </a:tr>
              <a:tr h="180000">
                <a:tc>
                  <a:txBody>
                    <a:bodyPr/>
                    <a:lstStyle/>
                    <a:p>
                      <a:pPr algn="ctr"/>
                      <a:r>
                        <a:rPr lang="en-US" sz="800" dirty="0"/>
                        <a:t>BsmtFinType2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Unfinished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40764484"/>
                  </a:ext>
                </a:extLst>
              </a:tr>
              <a:tr h="180000">
                <a:tc>
                  <a:txBody>
                    <a:bodyPr/>
                    <a:lstStyle/>
                    <a:p>
                      <a:pPr algn="ctr"/>
                      <a:r>
                        <a:rPr lang="en-US" sz="800" dirty="0"/>
                        <a:t>Heating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Gas forced warm air furnace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8461517"/>
                  </a:ext>
                </a:extLst>
              </a:tr>
              <a:tr h="180000">
                <a:tc>
                  <a:txBody>
                    <a:bodyPr/>
                    <a:lstStyle/>
                    <a:p>
                      <a:pPr algn="ctr"/>
                      <a:r>
                        <a:rPr lang="en-US" sz="800" dirty="0" err="1"/>
                        <a:t>HeatingQC</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Excellent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488219203"/>
                  </a:ext>
                </a:extLst>
              </a:tr>
              <a:tr h="180000">
                <a:tc>
                  <a:txBody>
                    <a:bodyPr/>
                    <a:lstStyle/>
                    <a:p>
                      <a:pPr algn="ctr"/>
                      <a:r>
                        <a:rPr lang="en-US" sz="800" dirty="0" err="1"/>
                        <a:t>CentralAir</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35396869"/>
                  </a:ext>
                </a:extLst>
              </a:tr>
              <a:tr h="180000">
                <a:tc>
                  <a:txBody>
                    <a:bodyPr/>
                    <a:lstStyle/>
                    <a:p>
                      <a:pPr algn="ctr"/>
                      <a:r>
                        <a:rPr lang="en-US" sz="800" dirty="0"/>
                        <a:t>Electrical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Standard Circuit Breakers &amp; Romex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90768608"/>
                  </a:ext>
                </a:extLst>
              </a:tr>
            </a:tbl>
          </a:graphicData>
        </a:graphic>
      </p:graphicFrame>
    </p:spTree>
    <p:extLst>
      <p:ext uri="{BB962C8B-B14F-4D97-AF65-F5344CB8AC3E}">
        <p14:creationId xmlns:p14="http://schemas.microsoft.com/office/powerpoint/2010/main" val="215004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pPr algn="ctr"/>
            <a:r>
              <a:rPr lang="en-US" sz="2000" b="1" dirty="0">
                <a:solidFill>
                  <a:schemeClr val="accent1"/>
                </a:solidFill>
                <a:latin typeface="Verdana" panose="020B0604030504040204" pitchFamily="34" charset="0"/>
                <a:ea typeface="Verdana" panose="020B0604030504040204" pitchFamily="34" charset="0"/>
              </a:rPr>
              <a:t>Categorical Features</a:t>
            </a:r>
          </a:p>
        </p:txBody>
      </p:sp>
      <p:graphicFrame>
        <p:nvGraphicFramePr>
          <p:cNvPr id="9" name="Table 15">
            <a:extLst>
              <a:ext uri="{FF2B5EF4-FFF2-40B4-BE49-F238E27FC236}">
                <a16:creationId xmlns:a16="http://schemas.microsoft.com/office/drawing/2014/main" id="{65C616F2-FF1F-470F-B149-B7C86EAF8018}"/>
              </a:ext>
            </a:extLst>
          </p:cNvPr>
          <p:cNvGraphicFramePr>
            <a:graphicFrameLocks noGrp="1"/>
          </p:cNvGraphicFramePr>
          <p:nvPr>
            <p:extLst>
              <p:ext uri="{D42A27DB-BD31-4B8C-83A1-F6EECF244321}">
                <p14:modId xmlns:p14="http://schemas.microsoft.com/office/powerpoint/2010/main" val="294275874"/>
              </p:ext>
            </p:extLst>
          </p:nvPr>
        </p:nvGraphicFramePr>
        <p:xfrm>
          <a:off x="2136346" y="3338547"/>
          <a:ext cx="2352368" cy="1280160"/>
        </p:xfrm>
        <a:graphic>
          <a:graphicData uri="http://schemas.openxmlformats.org/drawingml/2006/table">
            <a:tbl>
              <a:tblPr firstRow="1" bandRow="1">
                <a:tableStyleId>{5C22544A-7EE6-4342-B048-85BDC9FD1C3A}</a:tableStyleId>
              </a:tblPr>
              <a:tblGrid>
                <a:gridCol w="862779">
                  <a:extLst>
                    <a:ext uri="{9D8B030D-6E8A-4147-A177-3AD203B41FA5}">
                      <a16:colId xmlns:a16="http://schemas.microsoft.com/office/drawing/2014/main" val="1317767447"/>
                    </a:ext>
                  </a:extLst>
                </a:gridCol>
                <a:gridCol w="1489589">
                  <a:extLst>
                    <a:ext uri="{9D8B030D-6E8A-4147-A177-3AD203B41FA5}">
                      <a16:colId xmlns:a16="http://schemas.microsoft.com/office/drawing/2014/main" val="3072879277"/>
                    </a:ext>
                  </a:extLst>
                </a:gridCol>
              </a:tblGrid>
              <a:tr h="180000">
                <a:tc>
                  <a:txBody>
                    <a:bodyPr/>
                    <a:lstStyle/>
                    <a:p>
                      <a:pPr algn="ctr"/>
                      <a:r>
                        <a:rPr lang="en-US" sz="8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 Most occurring Entries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057056"/>
                  </a:ext>
                </a:extLst>
              </a:tr>
              <a:tr h="180000">
                <a:tc>
                  <a:txBody>
                    <a:bodyPr/>
                    <a:lstStyle/>
                    <a:p>
                      <a:pPr algn="ctr"/>
                      <a:r>
                        <a:rPr lang="en-US" sz="800" dirty="0" err="1"/>
                        <a:t>KitchenQual</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Good &amp; Typical/Average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40764484"/>
                  </a:ext>
                </a:extLst>
              </a:tr>
              <a:tr h="180000">
                <a:tc>
                  <a:txBody>
                    <a:bodyPr/>
                    <a:lstStyle/>
                    <a:p>
                      <a:pPr algn="ctr"/>
                      <a:r>
                        <a:rPr lang="en-US" sz="800" dirty="0"/>
                        <a:t>Functional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Typical Functionality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8461517"/>
                  </a:ext>
                </a:extLst>
              </a:tr>
              <a:tr h="180000">
                <a:tc>
                  <a:txBody>
                    <a:bodyPr/>
                    <a:lstStyle/>
                    <a:p>
                      <a:pPr algn="ctr"/>
                      <a:r>
                        <a:rPr lang="en-US" sz="800" dirty="0" err="1"/>
                        <a:t>GarageType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Attached to home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488219203"/>
                  </a:ext>
                </a:extLst>
              </a:tr>
              <a:tr h="180000">
                <a:tc>
                  <a:txBody>
                    <a:bodyPr/>
                    <a:lstStyle/>
                    <a:p>
                      <a:pPr algn="ctr"/>
                      <a:r>
                        <a:rPr lang="en-US" sz="800" dirty="0" err="1"/>
                        <a:t>GarageFinish</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Unfinished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35396869"/>
                  </a:ext>
                </a:extLst>
              </a:tr>
              <a:tr h="180000">
                <a:tc>
                  <a:txBody>
                    <a:bodyPr/>
                    <a:lstStyle/>
                    <a:p>
                      <a:pPr algn="ctr"/>
                      <a:r>
                        <a:rPr lang="en-US" sz="800" dirty="0" err="1"/>
                        <a:t>GarageQual</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Average/Typical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90768608"/>
                  </a:ext>
                </a:extLst>
              </a:tr>
            </a:tbl>
          </a:graphicData>
        </a:graphic>
      </p:graphicFrame>
      <p:graphicFrame>
        <p:nvGraphicFramePr>
          <p:cNvPr id="11" name="Table 15">
            <a:extLst>
              <a:ext uri="{FF2B5EF4-FFF2-40B4-BE49-F238E27FC236}">
                <a16:creationId xmlns:a16="http://schemas.microsoft.com/office/drawing/2014/main" id="{B18D7127-E925-4D47-97BD-3239E4785BDA}"/>
              </a:ext>
            </a:extLst>
          </p:cNvPr>
          <p:cNvGraphicFramePr>
            <a:graphicFrameLocks noGrp="1"/>
          </p:cNvGraphicFramePr>
          <p:nvPr>
            <p:extLst>
              <p:ext uri="{D42A27DB-BD31-4B8C-83A1-F6EECF244321}">
                <p14:modId xmlns:p14="http://schemas.microsoft.com/office/powerpoint/2010/main" val="3915538012"/>
              </p:ext>
            </p:extLst>
          </p:nvPr>
        </p:nvGraphicFramePr>
        <p:xfrm>
          <a:off x="4518212" y="3338547"/>
          <a:ext cx="2800474" cy="1066800"/>
        </p:xfrm>
        <a:graphic>
          <a:graphicData uri="http://schemas.openxmlformats.org/drawingml/2006/table">
            <a:tbl>
              <a:tblPr firstRow="1" bandRow="1">
                <a:tableStyleId>{5C22544A-7EE6-4342-B048-85BDC9FD1C3A}</a:tableStyleId>
              </a:tblPr>
              <a:tblGrid>
                <a:gridCol w="904889">
                  <a:extLst>
                    <a:ext uri="{9D8B030D-6E8A-4147-A177-3AD203B41FA5}">
                      <a16:colId xmlns:a16="http://schemas.microsoft.com/office/drawing/2014/main" val="1317767447"/>
                    </a:ext>
                  </a:extLst>
                </a:gridCol>
                <a:gridCol w="1895585">
                  <a:extLst>
                    <a:ext uri="{9D8B030D-6E8A-4147-A177-3AD203B41FA5}">
                      <a16:colId xmlns:a16="http://schemas.microsoft.com/office/drawing/2014/main" val="3072879277"/>
                    </a:ext>
                  </a:extLst>
                </a:gridCol>
              </a:tblGrid>
              <a:tr h="180000">
                <a:tc>
                  <a:txBody>
                    <a:bodyPr/>
                    <a:lstStyle/>
                    <a:p>
                      <a:pPr algn="ctr"/>
                      <a:r>
                        <a:rPr lang="en-US" sz="8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 Most occurring Entries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057056"/>
                  </a:ext>
                </a:extLst>
              </a:tr>
              <a:tr h="180000">
                <a:tc>
                  <a:txBody>
                    <a:bodyPr/>
                    <a:lstStyle/>
                    <a:p>
                      <a:pPr algn="ctr"/>
                      <a:r>
                        <a:rPr lang="en-US" sz="800" dirty="0" err="1"/>
                        <a:t>GarageCond</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Typical/Average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40764484"/>
                  </a:ext>
                </a:extLst>
              </a:tr>
              <a:tr h="180000">
                <a:tc>
                  <a:txBody>
                    <a:bodyPr/>
                    <a:lstStyle/>
                    <a:p>
                      <a:pPr algn="ctr"/>
                      <a:r>
                        <a:rPr lang="en-US" sz="800" dirty="0" err="1"/>
                        <a:t>PavedDrive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Paved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8461517"/>
                  </a:ext>
                </a:extLst>
              </a:tr>
              <a:tr h="180000">
                <a:tc>
                  <a:txBody>
                    <a:bodyPr/>
                    <a:lstStyle/>
                    <a:p>
                      <a:pPr algn="ctr"/>
                      <a:r>
                        <a:rPr lang="en-US" sz="800" dirty="0" err="1"/>
                        <a:t>SaleType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Warranty Deed - Conventional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488219203"/>
                  </a:ext>
                </a:extLst>
              </a:tr>
              <a:tr h="180000">
                <a:tc>
                  <a:txBody>
                    <a:bodyPr/>
                    <a:lstStyle/>
                    <a:p>
                      <a:pPr algn="ctr"/>
                      <a:r>
                        <a:rPr lang="en-US" sz="800" dirty="0" err="1"/>
                        <a:t>SaleCondition</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800" dirty="0"/>
                        <a:t>Normal Sale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35396869"/>
                  </a:ext>
                </a:extLst>
              </a:tr>
            </a:tbl>
          </a:graphicData>
        </a:graphic>
      </p:graphicFrame>
      <p:grpSp>
        <p:nvGrpSpPr>
          <p:cNvPr id="14" name="Group 13">
            <a:extLst>
              <a:ext uri="{FF2B5EF4-FFF2-40B4-BE49-F238E27FC236}">
                <a16:creationId xmlns:a16="http://schemas.microsoft.com/office/drawing/2014/main" id="{0990CA04-DF4D-4D68-8230-AA154C732086}"/>
              </a:ext>
            </a:extLst>
          </p:cNvPr>
          <p:cNvGrpSpPr/>
          <p:nvPr/>
        </p:nvGrpSpPr>
        <p:grpSpPr>
          <a:xfrm>
            <a:off x="152689" y="893070"/>
            <a:ext cx="8731046" cy="2150083"/>
            <a:chOff x="95864" y="915193"/>
            <a:chExt cx="8731046" cy="2150083"/>
          </a:xfrm>
        </p:grpSpPr>
        <p:pic>
          <p:nvPicPr>
            <p:cNvPr id="4" name="Picture 3">
              <a:extLst>
                <a:ext uri="{FF2B5EF4-FFF2-40B4-BE49-F238E27FC236}">
                  <a16:creationId xmlns:a16="http://schemas.microsoft.com/office/drawing/2014/main" id="{61043FD7-E479-47D2-B50D-18212DC4BAE7}"/>
                </a:ext>
              </a:extLst>
            </p:cNvPr>
            <p:cNvPicPr>
              <a:picLocks noChangeAspect="1"/>
            </p:cNvPicPr>
            <p:nvPr/>
          </p:nvPicPr>
          <p:blipFill rotWithShape="1">
            <a:blip r:embed="rId3"/>
            <a:srcRect l="849" b="32103"/>
            <a:stretch/>
          </p:blipFill>
          <p:spPr>
            <a:xfrm>
              <a:off x="95864" y="915193"/>
              <a:ext cx="5163922" cy="2078729"/>
            </a:xfrm>
            <a:prstGeom prst="rect">
              <a:avLst/>
            </a:prstGeom>
          </p:spPr>
        </p:pic>
        <p:pic>
          <p:nvPicPr>
            <p:cNvPr id="8" name="Picture 7">
              <a:extLst>
                <a:ext uri="{FF2B5EF4-FFF2-40B4-BE49-F238E27FC236}">
                  <a16:creationId xmlns:a16="http://schemas.microsoft.com/office/drawing/2014/main" id="{D6C8358C-3CB3-44CF-9903-4DF43805CFD1}"/>
                </a:ext>
              </a:extLst>
            </p:cNvPr>
            <p:cNvPicPr>
              <a:picLocks noChangeAspect="1"/>
            </p:cNvPicPr>
            <p:nvPr/>
          </p:nvPicPr>
          <p:blipFill>
            <a:blip r:embed="rId4"/>
            <a:stretch>
              <a:fillRect/>
            </a:stretch>
          </p:blipFill>
          <p:spPr>
            <a:xfrm>
              <a:off x="5259786" y="915193"/>
              <a:ext cx="3458176" cy="2150083"/>
            </a:xfrm>
            <a:prstGeom prst="rect">
              <a:avLst/>
            </a:prstGeom>
          </p:spPr>
        </p:pic>
        <p:sp>
          <p:nvSpPr>
            <p:cNvPr id="13" name="Rectangle 12">
              <a:extLst>
                <a:ext uri="{FF2B5EF4-FFF2-40B4-BE49-F238E27FC236}">
                  <a16:creationId xmlns:a16="http://schemas.microsoft.com/office/drawing/2014/main" id="{331219F9-B498-4BEA-A368-606CD41AAC14}"/>
                </a:ext>
              </a:extLst>
            </p:cNvPr>
            <p:cNvSpPr/>
            <p:nvPr/>
          </p:nvSpPr>
          <p:spPr>
            <a:xfrm>
              <a:off x="6998110" y="1954161"/>
              <a:ext cx="1828800" cy="1039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27177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latin typeface="Verdana" panose="020B0604030504040204" pitchFamily="34" charset="0"/>
                <a:ea typeface="Verdana" panose="020B0604030504040204" pitchFamily="34" charset="0"/>
              </a:rPr>
              <a:t>Finalized Model</a:t>
            </a:r>
            <a:endParaRPr dirty="0">
              <a:latin typeface="Verdana" panose="020B0604030504040204" pitchFamily="34" charset="0"/>
              <a:ea typeface="Verdana" panose="020B0604030504040204" pitchFamily="34" charset="0"/>
            </a:endParaRPr>
          </a:p>
        </p:txBody>
      </p:sp>
      <p:grpSp>
        <p:nvGrpSpPr>
          <p:cNvPr id="2" name="Group 1">
            <a:extLst>
              <a:ext uri="{FF2B5EF4-FFF2-40B4-BE49-F238E27FC236}">
                <a16:creationId xmlns:a16="http://schemas.microsoft.com/office/drawing/2014/main" id="{E25AF9FC-E303-41C8-92C9-37D76641BD3A}"/>
              </a:ext>
            </a:extLst>
          </p:cNvPr>
          <p:cNvGrpSpPr/>
          <p:nvPr/>
        </p:nvGrpSpPr>
        <p:grpSpPr>
          <a:xfrm>
            <a:off x="221007" y="1887799"/>
            <a:ext cx="5029503" cy="2094270"/>
            <a:chOff x="239507" y="1977943"/>
            <a:chExt cx="5682615" cy="2412119"/>
          </a:xfrm>
        </p:grpSpPr>
        <p:pic>
          <p:nvPicPr>
            <p:cNvPr id="3" name="Picture 2">
              <a:extLst>
                <a:ext uri="{FF2B5EF4-FFF2-40B4-BE49-F238E27FC236}">
                  <a16:creationId xmlns:a16="http://schemas.microsoft.com/office/drawing/2014/main" id="{1E07BB2F-2DC2-4B51-9F28-052722FD5EDF}"/>
                </a:ext>
              </a:extLst>
            </p:cNvPr>
            <p:cNvPicPr/>
            <p:nvPr/>
          </p:nvPicPr>
          <p:blipFill>
            <a:blip r:embed="rId3"/>
            <a:stretch>
              <a:fillRect/>
            </a:stretch>
          </p:blipFill>
          <p:spPr>
            <a:xfrm>
              <a:off x="239507" y="1977943"/>
              <a:ext cx="4638675" cy="2411730"/>
            </a:xfrm>
            <a:prstGeom prst="rect">
              <a:avLst/>
            </a:prstGeom>
          </p:spPr>
        </p:pic>
        <p:pic>
          <p:nvPicPr>
            <p:cNvPr id="4" name="Picture 3">
              <a:extLst>
                <a:ext uri="{FF2B5EF4-FFF2-40B4-BE49-F238E27FC236}">
                  <a16:creationId xmlns:a16="http://schemas.microsoft.com/office/drawing/2014/main" id="{B6B4C026-0240-4E19-9186-FE00E1173A4A}"/>
                </a:ext>
              </a:extLst>
            </p:cNvPr>
            <p:cNvPicPr/>
            <p:nvPr/>
          </p:nvPicPr>
          <p:blipFill>
            <a:blip r:embed="rId4"/>
            <a:stretch>
              <a:fillRect/>
            </a:stretch>
          </p:blipFill>
          <p:spPr>
            <a:xfrm>
              <a:off x="4878182" y="1985317"/>
              <a:ext cx="1043940" cy="2404745"/>
            </a:xfrm>
            <a:prstGeom prst="rect">
              <a:avLst/>
            </a:prstGeom>
          </p:spPr>
        </p:pic>
      </p:grpSp>
      <p:pic>
        <p:nvPicPr>
          <p:cNvPr id="6" name="Picture 5">
            <a:extLst>
              <a:ext uri="{FF2B5EF4-FFF2-40B4-BE49-F238E27FC236}">
                <a16:creationId xmlns:a16="http://schemas.microsoft.com/office/drawing/2014/main" id="{01A6CD17-C557-4B53-91F8-A4AFE12348FC}"/>
              </a:ext>
            </a:extLst>
          </p:cNvPr>
          <p:cNvPicPr/>
          <p:nvPr/>
        </p:nvPicPr>
        <p:blipFill>
          <a:blip r:embed="rId5"/>
          <a:stretch>
            <a:fillRect/>
          </a:stretch>
        </p:blipFill>
        <p:spPr>
          <a:xfrm>
            <a:off x="5390536" y="1793588"/>
            <a:ext cx="3584076" cy="3213489"/>
          </a:xfrm>
          <a:prstGeom prst="rect">
            <a:avLst/>
          </a:prstGeom>
          <a:ln>
            <a:solidFill>
              <a:schemeClr val="tx1"/>
            </a:solidFill>
          </a:ln>
        </p:spPr>
      </p:pic>
      <p:sp>
        <p:nvSpPr>
          <p:cNvPr id="10" name="TextBox 9">
            <a:extLst>
              <a:ext uri="{FF2B5EF4-FFF2-40B4-BE49-F238E27FC236}">
                <a16:creationId xmlns:a16="http://schemas.microsoft.com/office/drawing/2014/main" id="{FA281B07-9947-4937-8E87-3E2411FA94A2}"/>
              </a:ext>
            </a:extLst>
          </p:cNvPr>
          <p:cNvSpPr txBox="1"/>
          <p:nvPr/>
        </p:nvSpPr>
        <p:spPr>
          <a:xfrm>
            <a:off x="221007" y="4052379"/>
            <a:ext cx="5140947" cy="1031021"/>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1100"/>
              <a:t>We selected Gradient Boosting Regressor as our ML model for the reason stated afore:</a:t>
            </a:r>
          </a:p>
          <a:p>
            <a:r>
              <a:rPr lang="en-US" sz="1100"/>
              <a:t>Highest Cross validation score.</a:t>
            </a:r>
          </a:p>
          <a:p>
            <a:r>
              <a:rPr lang="en-US" sz="1100"/>
              <a:t>Highest R2 score obtained on Test set.</a:t>
            </a:r>
          </a:p>
          <a:p>
            <a:r>
              <a:rPr lang="en-US" sz="1100"/>
              <a:t>minimum mean absolute error amongst all the models.</a:t>
            </a:r>
            <a:endParaRPr lang="en-US" sz="1100" dirty="0"/>
          </a:p>
        </p:txBody>
      </p:sp>
    </p:spTree>
    <p:extLst>
      <p:ext uri="{BB962C8B-B14F-4D97-AF65-F5344CB8AC3E}">
        <p14:creationId xmlns:p14="http://schemas.microsoft.com/office/powerpoint/2010/main" val="2141296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pPr algn="ctr"/>
            <a:r>
              <a:rPr lang="en-US" sz="2000" b="1" dirty="0">
                <a:solidFill>
                  <a:schemeClr val="accent1"/>
                </a:solidFill>
                <a:latin typeface="Verdana" panose="020B0604030504040204" pitchFamily="34" charset="0"/>
                <a:ea typeface="Verdana" panose="020B0604030504040204" pitchFamily="34" charset="0"/>
              </a:rPr>
              <a:t>Finalized Model</a:t>
            </a:r>
          </a:p>
        </p:txBody>
      </p:sp>
      <p:pic>
        <p:nvPicPr>
          <p:cNvPr id="16" name="Picture 15">
            <a:extLst>
              <a:ext uri="{FF2B5EF4-FFF2-40B4-BE49-F238E27FC236}">
                <a16:creationId xmlns:a16="http://schemas.microsoft.com/office/drawing/2014/main" id="{3DC0931B-91F2-4B1D-BAC2-C26D48250F2C}"/>
              </a:ext>
            </a:extLst>
          </p:cNvPr>
          <p:cNvPicPr/>
          <p:nvPr/>
        </p:nvPicPr>
        <p:blipFill>
          <a:blip r:embed="rId3"/>
          <a:stretch>
            <a:fillRect/>
          </a:stretch>
        </p:blipFill>
        <p:spPr>
          <a:xfrm>
            <a:off x="52054" y="723540"/>
            <a:ext cx="4260826" cy="1046342"/>
          </a:xfrm>
          <a:prstGeom prst="rect">
            <a:avLst/>
          </a:prstGeom>
        </p:spPr>
      </p:pic>
      <p:pic>
        <p:nvPicPr>
          <p:cNvPr id="17" name="Picture 16">
            <a:extLst>
              <a:ext uri="{FF2B5EF4-FFF2-40B4-BE49-F238E27FC236}">
                <a16:creationId xmlns:a16="http://schemas.microsoft.com/office/drawing/2014/main" id="{159BF148-A5E9-47F0-8F0F-1D778225FE3C}"/>
              </a:ext>
            </a:extLst>
          </p:cNvPr>
          <p:cNvPicPr/>
          <p:nvPr/>
        </p:nvPicPr>
        <p:blipFill>
          <a:blip r:embed="rId4"/>
          <a:stretch>
            <a:fillRect/>
          </a:stretch>
        </p:blipFill>
        <p:spPr>
          <a:xfrm>
            <a:off x="52054" y="1803837"/>
            <a:ext cx="4260826" cy="1153213"/>
          </a:xfrm>
          <a:prstGeom prst="rect">
            <a:avLst/>
          </a:prstGeom>
        </p:spPr>
      </p:pic>
      <p:pic>
        <p:nvPicPr>
          <p:cNvPr id="18" name="Picture 17">
            <a:extLst>
              <a:ext uri="{FF2B5EF4-FFF2-40B4-BE49-F238E27FC236}">
                <a16:creationId xmlns:a16="http://schemas.microsoft.com/office/drawing/2014/main" id="{BDC6453B-836D-4FD9-81AD-FE8FA610F716}"/>
              </a:ext>
            </a:extLst>
          </p:cNvPr>
          <p:cNvPicPr/>
          <p:nvPr/>
        </p:nvPicPr>
        <p:blipFill>
          <a:blip r:embed="rId5"/>
          <a:stretch>
            <a:fillRect/>
          </a:stretch>
        </p:blipFill>
        <p:spPr>
          <a:xfrm>
            <a:off x="147918" y="3001299"/>
            <a:ext cx="4134887" cy="1968907"/>
          </a:xfrm>
          <a:prstGeom prst="rect">
            <a:avLst/>
          </a:prstGeom>
        </p:spPr>
      </p:pic>
      <p:sp>
        <p:nvSpPr>
          <p:cNvPr id="19" name="TextBox 18">
            <a:extLst>
              <a:ext uri="{FF2B5EF4-FFF2-40B4-BE49-F238E27FC236}">
                <a16:creationId xmlns:a16="http://schemas.microsoft.com/office/drawing/2014/main" id="{6C4B3B4D-F5EB-457C-8837-8437CDBE7BC2}"/>
              </a:ext>
            </a:extLst>
          </p:cNvPr>
          <p:cNvSpPr txBox="1"/>
          <p:nvPr/>
        </p:nvSpPr>
        <p:spPr>
          <a:xfrm>
            <a:off x="4717315" y="2052772"/>
            <a:ext cx="3915697" cy="1661963"/>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t>After Selecting th ML model, We ran Grid Search CV to find out best hyperparameter for our model to increase accuracy/performance of our model.</a:t>
            </a:r>
          </a:p>
          <a:p>
            <a:endParaRPr lang="en-US"/>
          </a:p>
          <a:p>
            <a:r>
              <a:rPr lang="en-US"/>
              <a:t>We can see from the images that our R2 Score &amp; Cross validation scores are increased after tuning the hyperparameters.</a:t>
            </a:r>
            <a:endParaRPr lang="en-US" dirty="0"/>
          </a:p>
        </p:txBody>
      </p:sp>
      <p:sp>
        <p:nvSpPr>
          <p:cNvPr id="15" name="Rectangle 14">
            <a:extLst>
              <a:ext uri="{FF2B5EF4-FFF2-40B4-BE49-F238E27FC236}">
                <a16:creationId xmlns:a16="http://schemas.microsoft.com/office/drawing/2014/main" id="{71F9EC12-D4D7-4E45-A96A-9AB5D7BB4C9D}"/>
              </a:ext>
            </a:extLst>
          </p:cNvPr>
          <p:cNvSpPr/>
          <p:nvPr/>
        </p:nvSpPr>
        <p:spPr>
          <a:xfrm>
            <a:off x="324465" y="2625213"/>
            <a:ext cx="1585451" cy="36579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2A3A1D-D324-4639-848F-3A9339F5F358}"/>
              </a:ext>
            </a:extLst>
          </p:cNvPr>
          <p:cNvSpPr/>
          <p:nvPr/>
        </p:nvSpPr>
        <p:spPr>
          <a:xfrm>
            <a:off x="324464" y="4712110"/>
            <a:ext cx="1585451" cy="31909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91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3860425"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000" dirty="0">
                <a:latin typeface="Verdana" panose="020B0604030504040204" pitchFamily="34" charset="0"/>
                <a:ea typeface="Verdana" panose="020B0604030504040204" pitchFamily="34" charset="0"/>
              </a:rPr>
              <a:t>Conclusion</a:t>
            </a:r>
            <a:endParaRPr sz="2000"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21BAF5E8-E265-46DD-9055-B890EBAD3221}"/>
              </a:ext>
            </a:extLst>
          </p:cNvPr>
          <p:cNvSpPr txBox="1"/>
          <p:nvPr/>
        </p:nvSpPr>
        <p:spPr>
          <a:xfrm>
            <a:off x="364450" y="1762432"/>
            <a:ext cx="8123248" cy="1107965"/>
          </a:xfrm>
          <a:prstGeom prst="rect">
            <a:avLst/>
          </a:prstGeom>
          <a:noFill/>
          <a:ln>
            <a:no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228600" indent="-228600">
              <a:buAutoNum type="arabicPeriod"/>
            </a:pPr>
            <a:r>
              <a:rPr lang="en-US" dirty="0"/>
              <a:t>Outcome of this project is a Machine Learning model which can predict house price in Australia. This model can predict the Sale price with Mean Absolute Error of $14342 AUD. The accuracy of the predictions are 92%. It will help companies to get best possible properties for as per their clients requirements.</a:t>
            </a:r>
          </a:p>
          <a:p>
            <a:pPr marL="228600" indent="-228600">
              <a:buAutoNum type="arabicPeriod"/>
            </a:pPr>
            <a:r>
              <a:rPr lang="en-US" dirty="0"/>
              <a:t>Most of the features have Positive linear relation with Sale Price of the houses.</a:t>
            </a:r>
          </a:p>
        </p:txBody>
      </p:sp>
    </p:spTree>
    <p:extLst>
      <p:ext uri="{BB962C8B-B14F-4D97-AF65-F5344CB8AC3E}">
        <p14:creationId xmlns:p14="http://schemas.microsoft.com/office/powerpoint/2010/main" val="329862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000" dirty="0">
                <a:latin typeface="Verdana" panose="020B0604030504040204" pitchFamily="34" charset="0"/>
                <a:ea typeface="Verdana" panose="020B0604030504040204" pitchFamily="34" charset="0"/>
              </a:rPr>
              <a:t>The Problem </a:t>
            </a:r>
            <a:r>
              <a:rPr lang="en-US" sz="2000" dirty="0">
                <a:latin typeface="Verdana" panose="020B0604030504040204" pitchFamily="34" charset="0"/>
                <a:ea typeface="Verdana" panose="020B0604030504040204" pitchFamily="34" charset="0"/>
              </a:rPr>
              <a:t>Statement</a:t>
            </a:r>
            <a:endParaRPr sz="2000" dirty="0">
              <a:latin typeface="Verdana" panose="020B0604030504040204" pitchFamily="34" charset="0"/>
              <a:ea typeface="Verdana" panose="020B0604030504040204" pitchFamily="34" charset="0"/>
            </a:endParaRPr>
          </a:p>
        </p:txBody>
      </p:sp>
      <p:sp>
        <p:nvSpPr>
          <p:cNvPr id="35" name="Google Shape;93;p14">
            <a:extLst>
              <a:ext uri="{FF2B5EF4-FFF2-40B4-BE49-F238E27FC236}">
                <a16:creationId xmlns:a16="http://schemas.microsoft.com/office/drawing/2014/main" id="{ACE5FAEE-B575-4892-BFD0-7A8EE090575E}"/>
              </a:ext>
            </a:extLst>
          </p:cNvPr>
          <p:cNvSpPr txBox="1">
            <a:spLocks/>
          </p:cNvSpPr>
          <p:nvPr/>
        </p:nvSpPr>
        <p:spPr bwMode="gray">
          <a:xfrm>
            <a:off x="366433" y="1963272"/>
            <a:ext cx="8411134" cy="2359958"/>
          </a:xfrm>
          <a:prstGeom prst="rect">
            <a:avLst/>
          </a:prstGeom>
          <a:noFill/>
          <a:ln>
            <a:noFill/>
          </a:ln>
        </p:spPr>
        <p:txBody>
          <a:bodyPr spcFirstLastPara="1" vert="horz" wrap="square" lIns="91425" tIns="91425" rIns="91425" bIns="91425" rtlCol="0" anchor="t" anchorCtr="0">
            <a:noAutofit/>
          </a:bodyPr>
          <a:lst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spcBef>
                <a:spcPts val="0"/>
              </a:spcBef>
              <a:buSzPct val="100000"/>
              <a:buFont typeface="Wingdings" panose="05000000000000000000" pitchFamily="2" charset="2"/>
              <a:buChar char="Ø"/>
            </a:pPr>
            <a:r>
              <a:rPr lang="en-US" sz="1400" dirty="0">
                <a:solidFill>
                  <a:schemeClr val="tx1"/>
                </a:solidFill>
                <a:latin typeface="Verdana" panose="020B0604030504040204" pitchFamily="34" charset="0"/>
                <a:ea typeface="Verdana" panose="020B0604030504040204" pitchFamily="3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a:t>
            </a:r>
          </a:p>
          <a:p>
            <a:pPr>
              <a:spcBef>
                <a:spcPts val="0"/>
              </a:spcBef>
              <a:buSzPct val="100000"/>
            </a:pPr>
            <a:endParaRPr lang="en-US" sz="1400" dirty="0">
              <a:solidFill>
                <a:schemeClr val="tx1"/>
              </a:solidFill>
              <a:latin typeface="Verdana" panose="020B0604030504040204" pitchFamily="34" charset="0"/>
              <a:ea typeface="Verdana" panose="020B0604030504040204" pitchFamily="34" charset="0"/>
            </a:endParaRPr>
          </a:p>
          <a:p>
            <a:pPr marL="285750" indent="-285750">
              <a:spcBef>
                <a:spcPts val="0"/>
              </a:spcBef>
              <a:buSzPct val="100000"/>
              <a:buFont typeface="Wingdings" panose="05000000000000000000" pitchFamily="2" charset="2"/>
              <a:buChar char="Ø"/>
            </a:pPr>
            <a:r>
              <a:rPr lang="en" sz="1400" dirty="0">
                <a:solidFill>
                  <a:schemeClr val="tx1"/>
                </a:solidFill>
                <a:latin typeface="Verdana" panose="020B0604030504040204" pitchFamily="34" charset="0"/>
                <a:ea typeface="Verdana" panose="020B0604030504040204" pitchFamily="34" charset="0"/>
                <a:sym typeface="Calibri"/>
              </a:rPr>
              <a:t>It is required to build a model using Machine Learning in order to predict the actual value of the respective properties and decide whether to invest in them or not.</a:t>
            </a:r>
          </a:p>
          <a:p>
            <a:pPr>
              <a:spcBef>
                <a:spcPts val="0"/>
              </a:spcBef>
              <a:buSzPct val="100000"/>
            </a:pPr>
            <a:endParaRPr lang="en" sz="1400" dirty="0">
              <a:solidFill>
                <a:schemeClr val="tx1"/>
              </a:solidFill>
              <a:latin typeface="Verdana" panose="020B0604030504040204" pitchFamily="34" charset="0"/>
              <a:ea typeface="Verdana" panose="020B0604030504040204" pitchFamily="34" charset="0"/>
              <a:sym typeface="Calibri"/>
            </a:endParaRPr>
          </a:p>
          <a:p>
            <a:pPr marL="285750" indent="-285750">
              <a:spcBef>
                <a:spcPts val="0"/>
              </a:spcBef>
              <a:buSzPct val="100000"/>
              <a:buFont typeface="Wingdings" panose="05000000000000000000" pitchFamily="2" charset="2"/>
              <a:buChar char="Ø"/>
            </a:pPr>
            <a:r>
              <a:rPr lang="en" sz="1400" dirty="0">
                <a:solidFill>
                  <a:schemeClr val="tx1"/>
                </a:solidFill>
                <a:latin typeface="Verdana" panose="020B0604030504040204" pitchFamily="34" charset="0"/>
                <a:ea typeface="Verdana" panose="020B0604030504040204" pitchFamily="34" charset="0"/>
                <a:sym typeface="Calibri"/>
              </a:rPr>
              <a:t>It is needed to understand, </a:t>
            </a:r>
            <a:r>
              <a:rPr lang="en-US" sz="1400" dirty="0">
                <a:solidFill>
                  <a:schemeClr val="tx1"/>
                </a:solidFill>
                <a:latin typeface="Verdana" panose="020B0604030504040204" pitchFamily="34" charset="0"/>
                <a:ea typeface="Verdana" panose="020B0604030504040204" pitchFamily="34" charset="0"/>
                <a:sym typeface="Calibri"/>
              </a:rPr>
              <a:t>Which variables are important to predict the price of house? &amp; How do these variables describe the price of the house</a:t>
            </a:r>
          </a:p>
          <a:p>
            <a:pPr marL="285750" indent="-285750">
              <a:spcBef>
                <a:spcPts val="0"/>
              </a:spcBef>
              <a:buSzPct val="100000"/>
              <a:buFont typeface="Wingdings" panose="05000000000000000000" pitchFamily="2" charset="2"/>
              <a:buChar char="Ø"/>
            </a:pPr>
            <a:endParaRPr lang="en-US" sz="1400" dirty="0">
              <a:ln>
                <a:solidFill>
                  <a:schemeClr val="accent1">
                    <a:lumMod val="75000"/>
                  </a:schemeClr>
                </a:solidFill>
              </a:ln>
              <a:solidFill>
                <a:schemeClr val="tx1"/>
              </a:solidFill>
              <a:latin typeface="Verdana" panose="020B0604030504040204" pitchFamily="34" charset="0"/>
              <a:ea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000" dirty="0">
                <a:latin typeface="Verdana" panose="020B0604030504040204" pitchFamily="34" charset="0"/>
                <a:ea typeface="Verdana" panose="020B0604030504040204" pitchFamily="34" charset="0"/>
              </a:rPr>
              <a:t>Steps &amp; Assumptions</a:t>
            </a:r>
            <a:endParaRPr sz="2000" dirty="0">
              <a:latin typeface="Verdana" panose="020B0604030504040204" pitchFamily="34" charset="0"/>
              <a:ea typeface="Verdana" panose="020B0604030504040204" pitchFamily="34" charset="0"/>
            </a:endParaRPr>
          </a:p>
        </p:txBody>
      </p:sp>
      <p:sp>
        <p:nvSpPr>
          <p:cNvPr id="3" name="Google Shape;93;p14">
            <a:extLst>
              <a:ext uri="{FF2B5EF4-FFF2-40B4-BE49-F238E27FC236}">
                <a16:creationId xmlns:a16="http://schemas.microsoft.com/office/drawing/2014/main" id="{EEAB1906-159E-4A9E-B043-B558EE676BF2}"/>
              </a:ext>
            </a:extLst>
          </p:cNvPr>
          <p:cNvSpPr txBox="1">
            <a:spLocks/>
          </p:cNvSpPr>
          <p:nvPr/>
        </p:nvSpPr>
        <p:spPr bwMode="gray">
          <a:xfrm>
            <a:off x="366432" y="1676774"/>
            <a:ext cx="8723779" cy="3379320"/>
          </a:xfrm>
          <a:prstGeom prst="rect">
            <a:avLst/>
          </a:prstGeom>
          <a:noFill/>
          <a:ln>
            <a:noFill/>
          </a:ln>
        </p:spPr>
        <p:txBody>
          <a:bodyPr spcFirstLastPara="1" vert="horz" wrap="square" lIns="91425" tIns="91425" rIns="91425" bIns="91425" rtlCol="0" anchor="t" anchorCtr="0">
            <a:noAutofit/>
          </a:bodyPr>
          <a:lst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50000"/>
              </a:lnSpc>
              <a:spcBef>
                <a:spcPts val="0"/>
              </a:spcBef>
              <a:buSzPct val="100000"/>
              <a:buFont typeface="+mj-lt"/>
              <a:buAutoNum type="arabicPeriod"/>
            </a:pPr>
            <a:r>
              <a:rPr lang="en-US" sz="1000" dirty="0">
                <a:solidFill>
                  <a:schemeClr val="tx1"/>
                </a:solidFill>
                <a:latin typeface="Verdana" panose="020B0604030504040204" pitchFamily="34" charset="0"/>
                <a:ea typeface="Verdana" panose="020B0604030504040204" pitchFamily="34" charset="0"/>
              </a:rPr>
              <a:t>Data was given in two files, 1. Train set &amp; 2. Test set. It was combined for Data Preprocessing.</a:t>
            </a:r>
          </a:p>
          <a:p>
            <a:pPr marL="285750" indent="-285750">
              <a:lnSpc>
                <a:spcPct val="150000"/>
              </a:lnSpc>
              <a:spcBef>
                <a:spcPts val="0"/>
              </a:spcBef>
              <a:buSzPct val="100000"/>
              <a:buFont typeface="+mj-lt"/>
              <a:buAutoNum type="arabicPeriod"/>
            </a:pPr>
            <a:r>
              <a:rPr lang="en-US" sz="1000" dirty="0">
                <a:solidFill>
                  <a:schemeClr val="tx1"/>
                </a:solidFill>
                <a:latin typeface="Verdana" panose="020B0604030504040204" pitchFamily="34" charset="0"/>
                <a:ea typeface="Verdana" panose="020B0604030504040204" pitchFamily="34" charset="0"/>
              </a:rPr>
              <a:t>Statistical summary of data was checked.</a:t>
            </a:r>
          </a:p>
          <a:p>
            <a:pPr marL="285750" indent="-285750">
              <a:lnSpc>
                <a:spcPct val="150000"/>
              </a:lnSpc>
              <a:spcBef>
                <a:spcPts val="0"/>
              </a:spcBef>
              <a:buSzPct val="100000"/>
              <a:buFont typeface="+mj-lt"/>
              <a:buAutoNum type="arabicPeriod"/>
            </a:pPr>
            <a:r>
              <a:rPr lang="en-US" sz="1000" dirty="0">
                <a:solidFill>
                  <a:schemeClr val="tx1"/>
                </a:solidFill>
                <a:latin typeface="Verdana" panose="020B0604030504040204" pitchFamily="34" charset="0"/>
                <a:ea typeface="Verdana" panose="020B0604030504040204" pitchFamily="34" charset="0"/>
              </a:rPr>
              <a:t>Missing values are imputed based on mode methos for categorical features &amp; </a:t>
            </a:r>
            <a:r>
              <a:rPr lang="en-US" sz="1000" dirty="0" err="1">
                <a:solidFill>
                  <a:schemeClr val="tx1"/>
                </a:solidFill>
                <a:latin typeface="Verdana" panose="020B0604030504040204" pitchFamily="34" charset="0"/>
                <a:ea typeface="Verdana" panose="020B0604030504040204" pitchFamily="34" charset="0"/>
              </a:rPr>
              <a:t>knn</a:t>
            </a:r>
            <a:r>
              <a:rPr lang="en-US" sz="1000" dirty="0">
                <a:solidFill>
                  <a:schemeClr val="tx1"/>
                </a:solidFill>
                <a:latin typeface="Verdana" panose="020B0604030504040204" pitchFamily="34" charset="0"/>
                <a:ea typeface="Verdana" panose="020B0604030504040204" pitchFamily="34" charset="0"/>
              </a:rPr>
              <a:t> method for numerical features.</a:t>
            </a:r>
          </a:p>
          <a:p>
            <a:pPr marL="285750" indent="-285750">
              <a:lnSpc>
                <a:spcPct val="150000"/>
              </a:lnSpc>
              <a:spcBef>
                <a:spcPts val="0"/>
              </a:spcBef>
              <a:buSzPct val="100000"/>
              <a:buFont typeface="+mj-lt"/>
              <a:buAutoNum type="arabicPeriod"/>
            </a:pPr>
            <a:r>
              <a:rPr lang="en-US" sz="1000" dirty="0">
                <a:solidFill>
                  <a:schemeClr val="tx1"/>
                </a:solidFill>
                <a:latin typeface="Verdana" panose="020B0604030504040204" pitchFamily="34" charset="0"/>
                <a:ea typeface="Verdana" panose="020B0604030504040204" pitchFamily="34" charset="0"/>
              </a:rPr>
              <a:t>Features grouped based on data types vis., Numerical, continuous numerical, discrete numerical &amp; categorical.</a:t>
            </a:r>
          </a:p>
          <a:p>
            <a:pPr marL="285750" indent="-285750">
              <a:lnSpc>
                <a:spcPct val="150000"/>
              </a:lnSpc>
              <a:spcBef>
                <a:spcPts val="0"/>
              </a:spcBef>
              <a:buSzPct val="100000"/>
              <a:buFont typeface="+mj-lt"/>
              <a:buAutoNum type="arabicPeriod"/>
            </a:pPr>
            <a:r>
              <a:rPr lang="en-US" sz="1000" dirty="0">
                <a:solidFill>
                  <a:schemeClr val="tx1"/>
                </a:solidFill>
                <a:latin typeface="Verdana" panose="020B0604030504040204" pitchFamily="34" charset="0"/>
                <a:ea typeface="Verdana" panose="020B0604030504040204" pitchFamily="34" charset="0"/>
              </a:rPr>
              <a:t>Following features are removed as they were highly skewed with 0 entries: BsmtFinSF2, </a:t>
            </a:r>
            <a:r>
              <a:rPr lang="en-US" sz="1000" dirty="0" err="1">
                <a:solidFill>
                  <a:schemeClr val="tx1"/>
                </a:solidFill>
                <a:latin typeface="Verdana" panose="020B0604030504040204" pitchFamily="34" charset="0"/>
                <a:ea typeface="Verdana" panose="020B0604030504040204" pitchFamily="34" charset="0"/>
              </a:rPr>
              <a:t>LowQualFinSF</a:t>
            </a:r>
            <a:r>
              <a:rPr lang="en-US" sz="1000" dirty="0">
                <a:solidFill>
                  <a:schemeClr val="tx1"/>
                </a:solidFill>
                <a:latin typeface="Verdana" panose="020B0604030504040204" pitchFamily="34" charset="0"/>
                <a:ea typeface="Verdana" panose="020B0604030504040204" pitchFamily="34" charset="0"/>
              </a:rPr>
              <a:t>, </a:t>
            </a:r>
            <a:r>
              <a:rPr lang="en-US" sz="1000" dirty="0" err="1">
                <a:solidFill>
                  <a:schemeClr val="tx1"/>
                </a:solidFill>
                <a:latin typeface="Verdana" panose="020B0604030504040204" pitchFamily="34" charset="0"/>
                <a:ea typeface="Verdana" panose="020B0604030504040204" pitchFamily="34" charset="0"/>
              </a:rPr>
              <a:t>EnclosedPorch</a:t>
            </a:r>
            <a:r>
              <a:rPr lang="en-US" sz="1000" dirty="0">
                <a:solidFill>
                  <a:schemeClr val="tx1"/>
                </a:solidFill>
                <a:latin typeface="Verdana" panose="020B0604030504040204" pitchFamily="34" charset="0"/>
                <a:ea typeface="Verdana" panose="020B0604030504040204" pitchFamily="34" charset="0"/>
              </a:rPr>
              <a:t>, 3SsnPorch, </a:t>
            </a:r>
            <a:r>
              <a:rPr lang="en-US" sz="1000" dirty="0" err="1">
                <a:solidFill>
                  <a:schemeClr val="tx1"/>
                </a:solidFill>
                <a:latin typeface="Verdana" panose="020B0604030504040204" pitchFamily="34" charset="0"/>
                <a:ea typeface="Verdana" panose="020B0604030504040204" pitchFamily="34" charset="0"/>
              </a:rPr>
              <a:t>ScreenPorch</a:t>
            </a:r>
            <a:r>
              <a:rPr lang="en-US" sz="1000" dirty="0">
                <a:solidFill>
                  <a:schemeClr val="tx1"/>
                </a:solidFill>
                <a:latin typeface="Verdana" panose="020B0604030504040204" pitchFamily="34" charset="0"/>
                <a:ea typeface="Verdana" panose="020B0604030504040204" pitchFamily="34" charset="0"/>
              </a:rPr>
              <a:t>, </a:t>
            </a:r>
            <a:r>
              <a:rPr lang="en-US" sz="1000" dirty="0" err="1">
                <a:solidFill>
                  <a:schemeClr val="tx1"/>
                </a:solidFill>
                <a:latin typeface="Verdana" panose="020B0604030504040204" pitchFamily="34" charset="0"/>
                <a:ea typeface="Verdana" panose="020B0604030504040204" pitchFamily="34" charset="0"/>
              </a:rPr>
              <a:t>PoolArea</a:t>
            </a:r>
            <a:r>
              <a:rPr lang="en-US" sz="1000" dirty="0">
                <a:solidFill>
                  <a:schemeClr val="tx1"/>
                </a:solidFill>
                <a:latin typeface="Verdana" panose="020B0604030504040204" pitchFamily="34" charset="0"/>
                <a:ea typeface="Verdana" panose="020B0604030504040204" pitchFamily="34" charset="0"/>
              </a:rPr>
              <a:t>, &amp; </a:t>
            </a:r>
            <a:r>
              <a:rPr lang="en-US" sz="1000" dirty="0" err="1">
                <a:solidFill>
                  <a:schemeClr val="tx1"/>
                </a:solidFill>
                <a:latin typeface="Verdana" panose="020B0604030504040204" pitchFamily="34" charset="0"/>
                <a:ea typeface="Verdana" panose="020B0604030504040204" pitchFamily="34" charset="0"/>
              </a:rPr>
              <a:t>MiscVal</a:t>
            </a:r>
            <a:r>
              <a:rPr lang="en-US" sz="1000" dirty="0">
                <a:solidFill>
                  <a:schemeClr val="tx1"/>
                </a:solidFill>
                <a:latin typeface="Verdana" panose="020B0604030504040204" pitchFamily="34" charset="0"/>
                <a:ea typeface="Verdana" panose="020B0604030504040204" pitchFamily="34" charset="0"/>
              </a:rPr>
              <a:t>.</a:t>
            </a:r>
          </a:p>
          <a:p>
            <a:pPr marL="285750" indent="-285750">
              <a:lnSpc>
                <a:spcPct val="150000"/>
              </a:lnSpc>
              <a:spcBef>
                <a:spcPts val="0"/>
              </a:spcBef>
              <a:buSzPct val="100000"/>
              <a:buFont typeface="+mj-lt"/>
              <a:buAutoNum type="arabicPeriod"/>
            </a:pPr>
            <a:r>
              <a:rPr lang="en-US" sz="1000" dirty="0" err="1">
                <a:solidFill>
                  <a:schemeClr val="tx1"/>
                </a:solidFill>
                <a:latin typeface="Verdana" panose="020B0604030504040204" pitchFamily="34" charset="0"/>
                <a:ea typeface="Verdana" panose="020B0604030504040204" pitchFamily="34" charset="0"/>
              </a:rPr>
              <a:t>MSSubClass</a:t>
            </a:r>
            <a:r>
              <a:rPr lang="en-US" sz="1000" dirty="0">
                <a:solidFill>
                  <a:schemeClr val="tx1"/>
                </a:solidFill>
                <a:latin typeface="Verdana" panose="020B0604030504040204" pitchFamily="34" charset="0"/>
                <a:ea typeface="Verdana" panose="020B0604030504040204" pitchFamily="34" charset="0"/>
              </a:rPr>
              <a:t> numbers are converted into Nominal categories.</a:t>
            </a:r>
          </a:p>
          <a:p>
            <a:pPr marL="285750" indent="-285750">
              <a:lnSpc>
                <a:spcPct val="150000"/>
              </a:lnSpc>
              <a:spcBef>
                <a:spcPts val="0"/>
              </a:spcBef>
              <a:buSzPct val="100000"/>
              <a:buFont typeface="+mj-lt"/>
              <a:buAutoNum type="arabicPeriod"/>
            </a:pPr>
            <a:r>
              <a:rPr lang="en-US" sz="1000" dirty="0" err="1">
                <a:solidFill>
                  <a:schemeClr val="tx1"/>
                </a:solidFill>
                <a:latin typeface="Verdana" panose="020B0604030504040204" pitchFamily="34" charset="0"/>
                <a:ea typeface="Verdana" panose="020B0604030504040204" pitchFamily="34" charset="0"/>
              </a:rPr>
              <a:t>MSold</a:t>
            </a:r>
            <a:r>
              <a:rPr lang="en-US" sz="1000" dirty="0">
                <a:solidFill>
                  <a:schemeClr val="tx1"/>
                </a:solidFill>
                <a:latin typeface="Verdana" panose="020B0604030504040204" pitchFamily="34" charset="0"/>
                <a:ea typeface="Verdana" panose="020B0604030504040204" pitchFamily="34" charset="0"/>
              </a:rPr>
              <a:t> is converted in to cyclical number data, as moths are cyclical in nature.</a:t>
            </a:r>
          </a:p>
          <a:p>
            <a:pPr marL="285750" indent="-285750">
              <a:lnSpc>
                <a:spcPct val="150000"/>
              </a:lnSpc>
              <a:spcBef>
                <a:spcPts val="0"/>
              </a:spcBef>
              <a:buSzPct val="100000"/>
              <a:buFont typeface="+mj-lt"/>
              <a:buAutoNum type="arabicPeriod"/>
            </a:pPr>
            <a:r>
              <a:rPr lang="en-US" sz="1000" dirty="0">
                <a:solidFill>
                  <a:schemeClr val="tx1"/>
                </a:solidFill>
                <a:latin typeface="Verdana" panose="020B0604030504040204" pitchFamily="34" charset="0"/>
                <a:ea typeface="Verdana" panose="020B0604030504040204" pitchFamily="34" charset="0"/>
              </a:rPr>
              <a:t>Skewness is removed using Yeo-Johnson Power Transformer.</a:t>
            </a:r>
          </a:p>
          <a:p>
            <a:pPr marL="285750" indent="-285750">
              <a:lnSpc>
                <a:spcPct val="150000"/>
              </a:lnSpc>
              <a:spcBef>
                <a:spcPts val="0"/>
              </a:spcBef>
              <a:buSzPct val="100000"/>
              <a:buFont typeface="+mj-lt"/>
              <a:buAutoNum type="arabicPeriod"/>
            </a:pPr>
            <a:r>
              <a:rPr lang="en-US" sz="1000" dirty="0">
                <a:solidFill>
                  <a:schemeClr val="tx1"/>
                </a:solidFill>
                <a:latin typeface="Verdana" panose="020B0604030504040204" pitchFamily="34" charset="0"/>
                <a:ea typeface="Verdana" panose="020B0604030504040204" pitchFamily="34" charset="0"/>
              </a:rPr>
              <a:t>Outliers are removed using Z-score method. Data loss observed was 5.89%.</a:t>
            </a:r>
          </a:p>
          <a:p>
            <a:pPr marL="285750" indent="-285750">
              <a:lnSpc>
                <a:spcPct val="150000"/>
              </a:lnSpc>
              <a:spcBef>
                <a:spcPts val="0"/>
              </a:spcBef>
              <a:buSzPct val="100000"/>
              <a:buFont typeface="+mj-lt"/>
              <a:buAutoNum type="arabicPeriod"/>
            </a:pPr>
            <a:r>
              <a:rPr lang="en-US" sz="1000" dirty="0" err="1">
                <a:solidFill>
                  <a:schemeClr val="tx1"/>
                </a:solidFill>
                <a:latin typeface="Verdana" panose="020B0604030504040204" pitchFamily="34" charset="0"/>
                <a:ea typeface="Verdana" panose="020B0604030504040204" pitchFamily="34" charset="0"/>
              </a:rPr>
              <a:t>Multicoliinearity</a:t>
            </a:r>
            <a:r>
              <a:rPr lang="en-US" sz="1000" dirty="0">
                <a:solidFill>
                  <a:schemeClr val="tx1"/>
                </a:solidFill>
                <a:latin typeface="Verdana" panose="020B0604030504040204" pitchFamily="34" charset="0"/>
                <a:ea typeface="Verdana" panose="020B0604030504040204" pitchFamily="34" charset="0"/>
              </a:rPr>
              <a:t> checked using seaborn heat map &amp; VIF. </a:t>
            </a:r>
            <a:r>
              <a:rPr lang="en-US" sz="1000" dirty="0" err="1">
                <a:solidFill>
                  <a:schemeClr val="tx1"/>
                </a:solidFill>
                <a:latin typeface="Verdana" panose="020B0604030504040204" pitchFamily="34" charset="0"/>
                <a:ea typeface="Verdana" panose="020B0604030504040204" pitchFamily="34" charset="0"/>
              </a:rPr>
              <a:t>GrLivArea</a:t>
            </a:r>
            <a:r>
              <a:rPr lang="en-US" sz="1000" dirty="0">
                <a:solidFill>
                  <a:schemeClr val="tx1"/>
                </a:solidFill>
                <a:latin typeface="Verdana" panose="020B0604030504040204" pitchFamily="34" charset="0"/>
                <a:ea typeface="Verdana" panose="020B0604030504040204" pitchFamily="34" charset="0"/>
              </a:rPr>
              <a:t> is removed after checking multicollinearity.</a:t>
            </a:r>
          </a:p>
          <a:p>
            <a:pPr marL="285750" indent="-285750">
              <a:lnSpc>
                <a:spcPct val="150000"/>
              </a:lnSpc>
              <a:spcBef>
                <a:spcPts val="0"/>
              </a:spcBef>
              <a:buSzPct val="100000"/>
              <a:buFont typeface="+mj-lt"/>
              <a:buAutoNum type="arabicPeriod"/>
            </a:pPr>
            <a:r>
              <a:rPr lang="en-US" sz="1000" dirty="0">
                <a:solidFill>
                  <a:schemeClr val="tx1"/>
                </a:solidFill>
                <a:latin typeface="Verdana" panose="020B0604030504040204" pitchFamily="34" charset="0"/>
                <a:ea typeface="Verdana" panose="020B0604030504040204" pitchFamily="34" charset="0"/>
              </a:rPr>
              <a:t>Categorical features are encoded using </a:t>
            </a:r>
            <a:r>
              <a:rPr lang="en-US" sz="1000" dirty="0" err="1">
                <a:solidFill>
                  <a:schemeClr val="tx1"/>
                </a:solidFill>
                <a:latin typeface="Verdana" panose="020B0604030504040204" pitchFamily="34" charset="0"/>
                <a:ea typeface="Verdana" panose="020B0604030504040204" pitchFamily="34" charset="0"/>
              </a:rPr>
              <a:t>pd.get_dummies</a:t>
            </a:r>
            <a:r>
              <a:rPr lang="en-US" sz="1000" dirty="0">
                <a:solidFill>
                  <a:schemeClr val="tx1"/>
                </a:solidFill>
                <a:latin typeface="Verdana" panose="020B0604030504040204" pitchFamily="34" charset="0"/>
                <a:ea typeface="Verdana" panose="020B0604030504040204" pitchFamily="34" charset="0"/>
              </a:rPr>
              <a:t>() method.</a:t>
            </a:r>
          </a:p>
          <a:p>
            <a:pPr marL="285750" indent="-285750">
              <a:lnSpc>
                <a:spcPct val="150000"/>
              </a:lnSpc>
              <a:spcBef>
                <a:spcPts val="0"/>
              </a:spcBef>
              <a:buSzPct val="100000"/>
              <a:buFont typeface="+mj-lt"/>
              <a:buAutoNum type="arabicPeriod"/>
            </a:pPr>
            <a:r>
              <a:rPr lang="en-US" sz="1000" dirty="0">
                <a:solidFill>
                  <a:schemeClr val="tx1"/>
                </a:solidFill>
                <a:latin typeface="Verdana" panose="020B0604030504040204" pitchFamily="34" charset="0"/>
                <a:ea typeface="Verdana" panose="020B0604030504040204" pitchFamily="34" charset="0"/>
              </a:rPr>
              <a:t>Standard scaling is applied on the entire train &amp; test data. &amp; original Test Set data was separated.</a:t>
            </a:r>
          </a:p>
          <a:p>
            <a:pPr marL="285750" indent="-285750">
              <a:lnSpc>
                <a:spcPct val="150000"/>
              </a:lnSpc>
              <a:spcBef>
                <a:spcPts val="0"/>
              </a:spcBef>
              <a:buSzPct val="100000"/>
              <a:buFont typeface="+mj-lt"/>
              <a:buAutoNum type="arabicPeriod"/>
            </a:pPr>
            <a:r>
              <a:rPr lang="en-US" sz="1000" dirty="0">
                <a:solidFill>
                  <a:schemeClr val="tx1"/>
                </a:solidFill>
                <a:latin typeface="Verdana" panose="020B0604030504040204" pitchFamily="34" charset="0"/>
                <a:ea typeface="Verdana" panose="020B0604030504040204" pitchFamily="34" charset="0"/>
              </a:rPr>
              <a:t>We used </a:t>
            </a:r>
            <a:r>
              <a:rPr lang="en-US" sz="1000" dirty="0" err="1">
                <a:solidFill>
                  <a:schemeClr val="tx1"/>
                </a:solidFill>
                <a:latin typeface="Verdana" panose="020B0604030504040204" pitchFamily="34" charset="0"/>
                <a:ea typeface="Verdana" panose="020B0604030504040204" pitchFamily="34" charset="0"/>
              </a:rPr>
              <a:t>train_test_split</a:t>
            </a:r>
            <a:r>
              <a:rPr lang="en-US" sz="1000" dirty="0">
                <a:solidFill>
                  <a:schemeClr val="tx1"/>
                </a:solidFill>
                <a:latin typeface="Verdana" panose="020B0604030504040204" pitchFamily="34" charset="0"/>
                <a:ea typeface="Verdana" panose="020B0604030504040204" pitchFamily="34" charset="0"/>
              </a:rPr>
              <a:t> to split Train data for machine learning.</a:t>
            </a:r>
          </a:p>
          <a:p>
            <a:pPr marL="285750" indent="-285750">
              <a:spcBef>
                <a:spcPts val="0"/>
              </a:spcBef>
              <a:buSzPct val="100000"/>
              <a:buFont typeface="Wingdings" panose="05000000000000000000" pitchFamily="2" charset="2"/>
              <a:buChar char="Ø"/>
            </a:pPr>
            <a:endParaRPr lang="en-US" sz="1400" dirty="0">
              <a:ln>
                <a:solidFill>
                  <a:schemeClr val="accent1">
                    <a:lumMod val="75000"/>
                  </a:schemeClr>
                </a:solidFill>
              </a:ln>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4537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3860425"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000" dirty="0">
                <a:latin typeface="Verdana" panose="020B0604030504040204" pitchFamily="34" charset="0"/>
                <a:ea typeface="Verdana" panose="020B0604030504040204" pitchFamily="34" charset="0"/>
              </a:rPr>
              <a:t>EDA Steps &amp; Visualizations</a:t>
            </a:r>
            <a:endParaRPr sz="2000"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76A0BA33-4A1A-42E5-A31C-ADF906A587EB}"/>
              </a:ext>
            </a:extLst>
          </p:cNvPr>
          <p:cNvSpPr txBox="1"/>
          <p:nvPr/>
        </p:nvSpPr>
        <p:spPr>
          <a:xfrm>
            <a:off x="867540" y="2360394"/>
            <a:ext cx="3502754" cy="1384995"/>
          </a:xfrm>
          <a:prstGeom prst="rect">
            <a:avLst/>
          </a:prstGeom>
          <a:noFill/>
          <a:ln>
            <a:solidFill>
              <a:schemeClr val="tx1"/>
            </a:solidFill>
          </a:ln>
        </p:spPr>
        <p:txBody>
          <a:bodyPr wrap="none" rtlCol="0">
            <a:spAutoFit/>
          </a:bodyPr>
          <a:lstStyle/>
          <a:p>
            <a:pPr algn="ctr"/>
            <a:r>
              <a:rPr lang="en-US" sz="1400" dirty="0">
                <a:latin typeface="Verdana" panose="020B0604030504040204" pitchFamily="34" charset="0"/>
                <a:ea typeface="Verdana" panose="020B0604030504040204" pitchFamily="34" charset="0"/>
              </a:rPr>
              <a:t>The Data Visualization was done for:</a:t>
            </a:r>
          </a:p>
          <a:p>
            <a:pPr algn="ctr"/>
            <a:endParaRPr lang="en-US" sz="1400" dirty="0">
              <a:latin typeface="Verdana" panose="020B0604030504040204" pitchFamily="34" charset="0"/>
              <a:ea typeface="Verdana" panose="020B0604030504040204" pitchFamily="34" charset="0"/>
            </a:endParaRPr>
          </a:p>
          <a:p>
            <a:pPr algn="ctr"/>
            <a:r>
              <a:rPr lang="en-US" sz="1400" b="1" dirty="0">
                <a:solidFill>
                  <a:schemeClr val="accent1"/>
                </a:solidFill>
                <a:latin typeface="Verdana" panose="020B0604030504040204" pitchFamily="34" charset="0"/>
                <a:ea typeface="Verdana" panose="020B0604030504040204" pitchFamily="34" charset="0"/>
              </a:rPr>
              <a:t>Target variable (Sale Price)</a:t>
            </a:r>
          </a:p>
          <a:p>
            <a:pPr algn="ctr"/>
            <a:r>
              <a:rPr lang="en-US" sz="1400" b="1" dirty="0">
                <a:solidFill>
                  <a:schemeClr val="accent1"/>
                </a:solidFill>
                <a:latin typeface="Verdana" panose="020B0604030504040204" pitchFamily="34" charset="0"/>
                <a:ea typeface="Verdana" panose="020B0604030504040204" pitchFamily="34" charset="0"/>
              </a:rPr>
              <a:t>Continuous Numerical Data</a:t>
            </a:r>
          </a:p>
          <a:p>
            <a:pPr algn="ctr"/>
            <a:r>
              <a:rPr lang="en-US" sz="1400" b="1" dirty="0">
                <a:solidFill>
                  <a:schemeClr val="accent1"/>
                </a:solidFill>
                <a:latin typeface="Verdana" panose="020B0604030504040204" pitchFamily="34" charset="0"/>
                <a:ea typeface="Verdana" panose="020B0604030504040204" pitchFamily="34" charset="0"/>
              </a:rPr>
              <a:t>Discrete Numerical data</a:t>
            </a:r>
          </a:p>
          <a:p>
            <a:pPr algn="ctr"/>
            <a:r>
              <a:rPr lang="en-US" sz="1400" b="1" dirty="0">
                <a:solidFill>
                  <a:schemeClr val="accent1"/>
                </a:solidFill>
                <a:latin typeface="Verdana" panose="020B0604030504040204" pitchFamily="34" charset="0"/>
                <a:ea typeface="Verdana" panose="020B0604030504040204" pitchFamily="34" charset="0"/>
              </a:rPr>
              <a:t>Categorical Features</a:t>
            </a:r>
          </a:p>
        </p:txBody>
      </p:sp>
      <p:sp>
        <p:nvSpPr>
          <p:cNvPr id="5" name="TextBox 4">
            <a:extLst>
              <a:ext uri="{FF2B5EF4-FFF2-40B4-BE49-F238E27FC236}">
                <a16:creationId xmlns:a16="http://schemas.microsoft.com/office/drawing/2014/main" id="{EF20B2F7-9E68-4702-98B5-450927EF09D1}"/>
              </a:ext>
            </a:extLst>
          </p:cNvPr>
          <p:cNvSpPr txBox="1"/>
          <p:nvPr/>
        </p:nvSpPr>
        <p:spPr>
          <a:xfrm>
            <a:off x="5098988" y="2037228"/>
            <a:ext cx="3177472" cy="2031325"/>
          </a:xfrm>
          <a:prstGeom prst="rect">
            <a:avLst/>
          </a:prstGeom>
          <a:noFill/>
          <a:ln>
            <a:solidFill>
              <a:schemeClr val="tx1"/>
            </a:solidFill>
          </a:ln>
        </p:spPr>
        <p:txBody>
          <a:bodyPr wrap="none" rtlCol="0">
            <a:spAutoFit/>
          </a:bodyPr>
          <a:lstStyle/>
          <a:p>
            <a:pPr algn="ctr"/>
            <a:r>
              <a:rPr lang="en-US" sz="1400" dirty="0">
                <a:latin typeface="Verdana" panose="020B0604030504040204" pitchFamily="34" charset="0"/>
                <a:ea typeface="Verdana" panose="020B0604030504040204" pitchFamily="34" charset="0"/>
              </a:rPr>
              <a:t>Plots used for Data Visualization:</a:t>
            </a:r>
          </a:p>
          <a:p>
            <a:pPr algn="ctr"/>
            <a:endParaRPr lang="en-US" sz="1400" dirty="0">
              <a:latin typeface="Verdana" panose="020B0604030504040204" pitchFamily="34" charset="0"/>
              <a:ea typeface="Verdana" panose="020B0604030504040204" pitchFamily="34" charset="0"/>
            </a:endParaRPr>
          </a:p>
          <a:p>
            <a:pPr algn="ctr"/>
            <a:r>
              <a:rPr lang="en-US" sz="1400" b="1" dirty="0">
                <a:solidFill>
                  <a:schemeClr val="accent1"/>
                </a:solidFill>
                <a:latin typeface="Verdana" panose="020B0604030504040204" pitchFamily="34" charset="0"/>
                <a:ea typeface="Verdana" panose="020B0604030504040204" pitchFamily="34" charset="0"/>
              </a:rPr>
              <a:t>Distribution plots</a:t>
            </a:r>
          </a:p>
          <a:p>
            <a:pPr algn="ctr"/>
            <a:r>
              <a:rPr lang="en-US" sz="1400" b="1" dirty="0">
                <a:solidFill>
                  <a:schemeClr val="accent1"/>
                </a:solidFill>
                <a:latin typeface="Verdana" panose="020B0604030504040204" pitchFamily="34" charset="0"/>
                <a:ea typeface="Verdana" panose="020B0604030504040204" pitchFamily="34" charset="0"/>
              </a:rPr>
              <a:t>Scatter plots</a:t>
            </a:r>
          </a:p>
          <a:p>
            <a:pPr algn="ctr"/>
            <a:r>
              <a:rPr lang="en-US" sz="1400" b="1" dirty="0">
                <a:solidFill>
                  <a:schemeClr val="accent1"/>
                </a:solidFill>
                <a:latin typeface="Verdana" panose="020B0604030504040204" pitchFamily="34" charset="0"/>
                <a:ea typeface="Verdana" panose="020B0604030504040204" pitchFamily="34" charset="0"/>
              </a:rPr>
              <a:t>Reg plots</a:t>
            </a:r>
          </a:p>
          <a:p>
            <a:pPr algn="ctr"/>
            <a:r>
              <a:rPr lang="en-US" sz="1400" b="1" dirty="0">
                <a:solidFill>
                  <a:schemeClr val="accent1"/>
                </a:solidFill>
                <a:latin typeface="Verdana" panose="020B0604030504040204" pitchFamily="34" charset="0"/>
                <a:ea typeface="Verdana" panose="020B0604030504040204" pitchFamily="34" charset="0"/>
              </a:rPr>
              <a:t>Count plots</a:t>
            </a:r>
          </a:p>
          <a:p>
            <a:pPr algn="ctr"/>
            <a:r>
              <a:rPr lang="en-US" sz="1400" b="1" dirty="0">
                <a:solidFill>
                  <a:schemeClr val="accent1"/>
                </a:solidFill>
                <a:latin typeface="Verdana" panose="020B0604030504040204" pitchFamily="34" charset="0"/>
                <a:ea typeface="Verdana" panose="020B0604030504040204" pitchFamily="34" charset="0"/>
              </a:rPr>
              <a:t>Bar plots</a:t>
            </a:r>
          </a:p>
          <a:p>
            <a:pPr algn="ctr"/>
            <a:r>
              <a:rPr lang="en-US" sz="1400" b="1" dirty="0">
                <a:solidFill>
                  <a:schemeClr val="accent1"/>
                </a:solidFill>
                <a:latin typeface="Verdana" panose="020B0604030504040204" pitchFamily="34" charset="0"/>
                <a:ea typeface="Verdana" panose="020B0604030504040204" pitchFamily="34" charset="0"/>
              </a:rPr>
              <a:t>Swarm plots</a:t>
            </a:r>
          </a:p>
          <a:p>
            <a:pPr algn="ctr"/>
            <a:r>
              <a:rPr lang="en-US" sz="1400" b="1" dirty="0">
                <a:solidFill>
                  <a:schemeClr val="accent1"/>
                </a:solidFill>
                <a:latin typeface="Verdana" panose="020B0604030504040204" pitchFamily="34" charset="0"/>
                <a:ea typeface="Verdana" panose="020B0604030504040204" pitchFamily="34" charset="0"/>
              </a:rPr>
              <a:t>Heatmaps</a:t>
            </a:r>
          </a:p>
        </p:txBody>
      </p:sp>
    </p:spTree>
    <p:extLst>
      <p:ext uri="{BB962C8B-B14F-4D97-AF65-F5344CB8AC3E}">
        <p14:creationId xmlns:p14="http://schemas.microsoft.com/office/powerpoint/2010/main" val="362738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pPr algn="ctr"/>
            <a:r>
              <a:rPr lang="en-US" sz="2000" b="1" dirty="0">
                <a:solidFill>
                  <a:schemeClr val="accent1"/>
                </a:solidFill>
                <a:latin typeface="Verdana" panose="020B0604030504040204" pitchFamily="34" charset="0"/>
                <a:ea typeface="Verdana" panose="020B0604030504040204" pitchFamily="34" charset="0"/>
              </a:rPr>
              <a:t>Target variable (Sale Price)</a:t>
            </a:r>
          </a:p>
        </p:txBody>
      </p:sp>
      <p:pic>
        <p:nvPicPr>
          <p:cNvPr id="2050" name="Picture 2">
            <a:extLst>
              <a:ext uri="{FF2B5EF4-FFF2-40B4-BE49-F238E27FC236}">
                <a16:creationId xmlns:a16="http://schemas.microsoft.com/office/drawing/2014/main" id="{2AD54DA4-5A90-4285-B47E-418D0D446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697" y="1238991"/>
            <a:ext cx="4453908" cy="270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4B7D1A-AB81-4EEF-8B01-BDA408DEAB66}"/>
              </a:ext>
            </a:extLst>
          </p:cNvPr>
          <p:cNvSpPr txBox="1"/>
          <p:nvPr/>
        </p:nvSpPr>
        <p:spPr>
          <a:xfrm>
            <a:off x="77838" y="4691868"/>
            <a:ext cx="8988324" cy="369302"/>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4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1200" dirty="0"/>
              <a:t>The Sale Price feature has right skewed distribution in which most Sales are between 80K and 340K.</a:t>
            </a:r>
          </a:p>
        </p:txBody>
      </p:sp>
    </p:spTree>
    <p:extLst>
      <p:ext uri="{BB962C8B-B14F-4D97-AF65-F5344CB8AC3E}">
        <p14:creationId xmlns:p14="http://schemas.microsoft.com/office/powerpoint/2010/main" val="3126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pPr algn="ctr"/>
            <a:r>
              <a:rPr lang="en-US" sz="2000" b="1" dirty="0">
                <a:solidFill>
                  <a:schemeClr val="accent1"/>
                </a:solidFill>
                <a:latin typeface="Verdana" panose="020B0604030504040204" pitchFamily="34" charset="0"/>
                <a:ea typeface="Verdana" panose="020B0604030504040204" pitchFamily="34" charset="0"/>
              </a:rPr>
              <a:t>Continuous Numerical Data</a:t>
            </a:r>
          </a:p>
        </p:txBody>
      </p:sp>
      <p:pic>
        <p:nvPicPr>
          <p:cNvPr id="2" name="Picture 1">
            <a:extLst>
              <a:ext uri="{FF2B5EF4-FFF2-40B4-BE49-F238E27FC236}">
                <a16:creationId xmlns:a16="http://schemas.microsoft.com/office/drawing/2014/main" id="{073FC530-DD1D-483A-9FE5-6F25683D462D}"/>
              </a:ext>
            </a:extLst>
          </p:cNvPr>
          <p:cNvPicPr>
            <a:picLocks noChangeAspect="1"/>
          </p:cNvPicPr>
          <p:nvPr/>
        </p:nvPicPr>
        <p:blipFill>
          <a:blip r:embed="rId3"/>
          <a:stretch>
            <a:fillRect/>
          </a:stretch>
        </p:blipFill>
        <p:spPr>
          <a:xfrm>
            <a:off x="147916" y="1000359"/>
            <a:ext cx="4260070" cy="3132000"/>
          </a:xfrm>
          <a:prstGeom prst="rect">
            <a:avLst/>
          </a:prstGeom>
          <a:ln>
            <a:solidFill>
              <a:schemeClr val="tx1"/>
            </a:solidFill>
          </a:ln>
        </p:spPr>
      </p:pic>
      <p:pic>
        <p:nvPicPr>
          <p:cNvPr id="3074" name="Picture 2">
            <a:extLst>
              <a:ext uri="{FF2B5EF4-FFF2-40B4-BE49-F238E27FC236}">
                <a16:creationId xmlns:a16="http://schemas.microsoft.com/office/drawing/2014/main" id="{F5971D82-23A2-4736-86D3-87595DB64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212" y="1000359"/>
            <a:ext cx="4505632" cy="3132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F899CAE-6598-49A3-8C27-84A02F1C33CF}"/>
              </a:ext>
            </a:extLst>
          </p:cNvPr>
          <p:cNvSpPr txBox="1"/>
          <p:nvPr/>
        </p:nvSpPr>
        <p:spPr>
          <a:xfrm>
            <a:off x="77838" y="4335512"/>
            <a:ext cx="8988324" cy="738633"/>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Some of the features were highly skewed due to presence of 0 entries, outliers were also present.</a:t>
            </a:r>
          </a:p>
          <a:p>
            <a:r>
              <a:rPr lang="en-US"/>
              <a:t>Some features </a:t>
            </a:r>
            <a:r>
              <a:rPr lang="en-US" dirty="0"/>
              <a:t>were having normal distribution after removing skewness &amp; outliers</a:t>
            </a:r>
          </a:p>
          <a:p>
            <a:r>
              <a:rPr lang="en-US"/>
              <a:t>We removed features </a:t>
            </a:r>
            <a:r>
              <a:rPr lang="en-US" dirty="0"/>
              <a:t>with high </a:t>
            </a:r>
            <a:r>
              <a:rPr lang="en-US"/>
              <a:t>skewness.</a:t>
            </a:r>
            <a:endParaRPr lang="en-US" dirty="0"/>
          </a:p>
        </p:txBody>
      </p:sp>
    </p:spTree>
    <p:extLst>
      <p:ext uri="{BB962C8B-B14F-4D97-AF65-F5344CB8AC3E}">
        <p14:creationId xmlns:p14="http://schemas.microsoft.com/office/powerpoint/2010/main" val="315604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5124" name="Picture 4">
            <a:extLst>
              <a:ext uri="{FF2B5EF4-FFF2-40B4-BE49-F238E27FC236}">
                <a16:creationId xmlns:a16="http://schemas.microsoft.com/office/drawing/2014/main" id="{A5F1E04E-C66E-49BB-9CEE-1A1D7E005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916" y="714989"/>
            <a:ext cx="3319001" cy="1659501"/>
          </a:xfrm>
          <a:prstGeom prst="rect">
            <a:avLst/>
          </a:prstGeom>
          <a:noFill/>
          <a:extLst>
            <a:ext uri="{909E8E84-426E-40DD-AFC4-6F175D3DCCD1}">
              <a14:hiddenFill xmlns:a14="http://schemas.microsoft.com/office/drawing/2010/main">
                <a:solidFill>
                  <a:srgbClr val="FFFFFF"/>
                </a:solidFill>
              </a14:hiddenFill>
            </a:ext>
          </a:extLst>
        </p:spPr>
      </p:pic>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pPr algn="ctr"/>
            <a:r>
              <a:rPr lang="en-US" sz="2000" b="1" dirty="0">
                <a:solidFill>
                  <a:schemeClr val="accent1"/>
                </a:solidFill>
                <a:latin typeface="Verdana" panose="020B0604030504040204" pitchFamily="34" charset="0"/>
                <a:ea typeface="Verdana" panose="020B0604030504040204" pitchFamily="34" charset="0"/>
              </a:rPr>
              <a:t>Continuous Numerical Data</a:t>
            </a:r>
          </a:p>
        </p:txBody>
      </p:sp>
      <p:sp>
        <p:nvSpPr>
          <p:cNvPr id="7" name="TextBox 6">
            <a:extLst>
              <a:ext uri="{FF2B5EF4-FFF2-40B4-BE49-F238E27FC236}">
                <a16:creationId xmlns:a16="http://schemas.microsoft.com/office/drawing/2014/main" id="{EF899CAE-6598-49A3-8C27-84A02F1C33CF}"/>
              </a:ext>
            </a:extLst>
          </p:cNvPr>
          <p:cNvSpPr txBox="1"/>
          <p:nvPr/>
        </p:nvSpPr>
        <p:spPr>
          <a:xfrm>
            <a:off x="77838" y="4691868"/>
            <a:ext cx="8988324" cy="369302"/>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All of the feature with minimum skewness were showing linear relation with target variable Sale </a:t>
            </a:r>
            <a:r>
              <a:rPr lang="en-US"/>
              <a:t>Price.</a:t>
            </a:r>
            <a:endParaRPr lang="en-US" dirty="0"/>
          </a:p>
        </p:txBody>
      </p:sp>
      <p:pic>
        <p:nvPicPr>
          <p:cNvPr id="5122" name="Picture 2">
            <a:extLst>
              <a:ext uri="{FF2B5EF4-FFF2-40B4-BE49-F238E27FC236}">
                <a16:creationId xmlns:a16="http://schemas.microsoft.com/office/drawing/2014/main" id="{C1F6B81C-26FF-47FA-8414-B6BE479D7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46" y="714989"/>
            <a:ext cx="5501342" cy="38414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3F57004-61B3-4FBD-A39A-13670A9C015A}"/>
              </a:ext>
            </a:extLst>
          </p:cNvPr>
          <p:cNvSpPr txBox="1"/>
          <p:nvPr/>
        </p:nvSpPr>
        <p:spPr>
          <a:xfrm>
            <a:off x="5801324" y="2500528"/>
            <a:ext cx="3264838" cy="2123628"/>
          </a:xfrm>
          <a:prstGeom prst="rect">
            <a:avLst/>
          </a:prstGeom>
          <a:solidFill>
            <a:srgbClr val="92D05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indent="0" algn="ctr">
              <a:buNone/>
            </a:pPr>
            <a:r>
              <a:rPr lang="en-US" sz="1400" b="1" u="sng" dirty="0">
                <a:solidFill>
                  <a:schemeClr val="accent1"/>
                </a:solidFill>
              </a:rPr>
              <a:t>Relation of continuous  features with Target variable</a:t>
            </a:r>
          </a:p>
          <a:p>
            <a:pPr marL="0" indent="0" algn="ctr">
              <a:buNone/>
            </a:pPr>
            <a:endParaRPr lang="en-US" sz="1400" b="1" u="sng" dirty="0">
              <a:solidFill>
                <a:schemeClr val="accent1"/>
              </a:solidFill>
            </a:endParaRPr>
          </a:p>
          <a:p>
            <a:r>
              <a:rPr lang="en-US" dirty="0"/>
              <a:t>Higher the area, higher the price. hence linear positive relation between Area features &amp; Sale price.</a:t>
            </a:r>
          </a:p>
          <a:p>
            <a:r>
              <a:rPr lang="en-US" dirty="0"/>
              <a:t>Unfinished basement has no relation with Sale price</a:t>
            </a:r>
          </a:p>
          <a:p>
            <a:r>
              <a:rPr lang="en-US" dirty="0"/>
              <a:t>Houses with garages - higher the price.</a:t>
            </a:r>
          </a:p>
        </p:txBody>
      </p:sp>
    </p:spTree>
    <p:extLst>
      <p:ext uri="{BB962C8B-B14F-4D97-AF65-F5344CB8AC3E}">
        <p14:creationId xmlns:p14="http://schemas.microsoft.com/office/powerpoint/2010/main" val="226789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pPr algn="ctr"/>
            <a:r>
              <a:rPr lang="en-US" sz="2000" b="1" dirty="0">
                <a:solidFill>
                  <a:schemeClr val="accent1"/>
                </a:solidFill>
                <a:latin typeface="Verdana" panose="020B0604030504040204" pitchFamily="34" charset="0"/>
                <a:ea typeface="Verdana" panose="020B0604030504040204" pitchFamily="34" charset="0"/>
              </a:rPr>
              <a:t>Discrete Numerical data</a:t>
            </a:r>
          </a:p>
        </p:txBody>
      </p:sp>
      <p:sp>
        <p:nvSpPr>
          <p:cNvPr id="7" name="TextBox 6">
            <a:extLst>
              <a:ext uri="{FF2B5EF4-FFF2-40B4-BE49-F238E27FC236}">
                <a16:creationId xmlns:a16="http://schemas.microsoft.com/office/drawing/2014/main" id="{EF899CAE-6598-49A3-8C27-84A02F1C33CF}"/>
              </a:ext>
            </a:extLst>
          </p:cNvPr>
          <p:cNvSpPr txBox="1"/>
          <p:nvPr/>
        </p:nvSpPr>
        <p:spPr>
          <a:xfrm>
            <a:off x="77838" y="4154256"/>
            <a:ext cx="8988324" cy="923299"/>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We see most of the entries as 0, which means no such type of features in corresponding house.</a:t>
            </a:r>
          </a:p>
          <a:p>
            <a:r>
              <a:rPr lang="en-US" dirty="0"/>
              <a:t>Oldest house built is in 1872, &amp; newest being in 2010.</a:t>
            </a:r>
          </a:p>
          <a:p>
            <a:r>
              <a:rPr lang="en-US" dirty="0"/>
              <a:t>Oldest modification year was 1950, &amp; recent modification year was 2010.</a:t>
            </a:r>
          </a:p>
          <a:p>
            <a:r>
              <a:rPr lang="en-US" dirty="0"/>
              <a:t>50% &amp; 75% quantile values from heat maps indicate skewness &amp; outliers </a:t>
            </a:r>
            <a:r>
              <a:rPr lang="en-US"/>
              <a:t>presence.</a:t>
            </a:r>
            <a:endParaRPr lang="en-US" dirty="0"/>
          </a:p>
        </p:txBody>
      </p:sp>
      <p:pic>
        <p:nvPicPr>
          <p:cNvPr id="3" name="Picture 2">
            <a:extLst>
              <a:ext uri="{FF2B5EF4-FFF2-40B4-BE49-F238E27FC236}">
                <a16:creationId xmlns:a16="http://schemas.microsoft.com/office/drawing/2014/main" id="{4719197C-127E-4E4B-915B-71F9AA35A377}"/>
              </a:ext>
            </a:extLst>
          </p:cNvPr>
          <p:cNvPicPr>
            <a:picLocks noChangeAspect="1"/>
          </p:cNvPicPr>
          <p:nvPr/>
        </p:nvPicPr>
        <p:blipFill>
          <a:blip r:embed="rId3"/>
          <a:stretch>
            <a:fillRect/>
          </a:stretch>
        </p:blipFill>
        <p:spPr>
          <a:xfrm>
            <a:off x="2298025" y="743743"/>
            <a:ext cx="4440374" cy="3297736"/>
          </a:xfrm>
          <a:prstGeom prst="rect">
            <a:avLst/>
          </a:prstGeom>
          <a:ln>
            <a:solidFill>
              <a:schemeClr val="tx1"/>
            </a:solidFill>
          </a:ln>
        </p:spPr>
      </p:pic>
    </p:spTree>
    <p:extLst>
      <p:ext uri="{BB962C8B-B14F-4D97-AF65-F5344CB8AC3E}">
        <p14:creationId xmlns:p14="http://schemas.microsoft.com/office/powerpoint/2010/main" val="54272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pPr algn="ctr"/>
            <a:r>
              <a:rPr lang="en-US" sz="2000" b="1" dirty="0">
                <a:solidFill>
                  <a:schemeClr val="accent1"/>
                </a:solidFill>
                <a:latin typeface="Verdana" panose="020B0604030504040204" pitchFamily="34" charset="0"/>
                <a:ea typeface="Verdana" panose="020B0604030504040204" pitchFamily="34" charset="0"/>
              </a:rPr>
              <a:t>Discrete Numerical data</a:t>
            </a:r>
          </a:p>
        </p:txBody>
      </p:sp>
      <p:pic>
        <p:nvPicPr>
          <p:cNvPr id="4098" name="Picture 2">
            <a:extLst>
              <a:ext uri="{FF2B5EF4-FFF2-40B4-BE49-F238E27FC236}">
                <a16:creationId xmlns:a16="http://schemas.microsoft.com/office/drawing/2014/main" id="{A2052671-9BF8-4DC9-9084-540A63189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61" y="797206"/>
            <a:ext cx="5508162" cy="32884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730E96-9481-4761-9AA4-6AE546C7FBF3}"/>
              </a:ext>
            </a:extLst>
          </p:cNvPr>
          <p:cNvSpPr txBox="1"/>
          <p:nvPr/>
        </p:nvSpPr>
        <p:spPr>
          <a:xfrm>
            <a:off x="77838" y="4154256"/>
            <a:ext cx="8988324" cy="923299"/>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5, 6, 7 &amp; 8 are the most common ratings given for Overall Condition &amp; Quality.</a:t>
            </a:r>
          </a:p>
          <a:p>
            <a:r>
              <a:rPr lang="en-US" dirty="0"/>
              <a:t>856 units have no basement with full bath feature, 588 houses have 1 full bath in basement.</a:t>
            </a:r>
          </a:p>
          <a:p>
            <a:r>
              <a:rPr lang="en-US" dirty="0"/>
              <a:t>82 houses had half baths in basement area.</a:t>
            </a:r>
          </a:p>
          <a:p>
            <a:r>
              <a:rPr lang="en-US" dirty="0"/>
              <a:t>There were 1469 houses with kitchen above ground, 1442 houses with more than 4 rooms above </a:t>
            </a:r>
            <a:r>
              <a:rPr lang="en-US"/>
              <a:t>ground.</a:t>
            </a:r>
            <a:endParaRPr lang="en-US" dirty="0"/>
          </a:p>
        </p:txBody>
      </p:sp>
      <p:sp>
        <p:nvSpPr>
          <p:cNvPr id="2" name="TextBox 1">
            <a:extLst>
              <a:ext uri="{FF2B5EF4-FFF2-40B4-BE49-F238E27FC236}">
                <a16:creationId xmlns:a16="http://schemas.microsoft.com/office/drawing/2014/main" id="{AE0158B7-A3FB-4F67-A10F-2CD732B1FE65}"/>
              </a:ext>
            </a:extLst>
          </p:cNvPr>
          <p:cNvSpPr txBox="1"/>
          <p:nvPr/>
        </p:nvSpPr>
        <p:spPr>
          <a:xfrm>
            <a:off x="5868966" y="1148786"/>
            <a:ext cx="3197196" cy="2308294"/>
          </a:xfrm>
          <a:prstGeom prst="rect">
            <a:avLst/>
          </a:prstGeom>
          <a:solidFill>
            <a:srgbClr val="92D05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indent="0" algn="ctr">
              <a:buNone/>
            </a:pPr>
            <a:r>
              <a:rPr lang="en-US" sz="1400" b="1" u="sng" dirty="0">
                <a:solidFill>
                  <a:schemeClr val="accent1"/>
                </a:solidFill>
              </a:rPr>
              <a:t>Relation of Discrete features with Target variable</a:t>
            </a:r>
          </a:p>
          <a:p>
            <a:pPr marL="0" indent="0" algn="ctr">
              <a:buNone/>
            </a:pPr>
            <a:endParaRPr lang="en-US" sz="1400" b="1" u="sng" dirty="0">
              <a:solidFill>
                <a:schemeClr val="accent1"/>
              </a:solidFill>
            </a:endParaRPr>
          </a:p>
          <a:p>
            <a:r>
              <a:rPr lang="en-US" dirty="0"/>
              <a:t>Higher the quality, higher the price. hence linear positive relation between Quality features &amp; Sale price.</a:t>
            </a:r>
          </a:p>
          <a:p>
            <a:r>
              <a:rPr lang="en-US" dirty="0"/>
              <a:t>Kitchen above ground &amp; Over all condition showed negative relation with Sale price.</a:t>
            </a:r>
          </a:p>
          <a:p>
            <a:r>
              <a:rPr lang="en-US" dirty="0"/>
              <a:t>More rooms mean higher the price.</a:t>
            </a:r>
          </a:p>
        </p:txBody>
      </p:sp>
    </p:spTree>
    <p:extLst>
      <p:ext uri="{BB962C8B-B14F-4D97-AF65-F5344CB8AC3E}">
        <p14:creationId xmlns:p14="http://schemas.microsoft.com/office/powerpoint/2010/main" val="1591157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TM02900722[[fn=Ion Boardroom]]</Template>
  <TotalTime>478</TotalTime>
  <Words>1070</Words>
  <Application>Microsoft Office PowerPoint</Application>
  <PresentationFormat>On-screen Show (16:9)</PresentationFormat>
  <Paragraphs>182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Wingdings</vt:lpstr>
      <vt:lpstr>Wingdings 3</vt:lpstr>
      <vt:lpstr>Century Gothic</vt:lpstr>
      <vt:lpstr>Cambria</vt:lpstr>
      <vt:lpstr>Verdana</vt:lpstr>
      <vt:lpstr>Ion Boardroom</vt:lpstr>
      <vt:lpstr>PowerPoint Presentation</vt:lpstr>
      <vt:lpstr>The Problem Statement</vt:lpstr>
      <vt:lpstr>Steps &amp; Assumptions</vt:lpstr>
      <vt:lpstr>EDA Steps &amp; Visualizations</vt:lpstr>
      <vt:lpstr>Target variable (Sale Price)</vt:lpstr>
      <vt:lpstr>Continuous Numerical Data</vt:lpstr>
      <vt:lpstr>Continuous Numerical Data</vt:lpstr>
      <vt:lpstr>Discrete Numerical data</vt:lpstr>
      <vt:lpstr>Discrete Numerical data</vt:lpstr>
      <vt:lpstr>Discrete Numerical data</vt:lpstr>
      <vt:lpstr>Categorical Features</vt:lpstr>
      <vt:lpstr>Categorical Features</vt:lpstr>
      <vt:lpstr>Categorical Features</vt:lpstr>
      <vt:lpstr>Finalized Model</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Santosh hulbutti</dc:title>
  <dc:creator>Santosh Hulbutti</dc:creator>
  <cp:keywords>Housing Data Case Study</cp:keywords>
  <cp:lastModifiedBy>Santy</cp:lastModifiedBy>
  <cp:revision>31</cp:revision>
  <dcterms:modified xsi:type="dcterms:W3CDTF">2022-10-22T16:25:59Z</dcterms:modified>
</cp:coreProperties>
</file>