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74" r:id="rId4"/>
    <p:sldId id="258" r:id="rId5"/>
    <p:sldId id="259" r:id="rId6"/>
    <p:sldId id="263" r:id="rId7"/>
    <p:sldId id="264" r:id="rId8"/>
    <p:sldId id="275" r:id="rId9"/>
    <p:sldId id="276" r:id="rId10"/>
    <p:sldId id="260" r:id="rId11"/>
    <p:sldId id="277" r:id="rId12"/>
    <p:sldId id="262"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mbria" panose="02040503050406030204" pitchFamily="18"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y" initials="SH" lastIdx="1" clrIdx="0">
    <p:extLst>
      <p:ext uri="{19B8F6BF-5375-455C-9EA6-DF929625EA0E}">
        <p15:presenceInfo xmlns:p15="http://schemas.microsoft.com/office/powerpoint/2012/main" userId="San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C14"/>
    <a:srgbClr val="582C5C"/>
    <a:srgbClr val="B31166"/>
    <a:srgbClr val="602E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236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13259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010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14401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55725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108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7103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7439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692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4759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8A87A34-81AB-432B-8DAE-1953F412C126}" type="datetimeFigureOut">
              <a:rPr lang="en-US" smtClean="0"/>
              <a:t>12/24/2022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23937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69795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65036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0311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8929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02309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03699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8A87A34-81AB-432B-8DAE-1953F412C126}"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47070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8A87A34-81AB-432B-8DAE-1953F412C126}"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3084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93266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06480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64923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4527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89268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445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5155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18272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8A87A34-81AB-432B-8DAE-1953F412C126}" type="datetimeFigureOut">
              <a:rPr lang="en-US" smtClean="0"/>
              <a:pPr/>
              <a:t>12/24/2022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977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slow" p14:dur="2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1278521" y="1950839"/>
            <a:ext cx="6586958" cy="1241822"/>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pPr>
            <a:r>
              <a:rPr lang="en-US" sz="2400" b="1" dirty="0">
                <a:solidFill>
                  <a:schemeClr val="bg1"/>
                </a:solidFill>
                <a:effectLst/>
                <a:latin typeface="Cambria" panose="02040503050406030204" pitchFamily="18" charset="0"/>
                <a:ea typeface="Cambria" panose="02040503050406030204" pitchFamily="18" charset="0"/>
                <a:cs typeface="Cascadia Code" panose="020B0609020000020004" pitchFamily="49" charset="0"/>
              </a:rPr>
              <a:t>SPAM SMS Classification</a:t>
            </a:r>
          </a:p>
          <a:p>
            <a:pPr algn="ctr">
              <a:lnSpc>
                <a:spcPct val="107000"/>
              </a:lnSpc>
              <a:spcAft>
                <a:spcPts val="800"/>
              </a:spcAft>
            </a:pPr>
            <a:r>
              <a:rPr lang="en-US" sz="1600" b="1" dirty="0">
                <a:solidFill>
                  <a:schemeClr val="bg1"/>
                </a:solidFill>
                <a:latin typeface="Cambria" panose="02040503050406030204" pitchFamily="18" charset="0"/>
                <a:ea typeface="Cambria" panose="02040503050406030204" pitchFamily="18" charset="0"/>
                <a:cs typeface="Cascadia Code" panose="020B0609020000020004" pitchFamily="49" charset="0"/>
              </a:rPr>
              <a:t>Report Summary</a:t>
            </a:r>
            <a:endParaRPr lang="en-US" sz="1600" dirty="0">
              <a:solidFill>
                <a:schemeClr val="bg1"/>
              </a:solidFill>
              <a:effectLst/>
              <a:latin typeface="Cambria" panose="02040503050406030204" pitchFamily="18" charset="0"/>
              <a:ea typeface="Cambria" panose="02040503050406030204" pitchFamily="18" charset="0"/>
              <a:cs typeface="Cascadia Code" panose="020B0609020000020004" pitchFamily="49" charset="0"/>
            </a:endParaRPr>
          </a:p>
        </p:txBody>
      </p:sp>
      <p:sp>
        <p:nvSpPr>
          <p:cNvPr id="88" name="Google Shape;88;p13"/>
          <p:cNvSpPr txBox="1"/>
          <p:nvPr/>
        </p:nvSpPr>
        <p:spPr>
          <a:xfrm>
            <a:off x="5911404" y="3664125"/>
            <a:ext cx="2745600" cy="104641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Submitted by:</a:t>
            </a: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SANTOSH H. HULBUTTI</a:t>
            </a:r>
          </a:p>
          <a:p>
            <a:pPr marL="0" marR="0" lvl="0" indent="0" algn="r" rtl="0">
              <a:lnSpc>
                <a:spcPct val="100000"/>
              </a:lnSpc>
              <a:spcBef>
                <a:spcPts val="0"/>
              </a:spcBef>
              <a:spcAft>
                <a:spcPts val="0"/>
              </a:spcAft>
              <a:buClr>
                <a:srgbClr val="000000"/>
              </a:buClr>
              <a:buSzPts val="1400"/>
              <a:buFont typeface="Arial"/>
              <a:buNone/>
            </a:pPr>
            <a:endParaRPr lang="en-US" sz="1400" dirty="0">
              <a:solidFill>
                <a:srgbClr val="CFE2F3"/>
              </a:solidFill>
              <a:latin typeface="Cambria" panose="02040503050406030204" pitchFamily="18" charset="0"/>
              <a:ea typeface="Cambria" panose="02040503050406030204" pitchFamily="18" charset="0"/>
              <a:cs typeface="Roboto"/>
              <a:sym typeface="Roboto"/>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Intern @ Flip Robo Technologies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latin typeface="Verdana" panose="020B0604030504040204" pitchFamily="34" charset="0"/>
                <a:ea typeface="Verdana" panose="020B0604030504040204" pitchFamily="34" charset="0"/>
              </a:rPr>
              <a:t>Finalized Model</a:t>
            </a:r>
            <a:endParaRPr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FA281B07-9947-4937-8E87-3E2411FA94A2}"/>
              </a:ext>
            </a:extLst>
          </p:cNvPr>
          <p:cNvSpPr txBox="1"/>
          <p:nvPr/>
        </p:nvSpPr>
        <p:spPr>
          <a:xfrm>
            <a:off x="310677" y="3130033"/>
            <a:ext cx="4658590" cy="1200298"/>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buNone/>
            </a:pPr>
            <a:r>
              <a:rPr lang="en-US" sz="1100" dirty="0"/>
              <a:t>We selected </a:t>
            </a:r>
            <a:r>
              <a:rPr lang="en-US" sz="1100" dirty="0" err="1"/>
              <a:t>sklearn’s</a:t>
            </a:r>
            <a:r>
              <a:rPr lang="en-US" sz="1100" dirty="0"/>
              <a:t> </a:t>
            </a:r>
            <a:r>
              <a:rPr lang="en-US" sz="1100" dirty="0" err="1"/>
              <a:t>Tfidf</a:t>
            </a:r>
            <a:r>
              <a:rPr lang="en-US" sz="1100" dirty="0"/>
              <a:t> Vectorizer as a text vectorization method &amp; Bernoulli NB Classifier as final model for the following reasons:</a:t>
            </a:r>
          </a:p>
          <a:p>
            <a:pPr marL="0" indent="0">
              <a:buNone/>
            </a:pPr>
            <a:endParaRPr lang="en-US" sz="1100" dirty="0"/>
          </a:p>
          <a:p>
            <a:pPr marL="0" indent="0">
              <a:buNone/>
            </a:pPr>
            <a:r>
              <a:rPr lang="en-US" sz="1100" dirty="0"/>
              <a:t>• Maximum ACCURACY with high Precision value.</a:t>
            </a:r>
          </a:p>
          <a:p>
            <a:pPr marL="0" indent="0">
              <a:buNone/>
            </a:pPr>
            <a:r>
              <a:rPr lang="en-US" sz="1100" dirty="0"/>
              <a:t>• Maximum Value of area under ROC curve</a:t>
            </a:r>
          </a:p>
        </p:txBody>
      </p:sp>
      <p:sp>
        <p:nvSpPr>
          <p:cNvPr id="4" name="TextBox 3">
            <a:extLst>
              <a:ext uri="{FF2B5EF4-FFF2-40B4-BE49-F238E27FC236}">
                <a16:creationId xmlns:a16="http://schemas.microsoft.com/office/drawing/2014/main" id="{5BD2D5AF-F149-4F85-8AE1-D2F00A9E1F98}"/>
              </a:ext>
            </a:extLst>
          </p:cNvPr>
          <p:cNvSpPr txBox="1"/>
          <p:nvPr/>
        </p:nvSpPr>
        <p:spPr>
          <a:xfrm>
            <a:off x="1580845" y="1862359"/>
            <a:ext cx="2128916" cy="307777"/>
          </a:xfrm>
          <a:prstGeom prst="rect">
            <a:avLst/>
          </a:prstGeom>
          <a:solidFill>
            <a:srgbClr val="582C5C"/>
          </a:solidFill>
          <a:ln>
            <a:noFill/>
          </a:ln>
        </p:spPr>
        <p:txBody>
          <a:bodyPr wrap="none" rtlCol="0">
            <a:spAutoFit/>
          </a:bodyPr>
          <a:lstStyle/>
          <a:p>
            <a:r>
              <a:rPr lang="en-US" sz="1400" dirty="0">
                <a:solidFill>
                  <a:schemeClr val="bg1"/>
                </a:solidFill>
                <a:latin typeface="Verdana" panose="020B0604030504040204" pitchFamily="34" charset="0"/>
                <a:ea typeface="Verdana" panose="020B0604030504040204" pitchFamily="34" charset="0"/>
              </a:rPr>
              <a:t>Model Selection Table</a:t>
            </a:r>
          </a:p>
        </p:txBody>
      </p:sp>
      <p:pic>
        <p:nvPicPr>
          <p:cNvPr id="5" name="Picture 4">
            <a:extLst>
              <a:ext uri="{FF2B5EF4-FFF2-40B4-BE49-F238E27FC236}">
                <a16:creationId xmlns:a16="http://schemas.microsoft.com/office/drawing/2014/main" id="{02D13D53-804B-4601-81F3-67D613A69FFA}"/>
              </a:ext>
            </a:extLst>
          </p:cNvPr>
          <p:cNvPicPr>
            <a:picLocks noChangeAspect="1"/>
          </p:cNvPicPr>
          <p:nvPr/>
        </p:nvPicPr>
        <p:blipFill>
          <a:blip r:embed="rId3"/>
          <a:stretch>
            <a:fillRect/>
          </a:stretch>
        </p:blipFill>
        <p:spPr>
          <a:xfrm>
            <a:off x="233697" y="2254953"/>
            <a:ext cx="4865487" cy="788217"/>
          </a:xfrm>
          <a:prstGeom prst="rect">
            <a:avLst/>
          </a:prstGeom>
        </p:spPr>
      </p:pic>
      <p:sp>
        <p:nvSpPr>
          <p:cNvPr id="6" name="Rectangle 5">
            <a:extLst>
              <a:ext uri="{FF2B5EF4-FFF2-40B4-BE49-F238E27FC236}">
                <a16:creationId xmlns:a16="http://schemas.microsoft.com/office/drawing/2014/main" id="{F9607C05-2048-4956-814D-56421F20B961}"/>
              </a:ext>
            </a:extLst>
          </p:cNvPr>
          <p:cNvSpPr/>
          <p:nvPr/>
        </p:nvSpPr>
        <p:spPr>
          <a:xfrm>
            <a:off x="267317" y="2649061"/>
            <a:ext cx="4795503" cy="192784"/>
          </a:xfrm>
          <a:prstGeom prst="rect">
            <a:avLst/>
          </a:prstGeom>
          <a:solidFill>
            <a:srgbClr val="E6FC14">
              <a:alpha val="23922"/>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C10CB26-9FAE-47A6-B9E6-880D2AAB7FA4}"/>
              </a:ext>
            </a:extLst>
          </p:cNvPr>
          <p:cNvPicPr/>
          <p:nvPr/>
        </p:nvPicPr>
        <p:blipFill>
          <a:blip r:embed="rId4"/>
          <a:stretch>
            <a:fillRect/>
          </a:stretch>
        </p:blipFill>
        <p:spPr>
          <a:xfrm>
            <a:off x="5326664" y="2060718"/>
            <a:ext cx="3329992" cy="2613745"/>
          </a:xfrm>
          <a:prstGeom prst="rect">
            <a:avLst/>
          </a:prstGeom>
          <a:ln>
            <a:solidFill>
              <a:schemeClr val="tx1"/>
            </a:solidFill>
          </a:ln>
        </p:spPr>
      </p:pic>
    </p:spTree>
    <p:extLst>
      <p:ext uri="{BB962C8B-B14F-4D97-AF65-F5344CB8AC3E}">
        <p14:creationId xmlns:p14="http://schemas.microsoft.com/office/powerpoint/2010/main" val="214129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latin typeface="Verdana" panose="020B0604030504040204" pitchFamily="34" charset="0"/>
                <a:ea typeface="Verdana" panose="020B0604030504040204" pitchFamily="34" charset="0"/>
              </a:rPr>
              <a:t>Finalized Model</a:t>
            </a:r>
            <a:endParaRPr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B38E1B41-3656-4475-BEE3-CC83AAB96827}"/>
              </a:ext>
            </a:extLst>
          </p:cNvPr>
          <p:cNvSpPr txBox="1"/>
          <p:nvPr/>
        </p:nvSpPr>
        <p:spPr>
          <a:xfrm>
            <a:off x="477739" y="1808571"/>
            <a:ext cx="2917850" cy="307777"/>
          </a:xfrm>
          <a:prstGeom prst="rect">
            <a:avLst/>
          </a:prstGeom>
          <a:solidFill>
            <a:srgbClr val="582C5C"/>
          </a:solidFill>
          <a:ln>
            <a:noFill/>
          </a:ln>
        </p:spPr>
        <p:txBody>
          <a:bodyPr wrap="none" rtlCol="0">
            <a:spAutoFit/>
          </a:bodyPr>
          <a:lstStyle/>
          <a:p>
            <a:r>
              <a:rPr lang="en-US" sz="1400" dirty="0">
                <a:solidFill>
                  <a:schemeClr val="bg1"/>
                </a:solidFill>
                <a:latin typeface="Verdana" panose="020B0604030504040204" pitchFamily="34" charset="0"/>
                <a:ea typeface="Verdana" panose="020B0604030504040204" pitchFamily="34" charset="0"/>
              </a:rPr>
              <a:t>Hyper parameter tuned model</a:t>
            </a:r>
          </a:p>
        </p:txBody>
      </p:sp>
      <p:pic>
        <p:nvPicPr>
          <p:cNvPr id="16" name="Picture 15">
            <a:extLst>
              <a:ext uri="{FF2B5EF4-FFF2-40B4-BE49-F238E27FC236}">
                <a16:creationId xmlns:a16="http://schemas.microsoft.com/office/drawing/2014/main" id="{1551FF81-A3C5-4BEC-9198-25B9647749B0}"/>
              </a:ext>
            </a:extLst>
          </p:cNvPr>
          <p:cNvPicPr/>
          <p:nvPr/>
        </p:nvPicPr>
        <p:blipFill>
          <a:blip r:embed="rId3"/>
          <a:stretch>
            <a:fillRect/>
          </a:stretch>
        </p:blipFill>
        <p:spPr>
          <a:xfrm>
            <a:off x="344207" y="2193365"/>
            <a:ext cx="3225987" cy="2546724"/>
          </a:xfrm>
          <a:prstGeom prst="rect">
            <a:avLst/>
          </a:prstGeom>
          <a:ln>
            <a:solidFill>
              <a:schemeClr val="tx1"/>
            </a:solidFill>
          </a:ln>
        </p:spPr>
      </p:pic>
      <p:pic>
        <p:nvPicPr>
          <p:cNvPr id="9" name="Picture 8">
            <a:extLst>
              <a:ext uri="{FF2B5EF4-FFF2-40B4-BE49-F238E27FC236}">
                <a16:creationId xmlns:a16="http://schemas.microsoft.com/office/drawing/2014/main" id="{8E91F132-D91D-494A-AF37-C644A18FD3AA}"/>
              </a:ext>
            </a:extLst>
          </p:cNvPr>
          <p:cNvPicPr/>
          <p:nvPr/>
        </p:nvPicPr>
        <p:blipFill>
          <a:blip r:embed="rId4"/>
          <a:stretch>
            <a:fillRect/>
          </a:stretch>
        </p:blipFill>
        <p:spPr>
          <a:xfrm>
            <a:off x="3672036" y="2193364"/>
            <a:ext cx="3225987" cy="2546723"/>
          </a:xfrm>
          <a:prstGeom prst="rect">
            <a:avLst/>
          </a:prstGeom>
          <a:ln>
            <a:solidFill>
              <a:schemeClr val="tx1"/>
            </a:solidFill>
          </a:ln>
        </p:spPr>
      </p:pic>
    </p:spTree>
    <p:extLst>
      <p:ext uri="{BB962C8B-B14F-4D97-AF65-F5344CB8AC3E}">
        <p14:creationId xmlns:p14="http://schemas.microsoft.com/office/powerpoint/2010/main" val="252152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Conclusion</a:t>
            </a:r>
            <a:endParaRPr sz="20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21BAF5E8-E265-46DD-9055-B890EBAD3221}"/>
              </a:ext>
            </a:extLst>
          </p:cNvPr>
          <p:cNvSpPr txBox="1"/>
          <p:nvPr/>
        </p:nvSpPr>
        <p:spPr>
          <a:xfrm>
            <a:off x="378725" y="1716885"/>
            <a:ext cx="8668937" cy="1271472"/>
          </a:xfrm>
          <a:prstGeom prst="rect">
            <a:avLst/>
          </a:prstGeom>
          <a:noFill/>
          <a:ln>
            <a:no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Messages with Lengthy text are not to be considered spam., but those texts with text length less than 40 were of spam class.</a:t>
            </a:r>
          </a:p>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Messages classified as Ham were having most common words like, </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[u, go, say, name]</a:t>
            </a:r>
          </a:p>
          <a:p>
            <a:pPr marL="342900" lvl="0" indent="-342900">
              <a:lnSpc>
                <a:spcPct val="107000"/>
              </a:lnSpc>
              <a:buSzPts val="1100"/>
              <a:buFont typeface="Times New Roman" panose="02020603050405020304" pitchFamily="18" charset="0"/>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Messages classified as Spam were having most common words like, </a:t>
            </a:r>
            <a:r>
              <a:rPr lang="en-US" sz="1100" b="1" i="1" dirty="0">
                <a:effectLst/>
                <a:latin typeface="Calibri" panose="020F0502020204030204" pitchFamily="34" charset="0"/>
                <a:ea typeface="Calibri" panose="020F0502020204030204" pitchFamily="34" charset="0"/>
                <a:cs typeface="Times New Roman" panose="02020603050405020304" pitchFamily="18" charset="0"/>
              </a:rPr>
              <a:t>[free, mobile, pound, win]</a:t>
            </a:r>
          </a:p>
          <a:p>
            <a:pPr marL="342900" lvl="0" indent="-342900">
              <a:lnSpc>
                <a:spcPct val="107000"/>
              </a:lnSpc>
              <a:buSzPts val="1100"/>
              <a:buFont typeface="Times New Roman" panose="02020603050405020304" pitchFamily="18" charset="0"/>
              <a:buAutoNum type="arabicPeriod"/>
            </a:pPr>
            <a:r>
              <a:rPr lang="en-US" sz="1100" dirty="0">
                <a:latin typeface="Calibri" panose="020F0502020204030204" pitchFamily="34" charset="0"/>
                <a:ea typeface="Calibri" panose="020F0502020204030204" pitchFamily="34" charset="0"/>
                <a:cs typeface="Times New Roman" panose="02020603050405020304" pitchFamily="18" charset="0"/>
              </a:rPr>
              <a:t>Naïve bayes algorithms are best for spam classification problems.</a:t>
            </a:r>
          </a:p>
          <a:p>
            <a:pPr marL="342900" indent="-342900">
              <a:lnSpc>
                <a:spcPct val="107000"/>
              </a:lnSpc>
              <a:buSzPts val="1100"/>
              <a:buFont typeface="Times New Roman" panose="02020603050405020304" pitchFamily="18" charset="0"/>
              <a:buAutoNum type="arabicPeriod"/>
            </a:pPr>
            <a:r>
              <a:rPr lang="en-US" sz="1100" dirty="0">
                <a:latin typeface="Calibri" panose="020F0502020204030204" pitchFamily="34" charset="0"/>
                <a:ea typeface="Calibri" panose="020F0502020204030204" pitchFamily="34" charset="0"/>
                <a:cs typeface="Times New Roman" panose="02020603050405020304" pitchFamily="18" charset="0"/>
              </a:rPr>
              <a:t>LSTM model does not perform better as compared with all 3 naïve bayes model used in the project.</a:t>
            </a:r>
          </a:p>
          <a:p>
            <a:pPr marL="342900" indent="-342900">
              <a:lnSpc>
                <a:spcPct val="107000"/>
              </a:lnSpc>
              <a:buSzPts val="1100"/>
              <a:buFont typeface="Times New Roman" panose="02020603050405020304" pitchFamily="18" charset="0"/>
              <a:buAutoNum type="arabicPeriod"/>
            </a:pPr>
            <a:r>
              <a:rPr lang="en-US" sz="1100" dirty="0">
                <a:latin typeface="Calibri" panose="020F0502020204030204" pitchFamily="34" charset="0"/>
                <a:ea typeface="Calibri" panose="020F0502020204030204" pitchFamily="34" charset="0"/>
                <a:cs typeface="Times New Roman" panose="02020603050405020304" pitchFamily="18" charset="0"/>
              </a:rPr>
              <a:t>Bernoulli Naïve Bayes Classifier Model gives the best result so we save this model as our final model for future data/message predictions.</a:t>
            </a:r>
          </a:p>
        </p:txBody>
      </p:sp>
    </p:spTree>
    <p:extLst>
      <p:ext uri="{BB962C8B-B14F-4D97-AF65-F5344CB8AC3E}">
        <p14:creationId xmlns:p14="http://schemas.microsoft.com/office/powerpoint/2010/main" val="32986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000" dirty="0">
                <a:latin typeface="Verdana" panose="020B0604030504040204" pitchFamily="34" charset="0"/>
                <a:ea typeface="Verdana" panose="020B0604030504040204" pitchFamily="34" charset="0"/>
              </a:rPr>
              <a:t>The Problem </a:t>
            </a:r>
            <a:r>
              <a:rPr lang="en-US" sz="2000" dirty="0">
                <a:latin typeface="Verdana" panose="020B0604030504040204" pitchFamily="34" charset="0"/>
                <a:ea typeface="Verdana" panose="020B0604030504040204" pitchFamily="34" charset="0"/>
              </a:rPr>
              <a:t>Statement</a:t>
            </a:r>
            <a:endParaRPr sz="2000" dirty="0">
              <a:latin typeface="Verdana" panose="020B0604030504040204" pitchFamily="34" charset="0"/>
              <a:ea typeface="Verdana" panose="020B0604030504040204" pitchFamily="34" charset="0"/>
            </a:endParaRPr>
          </a:p>
        </p:txBody>
      </p:sp>
      <p:sp>
        <p:nvSpPr>
          <p:cNvPr id="35" name="Google Shape;93;p14">
            <a:extLst>
              <a:ext uri="{FF2B5EF4-FFF2-40B4-BE49-F238E27FC236}">
                <a16:creationId xmlns:a16="http://schemas.microsoft.com/office/drawing/2014/main" id="{ACE5FAEE-B575-4892-BFD0-7A8EE090575E}"/>
              </a:ext>
            </a:extLst>
          </p:cNvPr>
          <p:cNvSpPr txBox="1">
            <a:spLocks/>
          </p:cNvSpPr>
          <p:nvPr/>
        </p:nvSpPr>
        <p:spPr bwMode="gray">
          <a:xfrm>
            <a:off x="366433" y="1707778"/>
            <a:ext cx="8411134" cy="2123628"/>
          </a:xfrm>
          <a:prstGeom prst="rect">
            <a:avLst/>
          </a:prstGeom>
          <a:noFill/>
          <a:ln>
            <a:noFill/>
          </a:ln>
        </p:spPr>
        <p:txBody>
          <a:bodyPr spcFirstLastPara="1" vert="horz" wrap="square" lIns="91425" tIns="91425" rIns="91425" bIns="91425" rtlCol="0" anchor="t" anchorCtr="0">
            <a:sp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spcBef>
                <a:spcPts val="0"/>
              </a:spcBef>
              <a:buSzPct val="100000"/>
              <a:buFont typeface="Wingdings" panose="05000000000000000000" pitchFamily="2" charset="2"/>
              <a:buChar char="Ø"/>
            </a:pPr>
            <a:r>
              <a:rPr lang="en-US" sz="1400" dirty="0">
                <a:solidFill>
                  <a:schemeClr val="tx1"/>
                </a:solidFill>
                <a:latin typeface="Verdana" panose="020B0604030504040204" pitchFamily="34" charset="0"/>
                <a:ea typeface="Verdana" panose="020B0604030504040204" pitchFamily="34" charset="0"/>
              </a:rPr>
              <a:t>The development of the cell phone has prompted a sensational increment in SMS spam messages. Despite the fact that in many parts of the world, versatile informing channel is right now viewed as "spotless" and trusted, on the complexity ongoing reports obviously show that the volume of cell phone spam is drastically expanding step by step. Spam separating is a similarly late errand to arrangement such an issue. It acquires numerous worries and convenient solutions from SMS spam separating. </a:t>
            </a:r>
          </a:p>
          <a:p>
            <a:pPr algn="just">
              <a:spcBef>
                <a:spcPts val="0"/>
              </a:spcBef>
              <a:buSzPct val="100000"/>
            </a:pPr>
            <a:endParaRPr lang="en-US" sz="1400" dirty="0">
              <a:solidFill>
                <a:schemeClr val="tx1"/>
              </a:solidFill>
              <a:latin typeface="Verdana" panose="020B0604030504040204" pitchFamily="34" charset="0"/>
              <a:ea typeface="Verdana" panose="020B0604030504040204" pitchFamily="34" charset="0"/>
            </a:endParaRPr>
          </a:p>
          <a:p>
            <a:pPr marL="285750" indent="-285750" algn="just">
              <a:spcBef>
                <a:spcPts val="0"/>
              </a:spcBef>
              <a:buSzPct val="100000"/>
              <a:buFont typeface="Wingdings" panose="05000000000000000000" pitchFamily="2" charset="2"/>
              <a:buChar char="Ø"/>
            </a:pPr>
            <a:r>
              <a:rPr lang="en-US" sz="1400" dirty="0">
                <a:solidFill>
                  <a:schemeClr val="tx1"/>
                </a:solidFill>
                <a:latin typeface="Verdana" panose="020B0604030504040204" pitchFamily="34" charset="0"/>
                <a:ea typeface="Verdana" panose="020B0604030504040204" pitchFamily="34" charset="0"/>
              </a:rPr>
              <a:t>Our goal is to build a NLP machine learning model which will be able to classify the text messages as spam or ham.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 name="Google Shape;93;p14">
            <a:extLst>
              <a:ext uri="{FF2B5EF4-FFF2-40B4-BE49-F238E27FC236}">
                <a16:creationId xmlns:a16="http://schemas.microsoft.com/office/drawing/2014/main" id="{C043C2F9-1614-4231-8241-5D4A78BA83B9}"/>
              </a:ext>
            </a:extLst>
          </p:cNvPr>
          <p:cNvSpPr txBox="1">
            <a:spLocks/>
          </p:cNvSpPr>
          <p:nvPr/>
        </p:nvSpPr>
        <p:spPr bwMode="gray">
          <a:xfrm>
            <a:off x="405245" y="221061"/>
            <a:ext cx="5011882" cy="430857"/>
          </a:xfrm>
          <a:prstGeom prst="rect">
            <a:avLst/>
          </a:prstGeom>
          <a:noFill/>
          <a:ln>
            <a:noFill/>
          </a:ln>
        </p:spPr>
        <p:txBody>
          <a:bodyPr spcFirstLastPara="1" vert="horz" wrap="square" lIns="91425" tIns="91425" rIns="91425" bIns="91425" rtlCol="0" anchor="t" anchorCtr="0">
            <a:sp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accent1"/>
                </a:solidFill>
                <a:latin typeface="Verdana" panose="020B0604030504040204" pitchFamily="34" charset="0"/>
                <a:ea typeface="Verdana" panose="020B0604030504040204" pitchFamily="34" charset="0"/>
              </a:rPr>
              <a:t>Understanding the problem &amp; dataset</a:t>
            </a:r>
          </a:p>
        </p:txBody>
      </p:sp>
      <p:sp>
        <p:nvSpPr>
          <p:cNvPr id="3" name="TextBox 2">
            <a:extLst>
              <a:ext uri="{FF2B5EF4-FFF2-40B4-BE49-F238E27FC236}">
                <a16:creationId xmlns:a16="http://schemas.microsoft.com/office/drawing/2014/main" id="{DDD97115-782E-444B-AC76-2A23031FD3F6}"/>
              </a:ext>
            </a:extLst>
          </p:cNvPr>
          <p:cNvSpPr txBox="1"/>
          <p:nvPr/>
        </p:nvSpPr>
        <p:spPr>
          <a:xfrm>
            <a:off x="405245" y="570277"/>
            <a:ext cx="7325591" cy="1661963"/>
          </a:xfrm>
          <a:prstGeom prst="rect">
            <a:avLst/>
          </a:prstGeom>
          <a:noFill/>
          <a:ln>
            <a:no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4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just"/>
            <a:r>
              <a:rPr lang="en-US" sz="1200" dirty="0"/>
              <a:t>Short Message Services (SMS) is far more than just a technology for a chat. SMS technology evolved out of the global system for mobile communications standard, an internationally accepted. Spam is the abuse of electronic messaging systems to send unsolicited messages in bulk indiscriminately. SMS Spam in the context is very similar to email spams, typically, unsolicited bulk messaging with some business interest. SMS spam is used for commercial advertising and spreading phishing links. Commercial spammers use malware to send SMS spam because sending SMS spam is illegal in most countries.</a:t>
            </a:r>
          </a:p>
        </p:txBody>
      </p:sp>
      <p:sp>
        <p:nvSpPr>
          <p:cNvPr id="5" name="TextBox 4">
            <a:extLst>
              <a:ext uri="{FF2B5EF4-FFF2-40B4-BE49-F238E27FC236}">
                <a16:creationId xmlns:a16="http://schemas.microsoft.com/office/drawing/2014/main" id="{F4DC866E-3229-4089-80F0-1D6501A3A3ED}"/>
              </a:ext>
            </a:extLst>
          </p:cNvPr>
          <p:cNvSpPr txBox="1"/>
          <p:nvPr/>
        </p:nvSpPr>
        <p:spPr>
          <a:xfrm>
            <a:off x="210616" y="2505196"/>
            <a:ext cx="4206791" cy="1661963"/>
          </a:xfrm>
          <a:prstGeom prst="rect">
            <a:avLst/>
          </a:prstGeom>
          <a:no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4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lgn="just">
              <a:buNone/>
            </a:pPr>
            <a:r>
              <a:rPr lang="en-US" sz="1200" dirty="0">
                <a:solidFill>
                  <a:schemeClr val="accent1"/>
                </a:solidFill>
              </a:rPr>
              <a:t>The data set includes following features:</a:t>
            </a:r>
          </a:p>
          <a:p>
            <a:pPr marL="0" indent="0" algn="just">
              <a:buNone/>
            </a:pPr>
            <a:endParaRPr lang="en-US" sz="1200" dirty="0">
              <a:solidFill>
                <a:schemeClr val="accent1"/>
              </a:solidFill>
            </a:endParaRPr>
          </a:p>
          <a:p>
            <a:pPr algn="just"/>
            <a:r>
              <a:rPr lang="en-US" sz="1200" b="1" dirty="0">
                <a:solidFill>
                  <a:schemeClr val="accent1"/>
                </a:solidFill>
              </a:rPr>
              <a:t>v1</a:t>
            </a:r>
            <a:r>
              <a:rPr lang="en-US" sz="1200" dirty="0">
                <a:solidFill>
                  <a:schemeClr val="accent1"/>
                </a:solidFill>
              </a:rPr>
              <a:t>: It is the Label column, which includes values 0 and 1, denoting if the message is ham or spam respectively.</a:t>
            </a:r>
          </a:p>
          <a:p>
            <a:pPr algn="just"/>
            <a:r>
              <a:rPr lang="en-US" sz="1200" b="1" dirty="0">
                <a:solidFill>
                  <a:schemeClr val="accent1"/>
                </a:solidFill>
              </a:rPr>
              <a:t>V2</a:t>
            </a:r>
            <a:r>
              <a:rPr lang="en-US" sz="1200" dirty="0">
                <a:solidFill>
                  <a:schemeClr val="accent1"/>
                </a:solidFill>
              </a:rPr>
              <a:t>: It denotes text messages.</a:t>
            </a:r>
          </a:p>
          <a:p>
            <a:pPr algn="just"/>
            <a:r>
              <a:rPr lang="en-US" sz="1200" dirty="0">
                <a:solidFill>
                  <a:schemeClr val="accent1"/>
                </a:solidFill>
              </a:rPr>
              <a:t>All other 3 columns are dropped after feature analysis.</a:t>
            </a:r>
          </a:p>
        </p:txBody>
      </p:sp>
      <p:pic>
        <p:nvPicPr>
          <p:cNvPr id="6" name="Picture 5">
            <a:extLst>
              <a:ext uri="{FF2B5EF4-FFF2-40B4-BE49-F238E27FC236}">
                <a16:creationId xmlns:a16="http://schemas.microsoft.com/office/drawing/2014/main" id="{7E1ABC0A-C814-4FF4-81CC-C53C4ECAFDCA}"/>
              </a:ext>
            </a:extLst>
          </p:cNvPr>
          <p:cNvPicPr>
            <a:picLocks noChangeAspect="1"/>
          </p:cNvPicPr>
          <p:nvPr/>
        </p:nvPicPr>
        <p:blipFill>
          <a:blip r:embed="rId3"/>
          <a:stretch>
            <a:fillRect/>
          </a:stretch>
        </p:blipFill>
        <p:spPr>
          <a:xfrm>
            <a:off x="4491317" y="2505196"/>
            <a:ext cx="4442067" cy="1661963"/>
          </a:xfrm>
          <a:prstGeom prst="rect">
            <a:avLst/>
          </a:prstGeom>
          <a:ln>
            <a:solidFill>
              <a:schemeClr val="tx1"/>
            </a:solidFill>
          </a:ln>
        </p:spPr>
      </p:pic>
    </p:spTree>
    <p:extLst>
      <p:ext uri="{BB962C8B-B14F-4D97-AF65-F5344CB8AC3E}">
        <p14:creationId xmlns:p14="http://schemas.microsoft.com/office/powerpoint/2010/main" val="92261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Preprocessing Steps</a:t>
            </a:r>
            <a:endParaRPr sz="2000" dirty="0">
              <a:latin typeface="Verdana" panose="020B0604030504040204" pitchFamily="34" charset="0"/>
              <a:ea typeface="Verdana" panose="020B0604030504040204" pitchFamily="34" charset="0"/>
            </a:endParaRPr>
          </a:p>
        </p:txBody>
      </p:sp>
      <p:sp>
        <p:nvSpPr>
          <p:cNvPr id="3" name="Google Shape;93;p14">
            <a:extLst>
              <a:ext uri="{FF2B5EF4-FFF2-40B4-BE49-F238E27FC236}">
                <a16:creationId xmlns:a16="http://schemas.microsoft.com/office/drawing/2014/main" id="{EEAB1906-159E-4A9E-B043-B558EE676BF2}"/>
              </a:ext>
            </a:extLst>
          </p:cNvPr>
          <p:cNvSpPr txBox="1">
            <a:spLocks/>
          </p:cNvSpPr>
          <p:nvPr/>
        </p:nvSpPr>
        <p:spPr bwMode="gray">
          <a:xfrm>
            <a:off x="223557" y="1643764"/>
            <a:ext cx="8696885" cy="2400627"/>
          </a:xfrm>
          <a:prstGeom prst="rect">
            <a:avLst/>
          </a:prstGeom>
          <a:noFill/>
          <a:ln>
            <a:noFill/>
          </a:ln>
        </p:spPr>
        <p:txBody>
          <a:bodyPr spcFirstLastPara="1" vert="horz" wrap="square" lIns="91425" tIns="91425" rIns="91425" bIns="91425" rtlCol="0" anchor="t" anchorCtr="0">
            <a:sp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Convert the text to lowercase </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Remove the punctuations, digits and special characters </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Tokenize the text, filter out the adjectives used in the review and create a new column in data frame </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Remove the stop words</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Stemming and Lemmatization</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Applying Text Vectorization to convert text into numeric</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Applying label encoder on target feature</a:t>
            </a:r>
          </a:p>
          <a:p>
            <a:pPr marL="285750" indent="-285750">
              <a:lnSpc>
                <a:spcPct val="150000"/>
              </a:lnSpc>
              <a:spcBef>
                <a:spcPts val="0"/>
              </a:spcBef>
              <a:buSzPct val="100000"/>
              <a:buFont typeface="+mj-lt"/>
              <a:buAutoNum type="arabicPeriod"/>
            </a:pPr>
            <a:r>
              <a:rPr lang="en-US" sz="1200" dirty="0">
                <a:solidFill>
                  <a:schemeClr val="tx1"/>
                </a:solidFill>
                <a:latin typeface="Verdana" panose="020B0604030504040204" pitchFamily="34" charset="0"/>
                <a:ea typeface="Verdana" panose="020B0604030504040204" pitchFamily="34" charset="0"/>
              </a:rPr>
              <a:t>Apply the oversampling method to balance the dataset.</a:t>
            </a:r>
          </a:p>
        </p:txBody>
      </p:sp>
    </p:spTree>
    <p:extLst>
      <p:ext uri="{BB962C8B-B14F-4D97-AF65-F5344CB8AC3E}">
        <p14:creationId xmlns:p14="http://schemas.microsoft.com/office/powerpoint/2010/main" val="16453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Visualizations</a:t>
            </a:r>
            <a:endParaRPr sz="20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EF20B2F7-9E68-4702-98B5-450927EF09D1}"/>
              </a:ext>
            </a:extLst>
          </p:cNvPr>
          <p:cNvSpPr txBox="1"/>
          <p:nvPr/>
        </p:nvSpPr>
        <p:spPr>
          <a:xfrm>
            <a:off x="2983264" y="2046906"/>
            <a:ext cx="3177472" cy="1600438"/>
          </a:xfrm>
          <a:prstGeom prst="rect">
            <a:avLst/>
          </a:prstGeom>
          <a:noFill/>
          <a:ln>
            <a:solidFill>
              <a:schemeClr val="tx1"/>
            </a:solidFill>
          </a:ln>
        </p:spPr>
        <p:txBody>
          <a:bodyPr wrap="none" rtlCol="0">
            <a:spAutoFit/>
          </a:bodyPr>
          <a:lstStyle/>
          <a:p>
            <a:pPr algn="ctr"/>
            <a:r>
              <a:rPr lang="en-US" sz="1400" dirty="0">
                <a:latin typeface="Verdana" panose="020B0604030504040204" pitchFamily="34" charset="0"/>
                <a:ea typeface="Verdana" panose="020B0604030504040204" pitchFamily="34" charset="0"/>
              </a:rPr>
              <a:t>Plots used for Data Visualization:</a:t>
            </a:r>
          </a:p>
          <a:p>
            <a:pPr algn="ctr"/>
            <a:endParaRPr lang="en-US" sz="1400" dirty="0">
              <a:latin typeface="Verdana" panose="020B0604030504040204" pitchFamily="34" charset="0"/>
              <a:ea typeface="Verdana" panose="020B0604030504040204" pitchFamily="34" charset="0"/>
            </a:endParaRPr>
          </a:p>
          <a:p>
            <a:pPr algn="ctr"/>
            <a:r>
              <a:rPr lang="en-US" sz="1400" b="1" dirty="0">
                <a:solidFill>
                  <a:schemeClr val="accent1"/>
                </a:solidFill>
                <a:latin typeface="Verdana" panose="020B0604030504040204" pitchFamily="34" charset="0"/>
                <a:ea typeface="Verdana" panose="020B0604030504040204" pitchFamily="34" charset="0"/>
              </a:rPr>
              <a:t>Distribution plots</a:t>
            </a:r>
          </a:p>
          <a:p>
            <a:pPr algn="ctr"/>
            <a:r>
              <a:rPr lang="en-US" sz="1400" b="1" dirty="0">
                <a:solidFill>
                  <a:schemeClr val="accent1"/>
                </a:solidFill>
                <a:latin typeface="Verdana" panose="020B0604030504040204" pitchFamily="34" charset="0"/>
                <a:ea typeface="Verdana" panose="020B0604030504040204" pitchFamily="34" charset="0"/>
              </a:rPr>
              <a:t>Count plots</a:t>
            </a:r>
          </a:p>
          <a:p>
            <a:pPr algn="ctr"/>
            <a:r>
              <a:rPr lang="en-US" sz="1400" b="1" dirty="0">
                <a:solidFill>
                  <a:schemeClr val="accent1"/>
                </a:solidFill>
                <a:latin typeface="Verdana" panose="020B0604030504040204" pitchFamily="34" charset="0"/>
                <a:ea typeface="Verdana" panose="020B0604030504040204" pitchFamily="34" charset="0"/>
              </a:rPr>
              <a:t>Scatterplot</a:t>
            </a:r>
          </a:p>
          <a:p>
            <a:pPr algn="ctr"/>
            <a:r>
              <a:rPr lang="en-US" sz="1400" b="1" dirty="0">
                <a:solidFill>
                  <a:schemeClr val="accent1"/>
                </a:solidFill>
                <a:latin typeface="Verdana" panose="020B0604030504040204" pitchFamily="34" charset="0"/>
                <a:ea typeface="Verdana" panose="020B0604030504040204" pitchFamily="34" charset="0"/>
              </a:rPr>
              <a:t>Bar plots</a:t>
            </a:r>
          </a:p>
          <a:p>
            <a:pPr algn="ctr"/>
            <a:r>
              <a:rPr lang="en-US" sz="1400" b="1" dirty="0">
                <a:solidFill>
                  <a:schemeClr val="accent1"/>
                </a:solidFill>
                <a:latin typeface="Verdana" panose="020B0604030504040204" pitchFamily="34" charset="0"/>
                <a:ea typeface="Verdana" panose="020B0604030504040204" pitchFamily="34" charset="0"/>
              </a:rPr>
              <a:t>Word Clouds</a:t>
            </a:r>
          </a:p>
        </p:txBody>
      </p:sp>
    </p:spTree>
    <p:extLst>
      <p:ext uri="{BB962C8B-B14F-4D97-AF65-F5344CB8AC3E}">
        <p14:creationId xmlns:p14="http://schemas.microsoft.com/office/powerpoint/2010/main" val="362738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2" name="Picture 11">
            <a:extLst>
              <a:ext uri="{FF2B5EF4-FFF2-40B4-BE49-F238E27FC236}">
                <a16:creationId xmlns:a16="http://schemas.microsoft.com/office/drawing/2014/main" id="{FBAB2367-7C6D-40F7-B5BB-FA179FD79F74}"/>
              </a:ext>
            </a:extLst>
          </p:cNvPr>
          <p:cNvPicPr>
            <a:picLocks noChangeAspect="1"/>
          </p:cNvPicPr>
          <p:nvPr/>
        </p:nvPicPr>
        <p:blipFill rotWithShape="1">
          <a:blip r:embed="rId3"/>
          <a:srcRect b="19895"/>
          <a:stretch/>
        </p:blipFill>
        <p:spPr>
          <a:xfrm>
            <a:off x="3213848" y="667180"/>
            <a:ext cx="4305530" cy="2061452"/>
          </a:xfrm>
          <a:prstGeom prst="rect">
            <a:avLst/>
          </a:prstGeom>
        </p:spPr>
      </p:pic>
      <p:sp>
        <p:nvSpPr>
          <p:cNvPr id="93" name="Google Shape;93;p14"/>
          <p:cNvSpPr txBox="1">
            <a:spLocks noGrp="1"/>
          </p:cNvSpPr>
          <p:nvPr>
            <p:ph type="title" idx="4294967295"/>
          </p:nvPr>
        </p:nvSpPr>
        <p:spPr>
          <a:xfrm>
            <a:off x="147918" y="266981"/>
            <a:ext cx="5567082"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Distribution of Length of messages</a:t>
            </a:r>
          </a:p>
        </p:txBody>
      </p:sp>
      <p:sp>
        <p:nvSpPr>
          <p:cNvPr id="2" name="TextBox 1">
            <a:extLst>
              <a:ext uri="{FF2B5EF4-FFF2-40B4-BE49-F238E27FC236}">
                <a16:creationId xmlns:a16="http://schemas.microsoft.com/office/drawing/2014/main" id="{7C8A06C0-C4B5-46C8-A7AC-3344116A1B5C}"/>
              </a:ext>
            </a:extLst>
          </p:cNvPr>
          <p:cNvSpPr txBox="1"/>
          <p:nvPr/>
        </p:nvSpPr>
        <p:spPr>
          <a:xfrm>
            <a:off x="823650" y="3338080"/>
            <a:ext cx="1797287" cy="276999"/>
          </a:xfrm>
          <a:prstGeom prst="rect">
            <a:avLst/>
          </a:prstGeom>
          <a:solidFill>
            <a:srgbClr val="B31166"/>
          </a:solidFill>
        </p:spPr>
        <p:txBody>
          <a:bodyPr wrap="none" rtlCol="0">
            <a:spAutoFit/>
          </a:bodyPr>
          <a:lstStyle/>
          <a:p>
            <a:r>
              <a:rPr lang="en-US" sz="1200" b="1" dirty="0">
                <a:solidFill>
                  <a:schemeClr val="bg1"/>
                </a:solidFill>
              </a:rPr>
              <a:t>From uncleaned data</a:t>
            </a:r>
          </a:p>
        </p:txBody>
      </p:sp>
      <p:pic>
        <p:nvPicPr>
          <p:cNvPr id="5" name="Picture 4">
            <a:extLst>
              <a:ext uri="{FF2B5EF4-FFF2-40B4-BE49-F238E27FC236}">
                <a16:creationId xmlns:a16="http://schemas.microsoft.com/office/drawing/2014/main" id="{FACD97B9-4EAA-4269-A2AC-D56388510012}"/>
              </a:ext>
            </a:extLst>
          </p:cNvPr>
          <p:cNvPicPr>
            <a:picLocks noChangeAspect="1"/>
          </p:cNvPicPr>
          <p:nvPr/>
        </p:nvPicPr>
        <p:blipFill rotWithShape="1">
          <a:blip r:embed="rId4"/>
          <a:srcRect r="39670"/>
          <a:stretch/>
        </p:blipFill>
        <p:spPr>
          <a:xfrm>
            <a:off x="342902" y="1216276"/>
            <a:ext cx="3099546" cy="2061452"/>
          </a:xfrm>
          <a:prstGeom prst="rect">
            <a:avLst/>
          </a:prstGeom>
        </p:spPr>
      </p:pic>
      <p:sp>
        <p:nvSpPr>
          <p:cNvPr id="8" name="TextBox 7">
            <a:extLst>
              <a:ext uri="{FF2B5EF4-FFF2-40B4-BE49-F238E27FC236}">
                <a16:creationId xmlns:a16="http://schemas.microsoft.com/office/drawing/2014/main" id="{F2D421F1-F60E-47F0-95F0-A3397F9E8C06}"/>
              </a:ext>
            </a:extLst>
          </p:cNvPr>
          <p:cNvSpPr txBox="1"/>
          <p:nvPr/>
        </p:nvSpPr>
        <p:spPr>
          <a:xfrm>
            <a:off x="147918" y="3771932"/>
            <a:ext cx="3543300" cy="738633"/>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Data was highly biased towards ham class. We applied SMOTE to balanced the class for Machine learning models.</a:t>
            </a:r>
          </a:p>
        </p:txBody>
      </p:sp>
      <p:pic>
        <p:nvPicPr>
          <p:cNvPr id="9" name="Picture 8">
            <a:extLst>
              <a:ext uri="{FF2B5EF4-FFF2-40B4-BE49-F238E27FC236}">
                <a16:creationId xmlns:a16="http://schemas.microsoft.com/office/drawing/2014/main" id="{BAC2FD2E-E768-4A2C-B314-B1D362FC7770}"/>
              </a:ext>
            </a:extLst>
          </p:cNvPr>
          <p:cNvPicPr>
            <a:picLocks noChangeAspect="1"/>
          </p:cNvPicPr>
          <p:nvPr/>
        </p:nvPicPr>
        <p:blipFill>
          <a:blip r:embed="rId5"/>
          <a:stretch>
            <a:fillRect/>
          </a:stretch>
        </p:blipFill>
        <p:spPr>
          <a:xfrm>
            <a:off x="4445509" y="2788984"/>
            <a:ext cx="4027395" cy="2286094"/>
          </a:xfrm>
          <a:prstGeom prst="rect">
            <a:avLst/>
          </a:prstGeom>
        </p:spPr>
      </p:pic>
      <p:sp>
        <p:nvSpPr>
          <p:cNvPr id="14" name="TextBox 13">
            <a:extLst>
              <a:ext uri="{FF2B5EF4-FFF2-40B4-BE49-F238E27FC236}">
                <a16:creationId xmlns:a16="http://schemas.microsoft.com/office/drawing/2014/main" id="{38206FCF-15BB-4601-94BE-7F2034B7BEDD}"/>
              </a:ext>
            </a:extLst>
          </p:cNvPr>
          <p:cNvSpPr txBox="1"/>
          <p:nvPr/>
        </p:nvSpPr>
        <p:spPr>
          <a:xfrm>
            <a:off x="7208860" y="1083399"/>
            <a:ext cx="1847734" cy="1292631"/>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buNone/>
            </a:pPr>
            <a:r>
              <a:rPr lang="en-US" dirty="0"/>
              <a:t>Overall, the dataset has text messages varying from 0 to 200 text length. Those above 200 are seem to be outliers.</a:t>
            </a:r>
          </a:p>
        </p:txBody>
      </p:sp>
    </p:spTree>
    <p:extLst>
      <p:ext uri="{BB962C8B-B14F-4D97-AF65-F5344CB8AC3E}">
        <p14:creationId xmlns:p14="http://schemas.microsoft.com/office/powerpoint/2010/main" val="3126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7" y="266981"/>
            <a:ext cx="6535271"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Feature Engineering on unlabeled features:</a:t>
            </a:r>
          </a:p>
        </p:txBody>
      </p:sp>
      <p:pic>
        <p:nvPicPr>
          <p:cNvPr id="3" name="Picture 2">
            <a:extLst>
              <a:ext uri="{FF2B5EF4-FFF2-40B4-BE49-F238E27FC236}">
                <a16:creationId xmlns:a16="http://schemas.microsoft.com/office/drawing/2014/main" id="{4AB50F82-FC1A-4010-A331-09419CE1CA12}"/>
              </a:ext>
            </a:extLst>
          </p:cNvPr>
          <p:cNvPicPr>
            <a:picLocks noChangeAspect="1"/>
          </p:cNvPicPr>
          <p:nvPr/>
        </p:nvPicPr>
        <p:blipFill>
          <a:blip r:embed="rId3"/>
          <a:stretch>
            <a:fillRect/>
          </a:stretch>
        </p:blipFill>
        <p:spPr>
          <a:xfrm>
            <a:off x="658905" y="1420206"/>
            <a:ext cx="7557247" cy="2303087"/>
          </a:xfrm>
          <a:prstGeom prst="rect">
            <a:avLst/>
          </a:prstGeom>
        </p:spPr>
      </p:pic>
    </p:spTree>
    <p:extLst>
      <p:ext uri="{BB962C8B-B14F-4D97-AF65-F5344CB8AC3E}">
        <p14:creationId xmlns:p14="http://schemas.microsoft.com/office/powerpoint/2010/main" val="315604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5136776" cy="7348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Checking relation between length of spam &amp; ham text messages</a:t>
            </a:r>
          </a:p>
        </p:txBody>
      </p:sp>
      <p:pic>
        <p:nvPicPr>
          <p:cNvPr id="4" name="Picture 3">
            <a:extLst>
              <a:ext uri="{FF2B5EF4-FFF2-40B4-BE49-F238E27FC236}">
                <a16:creationId xmlns:a16="http://schemas.microsoft.com/office/drawing/2014/main" id="{724D8DBB-C37F-414D-84CA-EB824988C576}"/>
              </a:ext>
            </a:extLst>
          </p:cNvPr>
          <p:cNvPicPr>
            <a:picLocks noChangeAspect="1"/>
          </p:cNvPicPr>
          <p:nvPr/>
        </p:nvPicPr>
        <p:blipFill rotWithShape="1">
          <a:blip r:embed="rId3"/>
          <a:srcRect b="8666"/>
          <a:stretch/>
        </p:blipFill>
        <p:spPr>
          <a:xfrm>
            <a:off x="147918" y="988739"/>
            <a:ext cx="4511488" cy="4020289"/>
          </a:xfrm>
          <a:prstGeom prst="rect">
            <a:avLst/>
          </a:prstGeom>
        </p:spPr>
      </p:pic>
      <p:sp>
        <p:nvSpPr>
          <p:cNvPr id="13" name="TextBox 12">
            <a:extLst>
              <a:ext uri="{FF2B5EF4-FFF2-40B4-BE49-F238E27FC236}">
                <a16:creationId xmlns:a16="http://schemas.microsoft.com/office/drawing/2014/main" id="{E4562A20-0404-421A-82A0-F439515B4F6D}"/>
              </a:ext>
            </a:extLst>
          </p:cNvPr>
          <p:cNvSpPr txBox="1"/>
          <p:nvPr/>
        </p:nvSpPr>
        <p:spPr>
          <a:xfrm>
            <a:off x="4868806" y="3824572"/>
            <a:ext cx="3918848" cy="553968"/>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From above plot we can say Lengthy text messages are not to be considered spam.</a:t>
            </a:r>
          </a:p>
        </p:txBody>
      </p:sp>
    </p:spTree>
    <p:extLst>
      <p:ext uri="{BB962C8B-B14F-4D97-AF65-F5344CB8AC3E}">
        <p14:creationId xmlns:p14="http://schemas.microsoft.com/office/powerpoint/2010/main" val="270471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Word Clouds</a:t>
            </a:r>
          </a:p>
        </p:txBody>
      </p:sp>
      <p:pic>
        <p:nvPicPr>
          <p:cNvPr id="3" name="Picture 2">
            <a:extLst>
              <a:ext uri="{FF2B5EF4-FFF2-40B4-BE49-F238E27FC236}">
                <a16:creationId xmlns:a16="http://schemas.microsoft.com/office/drawing/2014/main" id="{A2CBD2B7-D2DC-4B38-AFFA-EE6F3F7A4A14}"/>
              </a:ext>
            </a:extLst>
          </p:cNvPr>
          <p:cNvPicPr>
            <a:picLocks noChangeAspect="1"/>
          </p:cNvPicPr>
          <p:nvPr/>
        </p:nvPicPr>
        <p:blipFill>
          <a:blip r:embed="rId3"/>
          <a:stretch>
            <a:fillRect/>
          </a:stretch>
        </p:blipFill>
        <p:spPr>
          <a:xfrm>
            <a:off x="6724" y="1058954"/>
            <a:ext cx="4436932" cy="3442447"/>
          </a:xfrm>
          <a:prstGeom prst="rect">
            <a:avLst/>
          </a:prstGeom>
        </p:spPr>
      </p:pic>
      <p:pic>
        <p:nvPicPr>
          <p:cNvPr id="5" name="Picture 4">
            <a:extLst>
              <a:ext uri="{FF2B5EF4-FFF2-40B4-BE49-F238E27FC236}">
                <a16:creationId xmlns:a16="http://schemas.microsoft.com/office/drawing/2014/main" id="{F5691603-2EC1-48EA-A9B0-71913A3BDD31}"/>
              </a:ext>
            </a:extLst>
          </p:cNvPr>
          <p:cNvPicPr>
            <a:picLocks noChangeAspect="1"/>
          </p:cNvPicPr>
          <p:nvPr/>
        </p:nvPicPr>
        <p:blipFill>
          <a:blip r:embed="rId4"/>
          <a:stretch>
            <a:fillRect/>
          </a:stretch>
        </p:blipFill>
        <p:spPr>
          <a:xfrm>
            <a:off x="4572000" y="1129553"/>
            <a:ext cx="4483057" cy="3324784"/>
          </a:xfrm>
          <a:prstGeom prst="rect">
            <a:avLst/>
          </a:prstGeom>
        </p:spPr>
      </p:pic>
    </p:spTree>
    <p:extLst>
      <p:ext uri="{BB962C8B-B14F-4D97-AF65-F5344CB8AC3E}">
        <p14:creationId xmlns:p14="http://schemas.microsoft.com/office/powerpoint/2010/main" val="3268931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667</TotalTime>
  <Words>623</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Cambria</vt:lpstr>
      <vt:lpstr>Verdana</vt:lpstr>
      <vt:lpstr>Calibri</vt:lpstr>
      <vt:lpstr>Arial</vt:lpstr>
      <vt:lpstr>Wingdings</vt:lpstr>
      <vt:lpstr>Wingdings 3</vt:lpstr>
      <vt:lpstr>Times New Roman</vt:lpstr>
      <vt:lpstr>Century Gothic</vt:lpstr>
      <vt:lpstr>Ion Boardroom</vt:lpstr>
      <vt:lpstr>PowerPoint Presentation</vt:lpstr>
      <vt:lpstr>The Problem Statement</vt:lpstr>
      <vt:lpstr>PowerPoint Presentation</vt:lpstr>
      <vt:lpstr>Preprocessing Steps</vt:lpstr>
      <vt:lpstr>Visualizations</vt:lpstr>
      <vt:lpstr>Distribution of Length of messages</vt:lpstr>
      <vt:lpstr>Feature Engineering on unlabeled features:</vt:lpstr>
      <vt:lpstr>Checking relation between length of spam &amp; ham text messages</vt:lpstr>
      <vt:lpstr>Word Clouds</vt:lpstr>
      <vt:lpstr>Finalized Model</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Santosh hulbutti</dc:title>
  <dc:creator>Santosh Hulbutti</dc:creator>
  <cp:keywords>Housing Data Case Study</cp:keywords>
  <cp:lastModifiedBy>Santy</cp:lastModifiedBy>
  <cp:revision>58</cp:revision>
  <dcterms:modified xsi:type="dcterms:W3CDTF">2022-12-24T12:55:38Z</dcterms:modified>
</cp:coreProperties>
</file>