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7" r:id="rId3"/>
    <p:sldId id="274" r:id="rId4"/>
    <p:sldId id="258" r:id="rId5"/>
    <p:sldId id="259" r:id="rId6"/>
    <p:sldId id="263" r:id="rId7"/>
    <p:sldId id="264" r:id="rId8"/>
    <p:sldId id="275" r:id="rId9"/>
    <p:sldId id="278" r:id="rId10"/>
    <p:sldId id="276" r:id="rId11"/>
    <p:sldId id="266" r:id="rId12"/>
    <p:sldId id="260" r:id="rId13"/>
    <p:sldId id="26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Century Gothic" panose="020B0502020202020204"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y" initials="SH" lastIdx="1" clrIdx="0">
    <p:extLst>
      <p:ext uri="{19B8F6BF-5375-455C-9EA6-DF929625EA0E}">
        <p15:presenceInfo xmlns:p15="http://schemas.microsoft.com/office/powerpoint/2012/main" userId="San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a:srgbClr val="602E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88242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94931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236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30100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14401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55725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1085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7103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7439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692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414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23937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69795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65036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0311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8929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702309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03699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47070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83084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93266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06480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264923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4527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89268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445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5155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18272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977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mc:AlternateContent xmlns:mc="http://schemas.openxmlformats.org/markup-compatibility/2006" xmlns:p14="http://schemas.microsoft.com/office/powerpoint/2010/main">
    <mc:Choice Requires="p14">
      <p:transition spd="slow" p14:dur="2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3"/>
          <p:cNvSpPr txBox="1">
            <a:spLocks noGrp="1"/>
          </p:cNvSpPr>
          <p:nvPr>
            <p:ph type="subTitle" idx="1"/>
          </p:nvPr>
        </p:nvSpPr>
        <p:spPr>
          <a:xfrm>
            <a:off x="1278521" y="1950839"/>
            <a:ext cx="6586958" cy="1241822"/>
          </a:xfrm>
          <a:prstGeom prst="rect">
            <a:avLst/>
          </a:prstGeom>
          <a:noFill/>
          <a:ln>
            <a:noFill/>
          </a:ln>
        </p:spPr>
        <p:txBody>
          <a:bodyPr spcFirstLastPara="1" wrap="square" lIns="91425" tIns="91425" rIns="91425" bIns="91425" anchor="t" anchorCtr="0">
            <a:noAutofit/>
          </a:bodyPr>
          <a:lstStyle/>
          <a:p>
            <a:pPr algn="ctr">
              <a:lnSpc>
                <a:spcPct val="107000"/>
              </a:lnSpc>
              <a:spcAft>
                <a:spcPts val="800"/>
              </a:spcAft>
            </a:pPr>
            <a:r>
              <a:rPr lang="en-US" sz="2400" b="1" dirty="0">
                <a:solidFill>
                  <a:schemeClr val="bg1"/>
                </a:solidFill>
                <a:effectLst/>
                <a:latin typeface="Cambria" panose="02040503050406030204" pitchFamily="18" charset="0"/>
                <a:ea typeface="Cambria" panose="02040503050406030204" pitchFamily="18" charset="0"/>
                <a:cs typeface="Cascadia Code" panose="020B0609020000020004" pitchFamily="49" charset="0"/>
              </a:rPr>
              <a:t>Used CAR price</a:t>
            </a:r>
            <a:r>
              <a:rPr lang="en-US" sz="2400" b="1" dirty="0">
                <a:solidFill>
                  <a:schemeClr val="bg1"/>
                </a:solidFill>
                <a:latin typeface="Cambria" panose="02040503050406030204" pitchFamily="18" charset="0"/>
                <a:ea typeface="Cambria" panose="02040503050406030204" pitchFamily="18" charset="0"/>
                <a:cs typeface="Cascadia Code" panose="020B0609020000020004" pitchFamily="49" charset="0"/>
              </a:rPr>
              <a:t> </a:t>
            </a:r>
            <a:r>
              <a:rPr lang="en-US" sz="2400" b="1" dirty="0">
                <a:solidFill>
                  <a:schemeClr val="bg1"/>
                </a:solidFill>
                <a:effectLst/>
                <a:latin typeface="Cambria" panose="02040503050406030204" pitchFamily="18" charset="0"/>
                <a:ea typeface="Cambria" panose="02040503050406030204" pitchFamily="18" charset="0"/>
                <a:cs typeface="Cascadia Code" panose="020B0609020000020004" pitchFamily="49" charset="0"/>
              </a:rPr>
              <a:t>PREDICTION</a:t>
            </a:r>
          </a:p>
          <a:p>
            <a:pPr algn="ctr">
              <a:lnSpc>
                <a:spcPct val="107000"/>
              </a:lnSpc>
              <a:spcAft>
                <a:spcPts val="800"/>
              </a:spcAft>
            </a:pPr>
            <a:r>
              <a:rPr lang="en-US" sz="1600" b="1" dirty="0">
                <a:solidFill>
                  <a:schemeClr val="bg1"/>
                </a:solidFill>
                <a:latin typeface="Cambria" panose="02040503050406030204" pitchFamily="18" charset="0"/>
                <a:ea typeface="Cambria" panose="02040503050406030204" pitchFamily="18" charset="0"/>
                <a:cs typeface="Cascadia Code" panose="020B0609020000020004" pitchFamily="49" charset="0"/>
              </a:rPr>
              <a:t>Report Summary</a:t>
            </a:r>
            <a:endParaRPr lang="en-US" sz="1600" dirty="0">
              <a:solidFill>
                <a:schemeClr val="bg1"/>
              </a:solidFill>
              <a:effectLst/>
              <a:latin typeface="Cambria" panose="02040503050406030204" pitchFamily="18" charset="0"/>
              <a:ea typeface="Cambria" panose="02040503050406030204" pitchFamily="18" charset="0"/>
              <a:cs typeface="Cascadia Code" panose="020B0609020000020004" pitchFamily="49" charset="0"/>
            </a:endParaRPr>
          </a:p>
        </p:txBody>
      </p:sp>
      <p:sp>
        <p:nvSpPr>
          <p:cNvPr id="88" name="Google Shape;88;p13"/>
          <p:cNvSpPr txBox="1"/>
          <p:nvPr/>
        </p:nvSpPr>
        <p:spPr>
          <a:xfrm>
            <a:off x="5911404" y="3664125"/>
            <a:ext cx="2745600" cy="104641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Submitted by:</a:t>
            </a: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SANTOSH H. HULBUTTI</a:t>
            </a:r>
          </a:p>
          <a:p>
            <a:pPr marL="0" marR="0" lvl="0" indent="0" algn="r" rtl="0">
              <a:lnSpc>
                <a:spcPct val="100000"/>
              </a:lnSpc>
              <a:spcBef>
                <a:spcPts val="0"/>
              </a:spcBef>
              <a:spcAft>
                <a:spcPts val="0"/>
              </a:spcAft>
              <a:buClr>
                <a:srgbClr val="000000"/>
              </a:buClr>
              <a:buSzPts val="1400"/>
              <a:buFont typeface="Arial"/>
              <a:buNone/>
            </a:pPr>
            <a:endParaRPr lang="en-US" sz="1400" dirty="0">
              <a:solidFill>
                <a:srgbClr val="CFE2F3"/>
              </a:solidFill>
              <a:latin typeface="Cambria" panose="02040503050406030204" pitchFamily="18" charset="0"/>
              <a:ea typeface="Cambria" panose="02040503050406030204" pitchFamily="18" charset="0"/>
              <a:cs typeface="Roboto"/>
              <a:sym typeface="Roboto"/>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rgbClr val="CFE2F3"/>
                </a:solidFill>
                <a:latin typeface="Cambria" panose="02040503050406030204" pitchFamily="18" charset="0"/>
                <a:ea typeface="Cambria" panose="02040503050406030204" pitchFamily="18" charset="0"/>
                <a:cs typeface="Roboto"/>
                <a:sym typeface="Roboto"/>
              </a:rPr>
              <a:t>Intern @ Flip Robo Technologies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Independent Features</a:t>
            </a:r>
          </a:p>
        </p:txBody>
      </p:sp>
      <p:sp>
        <p:nvSpPr>
          <p:cNvPr id="7" name="TextBox 6">
            <a:extLst>
              <a:ext uri="{FF2B5EF4-FFF2-40B4-BE49-F238E27FC236}">
                <a16:creationId xmlns:a16="http://schemas.microsoft.com/office/drawing/2014/main" id="{EF899CAE-6598-49A3-8C27-84A02F1C33CF}"/>
              </a:ext>
            </a:extLst>
          </p:cNvPr>
          <p:cNvSpPr txBox="1"/>
          <p:nvPr/>
        </p:nvSpPr>
        <p:spPr>
          <a:xfrm>
            <a:off x="75898" y="4375174"/>
            <a:ext cx="8992203" cy="553968"/>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White was the most common color of the cars listed on carwale.com</a:t>
            </a:r>
          </a:p>
          <a:p>
            <a:r>
              <a:rPr lang="en-US" dirty="0"/>
              <a:t>Latest the registration year of the car higher the price of the car listed on carwale.com</a:t>
            </a:r>
          </a:p>
        </p:txBody>
      </p:sp>
      <p:pic>
        <p:nvPicPr>
          <p:cNvPr id="6" name="Picture 5">
            <a:extLst>
              <a:ext uri="{FF2B5EF4-FFF2-40B4-BE49-F238E27FC236}">
                <a16:creationId xmlns:a16="http://schemas.microsoft.com/office/drawing/2014/main" id="{B63B1A6E-6C42-4150-919A-4C6CB358AE2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3963" y="797206"/>
            <a:ext cx="4370294" cy="2295618"/>
          </a:xfrm>
          <a:prstGeom prst="rect">
            <a:avLst/>
          </a:prstGeom>
          <a:noFill/>
          <a:ln>
            <a:solidFill>
              <a:schemeClr val="tx1"/>
            </a:solidFill>
          </a:ln>
        </p:spPr>
      </p:pic>
      <p:pic>
        <p:nvPicPr>
          <p:cNvPr id="8" name="Picture 7">
            <a:extLst>
              <a:ext uri="{FF2B5EF4-FFF2-40B4-BE49-F238E27FC236}">
                <a16:creationId xmlns:a16="http://schemas.microsoft.com/office/drawing/2014/main" id="{96BAFD63-3639-4330-B6F4-EB3165BF50BF}"/>
              </a:ext>
            </a:extLst>
          </p:cNvPr>
          <p:cNvPicPr/>
          <p:nvPr/>
        </p:nvPicPr>
        <p:blipFill>
          <a:blip r:embed="rId4"/>
          <a:stretch>
            <a:fillRect/>
          </a:stretch>
        </p:blipFill>
        <p:spPr>
          <a:xfrm>
            <a:off x="4679576" y="1945015"/>
            <a:ext cx="4210461" cy="2295618"/>
          </a:xfrm>
          <a:prstGeom prst="rect">
            <a:avLst/>
          </a:prstGeom>
          <a:ln>
            <a:solidFill>
              <a:schemeClr val="tx1"/>
            </a:solidFill>
          </a:ln>
        </p:spPr>
      </p:pic>
    </p:spTree>
    <p:extLst>
      <p:ext uri="{BB962C8B-B14F-4D97-AF65-F5344CB8AC3E}">
        <p14:creationId xmlns:p14="http://schemas.microsoft.com/office/powerpoint/2010/main" val="82152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18278" y="82330"/>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Bivariate Analysis</a:t>
            </a:r>
          </a:p>
        </p:txBody>
      </p:sp>
      <p:sp>
        <p:nvSpPr>
          <p:cNvPr id="7" name="TextBox 6">
            <a:extLst>
              <a:ext uri="{FF2B5EF4-FFF2-40B4-BE49-F238E27FC236}">
                <a16:creationId xmlns:a16="http://schemas.microsoft.com/office/drawing/2014/main" id="{EF899CAE-6598-49A3-8C27-84A02F1C33CF}"/>
              </a:ext>
            </a:extLst>
          </p:cNvPr>
          <p:cNvSpPr txBox="1"/>
          <p:nvPr/>
        </p:nvSpPr>
        <p:spPr>
          <a:xfrm>
            <a:off x="1672737" y="4691868"/>
            <a:ext cx="5798526" cy="369302"/>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a:r>
              <a:rPr lang="en-US" dirty="0"/>
              <a:t>few features were showing negative correlation with target variable.</a:t>
            </a:r>
          </a:p>
        </p:txBody>
      </p:sp>
      <p:pic>
        <p:nvPicPr>
          <p:cNvPr id="6" name="Picture 5">
            <a:extLst>
              <a:ext uri="{FF2B5EF4-FFF2-40B4-BE49-F238E27FC236}">
                <a16:creationId xmlns:a16="http://schemas.microsoft.com/office/drawing/2014/main" id="{B90E57B0-5B00-4778-B724-7C61168DB633}"/>
              </a:ext>
            </a:extLst>
          </p:cNvPr>
          <p:cNvPicPr/>
          <p:nvPr/>
        </p:nvPicPr>
        <p:blipFill>
          <a:blip r:embed="rId3"/>
          <a:stretch>
            <a:fillRect/>
          </a:stretch>
        </p:blipFill>
        <p:spPr>
          <a:xfrm>
            <a:off x="232479" y="584946"/>
            <a:ext cx="4521056" cy="3973606"/>
          </a:xfrm>
          <a:prstGeom prst="rect">
            <a:avLst/>
          </a:prstGeom>
        </p:spPr>
      </p:pic>
      <p:pic>
        <p:nvPicPr>
          <p:cNvPr id="8" name="Picture 7">
            <a:extLst>
              <a:ext uri="{FF2B5EF4-FFF2-40B4-BE49-F238E27FC236}">
                <a16:creationId xmlns:a16="http://schemas.microsoft.com/office/drawing/2014/main" id="{8D2FF197-35EF-4828-A5F8-758BB766F8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55540" y="1462087"/>
            <a:ext cx="3804920" cy="2219325"/>
          </a:xfrm>
          <a:prstGeom prst="rect">
            <a:avLst/>
          </a:prstGeom>
          <a:noFill/>
          <a:ln>
            <a:solidFill>
              <a:schemeClr val="tx1"/>
            </a:solidFill>
          </a:ln>
        </p:spPr>
      </p:pic>
    </p:spTree>
    <p:extLst>
      <p:ext uri="{BB962C8B-B14F-4D97-AF65-F5344CB8AC3E}">
        <p14:creationId xmlns:p14="http://schemas.microsoft.com/office/powerpoint/2010/main" val="226789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latin typeface="Verdana" panose="020B0604030504040204" pitchFamily="34" charset="0"/>
                <a:ea typeface="Verdana" panose="020B0604030504040204" pitchFamily="34" charset="0"/>
              </a:rPr>
              <a:t>Finalized Model</a:t>
            </a:r>
            <a:endParaRPr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FA281B07-9947-4937-8E87-3E2411FA94A2}"/>
              </a:ext>
            </a:extLst>
          </p:cNvPr>
          <p:cNvSpPr txBox="1"/>
          <p:nvPr/>
        </p:nvSpPr>
        <p:spPr>
          <a:xfrm>
            <a:off x="3899645" y="4155360"/>
            <a:ext cx="5116607" cy="692467"/>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indent="0">
              <a:buNone/>
            </a:pPr>
            <a:r>
              <a:rPr lang="en-US" sz="1100" dirty="0"/>
              <a:t>We selected Random Forest Classifier for the following reasons:</a:t>
            </a:r>
          </a:p>
          <a:p>
            <a:r>
              <a:rPr lang="en-US" sz="1100" dirty="0"/>
              <a:t>minimum MAE value on test set &amp; highest cross </a:t>
            </a:r>
            <a:r>
              <a:rPr lang="en-US" sz="1100" dirty="0" err="1"/>
              <a:t>val</a:t>
            </a:r>
            <a:r>
              <a:rPr lang="en-US" sz="1100" dirty="0"/>
              <a:t> score.</a:t>
            </a:r>
          </a:p>
          <a:p>
            <a:r>
              <a:rPr lang="en-US" sz="1100" dirty="0"/>
              <a:t>minimum difference between Cross </a:t>
            </a:r>
            <a:r>
              <a:rPr lang="en-US" sz="1100" dirty="0" err="1"/>
              <a:t>val</a:t>
            </a:r>
            <a:r>
              <a:rPr lang="en-US" sz="1100" dirty="0"/>
              <a:t> score &amp; test score.</a:t>
            </a:r>
          </a:p>
        </p:txBody>
      </p:sp>
      <p:pic>
        <p:nvPicPr>
          <p:cNvPr id="6" name="Picture 5">
            <a:extLst>
              <a:ext uri="{FF2B5EF4-FFF2-40B4-BE49-F238E27FC236}">
                <a16:creationId xmlns:a16="http://schemas.microsoft.com/office/drawing/2014/main" id="{DEC7E50C-61BD-4E0C-9761-A4728405BC43}"/>
              </a:ext>
            </a:extLst>
          </p:cNvPr>
          <p:cNvPicPr/>
          <p:nvPr/>
        </p:nvPicPr>
        <p:blipFill>
          <a:blip r:embed="rId3"/>
          <a:stretch>
            <a:fillRect/>
          </a:stretch>
        </p:blipFill>
        <p:spPr>
          <a:xfrm>
            <a:off x="410135" y="1798482"/>
            <a:ext cx="3410342" cy="3197262"/>
          </a:xfrm>
          <a:prstGeom prst="rect">
            <a:avLst/>
          </a:prstGeom>
          <a:ln>
            <a:solidFill>
              <a:schemeClr val="tx1"/>
            </a:solidFill>
          </a:ln>
        </p:spPr>
      </p:pic>
      <p:pic>
        <p:nvPicPr>
          <p:cNvPr id="9" name="Picture 8">
            <a:extLst>
              <a:ext uri="{FF2B5EF4-FFF2-40B4-BE49-F238E27FC236}">
                <a16:creationId xmlns:a16="http://schemas.microsoft.com/office/drawing/2014/main" id="{18ABF81B-5DF2-4056-98A5-D3911231742A}"/>
              </a:ext>
            </a:extLst>
          </p:cNvPr>
          <p:cNvPicPr/>
          <p:nvPr/>
        </p:nvPicPr>
        <p:blipFill>
          <a:blip r:embed="rId4"/>
          <a:stretch>
            <a:fillRect/>
          </a:stretch>
        </p:blipFill>
        <p:spPr>
          <a:xfrm>
            <a:off x="3899645" y="1892611"/>
            <a:ext cx="5116607" cy="2210752"/>
          </a:xfrm>
          <a:prstGeom prst="rect">
            <a:avLst/>
          </a:prstGeom>
        </p:spPr>
      </p:pic>
    </p:spTree>
    <p:extLst>
      <p:ext uri="{BB962C8B-B14F-4D97-AF65-F5344CB8AC3E}">
        <p14:creationId xmlns:p14="http://schemas.microsoft.com/office/powerpoint/2010/main" val="214129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Conclusion</a:t>
            </a:r>
            <a:endParaRPr sz="2000"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21BAF5E8-E265-46DD-9055-B890EBAD3221}"/>
              </a:ext>
            </a:extLst>
          </p:cNvPr>
          <p:cNvSpPr txBox="1"/>
          <p:nvPr/>
        </p:nvSpPr>
        <p:spPr>
          <a:xfrm>
            <a:off x="378725" y="1716885"/>
            <a:ext cx="8668937" cy="3366597"/>
          </a:xfrm>
          <a:prstGeom prst="rect">
            <a:avLst/>
          </a:prstGeom>
          <a:noFill/>
          <a:ln>
            <a:no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Petrol &amp; diesel were the most commonly used primary fuel for cars.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Most of the cars were having manual transmission system as compared to Automatic transmission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Of all the cars listed on the website almost 70% of the cars were being sold for the first time from respective owners.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25% of the cars were not insured.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More than 90% of the cars were having Individual type of registrations.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More than 65% of the cars were front wheel driven.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Almost half of the listed cars were having turbocharger device.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Most of the cars were of A2 Class.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Maruti &amp; Hyundai were the most common brands of the cars listed for selling.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Grand i10 &amp;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WagonR</a:t>
            </a:r>
            <a:r>
              <a:rPr lang="en-IN" sz="1100" dirty="0">
                <a:effectLst/>
                <a:latin typeface="Calibri" panose="020F0502020204030204" pitchFamily="34" charset="0"/>
                <a:ea typeface="Calibri" panose="020F0502020204030204" pitchFamily="34" charset="0"/>
                <a:cs typeface="Times New Roman" panose="02020603050405020304" pitchFamily="18" charset="0"/>
              </a:rPr>
              <a:t> were common type of models sold online on carwale.com.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Hyderabad city had the greatest number of used car sellers.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White was the most common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color</a:t>
            </a:r>
            <a:r>
              <a:rPr lang="en-IN" sz="1100" dirty="0">
                <a:effectLst/>
                <a:latin typeface="Calibri" panose="020F0502020204030204" pitchFamily="34" charset="0"/>
                <a:ea typeface="Calibri" panose="020F0502020204030204" pitchFamily="34" charset="0"/>
                <a:cs typeface="Times New Roman" panose="02020603050405020304" pitchFamily="18" charset="0"/>
              </a:rPr>
              <a:t> of the cars listed on carwale.com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Engine volumetric capacity is positively correlated to cylinders, max power &amp; max torque.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max power &amp; max torque are positively correlated.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Latest the registration year of the car higher the price of the car listed on carwale.com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A3, A4 &amp; A5 class of cars are costlier.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100"/>
              <a:buFont typeface="Times New Roman" panose="02020603050405020304" pitchFamily="18" charset="0"/>
              <a:buAutoNum type="arabicPeriod"/>
            </a:pPr>
            <a:r>
              <a:rPr lang="en-IN" sz="1100" dirty="0">
                <a:effectLst/>
                <a:latin typeface="Calibri" panose="020F0502020204030204" pitchFamily="34" charset="0"/>
                <a:ea typeface="Calibri" panose="020F0502020204030204" pitchFamily="34" charset="0"/>
                <a:cs typeface="Times New Roman" panose="02020603050405020304" pitchFamily="18" charset="0"/>
              </a:rPr>
              <a:t>Cars with automatic transmission &amp; turbocharger devices are usually costlier as seen from the graphs.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C71F928-5B2D-4984-A12D-CEFECBB4CF1F}"/>
              </a:ext>
            </a:extLst>
          </p:cNvPr>
          <p:cNvPicPr/>
          <p:nvPr/>
        </p:nvPicPr>
        <p:blipFill rotWithShape="1">
          <a:blip r:embed="rId3">
            <a:extLst>
              <a:ext uri="{28A0092B-C50C-407E-A947-70E740481C1C}">
                <a14:useLocalDpi xmlns:a14="http://schemas.microsoft.com/office/drawing/2010/main" val="0"/>
              </a:ext>
            </a:extLst>
          </a:blip>
          <a:srcRect t="4617"/>
          <a:stretch/>
        </p:blipFill>
        <p:spPr bwMode="auto">
          <a:xfrm>
            <a:off x="5967725" y="2420470"/>
            <a:ext cx="2994739" cy="21792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862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000" dirty="0">
                <a:latin typeface="Verdana" panose="020B0604030504040204" pitchFamily="34" charset="0"/>
                <a:ea typeface="Verdana" panose="020B0604030504040204" pitchFamily="34" charset="0"/>
              </a:rPr>
              <a:t>The Problem </a:t>
            </a:r>
            <a:r>
              <a:rPr lang="en-US" sz="2000" dirty="0">
                <a:latin typeface="Verdana" panose="020B0604030504040204" pitchFamily="34" charset="0"/>
                <a:ea typeface="Verdana" panose="020B0604030504040204" pitchFamily="34" charset="0"/>
              </a:rPr>
              <a:t>Statement</a:t>
            </a:r>
            <a:endParaRPr sz="2000" dirty="0">
              <a:latin typeface="Verdana" panose="020B0604030504040204" pitchFamily="34" charset="0"/>
              <a:ea typeface="Verdana" panose="020B0604030504040204" pitchFamily="34" charset="0"/>
            </a:endParaRPr>
          </a:p>
        </p:txBody>
      </p:sp>
      <p:sp>
        <p:nvSpPr>
          <p:cNvPr id="35" name="Google Shape;93;p14">
            <a:extLst>
              <a:ext uri="{FF2B5EF4-FFF2-40B4-BE49-F238E27FC236}">
                <a16:creationId xmlns:a16="http://schemas.microsoft.com/office/drawing/2014/main" id="{ACE5FAEE-B575-4892-BFD0-7A8EE090575E}"/>
              </a:ext>
            </a:extLst>
          </p:cNvPr>
          <p:cNvSpPr txBox="1">
            <a:spLocks/>
          </p:cNvSpPr>
          <p:nvPr/>
        </p:nvSpPr>
        <p:spPr bwMode="gray">
          <a:xfrm>
            <a:off x="366433" y="1963272"/>
            <a:ext cx="8411134" cy="2420469"/>
          </a:xfrm>
          <a:prstGeom prst="rect">
            <a:avLst/>
          </a:prstGeom>
          <a:noFill/>
          <a:ln>
            <a:noFill/>
          </a:ln>
        </p:spPr>
        <p:txBody>
          <a:bodyPr spcFirstLastPara="1" vert="horz" wrap="square" lIns="91425" tIns="91425" rIns="91425" bIns="91425" rtlCol="0" anchor="t" anchorCtr="0">
            <a:no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spcBef>
                <a:spcPts val="0"/>
              </a:spcBef>
              <a:buSzPct val="100000"/>
              <a:buFont typeface="Wingdings" panose="05000000000000000000" pitchFamily="2" charset="2"/>
              <a:buChar char="Ø"/>
            </a:pPr>
            <a:r>
              <a:rPr lang="en-US" sz="1400" dirty="0">
                <a:solidFill>
                  <a:schemeClr val="tx1"/>
                </a:solidFill>
                <a:latin typeface="Verdana" panose="020B0604030504040204" pitchFamily="34" charset="0"/>
                <a:ea typeface="Verdana" panose="020B0604030504040204" pitchFamily="34" charset="0"/>
              </a:rPr>
              <a:t>With the covid 19 impact in the market, we have seen lot of changes in the car market. Now some cars are in demand hence making them costly and some are not in demand hence cheaper. One of FlipRobo Technologies’ clients works with small traders, who sell used cars. With the change in market due to covid 19 impact, FlipRobo Technologies’ client is facing problems with their previous car price valuation machine learning models. So, they are looking for new machine learning models from new data. We have to make car price valuation model.</a:t>
            </a:r>
          </a:p>
          <a:p>
            <a:pPr marL="285750" indent="-285750">
              <a:spcBef>
                <a:spcPts val="0"/>
              </a:spcBef>
              <a:buSzPct val="100000"/>
              <a:buFont typeface="Wingdings" panose="05000000000000000000" pitchFamily="2" charset="2"/>
              <a:buChar char="Ø"/>
            </a:pPr>
            <a:endParaRPr lang="en-US" sz="1400" dirty="0">
              <a:solidFill>
                <a:schemeClr val="tx1"/>
              </a:solidFill>
              <a:latin typeface="Verdana" panose="020B0604030504040204" pitchFamily="34" charset="0"/>
              <a:ea typeface="Verdana" panose="020B0604030504040204" pitchFamily="34" charset="0"/>
            </a:endParaRPr>
          </a:p>
          <a:p>
            <a:pPr marL="285750" indent="-285750">
              <a:spcBef>
                <a:spcPts val="0"/>
              </a:spcBef>
              <a:buSzPct val="100000"/>
              <a:buFont typeface="Wingdings" panose="05000000000000000000" pitchFamily="2" charset="2"/>
              <a:buChar char="Ø"/>
            </a:pPr>
            <a:r>
              <a:rPr lang="en" sz="1400" dirty="0">
                <a:solidFill>
                  <a:schemeClr val="tx1"/>
                </a:solidFill>
                <a:latin typeface="Verdana" panose="020B0604030504040204" pitchFamily="34" charset="0"/>
                <a:ea typeface="Verdana" panose="020B0604030504040204" pitchFamily="34" charset="0"/>
                <a:sym typeface="Calibri"/>
              </a:rPr>
              <a:t>It is required to build a regression model using Machine Learning in order to predict </a:t>
            </a:r>
            <a:r>
              <a:rPr lang="en-US" sz="1400" dirty="0">
                <a:solidFill>
                  <a:schemeClr val="tx1"/>
                </a:solidFill>
                <a:latin typeface="Verdana" panose="020B0604030504040204" pitchFamily="34" charset="0"/>
                <a:ea typeface="Verdana" panose="020B0604030504040204" pitchFamily="34" charset="0"/>
                <a:sym typeface="Calibri"/>
              </a:rPr>
              <a:t>price of the used car.</a:t>
            </a:r>
            <a:endParaRPr lang="en" sz="1400" dirty="0">
              <a:solidFill>
                <a:schemeClr val="tx1"/>
              </a:solidFill>
              <a:latin typeface="Verdana" panose="020B0604030504040204" pitchFamily="34" charset="0"/>
              <a:ea typeface="Verdana" panose="020B060403050404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 name="Google Shape;93;p14">
            <a:extLst>
              <a:ext uri="{FF2B5EF4-FFF2-40B4-BE49-F238E27FC236}">
                <a16:creationId xmlns:a16="http://schemas.microsoft.com/office/drawing/2014/main" id="{C043C2F9-1614-4231-8241-5D4A78BA83B9}"/>
              </a:ext>
            </a:extLst>
          </p:cNvPr>
          <p:cNvSpPr txBox="1">
            <a:spLocks/>
          </p:cNvSpPr>
          <p:nvPr/>
        </p:nvSpPr>
        <p:spPr bwMode="gray">
          <a:xfrm>
            <a:off x="201706" y="214338"/>
            <a:ext cx="4370294" cy="437029"/>
          </a:xfrm>
          <a:prstGeom prst="rect">
            <a:avLst/>
          </a:prstGeom>
          <a:noFill/>
          <a:ln>
            <a:noFill/>
          </a:ln>
        </p:spPr>
        <p:txBody>
          <a:bodyPr spcFirstLastPara="1" vert="horz" wrap="square" lIns="91425" tIns="91425" rIns="91425" bIns="91425" rtlCol="0" anchor="t" anchorCtr="0">
            <a:sp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accent1"/>
                </a:solidFill>
                <a:latin typeface="Verdana" panose="020B0604030504040204" pitchFamily="34" charset="0"/>
                <a:ea typeface="Verdana" panose="020B0604030504040204" pitchFamily="34" charset="0"/>
              </a:rPr>
              <a:t>Feature Terminology</a:t>
            </a:r>
          </a:p>
        </p:txBody>
      </p:sp>
      <p:sp>
        <p:nvSpPr>
          <p:cNvPr id="3" name="TextBox 2">
            <a:extLst>
              <a:ext uri="{FF2B5EF4-FFF2-40B4-BE49-F238E27FC236}">
                <a16:creationId xmlns:a16="http://schemas.microsoft.com/office/drawing/2014/main" id="{DDD97115-782E-444B-AC76-2A23031FD3F6}"/>
              </a:ext>
            </a:extLst>
          </p:cNvPr>
          <p:cNvSpPr txBox="1"/>
          <p:nvPr/>
        </p:nvSpPr>
        <p:spPr>
          <a:xfrm>
            <a:off x="519546" y="651367"/>
            <a:ext cx="6483927" cy="4154984"/>
          </a:xfrm>
          <a:prstGeom prst="rect">
            <a:avLst/>
          </a:prstGeom>
          <a:noFill/>
        </p:spPr>
        <p:txBody>
          <a:bodyPr wrap="square" rtlCol="0">
            <a:spAutoFit/>
          </a:bodyPr>
          <a:lstStyle/>
          <a:p>
            <a:r>
              <a:rPr lang="en-US" sz="1100" b="1" dirty="0"/>
              <a:t>Brand</a:t>
            </a:r>
            <a:r>
              <a:rPr lang="en-US" sz="1100" dirty="0"/>
              <a:t>                         – brand name of the car</a:t>
            </a:r>
          </a:p>
          <a:p>
            <a:r>
              <a:rPr lang="en-US" sz="1100" b="1" dirty="0"/>
              <a:t>Model                      </a:t>
            </a:r>
            <a:r>
              <a:rPr lang="en-US" sz="1100" dirty="0"/>
              <a:t> – model name of the car</a:t>
            </a:r>
          </a:p>
          <a:p>
            <a:r>
              <a:rPr lang="en-US" sz="1100" b="1" dirty="0" err="1"/>
              <a:t>km_driven</a:t>
            </a:r>
            <a:r>
              <a:rPr lang="en-US" sz="1100" b="1" dirty="0"/>
              <a:t>                </a:t>
            </a:r>
            <a:r>
              <a:rPr lang="en-US" sz="1100" dirty="0"/>
              <a:t>– total kilometers driven by the car</a:t>
            </a:r>
          </a:p>
          <a:p>
            <a:r>
              <a:rPr lang="en-US" sz="1100" b="1" dirty="0" err="1"/>
              <a:t>primary_fuel</a:t>
            </a:r>
            <a:r>
              <a:rPr lang="en-US" sz="1100" b="1" dirty="0"/>
              <a:t>             </a:t>
            </a:r>
            <a:r>
              <a:rPr lang="en-US" sz="1100" dirty="0"/>
              <a:t>– primary fuel of the car</a:t>
            </a:r>
          </a:p>
          <a:p>
            <a:r>
              <a:rPr lang="en-US" sz="1100" b="1" dirty="0"/>
              <a:t>Transmission            </a:t>
            </a:r>
            <a:r>
              <a:rPr lang="en-US" sz="1100" dirty="0"/>
              <a:t> – type of transmission/gear train mechanism</a:t>
            </a:r>
          </a:p>
          <a:p>
            <a:r>
              <a:rPr lang="en-US" sz="1100" b="1" dirty="0" err="1"/>
              <a:t>registration_city</a:t>
            </a:r>
            <a:r>
              <a:rPr lang="en-US" sz="1100" b="1" dirty="0"/>
              <a:t>       </a:t>
            </a:r>
            <a:r>
              <a:rPr lang="en-US" sz="1100" dirty="0"/>
              <a:t>– name of the city where the car registration was done</a:t>
            </a:r>
          </a:p>
          <a:p>
            <a:r>
              <a:rPr lang="en-US" sz="1100" b="1" dirty="0" err="1"/>
              <a:t>car_price</a:t>
            </a:r>
            <a:r>
              <a:rPr lang="en-US" sz="1100" b="1" dirty="0"/>
              <a:t>                 </a:t>
            </a:r>
            <a:r>
              <a:rPr lang="en-US" sz="1100" dirty="0"/>
              <a:t>– price of the car in Lakhs of rupees (Target variable)</a:t>
            </a:r>
          </a:p>
          <a:p>
            <a:r>
              <a:rPr lang="en-US" sz="1100" b="1" dirty="0"/>
              <a:t>color</a:t>
            </a:r>
            <a:r>
              <a:rPr lang="en-US" sz="1100" dirty="0"/>
              <a:t>                          – color of the car</a:t>
            </a:r>
          </a:p>
          <a:p>
            <a:r>
              <a:rPr lang="en-US" sz="1100" b="1" dirty="0" err="1"/>
              <a:t>owner_type</a:t>
            </a:r>
            <a:r>
              <a:rPr lang="en-US" sz="1100" b="1" dirty="0"/>
              <a:t>              </a:t>
            </a:r>
            <a:r>
              <a:rPr lang="en-US" sz="1100" dirty="0"/>
              <a:t>– level of Ownership transfer</a:t>
            </a:r>
          </a:p>
          <a:p>
            <a:r>
              <a:rPr lang="en-US" sz="1100" b="1" dirty="0" err="1"/>
              <a:t>insurance_type</a:t>
            </a:r>
            <a:r>
              <a:rPr lang="en-US" sz="1100" b="1" dirty="0"/>
              <a:t>        </a:t>
            </a:r>
            <a:r>
              <a:rPr lang="en-US" sz="1100" dirty="0"/>
              <a:t>– is car insured as on the day of listing it on the website</a:t>
            </a:r>
          </a:p>
          <a:p>
            <a:r>
              <a:rPr lang="en-US" sz="1100" b="1" dirty="0" err="1"/>
              <a:t>reg_type</a:t>
            </a:r>
            <a:r>
              <a:rPr lang="en-US" sz="1100" b="1" dirty="0"/>
              <a:t>                   </a:t>
            </a:r>
            <a:r>
              <a:rPr lang="en-US" sz="1100" dirty="0"/>
              <a:t>– type of registration of car (individual/commercial/taxi/corporate </a:t>
            </a:r>
            <a:r>
              <a:rPr lang="en-US" sz="1100" dirty="0" err="1"/>
              <a:t>etc</a:t>
            </a:r>
            <a:r>
              <a:rPr lang="en-US" sz="1100" dirty="0"/>
              <a:t>)</a:t>
            </a:r>
          </a:p>
          <a:p>
            <a:r>
              <a:rPr lang="en-US" sz="1100" b="1" dirty="0" err="1"/>
              <a:t>engine_cap</a:t>
            </a:r>
            <a:r>
              <a:rPr lang="en-US" sz="1100" b="1" dirty="0"/>
              <a:t>             </a:t>
            </a:r>
            <a:r>
              <a:rPr lang="en-US" sz="1100" dirty="0"/>
              <a:t>– volumetric capacity of the engine</a:t>
            </a:r>
          </a:p>
          <a:p>
            <a:r>
              <a:rPr lang="en-US" sz="1100" b="1" dirty="0"/>
              <a:t>cylinders</a:t>
            </a:r>
            <a:r>
              <a:rPr lang="en-US" sz="1100" dirty="0"/>
              <a:t>                   – no. of cylinders in engine</a:t>
            </a:r>
          </a:p>
          <a:p>
            <a:r>
              <a:rPr lang="en-US" sz="1100" b="1" dirty="0" err="1"/>
              <a:t>max_power</a:t>
            </a:r>
            <a:r>
              <a:rPr lang="en-US" sz="1100" b="1" dirty="0"/>
              <a:t>             </a:t>
            </a:r>
            <a:r>
              <a:rPr lang="en-US" sz="1100" dirty="0"/>
              <a:t>– max power of the engine</a:t>
            </a:r>
          </a:p>
          <a:p>
            <a:r>
              <a:rPr lang="en-US" sz="1100" b="1" dirty="0" err="1"/>
              <a:t>max_p_rpm</a:t>
            </a:r>
            <a:r>
              <a:rPr lang="en-US" sz="1100" b="1" dirty="0"/>
              <a:t>             </a:t>
            </a:r>
            <a:r>
              <a:rPr lang="en-US" sz="1100" dirty="0"/>
              <a:t>– rpm at max power</a:t>
            </a:r>
          </a:p>
          <a:p>
            <a:r>
              <a:rPr lang="en-US" sz="1100" b="1" dirty="0" err="1"/>
              <a:t>max_torque</a:t>
            </a:r>
            <a:r>
              <a:rPr lang="en-US" sz="1100" b="1" dirty="0"/>
              <a:t>            </a:t>
            </a:r>
            <a:r>
              <a:rPr lang="en-US" sz="1100" dirty="0"/>
              <a:t>– max torque of the engine</a:t>
            </a:r>
          </a:p>
          <a:p>
            <a:r>
              <a:rPr lang="en-US" sz="1100" b="1" dirty="0" err="1"/>
              <a:t>max_t_rpm</a:t>
            </a:r>
            <a:r>
              <a:rPr lang="en-US" sz="1100" b="1" dirty="0"/>
              <a:t>              </a:t>
            </a:r>
            <a:r>
              <a:rPr lang="en-US" sz="1100" dirty="0"/>
              <a:t>– rpm at the max torque</a:t>
            </a:r>
          </a:p>
          <a:p>
            <a:r>
              <a:rPr lang="en-US" sz="1100" b="1" dirty="0"/>
              <a:t>mileage                  </a:t>
            </a:r>
            <a:r>
              <a:rPr lang="en-US" sz="1100" dirty="0"/>
              <a:t>– average kilometers drive per 1 liter of fuel</a:t>
            </a:r>
          </a:p>
          <a:p>
            <a:r>
              <a:rPr lang="en-US" sz="1100" b="1" dirty="0" err="1"/>
              <a:t>drive_type</a:t>
            </a:r>
            <a:r>
              <a:rPr lang="en-US" sz="1100" b="1" dirty="0"/>
              <a:t>              </a:t>
            </a:r>
            <a:r>
              <a:rPr lang="en-US" sz="1100" dirty="0"/>
              <a:t>– rear wheel drive/ front wheel drive/ all-wheel drive</a:t>
            </a:r>
          </a:p>
          <a:p>
            <a:r>
              <a:rPr lang="en-US" sz="1100" b="1" dirty="0"/>
              <a:t>turbocharger</a:t>
            </a:r>
            <a:r>
              <a:rPr lang="en-US" sz="1100" dirty="0"/>
              <a:t>          – is the car has turbocharger</a:t>
            </a:r>
          </a:p>
          <a:p>
            <a:r>
              <a:rPr lang="en-US" sz="1100" b="1" dirty="0" err="1"/>
              <a:t>car_segment</a:t>
            </a:r>
            <a:r>
              <a:rPr lang="en-US" sz="1100" b="1" dirty="0"/>
              <a:t>          </a:t>
            </a:r>
            <a:r>
              <a:rPr lang="en-US" sz="1100" dirty="0"/>
              <a:t>– car segment based on the car length</a:t>
            </a:r>
          </a:p>
          <a:p>
            <a:r>
              <a:rPr lang="en-US" sz="1100" b="1" dirty="0" err="1"/>
              <a:t>ground_clear</a:t>
            </a:r>
            <a:r>
              <a:rPr lang="en-US" sz="1100" b="1" dirty="0"/>
              <a:t>          </a:t>
            </a:r>
            <a:r>
              <a:rPr lang="en-US" sz="1100" dirty="0"/>
              <a:t>– ground clearance</a:t>
            </a:r>
          </a:p>
          <a:p>
            <a:r>
              <a:rPr lang="en-US" sz="1100" b="1" dirty="0" err="1"/>
              <a:t>registration_month</a:t>
            </a:r>
            <a:r>
              <a:rPr lang="en-US" sz="1100" b="1" dirty="0"/>
              <a:t> </a:t>
            </a:r>
            <a:r>
              <a:rPr lang="en-US" sz="1100" dirty="0"/>
              <a:t>– month of the registration</a:t>
            </a:r>
          </a:p>
          <a:p>
            <a:r>
              <a:rPr lang="en-US" sz="1100" b="1" dirty="0"/>
              <a:t>registration_year2  </a:t>
            </a:r>
            <a:r>
              <a:rPr lang="en-US" sz="1100" dirty="0"/>
              <a:t>– year of the registration</a:t>
            </a:r>
          </a:p>
        </p:txBody>
      </p:sp>
    </p:spTree>
    <p:extLst>
      <p:ext uri="{BB962C8B-B14F-4D97-AF65-F5344CB8AC3E}">
        <p14:creationId xmlns:p14="http://schemas.microsoft.com/office/powerpoint/2010/main" val="92261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8022290"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EDA Steps &amp; Assumptions</a:t>
            </a:r>
            <a:endParaRPr sz="2000" dirty="0">
              <a:latin typeface="Verdana" panose="020B0604030504040204" pitchFamily="34" charset="0"/>
              <a:ea typeface="Verdana" panose="020B0604030504040204" pitchFamily="34" charset="0"/>
            </a:endParaRPr>
          </a:p>
        </p:txBody>
      </p:sp>
      <p:sp>
        <p:nvSpPr>
          <p:cNvPr id="3" name="Google Shape;93;p14">
            <a:extLst>
              <a:ext uri="{FF2B5EF4-FFF2-40B4-BE49-F238E27FC236}">
                <a16:creationId xmlns:a16="http://schemas.microsoft.com/office/drawing/2014/main" id="{EEAB1906-159E-4A9E-B043-B558EE676BF2}"/>
              </a:ext>
            </a:extLst>
          </p:cNvPr>
          <p:cNvSpPr txBox="1">
            <a:spLocks/>
          </p:cNvSpPr>
          <p:nvPr/>
        </p:nvSpPr>
        <p:spPr bwMode="gray">
          <a:xfrm>
            <a:off x="223557" y="1643764"/>
            <a:ext cx="8696885" cy="3378712"/>
          </a:xfrm>
          <a:prstGeom prst="rect">
            <a:avLst/>
          </a:prstGeom>
          <a:noFill/>
          <a:ln>
            <a:noFill/>
          </a:ln>
        </p:spPr>
        <p:txBody>
          <a:bodyPr spcFirstLastPara="1" vert="horz" wrap="square" lIns="91425" tIns="91425" rIns="91425" bIns="91425" rtlCol="0" anchor="t" anchorCtr="0">
            <a:noAutofit/>
          </a:bodyPr>
          <a:lst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The data was scraped using selenium library &amp; saved in CSV format.</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There were 28 attributes (27 features and 1 target).</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The target variable is continuous numeric data.</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There was total 4060 rows of observation.</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4 features namely, 'Unnamed: 0', ‘</a:t>
            </a:r>
            <a:r>
              <a:rPr lang="en-US" sz="950" dirty="0" err="1">
                <a:solidFill>
                  <a:schemeClr val="tx1"/>
                </a:solidFill>
                <a:latin typeface="Verdana" panose="020B0604030504040204" pitchFamily="34" charset="0"/>
                <a:ea typeface="Verdana" panose="020B0604030504040204" pitchFamily="34" charset="0"/>
              </a:rPr>
              <a:t>owner_comment</a:t>
            </a:r>
            <a:r>
              <a:rPr lang="en-US" sz="950" dirty="0">
                <a:solidFill>
                  <a:schemeClr val="tx1"/>
                </a:solidFill>
                <a:latin typeface="Verdana" panose="020B0604030504040204" pitchFamily="34" charset="0"/>
                <a:ea typeface="Verdana" panose="020B0604030504040204" pitchFamily="34" charset="0"/>
              </a:rPr>
              <a:t>’, ‘variant, ‘</a:t>
            </a:r>
            <a:r>
              <a:rPr lang="en-US" sz="950" dirty="0" err="1">
                <a:solidFill>
                  <a:schemeClr val="tx1"/>
                </a:solidFill>
                <a:latin typeface="Verdana" panose="020B0604030504040204" pitchFamily="34" charset="0"/>
                <a:ea typeface="Verdana" panose="020B0604030504040204" pitchFamily="34" charset="0"/>
              </a:rPr>
              <a:t>price_unit</a:t>
            </a:r>
            <a:r>
              <a:rPr lang="en-US" sz="950" dirty="0">
                <a:solidFill>
                  <a:schemeClr val="tx1"/>
                </a:solidFill>
                <a:latin typeface="Verdana" panose="020B0604030504040204" pitchFamily="34" charset="0"/>
                <a:ea typeface="Verdana" panose="020B0604030504040204" pitchFamily="34" charset="0"/>
              </a:rPr>
              <a:t>’, were removed.</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Dropping unnecessary columns/features</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Dropping Duplicate entries,</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Checking for data consistency &amp; unusual data entries,</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Checking for unique entries, null values,</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Checking for datatype count,</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Skewness is removed using Yeo-Johnson Power Transformer.</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Outliers are removed using Z-score method. Data loss observed was 1.13%.</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Some features are removed as based on Correlation using seaborn heatmap &amp; Multicollinearity check using VIF value:         </a:t>
            </a:r>
          </a:p>
          <a:p>
            <a:pPr marL="285750" indent="-285750">
              <a:lnSpc>
                <a:spcPct val="150000"/>
              </a:lnSpc>
              <a:spcBef>
                <a:spcPts val="0"/>
              </a:spcBef>
              <a:buSzPct val="100000"/>
              <a:buFont typeface="+mj-lt"/>
              <a:buAutoNum type="arabicPeriod"/>
            </a:pPr>
            <a:r>
              <a:rPr lang="en-US" sz="950" dirty="0">
                <a:solidFill>
                  <a:schemeClr val="tx1"/>
                </a:solidFill>
                <a:latin typeface="Verdana" panose="020B0604030504040204" pitchFamily="34" charset="0"/>
                <a:ea typeface="Verdana" panose="020B0604030504040204" pitchFamily="34" charset="0"/>
              </a:rPr>
              <a:t>Standard scaling is applied on the entire train &amp; test data.</a:t>
            </a:r>
          </a:p>
        </p:txBody>
      </p:sp>
    </p:spTree>
    <p:extLst>
      <p:ext uri="{BB962C8B-B14F-4D97-AF65-F5344CB8AC3E}">
        <p14:creationId xmlns:p14="http://schemas.microsoft.com/office/powerpoint/2010/main" val="164537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09869" y="575610"/>
            <a:ext cx="3860425" cy="5302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000" dirty="0">
                <a:latin typeface="Verdana" panose="020B0604030504040204" pitchFamily="34" charset="0"/>
                <a:ea typeface="Verdana" panose="020B0604030504040204" pitchFamily="34" charset="0"/>
              </a:rPr>
              <a:t>Visualizations</a:t>
            </a:r>
            <a:endParaRPr sz="20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EF20B2F7-9E68-4702-98B5-450927EF09D1}"/>
              </a:ext>
            </a:extLst>
          </p:cNvPr>
          <p:cNvSpPr txBox="1"/>
          <p:nvPr/>
        </p:nvSpPr>
        <p:spPr>
          <a:xfrm>
            <a:off x="2983264" y="2046906"/>
            <a:ext cx="3177472" cy="1815882"/>
          </a:xfrm>
          <a:prstGeom prst="rect">
            <a:avLst/>
          </a:prstGeom>
          <a:noFill/>
          <a:ln>
            <a:solidFill>
              <a:schemeClr val="tx1"/>
            </a:solidFill>
          </a:ln>
        </p:spPr>
        <p:txBody>
          <a:bodyPr wrap="none" rtlCol="0">
            <a:spAutoFit/>
          </a:bodyPr>
          <a:lstStyle/>
          <a:p>
            <a:pPr algn="ctr"/>
            <a:r>
              <a:rPr lang="en-US" sz="1400" dirty="0">
                <a:latin typeface="Verdana" panose="020B0604030504040204" pitchFamily="34" charset="0"/>
                <a:ea typeface="Verdana" panose="020B0604030504040204" pitchFamily="34" charset="0"/>
              </a:rPr>
              <a:t>Plots used for Data Visualization:</a:t>
            </a:r>
          </a:p>
          <a:p>
            <a:pPr algn="ctr"/>
            <a:endParaRPr lang="en-US" sz="1400" dirty="0">
              <a:latin typeface="Verdana" panose="020B0604030504040204" pitchFamily="34" charset="0"/>
              <a:ea typeface="Verdana" panose="020B0604030504040204" pitchFamily="34" charset="0"/>
            </a:endParaRPr>
          </a:p>
          <a:p>
            <a:pPr algn="ctr"/>
            <a:r>
              <a:rPr lang="en-US" sz="1400" b="1" dirty="0">
                <a:solidFill>
                  <a:schemeClr val="accent1"/>
                </a:solidFill>
                <a:latin typeface="Verdana" panose="020B0604030504040204" pitchFamily="34" charset="0"/>
                <a:ea typeface="Verdana" panose="020B0604030504040204" pitchFamily="34" charset="0"/>
              </a:rPr>
              <a:t>Distribution plots</a:t>
            </a:r>
          </a:p>
          <a:p>
            <a:pPr algn="ctr"/>
            <a:r>
              <a:rPr lang="en-US" sz="1400" b="1" dirty="0">
                <a:solidFill>
                  <a:schemeClr val="accent1"/>
                </a:solidFill>
                <a:latin typeface="Verdana" panose="020B0604030504040204" pitchFamily="34" charset="0"/>
                <a:ea typeface="Verdana" panose="020B0604030504040204" pitchFamily="34" charset="0"/>
              </a:rPr>
              <a:t>Scatter plots</a:t>
            </a:r>
          </a:p>
          <a:p>
            <a:pPr algn="ctr"/>
            <a:r>
              <a:rPr lang="en-US" sz="1400" b="1" dirty="0">
                <a:solidFill>
                  <a:schemeClr val="accent1"/>
                </a:solidFill>
                <a:latin typeface="Verdana" panose="020B0604030504040204" pitchFamily="34" charset="0"/>
                <a:ea typeface="Verdana" panose="020B0604030504040204" pitchFamily="34" charset="0"/>
              </a:rPr>
              <a:t>Count plots</a:t>
            </a:r>
          </a:p>
          <a:p>
            <a:pPr algn="ctr"/>
            <a:r>
              <a:rPr lang="en-US" sz="1400" b="1" dirty="0">
                <a:solidFill>
                  <a:schemeClr val="accent1"/>
                </a:solidFill>
                <a:latin typeface="Verdana" panose="020B0604030504040204" pitchFamily="34" charset="0"/>
                <a:ea typeface="Verdana" panose="020B0604030504040204" pitchFamily="34" charset="0"/>
              </a:rPr>
              <a:t>Box Plot</a:t>
            </a:r>
          </a:p>
          <a:p>
            <a:pPr algn="ctr"/>
            <a:r>
              <a:rPr lang="en-US" sz="1400" b="1" dirty="0">
                <a:solidFill>
                  <a:schemeClr val="accent1"/>
                </a:solidFill>
                <a:latin typeface="Verdana" panose="020B0604030504040204" pitchFamily="34" charset="0"/>
                <a:ea typeface="Verdana" panose="020B0604030504040204" pitchFamily="34" charset="0"/>
              </a:rPr>
              <a:t>Bar plots</a:t>
            </a:r>
          </a:p>
          <a:p>
            <a:pPr algn="ctr"/>
            <a:r>
              <a:rPr lang="en-US" sz="1400" b="1" dirty="0">
                <a:solidFill>
                  <a:schemeClr val="accent1"/>
                </a:solidFill>
                <a:latin typeface="Verdana" panose="020B0604030504040204" pitchFamily="34" charset="0"/>
                <a:ea typeface="Verdana" panose="020B0604030504040204" pitchFamily="34" charset="0"/>
              </a:rPr>
              <a:t>Heatmaps</a:t>
            </a:r>
          </a:p>
        </p:txBody>
      </p:sp>
    </p:spTree>
    <p:extLst>
      <p:ext uri="{BB962C8B-B14F-4D97-AF65-F5344CB8AC3E}">
        <p14:creationId xmlns:p14="http://schemas.microsoft.com/office/powerpoint/2010/main" val="362738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Target variable</a:t>
            </a:r>
          </a:p>
        </p:txBody>
      </p:sp>
      <p:sp>
        <p:nvSpPr>
          <p:cNvPr id="4" name="TextBox 3">
            <a:extLst>
              <a:ext uri="{FF2B5EF4-FFF2-40B4-BE49-F238E27FC236}">
                <a16:creationId xmlns:a16="http://schemas.microsoft.com/office/drawing/2014/main" id="{3A4B7D1A-AB81-4EEF-8B01-BDA408DEAB66}"/>
              </a:ext>
            </a:extLst>
          </p:cNvPr>
          <p:cNvSpPr txBox="1"/>
          <p:nvPr/>
        </p:nvSpPr>
        <p:spPr>
          <a:xfrm>
            <a:off x="2256529" y="4194549"/>
            <a:ext cx="4124368" cy="369302"/>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4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1200" dirty="0"/>
              <a:t>Most of the cars price were less than 15Lakhs.</a:t>
            </a:r>
          </a:p>
        </p:txBody>
      </p:sp>
      <p:sp>
        <p:nvSpPr>
          <p:cNvPr id="2" name="TextBox 1">
            <a:extLst>
              <a:ext uri="{FF2B5EF4-FFF2-40B4-BE49-F238E27FC236}">
                <a16:creationId xmlns:a16="http://schemas.microsoft.com/office/drawing/2014/main" id="{7C8A06C0-C4B5-46C8-A7AC-3344116A1B5C}"/>
              </a:ext>
            </a:extLst>
          </p:cNvPr>
          <p:cNvSpPr txBox="1"/>
          <p:nvPr/>
        </p:nvSpPr>
        <p:spPr>
          <a:xfrm>
            <a:off x="3501823" y="3749829"/>
            <a:ext cx="1633781" cy="276999"/>
          </a:xfrm>
          <a:prstGeom prst="rect">
            <a:avLst/>
          </a:prstGeom>
          <a:solidFill>
            <a:srgbClr val="B31166"/>
          </a:solidFill>
        </p:spPr>
        <p:txBody>
          <a:bodyPr wrap="none" rtlCol="0">
            <a:spAutoFit/>
          </a:bodyPr>
          <a:lstStyle/>
          <a:p>
            <a:r>
              <a:rPr lang="en-US" sz="1200" b="1" dirty="0">
                <a:solidFill>
                  <a:schemeClr val="bg1"/>
                </a:solidFill>
              </a:rPr>
              <a:t>From Cleaned data</a:t>
            </a:r>
          </a:p>
        </p:txBody>
      </p:sp>
      <p:pic>
        <p:nvPicPr>
          <p:cNvPr id="1026" name="Picture 2">
            <a:extLst>
              <a:ext uri="{FF2B5EF4-FFF2-40B4-BE49-F238E27FC236}">
                <a16:creationId xmlns:a16="http://schemas.microsoft.com/office/drawing/2014/main" id="{B664FE17-6102-4756-A7CF-C0AC7669C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806" y="797206"/>
            <a:ext cx="4347815" cy="286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Independent Features</a:t>
            </a:r>
          </a:p>
        </p:txBody>
      </p:sp>
      <p:sp>
        <p:nvSpPr>
          <p:cNvPr id="7" name="TextBox 6">
            <a:extLst>
              <a:ext uri="{FF2B5EF4-FFF2-40B4-BE49-F238E27FC236}">
                <a16:creationId xmlns:a16="http://schemas.microsoft.com/office/drawing/2014/main" id="{EF899CAE-6598-49A3-8C27-84A02F1C33CF}"/>
              </a:ext>
            </a:extLst>
          </p:cNvPr>
          <p:cNvSpPr txBox="1"/>
          <p:nvPr/>
        </p:nvSpPr>
        <p:spPr>
          <a:xfrm>
            <a:off x="77838" y="4355601"/>
            <a:ext cx="8988324" cy="738633"/>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The cleaned data showed some features having normal distribution, &amp; some with high right skewness. Some features were discrete numbers</a:t>
            </a:r>
          </a:p>
          <a:p>
            <a:r>
              <a:rPr lang="en-US" dirty="0"/>
              <a:t>Some of the features were highly skewed, outliers were also present.</a:t>
            </a:r>
          </a:p>
        </p:txBody>
      </p:sp>
      <p:pic>
        <p:nvPicPr>
          <p:cNvPr id="9" name="Picture 8">
            <a:extLst>
              <a:ext uri="{FF2B5EF4-FFF2-40B4-BE49-F238E27FC236}">
                <a16:creationId xmlns:a16="http://schemas.microsoft.com/office/drawing/2014/main" id="{B29F8E8E-A322-4CC9-B3F4-0D21D0EC82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7139" y="690905"/>
            <a:ext cx="5329722" cy="3637803"/>
          </a:xfrm>
          <a:prstGeom prst="rect">
            <a:avLst/>
          </a:prstGeom>
          <a:noFill/>
          <a:ln>
            <a:solidFill>
              <a:schemeClr val="tx1"/>
            </a:solidFill>
          </a:ln>
        </p:spPr>
      </p:pic>
    </p:spTree>
    <p:extLst>
      <p:ext uri="{BB962C8B-B14F-4D97-AF65-F5344CB8AC3E}">
        <p14:creationId xmlns:p14="http://schemas.microsoft.com/office/powerpoint/2010/main" val="315604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Independent Features</a:t>
            </a:r>
          </a:p>
        </p:txBody>
      </p:sp>
      <p:sp>
        <p:nvSpPr>
          <p:cNvPr id="7" name="TextBox 6">
            <a:extLst>
              <a:ext uri="{FF2B5EF4-FFF2-40B4-BE49-F238E27FC236}">
                <a16:creationId xmlns:a16="http://schemas.microsoft.com/office/drawing/2014/main" id="{EF899CAE-6598-49A3-8C27-84A02F1C33CF}"/>
              </a:ext>
            </a:extLst>
          </p:cNvPr>
          <p:cNvSpPr txBox="1"/>
          <p:nvPr/>
        </p:nvSpPr>
        <p:spPr>
          <a:xfrm>
            <a:off x="75898" y="4375174"/>
            <a:ext cx="8992203" cy="553968"/>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Petrol &amp; diesel were the most commonly used primary fuel for cars.</a:t>
            </a:r>
          </a:p>
          <a:p>
            <a:r>
              <a:rPr lang="en-US" dirty="0"/>
              <a:t>Most of the cars were of A2 Class.</a:t>
            </a:r>
          </a:p>
        </p:txBody>
      </p:sp>
      <p:pic>
        <p:nvPicPr>
          <p:cNvPr id="5" name="Picture 4">
            <a:extLst>
              <a:ext uri="{FF2B5EF4-FFF2-40B4-BE49-F238E27FC236}">
                <a16:creationId xmlns:a16="http://schemas.microsoft.com/office/drawing/2014/main" id="{5203F753-F5D1-4000-AD46-8FB20E9A52F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5414" y="676592"/>
            <a:ext cx="6081152" cy="3565955"/>
          </a:xfrm>
          <a:prstGeom prst="rect">
            <a:avLst/>
          </a:prstGeom>
          <a:noFill/>
          <a:ln>
            <a:solidFill>
              <a:schemeClr val="tx1"/>
            </a:solidFill>
          </a:ln>
        </p:spPr>
      </p:pic>
    </p:spTree>
    <p:extLst>
      <p:ext uri="{BB962C8B-B14F-4D97-AF65-F5344CB8AC3E}">
        <p14:creationId xmlns:p14="http://schemas.microsoft.com/office/powerpoint/2010/main" val="270471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idx="4294967295"/>
          </p:nvPr>
        </p:nvSpPr>
        <p:spPr>
          <a:xfrm>
            <a:off x="147918" y="266981"/>
            <a:ext cx="4370294" cy="530225"/>
          </a:xfrm>
          <a:prstGeom prst="rect">
            <a:avLst/>
          </a:prstGeom>
          <a:noFill/>
          <a:ln>
            <a:noFill/>
          </a:ln>
        </p:spPr>
        <p:txBody>
          <a:bodyPr spcFirstLastPara="1" wrap="square" lIns="91425" tIns="91425" rIns="91425" bIns="91425" anchor="t" anchorCtr="0">
            <a:noAutofit/>
          </a:bodyPr>
          <a:lstStyle/>
          <a:p>
            <a:r>
              <a:rPr lang="en-US" sz="2000" b="1" dirty="0">
                <a:solidFill>
                  <a:schemeClr val="accent1"/>
                </a:solidFill>
                <a:latin typeface="Verdana" panose="020B0604030504040204" pitchFamily="34" charset="0"/>
                <a:ea typeface="Verdana" panose="020B0604030504040204" pitchFamily="34" charset="0"/>
              </a:rPr>
              <a:t>Independent Features</a:t>
            </a:r>
          </a:p>
        </p:txBody>
      </p:sp>
      <p:sp>
        <p:nvSpPr>
          <p:cNvPr id="7" name="TextBox 6">
            <a:extLst>
              <a:ext uri="{FF2B5EF4-FFF2-40B4-BE49-F238E27FC236}">
                <a16:creationId xmlns:a16="http://schemas.microsoft.com/office/drawing/2014/main" id="{EF899CAE-6598-49A3-8C27-84A02F1C33CF}"/>
              </a:ext>
            </a:extLst>
          </p:cNvPr>
          <p:cNvSpPr txBox="1"/>
          <p:nvPr/>
        </p:nvSpPr>
        <p:spPr>
          <a:xfrm>
            <a:off x="75898" y="4375174"/>
            <a:ext cx="8992203" cy="553968"/>
          </a:xfrm>
          <a:prstGeom prst="rect">
            <a:avLst/>
          </a:prstGeom>
          <a:solidFill>
            <a:srgbClr val="FFFF00"/>
          </a:solidFill>
          <a:ln>
            <a:solidFill>
              <a:schemeClr val="tx1"/>
            </a:solidFill>
          </a:ln>
        </p:spPr>
        <p:txBody>
          <a:bodyPr spcFirstLastPara="1" vert="horz" wrap="square" lIns="91425" tIns="91425" rIns="91425" bIns="91425" rtlCol="0" anchor="t" anchorCtr="0">
            <a:spAutoFit/>
          </a:bodyPr>
          <a:lstStyle>
            <a:defPPr>
              <a:defRPr lang="en-US"/>
            </a:defPPr>
            <a:lvl1pPr marL="285750" indent="-285750" defTabSz="342900">
              <a:spcBef>
                <a:spcPts val="0"/>
              </a:spcBef>
              <a:buSzPct val="100000"/>
              <a:buFont typeface="Wingdings" panose="05000000000000000000" pitchFamily="2" charset="2"/>
              <a:buChar char="Ø"/>
              <a:defRPr sz="1200" b="0" i="0">
                <a:latin typeface="Verdana" panose="020B0604030504040204" pitchFamily="34" charset="0"/>
                <a:ea typeface="Verdana" panose="020B0604030504040204" pitchFamily="34" charset="0"/>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Maruti &amp; Hyundai were the most common brands of the cars listed for selling.</a:t>
            </a:r>
          </a:p>
          <a:p>
            <a:r>
              <a:rPr lang="en-US" dirty="0"/>
              <a:t>Grand i10 &amp; </a:t>
            </a:r>
            <a:r>
              <a:rPr lang="en-US" dirty="0" err="1"/>
              <a:t>WagonR</a:t>
            </a:r>
            <a:r>
              <a:rPr lang="en-US" dirty="0"/>
              <a:t> were common type of models sold online on carwale.com.</a:t>
            </a:r>
          </a:p>
        </p:txBody>
      </p:sp>
      <p:pic>
        <p:nvPicPr>
          <p:cNvPr id="6" name="Picture 5">
            <a:extLst>
              <a:ext uri="{FF2B5EF4-FFF2-40B4-BE49-F238E27FC236}">
                <a16:creationId xmlns:a16="http://schemas.microsoft.com/office/drawing/2014/main" id="{CF511661-ABC3-4AA7-B454-3100219F56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7920" y="797206"/>
            <a:ext cx="4190290" cy="2551112"/>
          </a:xfrm>
          <a:prstGeom prst="rect">
            <a:avLst/>
          </a:prstGeom>
          <a:noFill/>
          <a:ln>
            <a:solidFill>
              <a:schemeClr val="tx1"/>
            </a:solidFill>
          </a:ln>
        </p:spPr>
      </p:pic>
      <p:pic>
        <p:nvPicPr>
          <p:cNvPr id="8" name="Picture 7">
            <a:extLst>
              <a:ext uri="{FF2B5EF4-FFF2-40B4-BE49-F238E27FC236}">
                <a16:creationId xmlns:a16="http://schemas.microsoft.com/office/drawing/2014/main" id="{A9B06ADD-7D21-4359-9CA6-22AFF876D1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1999" y="1835803"/>
            <a:ext cx="4370294" cy="2464225"/>
          </a:xfrm>
          <a:prstGeom prst="rect">
            <a:avLst/>
          </a:prstGeom>
          <a:noFill/>
          <a:ln>
            <a:solidFill>
              <a:schemeClr val="tx1"/>
            </a:solidFill>
          </a:ln>
        </p:spPr>
      </p:pic>
    </p:spTree>
    <p:extLst>
      <p:ext uri="{BB962C8B-B14F-4D97-AF65-F5344CB8AC3E}">
        <p14:creationId xmlns:p14="http://schemas.microsoft.com/office/powerpoint/2010/main" val="1768768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607</TotalTime>
  <Words>984</Words>
  <Application>Microsoft Office PowerPoint</Application>
  <PresentationFormat>On-screen Show (16:9)</PresentationFormat>
  <Paragraphs>98</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Wingdings</vt:lpstr>
      <vt:lpstr>Wingdings 3</vt:lpstr>
      <vt:lpstr>Times New Roman</vt:lpstr>
      <vt:lpstr>Century Gothic</vt:lpstr>
      <vt:lpstr>Cambria</vt:lpstr>
      <vt:lpstr>Verdana</vt:lpstr>
      <vt:lpstr>Calibri</vt:lpstr>
      <vt:lpstr>Ion Boardroom</vt:lpstr>
      <vt:lpstr>PowerPoint Presentation</vt:lpstr>
      <vt:lpstr>The Problem Statement</vt:lpstr>
      <vt:lpstr>PowerPoint Presentation</vt:lpstr>
      <vt:lpstr>EDA Steps &amp; Assumptions</vt:lpstr>
      <vt:lpstr>Visualizations</vt:lpstr>
      <vt:lpstr>Target variable</vt:lpstr>
      <vt:lpstr>Independent Features</vt:lpstr>
      <vt:lpstr>Independent Features</vt:lpstr>
      <vt:lpstr>Independent Features</vt:lpstr>
      <vt:lpstr>Independent Features</vt:lpstr>
      <vt:lpstr>Bivariate Analysis</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Santosh hulbutti</dc:title>
  <dc:creator>Santosh Hulbutti</dc:creator>
  <cp:keywords>Housing Data Case Study</cp:keywords>
  <cp:lastModifiedBy>Santy</cp:lastModifiedBy>
  <cp:revision>43</cp:revision>
  <dcterms:modified xsi:type="dcterms:W3CDTF">2022-11-19T21:35:02Z</dcterms:modified>
</cp:coreProperties>
</file>