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57" r:id="rId3"/>
    <p:sldId id="274" r:id="rId4"/>
    <p:sldId id="258" r:id="rId5"/>
    <p:sldId id="259" r:id="rId6"/>
    <p:sldId id="263" r:id="rId7"/>
    <p:sldId id="264" r:id="rId8"/>
    <p:sldId id="275" r:id="rId9"/>
    <p:sldId id="260" r:id="rId10"/>
    <p:sldId id="262"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ambria" panose="02040503050406030204" pitchFamily="18"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Verdana" panose="020B0604030504040204" pitchFamily="34"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y" initials="SH" lastIdx="1" clrIdx="0">
    <p:extLst>
      <p:ext uri="{19B8F6BF-5375-455C-9EA6-DF929625EA0E}">
        <p15:presenceInfo xmlns:p15="http://schemas.microsoft.com/office/powerpoint/2012/main" userId="San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5C"/>
    <a:srgbClr val="B31166"/>
    <a:srgbClr val="602E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14"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30100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144013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557256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41085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71030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7439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46920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72366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48A87A34-81AB-432B-8DAE-1953F412C126}" type="datetimeFigureOut">
              <a:rPr lang="en-US" smtClean="0"/>
              <a:t>12/4/2022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23937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69795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65036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80311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89291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702309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03699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48A87A34-81AB-432B-8DAE-1953F412C126}"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47070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48A87A34-81AB-432B-8DAE-1953F412C126}"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3084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93266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06480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64923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45273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89268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445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51553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18272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48A87A34-81AB-432B-8DAE-1953F412C126}" type="datetimeFigureOut">
              <a:rPr lang="en-US" smtClean="0"/>
              <a:pPr/>
              <a:t>12/4/2022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9775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mc:AlternateContent xmlns:mc="http://schemas.openxmlformats.org/markup-compatibility/2006" xmlns:p14="http://schemas.microsoft.com/office/powerpoint/2010/main">
    <mc:Choice Requires="p14">
      <p:transition spd="slow" p14:dur="230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subTitle" idx="1"/>
          </p:nvPr>
        </p:nvSpPr>
        <p:spPr>
          <a:xfrm>
            <a:off x="1278521" y="1950839"/>
            <a:ext cx="6586958" cy="1241822"/>
          </a:xfrm>
          <a:prstGeom prst="rect">
            <a:avLst/>
          </a:prstGeom>
          <a:noFill/>
          <a:ln>
            <a:noFill/>
          </a:ln>
        </p:spPr>
        <p:txBody>
          <a:bodyPr spcFirstLastPara="1" wrap="square" lIns="91425" tIns="91425" rIns="91425" bIns="91425" anchor="t" anchorCtr="0">
            <a:noAutofit/>
          </a:bodyPr>
          <a:lstStyle/>
          <a:p>
            <a:pPr algn="ctr">
              <a:lnSpc>
                <a:spcPct val="107000"/>
              </a:lnSpc>
              <a:spcAft>
                <a:spcPts val="800"/>
              </a:spcAft>
            </a:pPr>
            <a:r>
              <a:rPr lang="en-US" sz="2400" b="1" dirty="0">
                <a:solidFill>
                  <a:schemeClr val="bg1"/>
                </a:solidFill>
                <a:effectLst/>
                <a:latin typeface="Cambria" panose="02040503050406030204" pitchFamily="18" charset="0"/>
                <a:ea typeface="Cambria" panose="02040503050406030204" pitchFamily="18" charset="0"/>
                <a:cs typeface="Cascadia Code" panose="020B0609020000020004" pitchFamily="49" charset="0"/>
              </a:rPr>
              <a:t>Malignant Comments Classification</a:t>
            </a:r>
          </a:p>
          <a:p>
            <a:pPr algn="ctr">
              <a:lnSpc>
                <a:spcPct val="107000"/>
              </a:lnSpc>
              <a:spcAft>
                <a:spcPts val="800"/>
              </a:spcAft>
            </a:pPr>
            <a:r>
              <a:rPr lang="en-US" sz="1600" b="1" dirty="0">
                <a:solidFill>
                  <a:schemeClr val="bg1"/>
                </a:solidFill>
                <a:latin typeface="Cambria" panose="02040503050406030204" pitchFamily="18" charset="0"/>
                <a:ea typeface="Cambria" panose="02040503050406030204" pitchFamily="18" charset="0"/>
                <a:cs typeface="Cascadia Code" panose="020B0609020000020004" pitchFamily="49" charset="0"/>
              </a:rPr>
              <a:t>Report Summary</a:t>
            </a:r>
            <a:endParaRPr lang="en-US" sz="1600" dirty="0">
              <a:solidFill>
                <a:schemeClr val="bg1"/>
              </a:solidFill>
              <a:effectLst/>
              <a:latin typeface="Cambria" panose="02040503050406030204" pitchFamily="18" charset="0"/>
              <a:ea typeface="Cambria" panose="02040503050406030204" pitchFamily="18" charset="0"/>
              <a:cs typeface="Cascadia Code" panose="020B0609020000020004" pitchFamily="49" charset="0"/>
            </a:endParaRPr>
          </a:p>
        </p:txBody>
      </p:sp>
      <p:sp>
        <p:nvSpPr>
          <p:cNvPr id="88" name="Google Shape;88;p13"/>
          <p:cNvSpPr txBox="1"/>
          <p:nvPr/>
        </p:nvSpPr>
        <p:spPr>
          <a:xfrm>
            <a:off x="5911404" y="3664125"/>
            <a:ext cx="2745600" cy="104641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rgbClr val="CFE2F3"/>
                </a:solidFill>
                <a:latin typeface="Cambria" panose="02040503050406030204" pitchFamily="18" charset="0"/>
                <a:ea typeface="Cambria" panose="02040503050406030204" pitchFamily="18" charset="0"/>
                <a:cs typeface="Roboto"/>
                <a:sym typeface="Roboto"/>
              </a:rPr>
              <a:t>Submitted by:</a:t>
            </a: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rgbClr val="CFE2F3"/>
                </a:solidFill>
                <a:latin typeface="Cambria" panose="02040503050406030204" pitchFamily="18" charset="0"/>
                <a:ea typeface="Cambria" panose="02040503050406030204" pitchFamily="18" charset="0"/>
                <a:cs typeface="Roboto"/>
                <a:sym typeface="Roboto"/>
              </a:rPr>
              <a:t>SANTOSH H. HULBUTTI</a:t>
            </a:r>
          </a:p>
          <a:p>
            <a:pPr marL="0" marR="0" lvl="0" indent="0" algn="r" rtl="0">
              <a:lnSpc>
                <a:spcPct val="100000"/>
              </a:lnSpc>
              <a:spcBef>
                <a:spcPts val="0"/>
              </a:spcBef>
              <a:spcAft>
                <a:spcPts val="0"/>
              </a:spcAft>
              <a:buClr>
                <a:srgbClr val="000000"/>
              </a:buClr>
              <a:buSzPts val="1400"/>
              <a:buFont typeface="Arial"/>
              <a:buNone/>
            </a:pPr>
            <a:endParaRPr lang="en-US" sz="1400" dirty="0">
              <a:solidFill>
                <a:srgbClr val="CFE2F3"/>
              </a:solidFill>
              <a:latin typeface="Cambria" panose="02040503050406030204" pitchFamily="18" charset="0"/>
              <a:ea typeface="Cambria" panose="02040503050406030204" pitchFamily="18" charset="0"/>
              <a:cs typeface="Roboto"/>
              <a:sym typeface="Roboto"/>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rgbClr val="CFE2F3"/>
                </a:solidFill>
                <a:latin typeface="Cambria" panose="02040503050406030204" pitchFamily="18" charset="0"/>
                <a:ea typeface="Cambria" panose="02040503050406030204" pitchFamily="18" charset="0"/>
                <a:cs typeface="Roboto"/>
                <a:sym typeface="Roboto"/>
              </a:rPr>
              <a:t>Intern @ Flip Robo Technologies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3860425"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2000" dirty="0">
                <a:latin typeface="Verdana" panose="020B0604030504040204" pitchFamily="34" charset="0"/>
                <a:ea typeface="Verdana" panose="020B0604030504040204" pitchFamily="34" charset="0"/>
              </a:rPr>
              <a:t>Conclusion</a:t>
            </a:r>
            <a:endParaRPr sz="2000"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21BAF5E8-E265-46DD-9055-B890EBAD3221}"/>
              </a:ext>
            </a:extLst>
          </p:cNvPr>
          <p:cNvSpPr txBox="1"/>
          <p:nvPr/>
        </p:nvSpPr>
        <p:spPr>
          <a:xfrm>
            <a:off x="378725" y="1716885"/>
            <a:ext cx="8668937" cy="1452611"/>
          </a:xfrm>
          <a:prstGeom prst="rect">
            <a:avLst/>
          </a:prstGeom>
          <a:noFill/>
          <a:ln>
            <a:no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342900" lvl="0" indent="-342900">
              <a:lnSpc>
                <a:spcPct val="107000"/>
              </a:lnSpc>
              <a:buSzPts val="1100"/>
              <a:buFont typeface="Times New Roman" panose="02020603050405020304" pitchFamily="18" charset="0"/>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Out of total Negative comments the maximum negative comments come with Malignant in nature followed by rude categories.</a:t>
            </a:r>
          </a:p>
          <a:p>
            <a:pPr marL="342900" lvl="0" indent="-342900">
              <a:lnSpc>
                <a:spcPct val="107000"/>
              </a:lnSpc>
              <a:buSzPts val="1100"/>
              <a:buFont typeface="Times New Roman" panose="02020603050405020304" pitchFamily="18" charset="0"/>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Around 90% comments are Good/Neutral in nature while rest 10% comments are Negative in nature.</a:t>
            </a:r>
          </a:p>
          <a:p>
            <a:pPr marL="342900" lvl="0" indent="-342900">
              <a:lnSpc>
                <a:spcPct val="107000"/>
              </a:lnSpc>
              <a:buSzPts val="1100"/>
              <a:buFont typeface="Times New Roman" panose="02020603050405020304" pitchFamily="18" charset="0"/>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Very few comments come with threatening nature.</a:t>
            </a:r>
          </a:p>
          <a:p>
            <a:pPr marL="342900" lvl="0" indent="-342900">
              <a:lnSpc>
                <a:spcPct val="107000"/>
              </a:lnSpc>
              <a:buSzPts val="1100"/>
              <a:buFont typeface="Times New Roman" panose="02020603050405020304" pitchFamily="18" charset="0"/>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Most of the comments are short with only a few comments longer than 1000 words. </a:t>
            </a:r>
          </a:p>
          <a:p>
            <a:pPr marL="342900" lvl="0" indent="-342900">
              <a:lnSpc>
                <a:spcPct val="107000"/>
              </a:lnSpc>
              <a:buSzPts val="1100"/>
              <a:buFont typeface="Times New Roman" panose="02020603050405020304" pitchFamily="18" charset="0"/>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Majority of the comments are of length 500, where maximum length is 5000 and minimum is 5.</a:t>
            </a:r>
          </a:p>
          <a:p>
            <a:pPr marL="342900" lvl="0" indent="-342900">
              <a:lnSpc>
                <a:spcPct val="107000"/>
              </a:lnSpc>
              <a:buSzPts val="1100"/>
              <a:buFont typeface="Times New Roman" panose="02020603050405020304" pitchFamily="18" charset="0"/>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From word cloud, it is clear that negative comments include words like edits,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hey,die</a:t>
            </a:r>
            <a:r>
              <a:rPr lang="en-US" sz="1100" dirty="0">
                <a:effectLst/>
                <a:latin typeface="Calibri" panose="020F0502020204030204" pitchFamily="34" charset="0"/>
                <a:ea typeface="Calibri" panose="020F0502020204030204" pitchFamily="34" charset="0"/>
                <a:cs typeface="Times New Roman" panose="02020603050405020304" pitchFamily="18" charset="0"/>
              </a:rPr>
              <a:t>, bitch, suck, white, crow, absurd, Taliban, fuck/fucking, gay, cocksucker,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jew</a:t>
            </a:r>
            <a:r>
              <a:rPr lang="en-US" sz="1100" dirty="0">
                <a:effectLst/>
                <a:latin typeface="Calibri" panose="020F0502020204030204" pitchFamily="34" charset="0"/>
                <a:ea typeface="Calibri" panose="020F0502020204030204" pitchFamily="34" charset="0"/>
                <a:cs typeface="Times New Roman" panose="02020603050405020304" pitchFamily="18" charset="0"/>
              </a:rPr>
              <a:t>, kill, hate,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fagget</a:t>
            </a:r>
            <a:r>
              <a:rPr lang="en-US" sz="1100" dirty="0">
                <a:effectLst/>
                <a:latin typeface="Calibri" panose="020F0502020204030204" pitchFamily="34" charset="0"/>
                <a:ea typeface="Calibri" panose="020F0502020204030204" pitchFamily="34" charset="0"/>
                <a:cs typeface="Times New Roman" panose="02020603050405020304" pitchFamily="18" charset="0"/>
              </a:rPr>
              <a:t>, piss &amp; shit.</a:t>
            </a:r>
          </a:p>
        </p:txBody>
      </p:sp>
    </p:spTree>
    <p:extLst>
      <p:ext uri="{BB962C8B-B14F-4D97-AF65-F5344CB8AC3E}">
        <p14:creationId xmlns:p14="http://schemas.microsoft.com/office/powerpoint/2010/main" val="329862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8022290"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000" dirty="0">
                <a:latin typeface="Verdana" panose="020B0604030504040204" pitchFamily="34" charset="0"/>
                <a:ea typeface="Verdana" panose="020B0604030504040204" pitchFamily="34" charset="0"/>
              </a:rPr>
              <a:t>The Problem </a:t>
            </a:r>
            <a:r>
              <a:rPr lang="en-US" sz="2000" dirty="0">
                <a:latin typeface="Verdana" panose="020B0604030504040204" pitchFamily="34" charset="0"/>
                <a:ea typeface="Verdana" panose="020B0604030504040204" pitchFamily="34" charset="0"/>
              </a:rPr>
              <a:t>Statement</a:t>
            </a:r>
            <a:endParaRPr sz="2000" dirty="0">
              <a:latin typeface="Verdana" panose="020B0604030504040204" pitchFamily="34" charset="0"/>
              <a:ea typeface="Verdana" panose="020B0604030504040204" pitchFamily="34" charset="0"/>
            </a:endParaRPr>
          </a:p>
        </p:txBody>
      </p:sp>
      <p:sp>
        <p:nvSpPr>
          <p:cNvPr id="35" name="Google Shape;93;p14">
            <a:extLst>
              <a:ext uri="{FF2B5EF4-FFF2-40B4-BE49-F238E27FC236}">
                <a16:creationId xmlns:a16="http://schemas.microsoft.com/office/drawing/2014/main" id="{ACE5FAEE-B575-4892-BFD0-7A8EE090575E}"/>
              </a:ext>
            </a:extLst>
          </p:cNvPr>
          <p:cNvSpPr txBox="1">
            <a:spLocks/>
          </p:cNvSpPr>
          <p:nvPr/>
        </p:nvSpPr>
        <p:spPr bwMode="gray">
          <a:xfrm>
            <a:off x="366433" y="1707778"/>
            <a:ext cx="8411134" cy="2985402"/>
          </a:xfrm>
          <a:prstGeom prst="rect">
            <a:avLst/>
          </a:prstGeom>
          <a:noFill/>
          <a:ln>
            <a:noFill/>
          </a:ln>
        </p:spPr>
        <p:txBody>
          <a:bodyPr spcFirstLastPara="1" vert="horz" wrap="square" lIns="91425" tIns="91425" rIns="91425" bIns="91425" rtlCol="0" anchor="t" anchorCtr="0">
            <a:spAutoFit/>
          </a:bodyPr>
          <a:lst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just">
              <a:spcBef>
                <a:spcPts val="0"/>
              </a:spcBef>
              <a:buSzPct val="100000"/>
              <a:buFont typeface="Wingdings" panose="05000000000000000000" pitchFamily="2" charset="2"/>
              <a:buChar char="Ø"/>
            </a:pPr>
            <a:r>
              <a:rPr lang="en-US" sz="1400" dirty="0">
                <a:solidFill>
                  <a:schemeClr val="tx1"/>
                </a:solidFill>
                <a:latin typeface="Verdana" panose="020B0604030504040204" pitchFamily="34" charset="0"/>
                <a:ea typeface="Verdana" panose="020B060403050404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lgn="just">
              <a:spcBef>
                <a:spcPts val="0"/>
              </a:spcBef>
              <a:buSzPct val="100000"/>
              <a:buFont typeface="Wingdings" panose="05000000000000000000" pitchFamily="2" charset="2"/>
              <a:buChar char="Ø"/>
            </a:pPr>
            <a:endParaRPr lang="en-US" sz="1400" dirty="0">
              <a:solidFill>
                <a:schemeClr val="tx1"/>
              </a:solidFill>
              <a:latin typeface="Verdana" panose="020B0604030504040204" pitchFamily="34" charset="0"/>
              <a:ea typeface="Verdana" panose="020B0604030504040204" pitchFamily="34" charset="0"/>
            </a:endParaRPr>
          </a:p>
          <a:p>
            <a:pPr marL="285750" indent="-285750" algn="just">
              <a:spcBef>
                <a:spcPts val="0"/>
              </a:spcBef>
              <a:buSzPct val="100000"/>
              <a:buFont typeface="Wingdings" panose="05000000000000000000" pitchFamily="2" charset="2"/>
              <a:buChar char="Ø"/>
            </a:pPr>
            <a:r>
              <a:rPr lang="en-US" sz="1400" dirty="0">
                <a:solidFill>
                  <a:schemeClr val="tx1"/>
                </a:solidFill>
                <a:latin typeface="Verdana" panose="020B0604030504040204" pitchFamily="34" charset="0"/>
                <a:ea typeface="Verdana" panose="020B0604030504040204" pitchFamily="34" charset="0"/>
              </a:rPr>
              <a:t>Online hate, described as abusive language, aggression, cyber bullying, hatefulness and many others has been identified as a major threat on online social media platforms. Social media platforms are the most prominent grounds for such toxic behavior.</a:t>
            </a:r>
          </a:p>
          <a:p>
            <a:pPr marL="285750" indent="-285750" algn="just">
              <a:spcBef>
                <a:spcPts val="0"/>
              </a:spcBef>
              <a:buSzPct val="100000"/>
              <a:buFont typeface="Wingdings" panose="05000000000000000000" pitchFamily="2" charset="2"/>
              <a:buChar char="Ø"/>
            </a:pPr>
            <a:endParaRPr lang="en-US" sz="1400" dirty="0">
              <a:solidFill>
                <a:schemeClr val="tx1"/>
              </a:solidFill>
              <a:latin typeface="Verdana" panose="020B0604030504040204" pitchFamily="34" charset="0"/>
              <a:ea typeface="Verdana" panose="020B0604030504040204" pitchFamily="34" charset="0"/>
            </a:endParaRPr>
          </a:p>
          <a:p>
            <a:pPr marL="285750" indent="-285750" algn="just">
              <a:spcBef>
                <a:spcPts val="0"/>
              </a:spcBef>
              <a:buSzPct val="100000"/>
              <a:buFont typeface="Wingdings" panose="05000000000000000000" pitchFamily="2" charset="2"/>
              <a:buChar char="Ø"/>
            </a:pPr>
            <a:r>
              <a:rPr lang="en-US" sz="1400" dirty="0">
                <a:solidFill>
                  <a:schemeClr val="tx1"/>
                </a:solidFill>
                <a:latin typeface="Verdana" panose="020B0604030504040204" pitchFamily="34" charset="0"/>
                <a:ea typeface="Verdana" panose="020B0604030504040204" pitchFamily="34" charset="0"/>
              </a:rPr>
              <a:t>Our goal is to build a prototype of online hate and abuse comment classifier which can used to classify hate and offensive comments so that it can be controlled and restricted from spreading hatred and cyberbullying.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4" name="Google Shape;93;p14">
            <a:extLst>
              <a:ext uri="{FF2B5EF4-FFF2-40B4-BE49-F238E27FC236}">
                <a16:creationId xmlns:a16="http://schemas.microsoft.com/office/drawing/2014/main" id="{C043C2F9-1614-4231-8241-5D4A78BA83B9}"/>
              </a:ext>
            </a:extLst>
          </p:cNvPr>
          <p:cNvSpPr txBox="1">
            <a:spLocks/>
          </p:cNvSpPr>
          <p:nvPr/>
        </p:nvSpPr>
        <p:spPr bwMode="gray">
          <a:xfrm>
            <a:off x="405245" y="221061"/>
            <a:ext cx="5011882" cy="430857"/>
          </a:xfrm>
          <a:prstGeom prst="rect">
            <a:avLst/>
          </a:prstGeom>
          <a:noFill/>
          <a:ln>
            <a:noFill/>
          </a:ln>
        </p:spPr>
        <p:txBody>
          <a:bodyPr spcFirstLastPara="1" vert="horz" wrap="square" lIns="91425" tIns="91425" rIns="91425" bIns="91425" rtlCol="0" anchor="t" anchorCtr="0">
            <a:spAutoFit/>
          </a:bodyPr>
          <a:lst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solidFill>
                  <a:schemeClr val="accent1"/>
                </a:solidFill>
                <a:latin typeface="Verdana" panose="020B0604030504040204" pitchFamily="34" charset="0"/>
                <a:ea typeface="Verdana" panose="020B0604030504040204" pitchFamily="34" charset="0"/>
              </a:rPr>
              <a:t>Understanding the problem &amp; dataset</a:t>
            </a:r>
          </a:p>
        </p:txBody>
      </p:sp>
      <p:sp>
        <p:nvSpPr>
          <p:cNvPr id="3" name="TextBox 2">
            <a:extLst>
              <a:ext uri="{FF2B5EF4-FFF2-40B4-BE49-F238E27FC236}">
                <a16:creationId xmlns:a16="http://schemas.microsoft.com/office/drawing/2014/main" id="{DDD97115-782E-444B-AC76-2A23031FD3F6}"/>
              </a:ext>
            </a:extLst>
          </p:cNvPr>
          <p:cNvSpPr txBox="1"/>
          <p:nvPr/>
        </p:nvSpPr>
        <p:spPr>
          <a:xfrm>
            <a:off x="405245" y="570277"/>
            <a:ext cx="7325591" cy="1661963"/>
          </a:xfrm>
          <a:prstGeom prst="rect">
            <a:avLst/>
          </a:prstGeom>
          <a:noFill/>
          <a:ln>
            <a:no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4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just"/>
            <a:r>
              <a:rPr lang="en-US" sz="1200" dirty="0"/>
              <a:t>Difference between multi-class classification &amp; multi-label classification is that in multi-class problems the classes are mutually exclusive, whereas for multi-label problems each label represents a different classification task, but the tasks are somehow related.</a:t>
            </a:r>
          </a:p>
          <a:p>
            <a:pPr algn="just"/>
            <a:endParaRPr lang="en-US" sz="1200" dirty="0"/>
          </a:p>
          <a:p>
            <a:pPr algn="just"/>
            <a:r>
              <a:rPr lang="en-US" sz="1200" dirty="0"/>
              <a:t>For example, multi-class classification makes the assumption that each sample is assigned to one and only one label: a fruit can be either an apple or a pear but not both at the same time. Whereas, an instance of multi-label classification can be that a comment might be rude, threatening, malignant or all at once.</a:t>
            </a:r>
          </a:p>
        </p:txBody>
      </p:sp>
      <p:sp>
        <p:nvSpPr>
          <p:cNvPr id="5" name="TextBox 4">
            <a:extLst>
              <a:ext uri="{FF2B5EF4-FFF2-40B4-BE49-F238E27FC236}">
                <a16:creationId xmlns:a16="http://schemas.microsoft.com/office/drawing/2014/main" id="{F4DC866E-3229-4089-80F0-1D6501A3A3ED}"/>
              </a:ext>
            </a:extLst>
          </p:cNvPr>
          <p:cNvSpPr txBox="1"/>
          <p:nvPr/>
        </p:nvSpPr>
        <p:spPr>
          <a:xfrm>
            <a:off x="405245" y="2287658"/>
            <a:ext cx="7325591" cy="2400627"/>
          </a:xfrm>
          <a:prstGeom prst="rect">
            <a:avLst/>
          </a:prstGeom>
          <a:noFill/>
          <a:ln>
            <a:no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4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indent="0" algn="just">
              <a:buNone/>
            </a:pPr>
            <a:r>
              <a:rPr lang="en-US" sz="1200" dirty="0">
                <a:solidFill>
                  <a:schemeClr val="accent1"/>
                </a:solidFill>
              </a:rPr>
              <a:t>The data set includes following multiclass:</a:t>
            </a:r>
          </a:p>
          <a:p>
            <a:pPr marL="0" indent="0" algn="just">
              <a:buNone/>
            </a:pPr>
            <a:endParaRPr lang="en-US" sz="1200" dirty="0">
              <a:solidFill>
                <a:schemeClr val="accent1"/>
              </a:solidFill>
            </a:endParaRPr>
          </a:p>
          <a:p>
            <a:pPr algn="just"/>
            <a:r>
              <a:rPr lang="en-US" sz="1200" b="1" dirty="0">
                <a:solidFill>
                  <a:schemeClr val="accent1"/>
                </a:solidFill>
              </a:rPr>
              <a:t>Malignant</a:t>
            </a:r>
            <a:r>
              <a:rPr lang="en-US" sz="1200" dirty="0">
                <a:solidFill>
                  <a:schemeClr val="accent1"/>
                </a:solidFill>
              </a:rPr>
              <a:t>: It is the Label column, which includes values 0 and 1, denoting if the comment is malignant or not.</a:t>
            </a:r>
          </a:p>
          <a:p>
            <a:pPr algn="just"/>
            <a:r>
              <a:rPr lang="en-US" sz="1200" b="1" dirty="0">
                <a:solidFill>
                  <a:schemeClr val="accent1"/>
                </a:solidFill>
              </a:rPr>
              <a:t>Highly</a:t>
            </a:r>
            <a:r>
              <a:rPr lang="en-US" sz="1200" dirty="0">
                <a:solidFill>
                  <a:schemeClr val="accent1"/>
                </a:solidFill>
              </a:rPr>
              <a:t> </a:t>
            </a:r>
            <a:r>
              <a:rPr lang="en-US" sz="1200" b="1" dirty="0">
                <a:solidFill>
                  <a:schemeClr val="accent1"/>
                </a:solidFill>
              </a:rPr>
              <a:t>Malignant</a:t>
            </a:r>
            <a:r>
              <a:rPr lang="en-US" sz="1200" dirty="0">
                <a:solidFill>
                  <a:schemeClr val="accent1"/>
                </a:solidFill>
              </a:rPr>
              <a:t>: It denotes comments that are highly malignant and hurtful.</a:t>
            </a:r>
          </a:p>
          <a:p>
            <a:pPr algn="just"/>
            <a:r>
              <a:rPr lang="en-US" sz="1200" b="1" dirty="0">
                <a:solidFill>
                  <a:schemeClr val="accent1"/>
                </a:solidFill>
              </a:rPr>
              <a:t>Rude</a:t>
            </a:r>
            <a:r>
              <a:rPr lang="en-US" sz="1200" dirty="0">
                <a:solidFill>
                  <a:schemeClr val="accent1"/>
                </a:solidFill>
              </a:rPr>
              <a:t>: It denotes comments that are very rude and offensive.</a:t>
            </a:r>
          </a:p>
          <a:p>
            <a:pPr algn="just"/>
            <a:r>
              <a:rPr lang="en-US" sz="1200" b="1" dirty="0">
                <a:solidFill>
                  <a:schemeClr val="accent1"/>
                </a:solidFill>
              </a:rPr>
              <a:t>Threat</a:t>
            </a:r>
            <a:r>
              <a:rPr lang="en-US" sz="1200" dirty="0">
                <a:solidFill>
                  <a:schemeClr val="accent1"/>
                </a:solidFill>
              </a:rPr>
              <a:t>: It contains indication of the comments that are giving any threat to someone.</a:t>
            </a:r>
          </a:p>
          <a:p>
            <a:pPr algn="just"/>
            <a:r>
              <a:rPr lang="en-US" sz="1200" b="1" dirty="0">
                <a:solidFill>
                  <a:schemeClr val="accent1"/>
                </a:solidFill>
              </a:rPr>
              <a:t>Abuse</a:t>
            </a:r>
            <a:r>
              <a:rPr lang="en-US" sz="1200" dirty="0">
                <a:solidFill>
                  <a:schemeClr val="accent1"/>
                </a:solidFill>
              </a:rPr>
              <a:t>: It is for comments that are abusive in nature.</a:t>
            </a:r>
          </a:p>
          <a:p>
            <a:pPr algn="just"/>
            <a:r>
              <a:rPr lang="en-US" sz="1200" b="1" dirty="0">
                <a:solidFill>
                  <a:schemeClr val="accent1"/>
                </a:solidFill>
              </a:rPr>
              <a:t>Loathe</a:t>
            </a:r>
            <a:r>
              <a:rPr lang="en-US" sz="1200" dirty="0">
                <a:solidFill>
                  <a:schemeClr val="accent1"/>
                </a:solidFill>
              </a:rPr>
              <a:t>: It describes the comments which are hateful and loathing in nature.</a:t>
            </a:r>
          </a:p>
          <a:p>
            <a:pPr algn="just"/>
            <a:r>
              <a:rPr lang="en-US" sz="1200" b="1" dirty="0">
                <a:solidFill>
                  <a:schemeClr val="accent1"/>
                </a:solidFill>
              </a:rPr>
              <a:t>ID</a:t>
            </a:r>
            <a:r>
              <a:rPr lang="en-US" sz="1200" dirty="0">
                <a:solidFill>
                  <a:schemeClr val="accent1"/>
                </a:solidFill>
              </a:rPr>
              <a:t>: It includes unique Ids associated with each comment text given.</a:t>
            </a:r>
          </a:p>
          <a:p>
            <a:pPr algn="just"/>
            <a:r>
              <a:rPr lang="en-US" sz="1200" b="1" dirty="0">
                <a:solidFill>
                  <a:schemeClr val="accent1"/>
                </a:solidFill>
              </a:rPr>
              <a:t>Comment</a:t>
            </a:r>
            <a:r>
              <a:rPr lang="en-US" sz="1200" dirty="0">
                <a:solidFill>
                  <a:schemeClr val="accent1"/>
                </a:solidFill>
              </a:rPr>
              <a:t> </a:t>
            </a:r>
            <a:r>
              <a:rPr lang="en-US" sz="1200" b="1" dirty="0">
                <a:solidFill>
                  <a:schemeClr val="accent1"/>
                </a:solidFill>
              </a:rPr>
              <a:t>text</a:t>
            </a:r>
            <a:r>
              <a:rPr lang="en-US" sz="1200" dirty="0">
                <a:solidFill>
                  <a:schemeClr val="accent1"/>
                </a:solidFill>
              </a:rPr>
              <a:t>: This column contains the comments extracted from various social media platforms.</a:t>
            </a:r>
          </a:p>
        </p:txBody>
      </p:sp>
    </p:spTree>
    <p:extLst>
      <p:ext uri="{BB962C8B-B14F-4D97-AF65-F5344CB8AC3E}">
        <p14:creationId xmlns:p14="http://schemas.microsoft.com/office/powerpoint/2010/main" val="92261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8022290"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2000" dirty="0">
                <a:latin typeface="Verdana" panose="020B0604030504040204" pitchFamily="34" charset="0"/>
                <a:ea typeface="Verdana" panose="020B0604030504040204" pitchFamily="34" charset="0"/>
              </a:rPr>
              <a:t>Preprocessing Steps</a:t>
            </a:r>
            <a:endParaRPr sz="2000" dirty="0">
              <a:latin typeface="Verdana" panose="020B0604030504040204" pitchFamily="34" charset="0"/>
              <a:ea typeface="Verdana" panose="020B0604030504040204" pitchFamily="34" charset="0"/>
            </a:endParaRPr>
          </a:p>
        </p:txBody>
      </p:sp>
      <p:sp>
        <p:nvSpPr>
          <p:cNvPr id="3" name="Google Shape;93;p14">
            <a:extLst>
              <a:ext uri="{FF2B5EF4-FFF2-40B4-BE49-F238E27FC236}">
                <a16:creationId xmlns:a16="http://schemas.microsoft.com/office/drawing/2014/main" id="{EEAB1906-159E-4A9E-B043-B558EE676BF2}"/>
              </a:ext>
            </a:extLst>
          </p:cNvPr>
          <p:cNvSpPr txBox="1">
            <a:spLocks/>
          </p:cNvSpPr>
          <p:nvPr/>
        </p:nvSpPr>
        <p:spPr bwMode="gray">
          <a:xfrm>
            <a:off x="223557" y="1643764"/>
            <a:ext cx="8696885" cy="1846629"/>
          </a:xfrm>
          <a:prstGeom prst="rect">
            <a:avLst/>
          </a:prstGeom>
          <a:noFill/>
          <a:ln>
            <a:noFill/>
          </a:ln>
        </p:spPr>
        <p:txBody>
          <a:bodyPr spcFirstLastPara="1" vert="horz" wrap="square" lIns="91425" tIns="91425" rIns="91425" bIns="91425" rtlCol="0" anchor="t" anchorCtr="0">
            <a:spAutoFit/>
          </a:bodyPr>
          <a:lst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50000"/>
              </a:lnSpc>
              <a:spcBef>
                <a:spcPts val="0"/>
              </a:spcBef>
              <a:buSzPct val="100000"/>
              <a:buFont typeface="+mj-lt"/>
              <a:buAutoNum type="arabicPeriod"/>
            </a:pPr>
            <a:r>
              <a:rPr lang="en-US" sz="1200" dirty="0">
                <a:solidFill>
                  <a:schemeClr val="tx1"/>
                </a:solidFill>
                <a:latin typeface="Verdana" panose="020B0604030504040204" pitchFamily="34" charset="0"/>
                <a:ea typeface="Verdana" panose="020B0604030504040204" pitchFamily="34" charset="0"/>
              </a:rPr>
              <a:t>Convert the text to lowercase </a:t>
            </a:r>
          </a:p>
          <a:p>
            <a:pPr marL="285750" indent="-285750">
              <a:lnSpc>
                <a:spcPct val="150000"/>
              </a:lnSpc>
              <a:spcBef>
                <a:spcPts val="0"/>
              </a:spcBef>
              <a:buSzPct val="100000"/>
              <a:buFont typeface="+mj-lt"/>
              <a:buAutoNum type="arabicPeriod"/>
            </a:pPr>
            <a:r>
              <a:rPr lang="en-US" sz="1200" dirty="0">
                <a:solidFill>
                  <a:schemeClr val="tx1"/>
                </a:solidFill>
                <a:latin typeface="Verdana" panose="020B0604030504040204" pitchFamily="34" charset="0"/>
                <a:ea typeface="Verdana" panose="020B0604030504040204" pitchFamily="34" charset="0"/>
              </a:rPr>
              <a:t>Remove the punctuations, digits and special characters </a:t>
            </a:r>
          </a:p>
          <a:p>
            <a:pPr marL="285750" indent="-285750">
              <a:lnSpc>
                <a:spcPct val="150000"/>
              </a:lnSpc>
              <a:spcBef>
                <a:spcPts val="0"/>
              </a:spcBef>
              <a:buSzPct val="100000"/>
              <a:buFont typeface="+mj-lt"/>
              <a:buAutoNum type="arabicPeriod"/>
            </a:pPr>
            <a:r>
              <a:rPr lang="en-US" sz="1200" dirty="0">
                <a:solidFill>
                  <a:schemeClr val="tx1"/>
                </a:solidFill>
                <a:latin typeface="Verdana" panose="020B0604030504040204" pitchFamily="34" charset="0"/>
                <a:ea typeface="Verdana" panose="020B0604030504040204" pitchFamily="34" charset="0"/>
              </a:rPr>
              <a:t>Tokenize the text, filter out the adjectives used in the review and create a new column in data frame </a:t>
            </a:r>
          </a:p>
          <a:p>
            <a:pPr marL="285750" indent="-285750">
              <a:lnSpc>
                <a:spcPct val="150000"/>
              </a:lnSpc>
              <a:spcBef>
                <a:spcPts val="0"/>
              </a:spcBef>
              <a:buSzPct val="100000"/>
              <a:buFont typeface="+mj-lt"/>
              <a:buAutoNum type="arabicPeriod"/>
            </a:pPr>
            <a:r>
              <a:rPr lang="en-US" sz="1200" dirty="0">
                <a:solidFill>
                  <a:schemeClr val="tx1"/>
                </a:solidFill>
                <a:latin typeface="Verdana" panose="020B0604030504040204" pitchFamily="34" charset="0"/>
                <a:ea typeface="Verdana" panose="020B0604030504040204" pitchFamily="34" charset="0"/>
              </a:rPr>
              <a:t>Remove the stop words</a:t>
            </a:r>
          </a:p>
          <a:p>
            <a:pPr marL="285750" indent="-285750">
              <a:lnSpc>
                <a:spcPct val="150000"/>
              </a:lnSpc>
              <a:spcBef>
                <a:spcPts val="0"/>
              </a:spcBef>
              <a:buSzPct val="100000"/>
              <a:buFont typeface="+mj-lt"/>
              <a:buAutoNum type="arabicPeriod"/>
            </a:pPr>
            <a:r>
              <a:rPr lang="en-US" sz="1200" dirty="0">
                <a:solidFill>
                  <a:schemeClr val="tx1"/>
                </a:solidFill>
                <a:latin typeface="Verdana" panose="020B0604030504040204" pitchFamily="34" charset="0"/>
                <a:ea typeface="Verdana" panose="020B0604030504040204" pitchFamily="34" charset="0"/>
              </a:rPr>
              <a:t>Stemming and Lemmatization</a:t>
            </a:r>
          </a:p>
          <a:p>
            <a:pPr marL="285750" indent="-285750">
              <a:lnSpc>
                <a:spcPct val="150000"/>
              </a:lnSpc>
              <a:spcBef>
                <a:spcPts val="0"/>
              </a:spcBef>
              <a:buSzPct val="100000"/>
              <a:buFont typeface="+mj-lt"/>
              <a:buAutoNum type="arabicPeriod"/>
            </a:pPr>
            <a:r>
              <a:rPr lang="en-US" sz="1200" dirty="0">
                <a:solidFill>
                  <a:schemeClr val="tx1"/>
                </a:solidFill>
                <a:latin typeface="Verdana" panose="020B0604030504040204" pitchFamily="34" charset="0"/>
                <a:ea typeface="Verdana" panose="020B0604030504040204" pitchFamily="34" charset="0"/>
              </a:rPr>
              <a:t>Applying Text Vectorization to convert text into numeric</a:t>
            </a:r>
          </a:p>
        </p:txBody>
      </p:sp>
    </p:spTree>
    <p:extLst>
      <p:ext uri="{BB962C8B-B14F-4D97-AF65-F5344CB8AC3E}">
        <p14:creationId xmlns:p14="http://schemas.microsoft.com/office/powerpoint/2010/main" val="164537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3860425"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2000" dirty="0">
                <a:latin typeface="Verdana" panose="020B0604030504040204" pitchFamily="34" charset="0"/>
                <a:ea typeface="Verdana" panose="020B0604030504040204" pitchFamily="34" charset="0"/>
              </a:rPr>
              <a:t>Visualizations</a:t>
            </a:r>
            <a:endParaRPr sz="20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EF20B2F7-9E68-4702-98B5-450927EF09D1}"/>
              </a:ext>
            </a:extLst>
          </p:cNvPr>
          <p:cNvSpPr txBox="1"/>
          <p:nvPr/>
        </p:nvSpPr>
        <p:spPr>
          <a:xfrm>
            <a:off x="2983264" y="2046906"/>
            <a:ext cx="3177472" cy="1600438"/>
          </a:xfrm>
          <a:prstGeom prst="rect">
            <a:avLst/>
          </a:prstGeom>
          <a:noFill/>
          <a:ln>
            <a:solidFill>
              <a:schemeClr val="tx1"/>
            </a:solidFill>
          </a:ln>
        </p:spPr>
        <p:txBody>
          <a:bodyPr wrap="none" rtlCol="0">
            <a:spAutoFit/>
          </a:bodyPr>
          <a:lstStyle/>
          <a:p>
            <a:pPr algn="ctr"/>
            <a:r>
              <a:rPr lang="en-US" sz="1400" dirty="0">
                <a:latin typeface="Verdana" panose="020B0604030504040204" pitchFamily="34" charset="0"/>
                <a:ea typeface="Verdana" panose="020B0604030504040204" pitchFamily="34" charset="0"/>
              </a:rPr>
              <a:t>Plots used for Data Visualization:</a:t>
            </a:r>
          </a:p>
          <a:p>
            <a:pPr algn="ctr"/>
            <a:endParaRPr lang="en-US" sz="1400" dirty="0">
              <a:latin typeface="Verdana" panose="020B0604030504040204" pitchFamily="34" charset="0"/>
              <a:ea typeface="Verdana" panose="020B0604030504040204" pitchFamily="34" charset="0"/>
            </a:endParaRPr>
          </a:p>
          <a:p>
            <a:pPr algn="ctr"/>
            <a:r>
              <a:rPr lang="en-US" sz="1400" b="1" dirty="0">
                <a:solidFill>
                  <a:schemeClr val="accent1"/>
                </a:solidFill>
                <a:latin typeface="Verdana" panose="020B0604030504040204" pitchFamily="34" charset="0"/>
                <a:ea typeface="Verdana" panose="020B0604030504040204" pitchFamily="34" charset="0"/>
              </a:rPr>
              <a:t>Distribution plots</a:t>
            </a:r>
          </a:p>
          <a:p>
            <a:pPr algn="ctr"/>
            <a:r>
              <a:rPr lang="en-US" sz="1400" b="1" dirty="0">
                <a:solidFill>
                  <a:schemeClr val="accent1"/>
                </a:solidFill>
                <a:latin typeface="Verdana" panose="020B0604030504040204" pitchFamily="34" charset="0"/>
                <a:ea typeface="Verdana" panose="020B0604030504040204" pitchFamily="34" charset="0"/>
              </a:rPr>
              <a:t>Count plots</a:t>
            </a:r>
          </a:p>
          <a:p>
            <a:pPr algn="ctr"/>
            <a:r>
              <a:rPr lang="en-US" sz="1400" b="1" dirty="0">
                <a:solidFill>
                  <a:schemeClr val="accent1"/>
                </a:solidFill>
                <a:latin typeface="Verdana" panose="020B0604030504040204" pitchFamily="34" charset="0"/>
                <a:ea typeface="Verdana" panose="020B0604030504040204" pitchFamily="34" charset="0"/>
              </a:rPr>
              <a:t>Bar plots</a:t>
            </a:r>
          </a:p>
          <a:p>
            <a:pPr algn="ctr"/>
            <a:r>
              <a:rPr lang="en-US" sz="1400" b="1" dirty="0">
                <a:solidFill>
                  <a:schemeClr val="accent1"/>
                </a:solidFill>
                <a:latin typeface="Verdana" panose="020B0604030504040204" pitchFamily="34" charset="0"/>
                <a:ea typeface="Verdana" panose="020B0604030504040204" pitchFamily="34" charset="0"/>
              </a:rPr>
              <a:t>Word Clouds</a:t>
            </a:r>
          </a:p>
          <a:p>
            <a:pPr algn="ctr"/>
            <a:r>
              <a:rPr lang="en-US" sz="1400" b="1" dirty="0">
                <a:solidFill>
                  <a:schemeClr val="accent1"/>
                </a:solidFill>
                <a:latin typeface="Verdana" panose="020B0604030504040204" pitchFamily="34" charset="0"/>
                <a:ea typeface="Verdana" panose="020B0604030504040204" pitchFamily="34" charset="0"/>
              </a:rPr>
              <a:t>Heatmaps</a:t>
            </a:r>
          </a:p>
        </p:txBody>
      </p:sp>
    </p:spTree>
    <p:extLst>
      <p:ext uri="{BB962C8B-B14F-4D97-AF65-F5344CB8AC3E}">
        <p14:creationId xmlns:p14="http://schemas.microsoft.com/office/powerpoint/2010/main" val="362738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5567082" cy="530225"/>
          </a:xfrm>
          <a:prstGeom prst="rect">
            <a:avLst/>
          </a:prstGeom>
          <a:noFill/>
          <a:ln>
            <a:noFill/>
          </a:ln>
        </p:spPr>
        <p:txBody>
          <a:bodyPr spcFirstLastPara="1" wrap="square" lIns="91425" tIns="91425" rIns="91425" bIns="91425" anchor="t" anchorCtr="0">
            <a:noAutofit/>
          </a:bodyPr>
          <a:lstStyle/>
          <a:p>
            <a:r>
              <a:rPr lang="en-US" sz="2000" b="1" dirty="0">
                <a:solidFill>
                  <a:schemeClr val="accent1"/>
                </a:solidFill>
                <a:latin typeface="Verdana" panose="020B0604030504040204" pitchFamily="34" charset="0"/>
                <a:ea typeface="Verdana" panose="020B0604030504040204" pitchFamily="34" charset="0"/>
              </a:rPr>
              <a:t>Distribution of Length of comments</a:t>
            </a:r>
          </a:p>
        </p:txBody>
      </p:sp>
      <p:sp>
        <p:nvSpPr>
          <p:cNvPr id="4" name="TextBox 3">
            <a:extLst>
              <a:ext uri="{FF2B5EF4-FFF2-40B4-BE49-F238E27FC236}">
                <a16:creationId xmlns:a16="http://schemas.microsoft.com/office/drawing/2014/main" id="{3A4B7D1A-AB81-4EEF-8B01-BDA408DEAB66}"/>
              </a:ext>
            </a:extLst>
          </p:cNvPr>
          <p:cNvSpPr txBox="1"/>
          <p:nvPr/>
        </p:nvSpPr>
        <p:spPr>
          <a:xfrm>
            <a:off x="2113882" y="4111423"/>
            <a:ext cx="4916236" cy="369302"/>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4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1200" dirty="0"/>
              <a:t>Most of the comments’ length was less than 1000 words.</a:t>
            </a:r>
          </a:p>
        </p:txBody>
      </p:sp>
      <p:sp>
        <p:nvSpPr>
          <p:cNvPr id="2" name="TextBox 1">
            <a:extLst>
              <a:ext uri="{FF2B5EF4-FFF2-40B4-BE49-F238E27FC236}">
                <a16:creationId xmlns:a16="http://schemas.microsoft.com/office/drawing/2014/main" id="{7C8A06C0-C4B5-46C8-A7AC-3344116A1B5C}"/>
              </a:ext>
            </a:extLst>
          </p:cNvPr>
          <p:cNvSpPr txBox="1"/>
          <p:nvPr/>
        </p:nvSpPr>
        <p:spPr>
          <a:xfrm>
            <a:off x="3755109" y="3611329"/>
            <a:ext cx="1797287" cy="276999"/>
          </a:xfrm>
          <a:prstGeom prst="rect">
            <a:avLst/>
          </a:prstGeom>
          <a:solidFill>
            <a:srgbClr val="B31166"/>
          </a:solidFill>
        </p:spPr>
        <p:txBody>
          <a:bodyPr wrap="none" rtlCol="0">
            <a:spAutoFit/>
          </a:bodyPr>
          <a:lstStyle/>
          <a:p>
            <a:r>
              <a:rPr lang="en-US" sz="1200" b="1" dirty="0">
                <a:solidFill>
                  <a:schemeClr val="bg1"/>
                </a:solidFill>
              </a:rPr>
              <a:t>From uncleaned data</a:t>
            </a:r>
          </a:p>
        </p:txBody>
      </p:sp>
      <p:pic>
        <p:nvPicPr>
          <p:cNvPr id="6" name="Picture 5">
            <a:extLst>
              <a:ext uri="{FF2B5EF4-FFF2-40B4-BE49-F238E27FC236}">
                <a16:creationId xmlns:a16="http://schemas.microsoft.com/office/drawing/2014/main" id="{8FDD5EFB-F716-4C72-AC85-435FB52E71C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770" y="902264"/>
            <a:ext cx="5320175" cy="2679844"/>
          </a:xfrm>
          <a:prstGeom prst="rect">
            <a:avLst/>
          </a:prstGeom>
          <a:noFill/>
          <a:ln>
            <a:solidFill>
              <a:schemeClr val="accent1"/>
            </a:solidFill>
          </a:ln>
        </p:spPr>
      </p:pic>
    </p:spTree>
    <p:extLst>
      <p:ext uri="{BB962C8B-B14F-4D97-AF65-F5344CB8AC3E}">
        <p14:creationId xmlns:p14="http://schemas.microsoft.com/office/powerpoint/2010/main" val="3126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r>
              <a:rPr lang="en-US" sz="2000" b="1" dirty="0">
                <a:solidFill>
                  <a:schemeClr val="accent1"/>
                </a:solidFill>
                <a:latin typeface="Verdana" panose="020B0604030504040204" pitchFamily="34" charset="0"/>
                <a:ea typeface="Verdana" panose="020B0604030504040204" pitchFamily="34" charset="0"/>
              </a:rPr>
              <a:t>Multiclass Count:</a:t>
            </a:r>
          </a:p>
        </p:txBody>
      </p:sp>
      <p:sp>
        <p:nvSpPr>
          <p:cNvPr id="7" name="TextBox 6">
            <a:extLst>
              <a:ext uri="{FF2B5EF4-FFF2-40B4-BE49-F238E27FC236}">
                <a16:creationId xmlns:a16="http://schemas.microsoft.com/office/drawing/2014/main" id="{EF899CAE-6598-49A3-8C27-84A02F1C33CF}"/>
              </a:ext>
            </a:extLst>
          </p:cNvPr>
          <p:cNvSpPr txBox="1"/>
          <p:nvPr/>
        </p:nvSpPr>
        <p:spPr>
          <a:xfrm>
            <a:off x="662373" y="4272474"/>
            <a:ext cx="7819253" cy="553968"/>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Out of total Negative comments the maximum negative comments come with Malignant(43.6%) in nature followed by rude(24.1%) categories.</a:t>
            </a:r>
          </a:p>
        </p:txBody>
      </p:sp>
      <p:pic>
        <p:nvPicPr>
          <p:cNvPr id="5" name="Picture 4">
            <a:extLst>
              <a:ext uri="{FF2B5EF4-FFF2-40B4-BE49-F238E27FC236}">
                <a16:creationId xmlns:a16="http://schemas.microsoft.com/office/drawing/2014/main" id="{FFF00887-22AA-4EFE-88C6-AFB55CD36D6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0960" y="985682"/>
            <a:ext cx="5018405" cy="2991485"/>
          </a:xfrm>
          <a:prstGeom prst="rect">
            <a:avLst/>
          </a:prstGeom>
          <a:noFill/>
          <a:ln>
            <a:solidFill>
              <a:schemeClr val="accent1"/>
            </a:solidFill>
          </a:ln>
        </p:spPr>
      </p:pic>
      <p:pic>
        <p:nvPicPr>
          <p:cNvPr id="6" name="Picture 5">
            <a:extLst>
              <a:ext uri="{FF2B5EF4-FFF2-40B4-BE49-F238E27FC236}">
                <a16:creationId xmlns:a16="http://schemas.microsoft.com/office/drawing/2014/main" id="{316B67AA-F34A-487C-BA01-5A2AF5673748}"/>
              </a:ext>
            </a:extLst>
          </p:cNvPr>
          <p:cNvPicPr/>
          <p:nvPr/>
        </p:nvPicPr>
        <p:blipFill rotWithShape="1">
          <a:blip r:embed="rId4">
            <a:extLst>
              <a:ext uri="{28A0092B-C50C-407E-A947-70E740481C1C}">
                <a14:useLocalDpi xmlns:a14="http://schemas.microsoft.com/office/drawing/2010/main" val="0"/>
              </a:ext>
            </a:extLst>
          </a:blip>
          <a:srcRect t="5715" b="5687"/>
          <a:stretch/>
        </p:blipFill>
        <p:spPr bwMode="auto">
          <a:xfrm>
            <a:off x="5313219" y="1094507"/>
            <a:ext cx="3470564" cy="2773837"/>
          </a:xfrm>
          <a:prstGeom prst="rect">
            <a:avLst/>
          </a:prstGeom>
          <a:noFill/>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5604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r>
              <a:rPr lang="en-US" sz="2000" b="1" dirty="0">
                <a:solidFill>
                  <a:schemeClr val="accent1"/>
                </a:solidFill>
                <a:latin typeface="Verdana" panose="020B0604030504040204" pitchFamily="34" charset="0"/>
                <a:ea typeface="Verdana" panose="020B0604030504040204" pitchFamily="34" charset="0"/>
              </a:rPr>
              <a:t>Word Clouds</a:t>
            </a:r>
          </a:p>
        </p:txBody>
      </p:sp>
      <p:sp>
        <p:nvSpPr>
          <p:cNvPr id="7" name="TextBox 6">
            <a:extLst>
              <a:ext uri="{FF2B5EF4-FFF2-40B4-BE49-F238E27FC236}">
                <a16:creationId xmlns:a16="http://schemas.microsoft.com/office/drawing/2014/main" id="{EF899CAE-6598-49A3-8C27-84A02F1C33CF}"/>
              </a:ext>
            </a:extLst>
          </p:cNvPr>
          <p:cNvSpPr txBox="1"/>
          <p:nvPr/>
        </p:nvSpPr>
        <p:spPr>
          <a:xfrm>
            <a:off x="680046" y="4483478"/>
            <a:ext cx="7676331" cy="553968"/>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negative comments include words like edits, hey, die, bitch, suck, white, crow, absurd, Taliban, fuck/fucking, gay, cocksucker, </a:t>
            </a:r>
            <a:r>
              <a:rPr lang="en-US" dirty="0" err="1"/>
              <a:t>jew</a:t>
            </a:r>
            <a:r>
              <a:rPr lang="en-US" dirty="0"/>
              <a:t>, kill, hate, </a:t>
            </a:r>
            <a:r>
              <a:rPr lang="en-US" dirty="0" err="1"/>
              <a:t>fagget</a:t>
            </a:r>
            <a:r>
              <a:rPr lang="en-US" dirty="0"/>
              <a:t>, piss &amp; shit.</a:t>
            </a:r>
          </a:p>
        </p:txBody>
      </p:sp>
      <p:grpSp>
        <p:nvGrpSpPr>
          <p:cNvPr id="2" name="Group 1">
            <a:extLst>
              <a:ext uri="{FF2B5EF4-FFF2-40B4-BE49-F238E27FC236}">
                <a16:creationId xmlns:a16="http://schemas.microsoft.com/office/drawing/2014/main" id="{D4337658-97EB-4E25-9E16-799CF1664CA7}"/>
              </a:ext>
            </a:extLst>
          </p:cNvPr>
          <p:cNvGrpSpPr/>
          <p:nvPr/>
        </p:nvGrpSpPr>
        <p:grpSpPr>
          <a:xfrm>
            <a:off x="736193" y="797206"/>
            <a:ext cx="7620184" cy="3536383"/>
            <a:chOff x="455938" y="721542"/>
            <a:chExt cx="7620184" cy="3536383"/>
          </a:xfrm>
        </p:grpSpPr>
        <p:pic>
          <p:nvPicPr>
            <p:cNvPr id="6" name="Picture 5">
              <a:extLst>
                <a:ext uri="{FF2B5EF4-FFF2-40B4-BE49-F238E27FC236}">
                  <a16:creationId xmlns:a16="http://schemas.microsoft.com/office/drawing/2014/main" id="{9DF3C1D9-9114-49B9-815B-07B58B6E55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938" y="721542"/>
              <a:ext cx="2448000" cy="1729373"/>
            </a:xfrm>
            <a:prstGeom prst="rect">
              <a:avLst/>
            </a:prstGeom>
            <a:noFill/>
            <a:ln>
              <a:noFill/>
            </a:ln>
          </p:spPr>
        </p:pic>
        <p:pic>
          <p:nvPicPr>
            <p:cNvPr id="8" name="Picture 7">
              <a:extLst>
                <a:ext uri="{FF2B5EF4-FFF2-40B4-BE49-F238E27FC236}">
                  <a16:creationId xmlns:a16="http://schemas.microsoft.com/office/drawing/2014/main" id="{D58B493D-D47F-4E6D-ACFF-10170E8070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2029" y="721542"/>
              <a:ext cx="2448000" cy="1729373"/>
            </a:xfrm>
            <a:prstGeom prst="rect">
              <a:avLst/>
            </a:prstGeom>
            <a:noFill/>
            <a:ln>
              <a:noFill/>
            </a:ln>
          </p:spPr>
        </p:pic>
        <p:pic>
          <p:nvPicPr>
            <p:cNvPr id="9" name="Picture 8">
              <a:extLst>
                <a:ext uri="{FF2B5EF4-FFF2-40B4-BE49-F238E27FC236}">
                  <a16:creationId xmlns:a16="http://schemas.microsoft.com/office/drawing/2014/main" id="{FF6EC194-B22F-4EF4-9874-648533B83A1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28122" y="721542"/>
              <a:ext cx="2448000" cy="1729375"/>
            </a:xfrm>
            <a:prstGeom prst="rect">
              <a:avLst/>
            </a:prstGeom>
            <a:noFill/>
            <a:ln>
              <a:noFill/>
            </a:ln>
          </p:spPr>
        </p:pic>
        <p:pic>
          <p:nvPicPr>
            <p:cNvPr id="10" name="Picture 9">
              <a:extLst>
                <a:ext uri="{FF2B5EF4-FFF2-40B4-BE49-F238E27FC236}">
                  <a16:creationId xmlns:a16="http://schemas.microsoft.com/office/drawing/2014/main" id="{0C26AF17-9D9A-4FAC-9409-F13F3773A9E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5938" y="2528552"/>
              <a:ext cx="2448000" cy="1729373"/>
            </a:xfrm>
            <a:prstGeom prst="rect">
              <a:avLst/>
            </a:prstGeom>
            <a:noFill/>
            <a:ln>
              <a:noFill/>
            </a:ln>
          </p:spPr>
        </p:pic>
        <p:pic>
          <p:nvPicPr>
            <p:cNvPr id="11" name="Picture 10">
              <a:extLst>
                <a:ext uri="{FF2B5EF4-FFF2-40B4-BE49-F238E27FC236}">
                  <a16:creationId xmlns:a16="http://schemas.microsoft.com/office/drawing/2014/main" id="{CA7A2DA6-1023-401C-BE43-14FFC47AB22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42029" y="2528552"/>
              <a:ext cx="2448000" cy="1729373"/>
            </a:xfrm>
            <a:prstGeom prst="rect">
              <a:avLst/>
            </a:prstGeom>
            <a:noFill/>
            <a:ln>
              <a:noFill/>
            </a:ln>
          </p:spPr>
        </p:pic>
        <p:pic>
          <p:nvPicPr>
            <p:cNvPr id="12" name="Picture 11">
              <a:extLst>
                <a:ext uri="{FF2B5EF4-FFF2-40B4-BE49-F238E27FC236}">
                  <a16:creationId xmlns:a16="http://schemas.microsoft.com/office/drawing/2014/main" id="{EB1A2310-6B53-4203-98FD-888653B6486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628122" y="2528552"/>
              <a:ext cx="2448000" cy="1729373"/>
            </a:xfrm>
            <a:prstGeom prst="rect">
              <a:avLst/>
            </a:prstGeom>
            <a:noFill/>
            <a:ln>
              <a:noFill/>
            </a:ln>
          </p:spPr>
        </p:pic>
      </p:grpSp>
    </p:spTree>
    <p:extLst>
      <p:ext uri="{BB962C8B-B14F-4D97-AF65-F5344CB8AC3E}">
        <p14:creationId xmlns:p14="http://schemas.microsoft.com/office/powerpoint/2010/main" val="270471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8022290"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latin typeface="Verdana" panose="020B0604030504040204" pitchFamily="34" charset="0"/>
                <a:ea typeface="Verdana" panose="020B0604030504040204" pitchFamily="34" charset="0"/>
              </a:rPr>
              <a:t>Finalized Model</a:t>
            </a:r>
            <a:endParaRPr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FA281B07-9947-4937-8E87-3E2411FA94A2}"/>
              </a:ext>
            </a:extLst>
          </p:cNvPr>
          <p:cNvSpPr txBox="1"/>
          <p:nvPr/>
        </p:nvSpPr>
        <p:spPr>
          <a:xfrm>
            <a:off x="114302" y="4020889"/>
            <a:ext cx="4658590" cy="692467"/>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indent="0">
              <a:buNone/>
            </a:pPr>
            <a:r>
              <a:rPr lang="en-US" sz="1100" dirty="0"/>
              <a:t>We selected Logistic Regressor for the following reasons:</a:t>
            </a:r>
          </a:p>
          <a:p>
            <a:r>
              <a:rPr lang="en-US" sz="1100" dirty="0"/>
              <a:t>Maximum ACCURACY with high Precision value.</a:t>
            </a:r>
          </a:p>
          <a:p>
            <a:r>
              <a:rPr lang="en-US" sz="1100" dirty="0"/>
              <a:t>Minimum hamming loss.</a:t>
            </a:r>
          </a:p>
        </p:txBody>
      </p:sp>
      <p:pic>
        <p:nvPicPr>
          <p:cNvPr id="3" name="Picture 2">
            <a:extLst>
              <a:ext uri="{FF2B5EF4-FFF2-40B4-BE49-F238E27FC236}">
                <a16:creationId xmlns:a16="http://schemas.microsoft.com/office/drawing/2014/main" id="{F900637B-22AF-4E5F-A275-A7A2CCE62563}"/>
              </a:ext>
            </a:extLst>
          </p:cNvPr>
          <p:cNvPicPr>
            <a:picLocks noChangeAspect="1"/>
          </p:cNvPicPr>
          <p:nvPr/>
        </p:nvPicPr>
        <p:blipFill>
          <a:blip r:embed="rId3"/>
          <a:stretch>
            <a:fillRect/>
          </a:stretch>
        </p:blipFill>
        <p:spPr>
          <a:xfrm>
            <a:off x="379377" y="2193810"/>
            <a:ext cx="4330016" cy="1564700"/>
          </a:xfrm>
          <a:prstGeom prst="rect">
            <a:avLst/>
          </a:prstGeom>
          <a:ln>
            <a:solidFill>
              <a:schemeClr val="accent1"/>
            </a:solidFill>
          </a:ln>
        </p:spPr>
      </p:pic>
      <p:grpSp>
        <p:nvGrpSpPr>
          <p:cNvPr id="8" name="Group 7">
            <a:extLst>
              <a:ext uri="{FF2B5EF4-FFF2-40B4-BE49-F238E27FC236}">
                <a16:creationId xmlns:a16="http://schemas.microsoft.com/office/drawing/2014/main" id="{A6FB40A9-6DBD-4822-ABB2-FBA308E1075C}"/>
              </a:ext>
            </a:extLst>
          </p:cNvPr>
          <p:cNvGrpSpPr>
            <a:grpSpLocks noChangeAspect="1"/>
          </p:cNvGrpSpPr>
          <p:nvPr/>
        </p:nvGrpSpPr>
        <p:grpSpPr>
          <a:xfrm>
            <a:off x="5006864" y="2193554"/>
            <a:ext cx="4022834" cy="2668298"/>
            <a:chOff x="0" y="0"/>
            <a:chExt cx="5701413" cy="3781425"/>
          </a:xfrm>
        </p:grpSpPr>
        <p:pic>
          <p:nvPicPr>
            <p:cNvPr id="11" name="Picture 10">
              <a:extLst>
                <a:ext uri="{FF2B5EF4-FFF2-40B4-BE49-F238E27FC236}">
                  <a16:creationId xmlns:a16="http://schemas.microsoft.com/office/drawing/2014/main" id="{591BC599-64EB-4720-BAAA-A0F1B9B86C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973" y="118973"/>
              <a:ext cx="3978275" cy="3599815"/>
            </a:xfrm>
            <a:prstGeom prst="rect">
              <a:avLst/>
            </a:prstGeom>
          </p:spPr>
        </p:pic>
        <p:pic>
          <p:nvPicPr>
            <p:cNvPr id="12" name="Picture 11">
              <a:extLst>
                <a:ext uri="{FF2B5EF4-FFF2-40B4-BE49-F238E27FC236}">
                  <a16:creationId xmlns:a16="http://schemas.microsoft.com/office/drawing/2014/main" id="{8E7DADFA-59CB-45DB-B3E7-67759B4132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1893" y="1223154"/>
              <a:ext cx="3779520" cy="1930400"/>
            </a:xfrm>
            <a:prstGeom prst="rect">
              <a:avLst/>
            </a:prstGeom>
          </p:spPr>
        </p:pic>
        <p:sp>
          <p:nvSpPr>
            <p:cNvPr id="13" name="Rectangle 12">
              <a:extLst>
                <a:ext uri="{FF2B5EF4-FFF2-40B4-BE49-F238E27FC236}">
                  <a16:creationId xmlns:a16="http://schemas.microsoft.com/office/drawing/2014/main" id="{731CE5C1-84E1-449A-A5D9-3CBF31EFB089}"/>
                </a:ext>
              </a:extLst>
            </p:cNvPr>
            <p:cNvSpPr/>
            <p:nvPr/>
          </p:nvSpPr>
          <p:spPr>
            <a:xfrm>
              <a:off x="0" y="0"/>
              <a:ext cx="5362258" cy="3781425"/>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4" name="Straight Connector 13">
              <a:extLst>
                <a:ext uri="{FF2B5EF4-FFF2-40B4-BE49-F238E27FC236}">
                  <a16:creationId xmlns:a16="http://schemas.microsoft.com/office/drawing/2014/main" id="{757455DB-AA0F-4980-B026-C335ABD20DE8}"/>
                </a:ext>
              </a:extLst>
            </p:cNvPr>
            <p:cNvCxnSpPr/>
            <p:nvPr/>
          </p:nvCxnSpPr>
          <p:spPr>
            <a:xfrm>
              <a:off x="1663101" y="1249033"/>
              <a:ext cx="0" cy="23526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5BD2D5AF-F149-4F85-8AE1-D2F00A9E1F98}"/>
              </a:ext>
            </a:extLst>
          </p:cNvPr>
          <p:cNvSpPr txBox="1"/>
          <p:nvPr/>
        </p:nvSpPr>
        <p:spPr>
          <a:xfrm>
            <a:off x="1379139" y="1865252"/>
            <a:ext cx="2128916" cy="307777"/>
          </a:xfrm>
          <a:prstGeom prst="rect">
            <a:avLst/>
          </a:prstGeom>
          <a:solidFill>
            <a:srgbClr val="582C5C"/>
          </a:solidFill>
          <a:ln>
            <a:noFill/>
          </a:ln>
        </p:spPr>
        <p:txBody>
          <a:bodyPr wrap="none" rtlCol="0">
            <a:spAutoFit/>
          </a:bodyPr>
          <a:lstStyle/>
          <a:p>
            <a:r>
              <a:rPr lang="en-US" sz="1400" dirty="0">
                <a:solidFill>
                  <a:schemeClr val="bg1"/>
                </a:solidFill>
                <a:latin typeface="Verdana" panose="020B0604030504040204" pitchFamily="34" charset="0"/>
                <a:ea typeface="Verdana" panose="020B0604030504040204" pitchFamily="34" charset="0"/>
              </a:rPr>
              <a:t>Model Selection Table</a:t>
            </a:r>
          </a:p>
        </p:txBody>
      </p:sp>
      <p:sp>
        <p:nvSpPr>
          <p:cNvPr id="15" name="TextBox 14">
            <a:extLst>
              <a:ext uri="{FF2B5EF4-FFF2-40B4-BE49-F238E27FC236}">
                <a16:creationId xmlns:a16="http://schemas.microsoft.com/office/drawing/2014/main" id="{B38E1B41-3656-4475-BEE3-CC83AAB96827}"/>
              </a:ext>
            </a:extLst>
          </p:cNvPr>
          <p:cNvSpPr txBox="1"/>
          <p:nvPr/>
        </p:nvSpPr>
        <p:spPr>
          <a:xfrm>
            <a:off x="5439704" y="1862359"/>
            <a:ext cx="2917850" cy="307777"/>
          </a:xfrm>
          <a:prstGeom prst="rect">
            <a:avLst/>
          </a:prstGeom>
          <a:solidFill>
            <a:srgbClr val="582C5C"/>
          </a:solidFill>
          <a:ln>
            <a:noFill/>
          </a:ln>
        </p:spPr>
        <p:txBody>
          <a:bodyPr wrap="none" rtlCol="0">
            <a:spAutoFit/>
          </a:bodyPr>
          <a:lstStyle/>
          <a:p>
            <a:r>
              <a:rPr lang="en-US" sz="1400" dirty="0">
                <a:solidFill>
                  <a:schemeClr val="bg1"/>
                </a:solidFill>
                <a:latin typeface="Verdana" panose="020B0604030504040204" pitchFamily="34" charset="0"/>
                <a:ea typeface="Verdana" panose="020B0604030504040204" pitchFamily="34" charset="0"/>
              </a:rPr>
              <a:t>Hyper parameter tuned model</a:t>
            </a:r>
          </a:p>
        </p:txBody>
      </p:sp>
    </p:spTree>
    <p:extLst>
      <p:ext uri="{BB962C8B-B14F-4D97-AF65-F5344CB8AC3E}">
        <p14:creationId xmlns:p14="http://schemas.microsoft.com/office/powerpoint/2010/main" val="2141296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TM02900722[[fn=Ion Boardroom]]</Template>
  <TotalTime>637</TotalTime>
  <Words>715</Words>
  <Application>Microsoft Office PowerPoint</Application>
  <PresentationFormat>On-screen Show (16:9)</PresentationFormat>
  <Paragraphs>61</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Wingdings</vt:lpstr>
      <vt:lpstr>Wingdings 3</vt:lpstr>
      <vt:lpstr>Times New Roman</vt:lpstr>
      <vt:lpstr>Century Gothic</vt:lpstr>
      <vt:lpstr>Cambria</vt:lpstr>
      <vt:lpstr>Verdana</vt:lpstr>
      <vt:lpstr>Calibri</vt:lpstr>
      <vt:lpstr>Ion Boardroom</vt:lpstr>
      <vt:lpstr>PowerPoint Presentation</vt:lpstr>
      <vt:lpstr>The Problem Statement</vt:lpstr>
      <vt:lpstr>PowerPoint Presentation</vt:lpstr>
      <vt:lpstr>Preprocessing Steps</vt:lpstr>
      <vt:lpstr>Visualizations</vt:lpstr>
      <vt:lpstr>Distribution of Length of comments</vt:lpstr>
      <vt:lpstr>Multiclass Count:</vt:lpstr>
      <vt:lpstr>Word Clouds</vt:lpstr>
      <vt:lpstr>Finalized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Santosh hulbutti</dc:title>
  <dc:creator>Santosh Hulbutti</dc:creator>
  <cp:keywords>Housing Data Case Study</cp:keywords>
  <cp:lastModifiedBy>Santy</cp:lastModifiedBy>
  <cp:revision>50</cp:revision>
  <dcterms:modified xsi:type="dcterms:W3CDTF">2022-12-04T18:22:28Z</dcterms:modified>
</cp:coreProperties>
</file>