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3" r:id="rId7"/>
    <p:sldId id="264" r:id="rId8"/>
    <p:sldId id="266" r:id="rId9"/>
    <p:sldId id="275" r:id="rId10"/>
    <p:sldId id="276" r:id="rId11"/>
    <p:sldId id="277" r:id="rId12"/>
    <p:sldId id="279" r:id="rId13"/>
    <p:sldId id="278" r:id="rId14"/>
    <p:sldId id="260" r:id="rId15"/>
    <p:sldId id="272" r:id="rId16"/>
    <p:sldId id="26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y" initials="SH" lastIdx="1" clrIdx="0">
    <p:extLst>
      <p:ext uri="{19B8F6BF-5375-455C-9EA6-DF929625EA0E}">
        <p15:presenceInfo xmlns:p15="http://schemas.microsoft.com/office/powerpoint/2012/main" userId="San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602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35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78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3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833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01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366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8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0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01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25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8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3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9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3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27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2393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69795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6503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031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89291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0230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369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7070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084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326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6480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64923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273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9268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445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1553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8272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slow" p14:dur="23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278521" y="1950839"/>
            <a:ext cx="6586958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scadia Code" panose="020B0609020000020004" pitchFamily="49" charset="0"/>
              </a:rPr>
              <a:t>Micro Credit Defaulter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scadia Code" panose="020B0609020000020004" pitchFamily="49" charset="0"/>
              </a:rPr>
              <a:t>PREDICTION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Code" panose="020B0609020000020004" pitchFamily="49" charset="0"/>
              </a:rPr>
              <a:t>Report Summary</a:t>
            </a:r>
            <a:endParaRPr lang="en-US" sz="16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scadia Code" panose="020B0609020000020004" pitchFamily="49" charset="0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1404" y="3664125"/>
            <a:ext cx="274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FE2F3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Submitted by: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FE2F3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SANTOSH H. HULBUTTI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dirty="0">
              <a:solidFill>
                <a:srgbClr val="CFE2F3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FE2F3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Intern @ Flip Robo Technologies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18278" y="82330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77838" y="4691868"/>
            <a:ext cx="8988324" cy="36930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Those users spending more than 3000 Rupiah from main account are unlikely to be defaulter.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B83FE-C968-41F8-89CA-A8EC6D604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612555"/>
            <a:ext cx="8280000" cy="3925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56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18278" y="82330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118278" y="4483173"/>
            <a:ext cx="8988324" cy="36930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Users recharging their main more than 2-3 times in a month are unlikely to be a defaulter.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A8C91-7C18-468D-8E8B-EB3F7507255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2" y="612555"/>
            <a:ext cx="8280000" cy="36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18278" y="82330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118278" y="4483173"/>
            <a:ext cx="8988324" cy="5539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Users recharging their main account with more than 100K Rupiah &amp; recharge less than 10 times in a month, more than 35% users will  default their loan payment.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A0B06E-8BE1-47B0-969A-9BDF5B27A28C}"/>
              </a:ext>
            </a:extLst>
          </p:cNvPr>
          <p:cNvGrpSpPr/>
          <p:nvPr/>
        </p:nvGrpSpPr>
        <p:grpSpPr>
          <a:xfrm>
            <a:off x="432000" y="449231"/>
            <a:ext cx="8280000" cy="3923823"/>
            <a:chOff x="432000" y="449231"/>
            <a:chExt cx="8280000" cy="39238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6853DB-B8BC-42C2-98B7-1934EA73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000" y="449231"/>
              <a:ext cx="8280000" cy="39238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DD54C-C55D-4491-B73B-319FF54B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8373" y="874704"/>
              <a:ext cx="856253" cy="694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18278" y="82330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118278" y="4483173"/>
            <a:ext cx="8988324" cy="5539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Those users with total number of loan taken more than 1000 times in last 3 months are unlikely to be a defaulter. Also those users who exceed the total amount of loan more than 150 rupias are likely to pay back.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83C0A-452E-455D-85F2-FCB03783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2" y="490428"/>
            <a:ext cx="8280000" cy="39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3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09869" y="575610"/>
            <a:ext cx="802229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Finalized Model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81B07-9947-4937-8E87-3E2411FA94A2}"/>
              </a:ext>
            </a:extLst>
          </p:cNvPr>
          <p:cNvSpPr txBox="1"/>
          <p:nvPr/>
        </p:nvSpPr>
        <p:spPr>
          <a:xfrm>
            <a:off x="5446059" y="2339198"/>
            <a:ext cx="3153347" cy="10310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1100" dirty="0"/>
              <a:t>We selected Extra Trees Classifier for the following reasons:</a:t>
            </a:r>
          </a:p>
          <a:p>
            <a:r>
              <a:rPr lang="en-US" sz="1100" dirty="0"/>
              <a:t>High Testing &amp; Cross validation score among all the models.</a:t>
            </a:r>
          </a:p>
          <a:p>
            <a:r>
              <a:rPr lang="en-US" sz="1100" dirty="0"/>
              <a:t>Highest area under AUC ROC Curve.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C7F42-0F27-499B-B056-017C29A7F9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729" y="1298794"/>
            <a:ext cx="5070638" cy="1473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2EBE3-4147-4620-8E2A-0E8A0F9D2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9" y="2964935"/>
            <a:ext cx="5070638" cy="21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07BBA8-3D22-4969-912F-7F18B2AFC1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0166" y="841450"/>
            <a:ext cx="3591530" cy="2815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4B3AF-B9BC-4044-8CD9-9CA9B28D77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081" y="866258"/>
            <a:ext cx="4217605" cy="2325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47918" y="266981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Finalized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B3B4D-F5EB-457C-8837-8437CDBE7BC2}"/>
              </a:ext>
            </a:extLst>
          </p:cNvPr>
          <p:cNvSpPr txBox="1"/>
          <p:nvPr/>
        </p:nvSpPr>
        <p:spPr>
          <a:xfrm>
            <a:off x="375216" y="3260803"/>
            <a:ext cx="3915697" cy="16619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After Selecting </a:t>
            </a:r>
            <a:r>
              <a:rPr lang="en-US" dirty="0" err="1"/>
              <a:t>th</a:t>
            </a:r>
            <a:r>
              <a:rPr lang="en-US" dirty="0"/>
              <a:t> ML model, We ran Grid Search CV to find out best hyperparameter for our model to increase accuracy/performance of our model.</a:t>
            </a:r>
          </a:p>
          <a:p>
            <a:endParaRPr lang="en-US" dirty="0"/>
          </a:p>
          <a:p>
            <a:r>
              <a:rPr lang="en-US" dirty="0"/>
              <a:t>We can see from the images that our accuracy Score &amp; Cross validation scores are increased after tuning the hyperparameters.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9EC12-D4D7-4E45-A96A-9AB5D7BB4C9D}"/>
              </a:ext>
            </a:extLst>
          </p:cNvPr>
          <p:cNvSpPr/>
          <p:nvPr/>
        </p:nvSpPr>
        <p:spPr>
          <a:xfrm>
            <a:off x="582561" y="2772495"/>
            <a:ext cx="1887794" cy="419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A3A1D-D324-4639-848F-3A9339F5F358}"/>
              </a:ext>
            </a:extLst>
          </p:cNvPr>
          <p:cNvSpPr/>
          <p:nvPr/>
        </p:nvSpPr>
        <p:spPr>
          <a:xfrm>
            <a:off x="5010480" y="1478248"/>
            <a:ext cx="1500933" cy="21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3EFA2-F13F-4230-9607-8FEBA49B5199}"/>
              </a:ext>
            </a:extLst>
          </p:cNvPr>
          <p:cNvSpPr/>
          <p:nvPr/>
        </p:nvSpPr>
        <p:spPr>
          <a:xfrm>
            <a:off x="582561" y="2219565"/>
            <a:ext cx="1688691" cy="322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20C58-FEC9-45C9-B505-82F2844CBC79}"/>
              </a:ext>
            </a:extLst>
          </p:cNvPr>
          <p:cNvSpPr/>
          <p:nvPr/>
        </p:nvSpPr>
        <p:spPr>
          <a:xfrm>
            <a:off x="5010480" y="2527507"/>
            <a:ext cx="1500933" cy="1419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09869" y="575610"/>
            <a:ext cx="3860425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AF5E8-E265-46DD-9055-B890EBAD3221}"/>
              </a:ext>
            </a:extLst>
          </p:cNvPr>
          <p:cNvSpPr txBox="1"/>
          <p:nvPr/>
        </p:nvSpPr>
        <p:spPr>
          <a:xfrm>
            <a:off x="237531" y="1703438"/>
            <a:ext cx="8668937" cy="3600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Outcome of this project is a Machine Learning model which can whether a user will default or not if he given a micro credit loan.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This model has accuracy of the prediction of 92.41%. It will help companies to give loans to those users who are likely to payback the loan amount with interest within stipulated time period.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Higher the age on network less are the chances of being a defaulter.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Those users spending more than 3000 Rupiah from main account are unlikely to be defaulter.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Most of the users used to recharge their main account maximum of 1-9 times in last 30 days. Those recharging more than 2-3 times were unlikely to be a defaulter.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If age on network is more than 1500 days, it was more likely that users spending more money from main account &amp; being non-defaulters.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Those users with total number of loans taken more than 1000 times in last 3 months are unlikely to be a defaulter. Also, those users who exceed the total amount of loan more than 150 rupias are likely to pay back.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Out of Users recharging their main account with more than 100K Rupiah &amp; recharge less than 10 times in a month, more than 35% users will default their loan payment.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000" dirty="0"/>
              <a:t>Most of the users paid back within 3 days, so people who didn't return the money till 10 days are most likely to be defaulters.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09869" y="575610"/>
            <a:ext cx="802229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</a:rPr>
              <a:t>The Problem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Statement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Google Shape;93;p14">
            <a:extLst>
              <a:ext uri="{FF2B5EF4-FFF2-40B4-BE49-F238E27FC236}">
                <a16:creationId xmlns:a16="http://schemas.microsoft.com/office/drawing/2014/main" id="{ACE5FAEE-B575-4892-BFD0-7A8EE090575E}"/>
              </a:ext>
            </a:extLst>
          </p:cNvPr>
          <p:cNvSpPr txBox="1">
            <a:spLocks/>
          </p:cNvSpPr>
          <p:nvPr/>
        </p:nvSpPr>
        <p:spPr bwMode="gray">
          <a:xfrm>
            <a:off x="366433" y="1963272"/>
            <a:ext cx="8411134" cy="24204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project was real time problem for Microfinance Institution (MFI), and to the poor families in remote areas with low income, MFI to provide micro-credit on mobile balances to be paid back in 5 days. The Consumer is believed to be defaulter if he deviates from the path of paying back the loaned amount within the time duration of 5 days. For the loan amount of 5 (in Indonesian Rupiah), payback amount should be 6 (in Indonesian Rupiah), while, for the loan amount of 10 (in Indonesian Rupiah), the payback amount should be 12 (in Indonesian Rupiah).</a:t>
            </a:r>
          </a:p>
          <a:p>
            <a:pPr>
              <a:spcBef>
                <a:spcPts val="0"/>
              </a:spcBef>
              <a:buSzPct val="100000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Calibri"/>
              </a:rPr>
              <a:t>It is required to build a classification model using Machine Learning in order to predict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Calibri"/>
              </a:rPr>
              <a:t>customer who might be defaulter based on the data provided.</a:t>
            </a:r>
            <a:endParaRPr lang="e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C043C2F9-1614-4231-8241-5D4A78BA83B9}"/>
              </a:ext>
            </a:extLst>
          </p:cNvPr>
          <p:cNvSpPr txBox="1">
            <a:spLocks/>
          </p:cNvSpPr>
          <p:nvPr/>
        </p:nvSpPr>
        <p:spPr bwMode="gray">
          <a:xfrm>
            <a:off x="147918" y="0"/>
            <a:ext cx="4370294" cy="265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Terminology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B6A618-C6E5-4DED-97AA-843894CA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36093"/>
              </p:ext>
            </p:extLst>
          </p:nvPr>
        </p:nvGraphicFramePr>
        <p:xfrm>
          <a:off x="147918" y="389517"/>
          <a:ext cx="8854440" cy="4710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350">
                  <a:extLst>
                    <a:ext uri="{9D8B030D-6E8A-4147-A177-3AD203B41FA5}">
                      <a16:colId xmlns:a16="http://schemas.microsoft.com/office/drawing/2014/main" val="3266536879"/>
                    </a:ext>
                  </a:extLst>
                </a:gridCol>
                <a:gridCol w="6734090">
                  <a:extLst>
                    <a:ext uri="{9D8B030D-6E8A-4147-A177-3AD203B41FA5}">
                      <a16:colId xmlns:a16="http://schemas.microsoft.com/office/drawing/2014/main" val="3315139662"/>
                    </a:ext>
                  </a:extLst>
                </a:gridCol>
              </a:tblGrid>
              <a:tr h="142576">
                <a:tc>
                  <a:txBody>
                    <a:bodyPr/>
                    <a:lstStyle/>
                    <a:p>
                      <a:pPr marL="0" algn="ctr" defTabSz="3429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Name</a:t>
                      </a: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214829362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Label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Flag indicating whether the user paid back the credit amount within 5 days of issuing the loan {1: non-defaulter, 0: Defaulter}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901529671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Msisdn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mobile number of users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2598514140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age on cellular network in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623316638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daily_decr30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Daily amount spent from main account, averaged over last 30 days (in Indonesian Rupiah)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916339790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daily_decr90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Daily amount spent from main account, averaged over last 90 days (in Indonesian Rupiah)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40374011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rental30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Average main account balance over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11779854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rental90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Average main account balance over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431764201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last_rech_date_ma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 indent="-114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days till last recharge of main account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4178695065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last_rech_date_da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days till last recharge of data account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999191880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last_rech_amt_ma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Amount of last recharge of main account (in Indonesian Rupiah)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269743673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cnt_ma_rech30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times main account got recharged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36096451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fr_ma_rech30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Frequency of main account recharged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054959094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sumamnt_ma_rech30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amount of recharge in main account over last 30 days (in Indonesian Rupiah)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642620750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medianamnt_ma_rech30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Median of Amount of recharges done in main account over last 30 days at user level (in Indonesian Rupiah)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976112223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medianmarechprebal30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Median of main account balance just before recharge in last 30 days at user level (in Indonesian Rupiah)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2890063564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cnt_ma_rech90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times main account got recharged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920558211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fr_ma_rech90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Frequency of main account recharged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2603240079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sumamnt_ma_rech90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amount of recharge in main account over last 90 days (in Indonesian Rupee)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463557462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medianamnt_ma_rech90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 of Amount of recharges done in main account over last 90 days at user level (in Indonesian Rupee)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67512192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medianmarechprebal90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 of main account balance just before recharge in last 90 days at user level (in Indonesian Rupee)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625043513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cnt_da_rech30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times data account got recharged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898781656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fr_da_rech30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Frequency of data account recharged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596673303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cnt_da_rech90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times data account got recharged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874702875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fr_da_rech90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Frequency of data account recharged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677207705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cnt_loans30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loans taken by user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512817550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amnt_loans30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amount of loans taken by user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4170570367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maxamnt_loans30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maximum amount of loan taken by the user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132627143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medianamnt_loans30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 of amounts of loan taken by the user in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4042798097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cnt_loans90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Number of loans taken by user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718017746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amnt_loans90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amount of loans taken by user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996335517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maxamnt_loans90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maximum amount of loan taken by the user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456481763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medianamnt_loans90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Median of amounts of loan taken by the user in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2487169056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payback30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Average payback time in days over last 30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950878541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payback90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Average payback time in days over last 90 days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315150239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Pcircle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telecom circle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3768160749"/>
                  </a:ext>
                </a:extLst>
              </a:tr>
              <a:tr h="85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Date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429" marR="23429" marT="0" marB="0"/>
                </a:tc>
                <a:extLst>
                  <a:ext uri="{0D108BD9-81ED-4DB2-BD59-A6C34878D82A}">
                    <a16:rowId xmlns:a16="http://schemas.microsoft.com/office/drawing/2014/main" val="146063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1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09869" y="575610"/>
            <a:ext cx="802229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EDA Steps &amp; Assumptions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EEAB1906-159E-4A9E-B043-B558EE676BF2}"/>
              </a:ext>
            </a:extLst>
          </p:cNvPr>
          <p:cNvSpPr txBox="1">
            <a:spLocks/>
          </p:cNvSpPr>
          <p:nvPr/>
        </p:nvSpPr>
        <p:spPr bwMode="gray">
          <a:xfrm>
            <a:off x="252132" y="1602813"/>
            <a:ext cx="8696885" cy="34734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input data was shared in CSV format.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were 37 attributes (36 features and 1 target).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target variable is either 1 or 0 which means non defaulter and defaulter respectively.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was total 209593 rows of observations.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 features namely, 'Unnamed: 0', '</a:t>
            </a:r>
            <a:r>
              <a:rPr lang="en-US" sz="105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msisdn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','</a:t>
            </a:r>
            <a:r>
              <a:rPr lang="en-US" sz="105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pdate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', ‘pcircle’ were removed as they carry no value for predicting defaulter/non-Defaulter.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Statistical techniques used: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Skewness check using ‘.skew()’ method &amp; removing using power transformation method,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Outliers’ removal using ‘Z-Score’ method (3 Std deviation method),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Correlation check using ‘.</a:t>
            </a:r>
            <a:r>
              <a:rPr lang="en-US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()’ &amp; heatmap method,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Minimizing Multi collinearity using ‘Variance Inflation Factor(VIF)’,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Scaling input data using ‘</a:t>
            </a:r>
            <a:r>
              <a:rPr lang="en-US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StandardScaler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()’ method,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Removing data imbalance using ‘SMOTE’ method,</a:t>
            </a:r>
          </a:p>
          <a:p>
            <a:pPr marL="685800" lvl="1" indent="-228600">
              <a:buSzPct val="100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modelling done through seaborn, matplotlib, Tableau, </a:t>
            </a:r>
            <a:r>
              <a:rPr lang="en-US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sweetviz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en-US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Autoviz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were 2089 observations which were having unrealistic entry of age on network(more than 65 years) &amp; 2503 observations which were having age less than 60 days, as there were some columns which were having 30 &amp; 90 day simple moving period average having the consisting data with moving average entries was better. also new customers cannot be assessed with no usage history. so</a:t>
            </a: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it was considered to create model based on the people who had at least 60 days of usage history &amp; less than 65 years using cellular network.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Some features were dropped as the entries did not have any meaning with respect to target variable.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Total data loss in pre-processing was 4%.</a:t>
            </a:r>
          </a:p>
          <a:p>
            <a:pPr marL="285750" indent="-2857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imbalance was dealt with using SMOTE method.</a:t>
            </a:r>
          </a:p>
        </p:txBody>
      </p:sp>
    </p:spTree>
    <p:extLst>
      <p:ext uri="{BB962C8B-B14F-4D97-AF65-F5344CB8AC3E}">
        <p14:creationId xmlns:p14="http://schemas.microsoft.com/office/powerpoint/2010/main" val="16453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09869" y="575610"/>
            <a:ext cx="3860425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Visualizations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0B2F7-9E68-4702-98B5-450927EF09D1}"/>
              </a:ext>
            </a:extLst>
          </p:cNvPr>
          <p:cNvSpPr txBox="1"/>
          <p:nvPr/>
        </p:nvSpPr>
        <p:spPr>
          <a:xfrm>
            <a:off x="2983264" y="2046906"/>
            <a:ext cx="317747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Plots used for Data Visualization:</a:t>
            </a:r>
          </a:p>
          <a:p>
            <a:pPr algn="ctr"/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Distribution plots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Pie chart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Histogram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 plots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Box Plot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Bar plots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Heatmaps</a:t>
            </a:r>
          </a:p>
        </p:txBody>
      </p:sp>
    </p:spTree>
    <p:extLst>
      <p:ext uri="{BB962C8B-B14F-4D97-AF65-F5344CB8AC3E}">
        <p14:creationId xmlns:p14="http://schemas.microsoft.com/office/powerpoint/2010/main" val="362738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47918" y="266981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B7D1A-AB81-4EEF-8B01-BDA408DEAB66}"/>
              </a:ext>
            </a:extLst>
          </p:cNvPr>
          <p:cNvSpPr txBox="1"/>
          <p:nvPr/>
        </p:nvSpPr>
        <p:spPr>
          <a:xfrm>
            <a:off x="77838" y="4288456"/>
            <a:ext cx="8988324" cy="5539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4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/>
              <a:t>We see that input data was highly imbalanced and more than 89% of the observations were non-defaulters. The data was balanced before feeding it to ML models using SMOTE.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7D74D-5EDC-4309-8912-D7CAEBD88E5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7" t="8211" r="24864"/>
          <a:stretch/>
        </p:blipFill>
        <p:spPr bwMode="auto">
          <a:xfrm>
            <a:off x="993215" y="1087083"/>
            <a:ext cx="2679700" cy="2807970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0A895-3782-44ED-9DFA-47F0D16811F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r="933"/>
          <a:stretch/>
        </p:blipFill>
        <p:spPr bwMode="auto">
          <a:xfrm>
            <a:off x="5108016" y="1087053"/>
            <a:ext cx="3439497" cy="280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A06C0-C4B5-46C8-A7AC-3344116A1B5C}"/>
              </a:ext>
            </a:extLst>
          </p:cNvPr>
          <p:cNvSpPr txBox="1"/>
          <p:nvPr/>
        </p:nvSpPr>
        <p:spPr>
          <a:xfrm>
            <a:off x="1516174" y="3917917"/>
            <a:ext cx="1633781" cy="276999"/>
          </a:xfrm>
          <a:prstGeom prst="rect">
            <a:avLst/>
          </a:prstGeom>
          <a:solidFill>
            <a:srgbClr val="B31166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From Cleaned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B0F13-282B-4D55-805A-44E48939A9AA}"/>
              </a:ext>
            </a:extLst>
          </p:cNvPr>
          <p:cNvSpPr txBox="1"/>
          <p:nvPr/>
        </p:nvSpPr>
        <p:spPr>
          <a:xfrm>
            <a:off x="5700692" y="3921380"/>
            <a:ext cx="2254143" cy="276999"/>
          </a:xfrm>
          <a:prstGeom prst="rect">
            <a:avLst/>
          </a:prstGeom>
          <a:solidFill>
            <a:srgbClr val="B31166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From input un-cleaned data</a:t>
            </a:r>
          </a:p>
        </p:txBody>
      </p:sp>
    </p:spTree>
    <p:extLst>
      <p:ext uri="{BB962C8B-B14F-4D97-AF65-F5344CB8AC3E}">
        <p14:creationId xmlns:p14="http://schemas.microsoft.com/office/powerpoint/2010/main" val="3126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47918" y="266981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Independent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77838" y="4251692"/>
            <a:ext cx="8988324" cy="738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cleaned data showed some features having normal distribution, &amp; some with high right skewness. Some features were discrete numbers</a:t>
            </a:r>
          </a:p>
          <a:p>
            <a:r>
              <a:rPr lang="en-US" dirty="0"/>
              <a:t>Some of the features were highly skewed due to presence of 0 entries, outliers were also present.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57BD-D9A8-444A-9073-4996924A7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94" y="1000359"/>
            <a:ext cx="4484190" cy="31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F3EAD-8BC1-4531-84BB-81B2ED333A6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6" y="1000359"/>
            <a:ext cx="4315691" cy="31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04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18278" y="82330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77838" y="4691868"/>
            <a:ext cx="8988324" cy="36930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All features were showing positive correlation with target variable.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4EAE1-6282-422A-B2F5-1679C24C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1245"/>
            <a:ext cx="4242537" cy="2981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7C275-DF80-40B6-A958-3A94463B13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8" y="612555"/>
            <a:ext cx="4311015" cy="398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8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18278" y="82330"/>
            <a:ext cx="4370294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9CAE-6598-49A3-8C27-84A02F1C33CF}"/>
              </a:ext>
            </a:extLst>
          </p:cNvPr>
          <p:cNvSpPr txBox="1"/>
          <p:nvPr/>
        </p:nvSpPr>
        <p:spPr>
          <a:xfrm>
            <a:off x="70218" y="4528954"/>
            <a:ext cx="8988324" cy="5539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285750" indent="-285750" defTabSz="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Higher the age on network less are the chances of being a defaulter.</a:t>
            </a:r>
          </a:p>
          <a:p>
            <a:r>
              <a:rPr lang="en-US" dirty="0"/>
              <a:t>Most of the users were new users on the network.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014C6-E49B-4280-8094-1EA7964B0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521115"/>
            <a:ext cx="8280000" cy="3936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480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573</TotalTime>
  <Words>1600</Words>
  <Application>Microsoft Office PowerPoint</Application>
  <PresentationFormat>On-screen Show (16:9)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 3</vt:lpstr>
      <vt:lpstr>Century Gothic</vt:lpstr>
      <vt:lpstr>Cambria</vt:lpstr>
      <vt:lpstr>Verdana</vt:lpstr>
      <vt:lpstr>Calibri</vt:lpstr>
      <vt:lpstr>Arial</vt:lpstr>
      <vt:lpstr>Wingdings</vt:lpstr>
      <vt:lpstr>Ion Boardroom</vt:lpstr>
      <vt:lpstr>PowerPoint Presentation</vt:lpstr>
      <vt:lpstr>The Problem Statement</vt:lpstr>
      <vt:lpstr>PowerPoint Presentation</vt:lpstr>
      <vt:lpstr>EDA Steps &amp; Assumptions</vt:lpstr>
      <vt:lpstr>Visualizations</vt:lpstr>
      <vt:lpstr>Target variable</vt:lpstr>
      <vt:lpstr>Independent Features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Finalized Model</vt:lpstr>
      <vt:lpstr>Finalized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Santosh hulbutti</dc:title>
  <dc:creator>Santosh Hulbutti</dc:creator>
  <cp:keywords>Housing Data Case Study</cp:keywords>
  <cp:lastModifiedBy>Santy</cp:lastModifiedBy>
  <cp:revision>39</cp:revision>
  <dcterms:modified xsi:type="dcterms:W3CDTF">2022-11-02T12:45:58Z</dcterms:modified>
</cp:coreProperties>
</file>