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21" r:id="rId1"/>
  </p:sldMasterIdLst>
  <p:notesMasterIdLst>
    <p:notesMasterId r:id="rId16"/>
  </p:notesMasterIdLst>
  <p:sldIdLst>
    <p:sldId id="256" r:id="rId2"/>
    <p:sldId id="274" r:id="rId3"/>
    <p:sldId id="273" r:id="rId4"/>
    <p:sldId id="265" r:id="rId5"/>
    <p:sldId id="264" r:id="rId6"/>
    <p:sldId id="258" r:id="rId7"/>
    <p:sldId id="276" r:id="rId8"/>
    <p:sldId id="271" r:id="rId9"/>
    <p:sldId id="270" r:id="rId10"/>
    <p:sldId id="257" r:id="rId11"/>
    <p:sldId id="267" r:id="rId12"/>
    <p:sldId id="277" r:id="rId13"/>
    <p:sldId id="275"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toshi santoshi" initials="ss" lastIdx="5" clrIdx="0">
    <p:extLst>
      <p:ext uri="{19B8F6BF-5375-455C-9EA6-DF929625EA0E}">
        <p15:presenceInfo xmlns:p15="http://schemas.microsoft.com/office/powerpoint/2012/main" userId="1e8b327d3bcabd2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98" autoAdjust="0"/>
    <p:restoredTop sz="94660"/>
  </p:normalViewPr>
  <p:slideViewPr>
    <p:cSldViewPr snapToGrid="0">
      <p:cViewPr varScale="1">
        <p:scale>
          <a:sx n="66" d="100"/>
          <a:sy n="66" d="100"/>
        </p:scale>
        <p:origin x="4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B44666-CB3F-4579-8FB4-8CD93BB00208}" type="doc">
      <dgm:prSet loTypeId="urn:microsoft.com/office/officeart/2005/8/layout/hList6" loCatId="list" qsTypeId="urn:microsoft.com/office/officeart/2005/8/quickstyle/simple4" qsCatId="simple" csTypeId="urn:microsoft.com/office/officeart/2005/8/colors/accent1_1" csCatId="accent1" phldr="1"/>
      <dgm:spPr/>
      <dgm:t>
        <a:bodyPr/>
        <a:lstStyle/>
        <a:p>
          <a:endParaRPr lang="en-IN"/>
        </a:p>
      </dgm:t>
    </dgm:pt>
    <dgm:pt modelId="{34316100-3AD4-4884-922B-50C53D3640A9}">
      <dgm:prSet phldrT="[Text]" custT="1"/>
      <dgm:spPr/>
      <dgm:t>
        <a:bodyPr anchor="ctr"/>
        <a:lstStyle/>
        <a:p>
          <a:pPr algn="ctr"/>
          <a:r>
            <a:rPr lang="en-IN" sz="1800" b="1" dirty="0" err="1"/>
            <a:t>RMSE_train</a:t>
          </a:r>
          <a:endParaRPr lang="en-IN" sz="1800" b="1" dirty="0"/>
        </a:p>
      </dgm:t>
    </dgm:pt>
    <dgm:pt modelId="{2F546C0D-87F4-422F-A726-91868C277509}" type="parTrans" cxnId="{CA8D3242-39E9-411A-9C53-E6D2D517DFE6}">
      <dgm:prSet/>
      <dgm:spPr/>
      <dgm:t>
        <a:bodyPr/>
        <a:lstStyle/>
        <a:p>
          <a:endParaRPr lang="en-IN"/>
        </a:p>
      </dgm:t>
    </dgm:pt>
    <dgm:pt modelId="{82D6897D-AAB1-456F-8DA4-D6AF2142E49A}" type="sibTrans" cxnId="{CA8D3242-39E9-411A-9C53-E6D2D517DFE6}">
      <dgm:prSet/>
      <dgm:spPr/>
      <dgm:t>
        <a:bodyPr/>
        <a:lstStyle/>
        <a:p>
          <a:endParaRPr lang="en-IN"/>
        </a:p>
      </dgm:t>
    </dgm:pt>
    <dgm:pt modelId="{A21EC226-3B24-468F-8957-E3EAD363535B}">
      <dgm:prSet phldrT="[Text]" custT="1"/>
      <dgm:spPr/>
      <dgm:t>
        <a:bodyPr/>
        <a:lstStyle/>
        <a:p>
          <a:pPr algn="ctr"/>
          <a:r>
            <a:rPr kumimoji="0" lang="en-US" altLang="en-US" sz="1800" b="1" i="0" u="none" strike="noStrike" cap="none" normalizeH="0" baseline="0" dirty="0">
              <a:ln/>
              <a:effectLst/>
              <a:latin typeface="+mn-lt"/>
            </a:rPr>
            <a:t>0.4998184249795505</a:t>
          </a:r>
          <a:endParaRPr lang="en-IN" sz="1800" b="1" dirty="0">
            <a:latin typeface="+mn-lt"/>
          </a:endParaRPr>
        </a:p>
      </dgm:t>
    </dgm:pt>
    <dgm:pt modelId="{3B06F4FA-EC2A-4070-A4BC-81209296BD7A}" type="parTrans" cxnId="{5542CBAC-C892-402E-A76D-CCEB7ED72D31}">
      <dgm:prSet/>
      <dgm:spPr/>
      <dgm:t>
        <a:bodyPr/>
        <a:lstStyle/>
        <a:p>
          <a:endParaRPr lang="en-IN"/>
        </a:p>
      </dgm:t>
    </dgm:pt>
    <dgm:pt modelId="{A2C560E9-0657-4E33-8B15-1346AB1117F5}" type="sibTrans" cxnId="{5542CBAC-C892-402E-A76D-CCEB7ED72D31}">
      <dgm:prSet/>
      <dgm:spPr/>
      <dgm:t>
        <a:bodyPr/>
        <a:lstStyle/>
        <a:p>
          <a:endParaRPr lang="en-IN"/>
        </a:p>
      </dgm:t>
    </dgm:pt>
    <dgm:pt modelId="{9837511C-0A8F-4EE0-A73D-797D6292E6FB}">
      <dgm:prSet phldrT="[Text]" custT="1"/>
      <dgm:spPr/>
      <dgm:t>
        <a:bodyPr anchor="ctr"/>
        <a:lstStyle/>
        <a:p>
          <a:pPr algn="ctr"/>
          <a:r>
            <a:rPr lang="en-IN" sz="1800" b="1" i="0" dirty="0"/>
            <a:t>R Square</a:t>
          </a:r>
          <a:endParaRPr lang="en-IN" sz="1800" b="1" dirty="0"/>
        </a:p>
      </dgm:t>
    </dgm:pt>
    <dgm:pt modelId="{6536DFBA-4807-406A-9F05-6AE160B19432}" type="parTrans" cxnId="{FE31F170-BD27-4E32-A290-D9592323EEBA}">
      <dgm:prSet/>
      <dgm:spPr/>
      <dgm:t>
        <a:bodyPr/>
        <a:lstStyle/>
        <a:p>
          <a:endParaRPr lang="en-IN"/>
        </a:p>
      </dgm:t>
    </dgm:pt>
    <dgm:pt modelId="{B6C58301-AD3F-4A86-AED8-2BECE0B26754}" type="sibTrans" cxnId="{FE31F170-BD27-4E32-A290-D9592323EEBA}">
      <dgm:prSet/>
      <dgm:spPr/>
      <dgm:t>
        <a:bodyPr/>
        <a:lstStyle/>
        <a:p>
          <a:endParaRPr lang="en-IN"/>
        </a:p>
      </dgm:t>
    </dgm:pt>
    <dgm:pt modelId="{27D76A99-FE55-462F-AA59-693AF9C30578}">
      <dgm:prSet phldrT="[Text]" custT="1"/>
      <dgm:spPr/>
      <dgm:t>
        <a:bodyPr anchor="ctr"/>
        <a:lstStyle/>
        <a:p>
          <a:pPr algn="ctr"/>
          <a:r>
            <a:rPr lang="en-IN" sz="1800" b="1" dirty="0"/>
            <a:t>Adjusted R Square</a:t>
          </a:r>
        </a:p>
      </dgm:t>
    </dgm:pt>
    <dgm:pt modelId="{7F4414C6-C821-4C3C-800A-E52F90F72E4E}" type="parTrans" cxnId="{E672589A-D334-4DE5-973E-8227F500D849}">
      <dgm:prSet/>
      <dgm:spPr/>
      <dgm:t>
        <a:bodyPr/>
        <a:lstStyle/>
        <a:p>
          <a:endParaRPr lang="en-IN"/>
        </a:p>
      </dgm:t>
    </dgm:pt>
    <dgm:pt modelId="{D68673FE-D45C-4681-B75A-5490550DD39A}" type="sibTrans" cxnId="{E672589A-D334-4DE5-973E-8227F500D849}">
      <dgm:prSet/>
      <dgm:spPr/>
      <dgm:t>
        <a:bodyPr/>
        <a:lstStyle/>
        <a:p>
          <a:endParaRPr lang="en-IN"/>
        </a:p>
      </dgm:t>
    </dgm:pt>
    <dgm:pt modelId="{7A8108EC-FFA8-4C8C-A257-CDF7228345A6}">
      <dgm:prSet phldrT="[Text]" custT="1"/>
      <dgm:spPr/>
      <dgm:t>
        <a:bodyPr/>
        <a:lstStyle/>
        <a:p>
          <a:pPr algn="ctr"/>
          <a:r>
            <a:rPr lang="en-IN" sz="1800" b="1" dirty="0"/>
            <a:t>0.7424681675658665</a:t>
          </a:r>
        </a:p>
      </dgm:t>
    </dgm:pt>
    <dgm:pt modelId="{B06D801C-2065-4119-A026-6C4711379597}" type="parTrans" cxnId="{CBFA5A2B-DF32-4017-B9A3-EF9BE344E605}">
      <dgm:prSet/>
      <dgm:spPr/>
      <dgm:t>
        <a:bodyPr/>
        <a:lstStyle/>
        <a:p>
          <a:endParaRPr lang="en-IN"/>
        </a:p>
      </dgm:t>
    </dgm:pt>
    <dgm:pt modelId="{FE3CF139-5F15-4A14-8976-99EA5C9F3DC9}" type="sibTrans" cxnId="{CBFA5A2B-DF32-4017-B9A3-EF9BE344E605}">
      <dgm:prSet/>
      <dgm:spPr/>
      <dgm:t>
        <a:bodyPr/>
        <a:lstStyle/>
        <a:p>
          <a:endParaRPr lang="en-IN"/>
        </a:p>
      </dgm:t>
    </dgm:pt>
    <dgm:pt modelId="{AA3CC782-FF31-44C8-8C2C-A94CC75B6F69}">
      <dgm:prSet phldrT="[Text]" custT="1"/>
      <dgm:spPr/>
      <dgm:t>
        <a:bodyPr/>
        <a:lstStyle/>
        <a:p>
          <a:pPr algn="ctr">
            <a:buClrTx/>
            <a:buSzTx/>
            <a:buFontTx/>
            <a:buNone/>
          </a:pPr>
          <a:r>
            <a:rPr kumimoji="0" lang="en-US" altLang="en-US" sz="1800" b="1" i="0" u="none" strike="noStrike" cap="none" normalizeH="0" baseline="0">
              <a:ln/>
              <a:effectLst/>
              <a:latin typeface="+mn-lt"/>
            </a:rPr>
            <a:t>0.7472908610571425</a:t>
          </a:r>
          <a:r>
            <a:rPr kumimoji="0" lang="en-US" altLang="en-US" sz="1800" b="1" i="0" u="none" strike="noStrike" cap="none" normalizeH="0" baseline="0">
              <a:ln/>
              <a:effectLst/>
            </a:rPr>
            <a:t> </a:t>
          </a:r>
          <a:endParaRPr lang="en-IN" sz="1800" b="1" dirty="0"/>
        </a:p>
      </dgm:t>
    </dgm:pt>
    <dgm:pt modelId="{C2CEFE27-BF65-4183-B6E2-EE860C78D04F}" type="parTrans" cxnId="{D7C7692F-FA66-4930-A138-6B523DE319CF}">
      <dgm:prSet/>
      <dgm:spPr/>
      <dgm:t>
        <a:bodyPr/>
        <a:lstStyle/>
        <a:p>
          <a:endParaRPr lang="en-IN"/>
        </a:p>
      </dgm:t>
    </dgm:pt>
    <dgm:pt modelId="{0864681D-14F9-46CF-9881-2B99F944A268}" type="sibTrans" cxnId="{D7C7692F-FA66-4930-A138-6B523DE319CF}">
      <dgm:prSet/>
      <dgm:spPr/>
      <dgm:t>
        <a:bodyPr/>
        <a:lstStyle/>
        <a:p>
          <a:endParaRPr lang="en-IN"/>
        </a:p>
      </dgm:t>
    </dgm:pt>
    <dgm:pt modelId="{E35B6380-FB0C-414F-A3DC-8850847B97B3}">
      <dgm:prSet phldrT="[Text]" custT="1"/>
      <dgm:spPr/>
      <dgm:t>
        <a:bodyPr anchor="ctr"/>
        <a:lstStyle/>
        <a:p>
          <a:pPr algn="ctr"/>
          <a:r>
            <a:rPr lang="en-IN" sz="1800" b="1" dirty="0" err="1"/>
            <a:t>RMSE_test</a:t>
          </a:r>
          <a:endParaRPr lang="en-IN" sz="1800" b="1" dirty="0"/>
        </a:p>
      </dgm:t>
    </dgm:pt>
    <dgm:pt modelId="{7055FBCE-1996-4892-98E0-34552FA58DD7}" type="sibTrans" cxnId="{EDB36597-2636-467D-B58C-EFAF6886DE8C}">
      <dgm:prSet/>
      <dgm:spPr/>
      <dgm:t>
        <a:bodyPr/>
        <a:lstStyle/>
        <a:p>
          <a:endParaRPr lang="en-IN"/>
        </a:p>
      </dgm:t>
    </dgm:pt>
    <dgm:pt modelId="{1AA4179D-03FF-4567-B598-D5EDDD011E2F}" type="parTrans" cxnId="{EDB36597-2636-467D-B58C-EFAF6886DE8C}">
      <dgm:prSet/>
      <dgm:spPr/>
      <dgm:t>
        <a:bodyPr/>
        <a:lstStyle/>
        <a:p>
          <a:endParaRPr lang="en-IN"/>
        </a:p>
      </dgm:t>
    </dgm:pt>
    <dgm:pt modelId="{6D334013-8953-41C6-BA5E-3FAACB573685}">
      <dgm:prSet phldrT="[Text]" custT="1"/>
      <dgm:spPr/>
      <dgm:t>
        <a:bodyPr/>
        <a:lstStyle/>
        <a:p>
          <a:pPr algn="ctr"/>
          <a:r>
            <a:rPr kumimoji="0" lang="en-US" altLang="en-US" sz="1800" b="1" i="0" u="none" strike="noStrike" cap="none" normalizeH="0" baseline="0" dirty="0">
              <a:ln/>
              <a:effectLst/>
              <a:latin typeface="+mn-lt"/>
            </a:rPr>
            <a:t>0.5033801809255821</a:t>
          </a:r>
          <a:endParaRPr lang="en-IN" sz="1800" b="1" dirty="0">
            <a:latin typeface="+mn-lt"/>
          </a:endParaRPr>
        </a:p>
      </dgm:t>
    </dgm:pt>
    <dgm:pt modelId="{952EEFDC-8C39-4279-AA8D-FB738C4972BB}" type="sibTrans" cxnId="{69ABA7A5-5956-4EB4-BAC7-D7CB9210ADA8}">
      <dgm:prSet/>
      <dgm:spPr/>
      <dgm:t>
        <a:bodyPr/>
        <a:lstStyle/>
        <a:p>
          <a:endParaRPr lang="en-IN"/>
        </a:p>
      </dgm:t>
    </dgm:pt>
    <dgm:pt modelId="{070021CE-7E3E-4C7E-9DA6-F312BBFA46A5}" type="parTrans" cxnId="{69ABA7A5-5956-4EB4-BAC7-D7CB9210ADA8}">
      <dgm:prSet/>
      <dgm:spPr/>
      <dgm:t>
        <a:bodyPr/>
        <a:lstStyle/>
        <a:p>
          <a:endParaRPr lang="en-IN"/>
        </a:p>
      </dgm:t>
    </dgm:pt>
    <dgm:pt modelId="{B55EFD28-6BB3-4096-8BFF-0596D4AFBBAA}" type="pres">
      <dgm:prSet presAssocID="{2BB44666-CB3F-4579-8FB4-8CD93BB00208}" presName="Name0" presStyleCnt="0">
        <dgm:presLayoutVars>
          <dgm:dir/>
          <dgm:resizeHandles val="exact"/>
        </dgm:presLayoutVars>
      </dgm:prSet>
      <dgm:spPr/>
    </dgm:pt>
    <dgm:pt modelId="{AB4B1978-0B6B-4DD4-BF61-9A33DF517F4A}" type="pres">
      <dgm:prSet presAssocID="{E35B6380-FB0C-414F-A3DC-8850847B97B3}" presName="node" presStyleLbl="node1" presStyleIdx="0" presStyleCnt="4" custLinFactNeighborX="20907" custLinFactNeighborY="819">
        <dgm:presLayoutVars>
          <dgm:bulletEnabled val="1"/>
        </dgm:presLayoutVars>
      </dgm:prSet>
      <dgm:spPr/>
    </dgm:pt>
    <dgm:pt modelId="{8C76A3A2-C2A1-40E1-A9AA-1C9C35A8C3CA}" type="pres">
      <dgm:prSet presAssocID="{7055FBCE-1996-4892-98E0-34552FA58DD7}" presName="sibTrans" presStyleCnt="0"/>
      <dgm:spPr/>
    </dgm:pt>
    <dgm:pt modelId="{266EC54F-640B-4794-A303-5F83757E2849}" type="pres">
      <dgm:prSet presAssocID="{34316100-3AD4-4884-922B-50C53D3640A9}" presName="node" presStyleLbl="node1" presStyleIdx="1" presStyleCnt="4" custLinFactNeighborX="17985">
        <dgm:presLayoutVars>
          <dgm:bulletEnabled val="1"/>
        </dgm:presLayoutVars>
      </dgm:prSet>
      <dgm:spPr/>
    </dgm:pt>
    <dgm:pt modelId="{106188D1-9D75-416D-8864-168DF845EAB7}" type="pres">
      <dgm:prSet presAssocID="{82D6897D-AAB1-456F-8DA4-D6AF2142E49A}" presName="sibTrans" presStyleCnt="0"/>
      <dgm:spPr/>
    </dgm:pt>
    <dgm:pt modelId="{DBD35AB7-8E26-41E7-B90E-746E85CD5E87}" type="pres">
      <dgm:prSet presAssocID="{9837511C-0A8F-4EE0-A73D-797D6292E6FB}" presName="node" presStyleLbl="node1" presStyleIdx="2" presStyleCnt="4">
        <dgm:presLayoutVars>
          <dgm:bulletEnabled val="1"/>
        </dgm:presLayoutVars>
      </dgm:prSet>
      <dgm:spPr/>
    </dgm:pt>
    <dgm:pt modelId="{6AE0A511-F7CE-47AE-877C-3AA53A17FCFC}" type="pres">
      <dgm:prSet presAssocID="{B6C58301-AD3F-4A86-AED8-2BECE0B26754}" presName="sibTrans" presStyleCnt="0"/>
      <dgm:spPr/>
    </dgm:pt>
    <dgm:pt modelId="{3554CE2F-B25C-4DC9-840B-24F350785FC6}" type="pres">
      <dgm:prSet presAssocID="{27D76A99-FE55-462F-AA59-693AF9C30578}" presName="node" presStyleLbl="node1" presStyleIdx="3" presStyleCnt="4">
        <dgm:presLayoutVars>
          <dgm:bulletEnabled val="1"/>
        </dgm:presLayoutVars>
      </dgm:prSet>
      <dgm:spPr/>
    </dgm:pt>
  </dgm:ptLst>
  <dgm:cxnLst>
    <dgm:cxn modelId="{CBFA5A2B-DF32-4017-B9A3-EF9BE344E605}" srcId="{27D76A99-FE55-462F-AA59-693AF9C30578}" destId="{7A8108EC-FFA8-4C8C-A257-CDF7228345A6}" srcOrd="0" destOrd="0" parTransId="{B06D801C-2065-4119-A026-6C4711379597}" sibTransId="{FE3CF139-5F15-4A14-8976-99EA5C9F3DC9}"/>
    <dgm:cxn modelId="{D7C7692F-FA66-4930-A138-6B523DE319CF}" srcId="{9837511C-0A8F-4EE0-A73D-797D6292E6FB}" destId="{AA3CC782-FF31-44C8-8C2C-A94CC75B6F69}" srcOrd="0" destOrd="0" parTransId="{C2CEFE27-BF65-4183-B6E2-EE860C78D04F}" sibTransId="{0864681D-14F9-46CF-9881-2B99F944A268}"/>
    <dgm:cxn modelId="{F7220A5C-6913-4FF7-A76A-A8159E2CE8CF}" type="presOf" srcId="{A21EC226-3B24-468F-8957-E3EAD363535B}" destId="{266EC54F-640B-4794-A303-5F83757E2849}" srcOrd="0" destOrd="1" presId="urn:microsoft.com/office/officeart/2005/8/layout/hList6"/>
    <dgm:cxn modelId="{CA8D3242-39E9-411A-9C53-E6D2D517DFE6}" srcId="{2BB44666-CB3F-4579-8FB4-8CD93BB00208}" destId="{34316100-3AD4-4884-922B-50C53D3640A9}" srcOrd="1" destOrd="0" parTransId="{2F546C0D-87F4-422F-A726-91868C277509}" sibTransId="{82D6897D-AAB1-456F-8DA4-D6AF2142E49A}"/>
    <dgm:cxn modelId="{62848B62-E83F-4A81-AC8C-68EB65B764FF}" type="presOf" srcId="{34316100-3AD4-4884-922B-50C53D3640A9}" destId="{266EC54F-640B-4794-A303-5F83757E2849}" srcOrd="0" destOrd="0" presId="urn:microsoft.com/office/officeart/2005/8/layout/hList6"/>
    <dgm:cxn modelId="{FE31F170-BD27-4E32-A290-D9592323EEBA}" srcId="{2BB44666-CB3F-4579-8FB4-8CD93BB00208}" destId="{9837511C-0A8F-4EE0-A73D-797D6292E6FB}" srcOrd="2" destOrd="0" parTransId="{6536DFBA-4807-406A-9F05-6AE160B19432}" sibTransId="{B6C58301-AD3F-4A86-AED8-2BECE0B26754}"/>
    <dgm:cxn modelId="{1794EC78-E00D-46BE-85E9-5DD53B7D68FF}" type="presOf" srcId="{27D76A99-FE55-462F-AA59-693AF9C30578}" destId="{3554CE2F-B25C-4DC9-840B-24F350785FC6}" srcOrd="0" destOrd="0" presId="urn:microsoft.com/office/officeart/2005/8/layout/hList6"/>
    <dgm:cxn modelId="{47C29080-D469-47DC-87CC-3F5A6975B446}" type="presOf" srcId="{2BB44666-CB3F-4579-8FB4-8CD93BB00208}" destId="{B55EFD28-6BB3-4096-8BFF-0596D4AFBBAA}" srcOrd="0" destOrd="0" presId="urn:microsoft.com/office/officeart/2005/8/layout/hList6"/>
    <dgm:cxn modelId="{CA5DBE84-C3DD-40B8-BDD4-69AF50A1AA34}" type="presOf" srcId="{7A8108EC-FFA8-4C8C-A257-CDF7228345A6}" destId="{3554CE2F-B25C-4DC9-840B-24F350785FC6}" srcOrd="0" destOrd="1" presId="urn:microsoft.com/office/officeart/2005/8/layout/hList6"/>
    <dgm:cxn modelId="{EDB36597-2636-467D-B58C-EFAF6886DE8C}" srcId="{2BB44666-CB3F-4579-8FB4-8CD93BB00208}" destId="{E35B6380-FB0C-414F-A3DC-8850847B97B3}" srcOrd="0" destOrd="0" parTransId="{1AA4179D-03FF-4567-B598-D5EDDD011E2F}" sibTransId="{7055FBCE-1996-4892-98E0-34552FA58DD7}"/>
    <dgm:cxn modelId="{E672589A-D334-4DE5-973E-8227F500D849}" srcId="{2BB44666-CB3F-4579-8FB4-8CD93BB00208}" destId="{27D76A99-FE55-462F-AA59-693AF9C30578}" srcOrd="3" destOrd="0" parTransId="{7F4414C6-C821-4C3C-800A-E52F90F72E4E}" sibTransId="{D68673FE-D45C-4681-B75A-5490550DD39A}"/>
    <dgm:cxn modelId="{52926D9D-BCA6-4A38-948C-8C6A120EFECD}" type="presOf" srcId="{AA3CC782-FF31-44C8-8C2C-A94CC75B6F69}" destId="{DBD35AB7-8E26-41E7-B90E-746E85CD5E87}" srcOrd="0" destOrd="1" presId="urn:microsoft.com/office/officeart/2005/8/layout/hList6"/>
    <dgm:cxn modelId="{3018A1A2-EE57-49F4-A27B-A8EA28C69BFC}" type="presOf" srcId="{6D334013-8953-41C6-BA5E-3FAACB573685}" destId="{AB4B1978-0B6B-4DD4-BF61-9A33DF517F4A}" srcOrd="0" destOrd="1" presId="urn:microsoft.com/office/officeart/2005/8/layout/hList6"/>
    <dgm:cxn modelId="{69ABA7A5-5956-4EB4-BAC7-D7CB9210ADA8}" srcId="{E35B6380-FB0C-414F-A3DC-8850847B97B3}" destId="{6D334013-8953-41C6-BA5E-3FAACB573685}" srcOrd="0" destOrd="0" parTransId="{070021CE-7E3E-4C7E-9DA6-F312BBFA46A5}" sibTransId="{952EEFDC-8C39-4279-AA8D-FB738C4972BB}"/>
    <dgm:cxn modelId="{5542CBAC-C892-402E-A76D-CCEB7ED72D31}" srcId="{34316100-3AD4-4884-922B-50C53D3640A9}" destId="{A21EC226-3B24-468F-8957-E3EAD363535B}" srcOrd="0" destOrd="0" parTransId="{3B06F4FA-EC2A-4070-A4BC-81209296BD7A}" sibTransId="{A2C560E9-0657-4E33-8B15-1346AB1117F5}"/>
    <dgm:cxn modelId="{854C74C3-216C-4A01-A754-681D02221739}" type="presOf" srcId="{E35B6380-FB0C-414F-A3DC-8850847B97B3}" destId="{AB4B1978-0B6B-4DD4-BF61-9A33DF517F4A}" srcOrd="0" destOrd="0" presId="urn:microsoft.com/office/officeart/2005/8/layout/hList6"/>
    <dgm:cxn modelId="{B971BCEF-BCDE-4A53-AF80-66CFDCEC6266}" type="presOf" srcId="{9837511C-0A8F-4EE0-A73D-797D6292E6FB}" destId="{DBD35AB7-8E26-41E7-B90E-746E85CD5E87}" srcOrd="0" destOrd="0" presId="urn:microsoft.com/office/officeart/2005/8/layout/hList6"/>
    <dgm:cxn modelId="{A4EC3533-4E49-432E-AFFC-62055E4AF974}" type="presParOf" srcId="{B55EFD28-6BB3-4096-8BFF-0596D4AFBBAA}" destId="{AB4B1978-0B6B-4DD4-BF61-9A33DF517F4A}" srcOrd="0" destOrd="0" presId="urn:microsoft.com/office/officeart/2005/8/layout/hList6"/>
    <dgm:cxn modelId="{67358DFC-C465-4E5F-AEA1-6BA65B110768}" type="presParOf" srcId="{B55EFD28-6BB3-4096-8BFF-0596D4AFBBAA}" destId="{8C76A3A2-C2A1-40E1-A9AA-1C9C35A8C3CA}" srcOrd="1" destOrd="0" presId="urn:microsoft.com/office/officeart/2005/8/layout/hList6"/>
    <dgm:cxn modelId="{E0A7150F-D8E4-4D42-BE54-0E85330B5291}" type="presParOf" srcId="{B55EFD28-6BB3-4096-8BFF-0596D4AFBBAA}" destId="{266EC54F-640B-4794-A303-5F83757E2849}" srcOrd="2" destOrd="0" presId="urn:microsoft.com/office/officeart/2005/8/layout/hList6"/>
    <dgm:cxn modelId="{2EDF9283-43C6-4877-8C5A-47D749D93553}" type="presParOf" srcId="{B55EFD28-6BB3-4096-8BFF-0596D4AFBBAA}" destId="{106188D1-9D75-416D-8864-168DF845EAB7}" srcOrd="3" destOrd="0" presId="urn:microsoft.com/office/officeart/2005/8/layout/hList6"/>
    <dgm:cxn modelId="{E2188459-05E2-42EC-89FE-7AFF1A2D4B8A}" type="presParOf" srcId="{B55EFD28-6BB3-4096-8BFF-0596D4AFBBAA}" destId="{DBD35AB7-8E26-41E7-B90E-746E85CD5E87}" srcOrd="4" destOrd="0" presId="urn:microsoft.com/office/officeart/2005/8/layout/hList6"/>
    <dgm:cxn modelId="{AC472CF4-AF33-468A-8502-C53DB158DF42}" type="presParOf" srcId="{B55EFD28-6BB3-4096-8BFF-0596D4AFBBAA}" destId="{6AE0A511-F7CE-47AE-877C-3AA53A17FCFC}" srcOrd="5" destOrd="0" presId="urn:microsoft.com/office/officeart/2005/8/layout/hList6"/>
    <dgm:cxn modelId="{B08507A6-55B2-4ED5-B091-2D8AB5AAD896}" type="presParOf" srcId="{B55EFD28-6BB3-4096-8BFF-0596D4AFBBAA}" destId="{3554CE2F-B25C-4DC9-840B-24F350785FC6}"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4B1978-0B6B-4DD4-BF61-9A33DF517F4A}">
      <dsp:nvSpPr>
        <dsp:cNvPr id="0" name=""/>
        <dsp:cNvSpPr/>
      </dsp:nvSpPr>
      <dsp:spPr>
        <a:xfrm rot="16200000">
          <a:off x="-889933" y="923893"/>
          <a:ext cx="3881437" cy="2033649"/>
        </a:xfrm>
        <a:prstGeom prst="flowChartManualOperation">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a:lnSpc>
              <a:spcPct val="90000"/>
            </a:lnSpc>
            <a:spcBef>
              <a:spcPct val="0"/>
            </a:spcBef>
            <a:spcAft>
              <a:spcPct val="35000"/>
            </a:spcAft>
            <a:buNone/>
          </a:pPr>
          <a:r>
            <a:rPr lang="en-IN" sz="1800" b="1" kern="1200" dirty="0" err="1"/>
            <a:t>RMSE_test</a:t>
          </a:r>
          <a:endParaRPr lang="en-IN" sz="1800" b="1" kern="1200" dirty="0"/>
        </a:p>
        <a:p>
          <a:pPr marL="171450" lvl="1" indent="-171450" algn="ctr" defTabSz="800100">
            <a:lnSpc>
              <a:spcPct val="90000"/>
            </a:lnSpc>
            <a:spcBef>
              <a:spcPct val="0"/>
            </a:spcBef>
            <a:spcAft>
              <a:spcPct val="15000"/>
            </a:spcAft>
            <a:buChar char="•"/>
          </a:pPr>
          <a:r>
            <a:rPr kumimoji="0" lang="en-US" altLang="en-US" sz="1800" b="1" i="0" u="none" strike="noStrike" kern="1200" cap="none" normalizeH="0" baseline="0" dirty="0">
              <a:ln/>
              <a:effectLst/>
              <a:latin typeface="+mn-lt"/>
            </a:rPr>
            <a:t>0.5033801809255821</a:t>
          </a:r>
          <a:endParaRPr lang="en-IN" sz="1800" b="1" kern="1200" dirty="0">
            <a:latin typeface="+mn-lt"/>
          </a:endParaRPr>
        </a:p>
      </dsp:txBody>
      <dsp:txXfrm rot="5400000">
        <a:off x="33961" y="776286"/>
        <a:ext cx="2033649" cy="2328863"/>
      </dsp:txXfrm>
    </dsp:sp>
    <dsp:sp modelId="{266EC54F-640B-4794-A303-5F83757E2849}">
      <dsp:nvSpPr>
        <dsp:cNvPr id="0" name=""/>
        <dsp:cNvSpPr/>
      </dsp:nvSpPr>
      <dsp:spPr>
        <a:xfrm rot="16200000">
          <a:off x="1291782" y="923893"/>
          <a:ext cx="3881437" cy="2033649"/>
        </a:xfrm>
        <a:prstGeom prst="flowChartManualOperation">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a:lnSpc>
              <a:spcPct val="90000"/>
            </a:lnSpc>
            <a:spcBef>
              <a:spcPct val="0"/>
            </a:spcBef>
            <a:spcAft>
              <a:spcPct val="35000"/>
            </a:spcAft>
            <a:buNone/>
          </a:pPr>
          <a:r>
            <a:rPr lang="en-IN" sz="1800" b="1" kern="1200" dirty="0" err="1"/>
            <a:t>RMSE_train</a:t>
          </a:r>
          <a:endParaRPr lang="en-IN" sz="1800" b="1" kern="1200" dirty="0"/>
        </a:p>
        <a:p>
          <a:pPr marL="171450" lvl="1" indent="-171450" algn="ctr" defTabSz="800100">
            <a:lnSpc>
              <a:spcPct val="90000"/>
            </a:lnSpc>
            <a:spcBef>
              <a:spcPct val="0"/>
            </a:spcBef>
            <a:spcAft>
              <a:spcPct val="15000"/>
            </a:spcAft>
            <a:buChar char="•"/>
          </a:pPr>
          <a:r>
            <a:rPr kumimoji="0" lang="en-US" altLang="en-US" sz="1800" b="1" i="0" u="none" strike="noStrike" kern="1200" cap="none" normalizeH="0" baseline="0" dirty="0">
              <a:ln/>
              <a:effectLst/>
              <a:latin typeface="+mn-lt"/>
            </a:rPr>
            <a:t>0.4998184249795505</a:t>
          </a:r>
          <a:endParaRPr lang="en-IN" sz="1800" b="1" kern="1200" dirty="0">
            <a:latin typeface="+mn-lt"/>
          </a:endParaRPr>
        </a:p>
      </dsp:txBody>
      <dsp:txXfrm rot="5400000">
        <a:off x="2215676" y="776286"/>
        <a:ext cx="2033649" cy="2328863"/>
      </dsp:txXfrm>
    </dsp:sp>
    <dsp:sp modelId="{DBD35AB7-8E26-41E7-B90E-746E85CD5E87}">
      <dsp:nvSpPr>
        <dsp:cNvPr id="0" name=""/>
        <dsp:cNvSpPr/>
      </dsp:nvSpPr>
      <dsp:spPr>
        <a:xfrm rot="16200000">
          <a:off x="3450523" y="923893"/>
          <a:ext cx="3881437" cy="2033649"/>
        </a:xfrm>
        <a:prstGeom prst="flowChartManualOperation">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a:lnSpc>
              <a:spcPct val="90000"/>
            </a:lnSpc>
            <a:spcBef>
              <a:spcPct val="0"/>
            </a:spcBef>
            <a:spcAft>
              <a:spcPct val="35000"/>
            </a:spcAft>
            <a:buNone/>
          </a:pPr>
          <a:r>
            <a:rPr lang="en-IN" sz="1800" b="1" i="0" kern="1200" dirty="0"/>
            <a:t>R Square</a:t>
          </a:r>
          <a:endParaRPr lang="en-IN" sz="1800" b="1" kern="1200" dirty="0"/>
        </a:p>
        <a:p>
          <a:pPr marL="171450" lvl="1" indent="-171450" algn="ctr" defTabSz="800100">
            <a:lnSpc>
              <a:spcPct val="90000"/>
            </a:lnSpc>
            <a:spcBef>
              <a:spcPct val="0"/>
            </a:spcBef>
            <a:spcAft>
              <a:spcPct val="15000"/>
            </a:spcAft>
            <a:buClrTx/>
            <a:buSzTx/>
            <a:buFontTx/>
            <a:buNone/>
          </a:pPr>
          <a:r>
            <a:rPr kumimoji="0" lang="en-US" altLang="en-US" sz="1800" b="1" i="0" u="none" strike="noStrike" kern="1200" cap="none" normalizeH="0" baseline="0">
              <a:ln/>
              <a:effectLst/>
              <a:latin typeface="+mn-lt"/>
            </a:rPr>
            <a:t>0.7472908610571425</a:t>
          </a:r>
          <a:r>
            <a:rPr kumimoji="0" lang="en-US" altLang="en-US" sz="1800" b="1" i="0" u="none" strike="noStrike" kern="1200" cap="none" normalizeH="0" baseline="0">
              <a:ln/>
              <a:effectLst/>
            </a:rPr>
            <a:t> </a:t>
          </a:r>
          <a:endParaRPr lang="en-IN" sz="1800" b="1" kern="1200" dirty="0"/>
        </a:p>
      </dsp:txBody>
      <dsp:txXfrm rot="5400000">
        <a:off x="4374417" y="776286"/>
        <a:ext cx="2033649" cy="2328863"/>
      </dsp:txXfrm>
    </dsp:sp>
    <dsp:sp modelId="{3554CE2F-B25C-4DC9-840B-24F350785FC6}">
      <dsp:nvSpPr>
        <dsp:cNvPr id="0" name=""/>
        <dsp:cNvSpPr/>
      </dsp:nvSpPr>
      <dsp:spPr>
        <a:xfrm rot="16200000">
          <a:off x="5636696" y="923893"/>
          <a:ext cx="3881437" cy="2033649"/>
        </a:xfrm>
        <a:prstGeom prst="flowChartManualOperation">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a:lnSpc>
              <a:spcPct val="90000"/>
            </a:lnSpc>
            <a:spcBef>
              <a:spcPct val="0"/>
            </a:spcBef>
            <a:spcAft>
              <a:spcPct val="35000"/>
            </a:spcAft>
            <a:buNone/>
          </a:pPr>
          <a:r>
            <a:rPr lang="en-IN" sz="1800" b="1" kern="1200" dirty="0"/>
            <a:t>Adjusted R Square</a:t>
          </a:r>
        </a:p>
        <a:p>
          <a:pPr marL="171450" lvl="1" indent="-171450" algn="ctr" defTabSz="800100">
            <a:lnSpc>
              <a:spcPct val="90000"/>
            </a:lnSpc>
            <a:spcBef>
              <a:spcPct val="0"/>
            </a:spcBef>
            <a:spcAft>
              <a:spcPct val="15000"/>
            </a:spcAft>
            <a:buChar char="•"/>
          </a:pPr>
          <a:r>
            <a:rPr lang="en-IN" sz="1800" b="1" kern="1200" dirty="0"/>
            <a:t>0.7424681675658665</a:t>
          </a:r>
        </a:p>
      </dsp:txBody>
      <dsp:txXfrm rot="5400000">
        <a:off x="6560590" y="776286"/>
        <a:ext cx="2033649" cy="2328863"/>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7A360B-98C2-44C6-82F5-05C3E74741B2}" type="datetimeFigureOut">
              <a:rPr lang="en-IN" smtClean="0"/>
              <a:t>05-01-2022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AF5FDA-23BD-45A1-878A-D4F218AF4EE4}" type="slidenum">
              <a:rPr lang="en-IN" smtClean="0"/>
              <a:t>‹#›</a:t>
            </a:fld>
            <a:endParaRPr lang="en-IN"/>
          </a:p>
        </p:txBody>
      </p:sp>
    </p:spTree>
    <p:extLst>
      <p:ext uri="{BB962C8B-B14F-4D97-AF65-F5344CB8AC3E}">
        <p14:creationId xmlns:p14="http://schemas.microsoft.com/office/powerpoint/2010/main" val="816960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1AF5FDA-23BD-45A1-878A-D4F218AF4EE4}" type="slidenum">
              <a:rPr lang="en-IN" smtClean="0"/>
              <a:t>1</a:t>
            </a:fld>
            <a:endParaRPr lang="en-IN"/>
          </a:p>
        </p:txBody>
      </p:sp>
    </p:spTree>
    <p:extLst>
      <p:ext uri="{BB962C8B-B14F-4D97-AF65-F5344CB8AC3E}">
        <p14:creationId xmlns:p14="http://schemas.microsoft.com/office/powerpoint/2010/main" val="4204363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314784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073139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0171708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005244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78559996"/>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5431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526086"/>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Ref idx="1003">
        <a:schemeClr val="bg2"/>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953671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031830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43864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413994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2786653"/>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477468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Ref idx="1003">
        <a:schemeClr val="bg2"/>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427920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615903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1/5/2022</a:t>
            </a:fld>
            <a:endParaRPr lang="en-US" dirty="0"/>
          </a:p>
        </p:txBody>
      </p:sp>
    </p:spTree>
    <p:extLst>
      <p:ext uri="{BB962C8B-B14F-4D97-AF65-F5344CB8AC3E}">
        <p14:creationId xmlns:p14="http://schemas.microsoft.com/office/powerpoint/2010/main" val="324075337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44" name="Group 43"/>
          <p:cNvGrpSpPr/>
          <p:nvPr/>
        </p:nvGrpSpPr>
        <p:grpSpPr>
          <a:xfrm>
            <a:off x="0" y="-169333"/>
            <a:ext cx="12880630" cy="7188199"/>
            <a:chOff x="0" y="-169333"/>
            <a:chExt cx="12880630" cy="7188199"/>
          </a:xfrm>
        </p:grpSpPr>
        <p:cxnSp>
          <p:nvCxnSpPr>
            <p:cNvPr id="20" name="Straight Connector 19"/>
            <p:cNvCxnSpPr>
              <a:cxnSpLocks/>
            </p:cNvCxnSpPr>
            <p:nvPr/>
          </p:nvCxnSpPr>
          <p:spPr>
            <a:xfrm>
              <a:off x="9877425" y="-169333"/>
              <a:ext cx="1003828" cy="6893983"/>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8117072" y="3765968"/>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747593" y="-8467"/>
              <a:ext cx="2441232"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3" name="Rectangle 25"/>
            <p:cNvSpPr/>
            <p:nvPr/>
          </p:nvSpPr>
          <p:spPr>
            <a:xfrm>
              <a:off x="9991724" y="0"/>
              <a:ext cx="2200276" cy="685800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4" name="Isosceles Triangle 23"/>
            <p:cNvSpPr/>
            <p:nvPr/>
          </p:nvSpPr>
          <p:spPr>
            <a:xfrm>
              <a:off x="9724323" y="3047999"/>
              <a:ext cx="2467677" cy="3970867"/>
            </a:xfrm>
            <a:prstGeom prst="triangle">
              <a:avLst>
                <a:gd name="adj" fmla="val 100000"/>
              </a:avLst>
            </a:prstGeom>
            <a:solidFill>
              <a:schemeClr val="accent1">
                <a:lumMod val="20000"/>
                <a:lumOff val="8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991724" y="-8467"/>
              <a:ext cx="2197101"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20000"/>
                <a:lumOff val="8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60000"/>
                <a:lumOff val="40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8" name="Isosceles Triangle 27"/>
            <p:cNvSpPr/>
            <p:nvPr/>
          </p:nvSpPr>
          <p:spPr>
            <a:xfrm>
              <a:off x="10371666" y="3589867"/>
              <a:ext cx="1817159" cy="3268133"/>
            </a:xfrm>
            <a:prstGeom prst="triangle">
              <a:avLst>
                <a:gd name="adj" fmla="val 100000"/>
              </a:avLst>
            </a:prstGeom>
            <a:solidFill>
              <a:schemeClr val="accent2">
                <a:lumMod val="40000"/>
                <a:lumOff val="60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pic>
        <p:nvPicPr>
          <p:cNvPr id="18" name="Picture 17">
            <a:extLst>
              <a:ext uri="{FF2B5EF4-FFF2-40B4-BE49-F238E27FC236}">
                <a16:creationId xmlns:a16="http://schemas.microsoft.com/office/drawing/2014/main" id="{85AE3601-AD38-49BB-B8A9-F8FBDDF6DA6D}"/>
              </a:ext>
            </a:extLst>
          </p:cNvPr>
          <p:cNvPicPr>
            <a:picLocks noChangeAspect="1"/>
          </p:cNvPicPr>
          <p:nvPr userDrawn="1"/>
        </p:nvPicPr>
        <p:blipFill>
          <a:blip r:embed="rId18"/>
          <a:stretch>
            <a:fillRect/>
          </a:stretch>
        </p:blipFill>
        <p:spPr>
          <a:xfrm>
            <a:off x="0" y="0"/>
            <a:ext cx="1147319" cy="525045"/>
          </a:xfrm>
          <a:prstGeom prst="rect">
            <a:avLst/>
          </a:prstGeom>
        </p:spPr>
      </p:pic>
    </p:spTree>
    <p:extLst>
      <p:ext uri="{BB962C8B-B14F-4D97-AF65-F5344CB8AC3E}">
        <p14:creationId xmlns:p14="http://schemas.microsoft.com/office/powerpoint/2010/main" val="89665274"/>
      </p:ext>
    </p:extLst>
  </p:cSld>
  <p:clrMap bg1="lt1" tx1="dk1" bg2="lt2" tx2="dk2" accent1="accent1" accent2="accent2" accent3="accent3" accent4="accent4" accent5="accent5" accent6="accent6" hlink="hlink" folHlink="folHlink"/>
  <p:sldLayoutIdLst>
    <p:sldLayoutId id="2147484022" r:id="rId1"/>
    <p:sldLayoutId id="2147484023" r:id="rId2"/>
    <p:sldLayoutId id="2147484024" r:id="rId3"/>
    <p:sldLayoutId id="2147484025" r:id="rId4"/>
    <p:sldLayoutId id="2147484026" r:id="rId5"/>
    <p:sldLayoutId id="2147484027" r:id="rId6"/>
    <p:sldLayoutId id="2147484028" r:id="rId7"/>
    <p:sldLayoutId id="2147484029" r:id="rId8"/>
    <p:sldLayoutId id="2147484030" r:id="rId9"/>
    <p:sldLayoutId id="2147484031" r:id="rId10"/>
    <p:sldLayoutId id="2147484032" r:id="rId11"/>
    <p:sldLayoutId id="2147484033" r:id="rId12"/>
    <p:sldLayoutId id="2147484034" r:id="rId13"/>
    <p:sldLayoutId id="2147484035" r:id="rId14"/>
    <p:sldLayoutId id="2147484036" r:id="rId15"/>
    <p:sldLayoutId id="214748403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E2BC6-FB77-415B-9611-908D9F2B51F4}"/>
              </a:ext>
            </a:extLst>
          </p:cNvPr>
          <p:cNvSpPr>
            <a:spLocks noGrp="1"/>
          </p:cNvSpPr>
          <p:nvPr>
            <p:ph type="ctrTitle"/>
          </p:nvPr>
        </p:nvSpPr>
        <p:spPr>
          <a:xfrm>
            <a:off x="1354664" y="138575"/>
            <a:ext cx="7827433" cy="1646302"/>
          </a:xfrm>
        </p:spPr>
        <p:txBody>
          <a:bodyPr anchor="ctr"/>
          <a:lstStyle/>
          <a:p>
            <a:pPr algn="ctr"/>
            <a:r>
              <a:rPr lang="en-IN" b="1" dirty="0"/>
              <a:t>INSURANCE </a:t>
            </a:r>
          </a:p>
        </p:txBody>
      </p:sp>
      <p:sp>
        <p:nvSpPr>
          <p:cNvPr id="3" name="Subtitle 2">
            <a:extLst>
              <a:ext uri="{FF2B5EF4-FFF2-40B4-BE49-F238E27FC236}">
                <a16:creationId xmlns:a16="http://schemas.microsoft.com/office/drawing/2014/main" id="{174E620E-BFB8-44F4-AB4E-0D55518FAB59}"/>
              </a:ext>
            </a:extLst>
          </p:cNvPr>
          <p:cNvSpPr>
            <a:spLocks noGrp="1"/>
          </p:cNvSpPr>
          <p:nvPr>
            <p:ph type="subTitle" idx="1"/>
          </p:nvPr>
        </p:nvSpPr>
        <p:spPr>
          <a:xfrm>
            <a:off x="812474" y="5355758"/>
            <a:ext cx="7827433" cy="1096899"/>
          </a:xfrm>
        </p:spPr>
        <p:txBody>
          <a:bodyPr>
            <a:normAutofit/>
          </a:bodyPr>
          <a:lstStyle/>
          <a:p>
            <a:pPr algn="l"/>
            <a:r>
              <a:rPr lang="en-IN" b="1" dirty="0">
                <a:solidFill>
                  <a:schemeClr val="tx1"/>
                </a:solidFill>
              </a:rPr>
              <a:t>Presented By : Santoshi Kumari Mishra</a:t>
            </a:r>
          </a:p>
          <a:p>
            <a:pPr algn="l"/>
            <a:r>
              <a:rPr lang="en-IN" b="1" dirty="0">
                <a:solidFill>
                  <a:schemeClr val="tx1"/>
                </a:solidFill>
              </a:rPr>
              <a:t>ML Project </a:t>
            </a:r>
          </a:p>
        </p:txBody>
      </p:sp>
      <p:pic>
        <p:nvPicPr>
          <p:cNvPr id="5" name="Picture 4">
            <a:extLst>
              <a:ext uri="{FF2B5EF4-FFF2-40B4-BE49-F238E27FC236}">
                <a16:creationId xmlns:a16="http://schemas.microsoft.com/office/drawing/2014/main" id="{57F3855E-C32A-4052-8700-0D5A9D228027}"/>
              </a:ext>
            </a:extLst>
          </p:cNvPr>
          <p:cNvPicPr>
            <a:picLocks noChangeAspect="1"/>
          </p:cNvPicPr>
          <p:nvPr/>
        </p:nvPicPr>
        <p:blipFill>
          <a:blip r:embed="rId3"/>
          <a:stretch>
            <a:fillRect/>
          </a:stretch>
        </p:blipFill>
        <p:spPr>
          <a:xfrm>
            <a:off x="1620305" y="1784879"/>
            <a:ext cx="7296149" cy="3288245"/>
          </a:xfrm>
          <a:prstGeom prst="rect">
            <a:avLst/>
          </a:prstGeom>
        </p:spPr>
      </p:pic>
      <p:sp>
        <p:nvSpPr>
          <p:cNvPr id="4" name="Rectangle 3">
            <a:extLst>
              <a:ext uri="{FF2B5EF4-FFF2-40B4-BE49-F238E27FC236}">
                <a16:creationId xmlns:a16="http://schemas.microsoft.com/office/drawing/2014/main" id="{05AE6720-6846-4455-BB11-7C84EBCB23C4}"/>
              </a:ext>
            </a:extLst>
          </p:cNvPr>
          <p:cNvSpPr/>
          <p:nvPr/>
        </p:nvSpPr>
        <p:spPr>
          <a:xfrm>
            <a:off x="0" y="0"/>
            <a:ext cx="1277257" cy="1190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GUVI</a:t>
            </a:r>
            <a:endParaRPr lang="en-IN" dirty="0"/>
          </a:p>
        </p:txBody>
      </p:sp>
    </p:spTree>
    <p:extLst>
      <p:ext uri="{BB962C8B-B14F-4D97-AF65-F5344CB8AC3E}">
        <p14:creationId xmlns:p14="http://schemas.microsoft.com/office/powerpoint/2010/main" val="338899952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F642C-7D31-4074-A5D9-B779D5889F46}"/>
              </a:ext>
            </a:extLst>
          </p:cNvPr>
          <p:cNvSpPr>
            <a:spLocks noGrp="1"/>
          </p:cNvSpPr>
          <p:nvPr>
            <p:ph type="title"/>
          </p:nvPr>
        </p:nvSpPr>
        <p:spPr>
          <a:xfrm>
            <a:off x="1" y="5734050"/>
            <a:ext cx="12191999" cy="1320800"/>
          </a:xfrm>
        </p:spPr>
        <p:txBody>
          <a:bodyPr anchor="ctr">
            <a:noAutofit/>
          </a:bodyPr>
          <a:lstStyle/>
          <a:p>
            <a:pPr algn="ctr"/>
            <a:r>
              <a:rPr lang="en-IN" sz="5000" b="1" dirty="0">
                <a:solidFill>
                  <a:schemeClr val="tx1"/>
                </a:solidFill>
              </a:rPr>
              <a:t>Smoking effects Insurance Premium</a:t>
            </a:r>
          </a:p>
        </p:txBody>
      </p:sp>
      <p:sp>
        <p:nvSpPr>
          <p:cNvPr id="3" name="Rectangle 2">
            <a:extLst>
              <a:ext uri="{FF2B5EF4-FFF2-40B4-BE49-F238E27FC236}">
                <a16:creationId xmlns:a16="http://schemas.microsoft.com/office/drawing/2014/main" id="{6118A5BB-B0F1-465C-B823-724B58537D6D}"/>
              </a:ext>
            </a:extLst>
          </p:cNvPr>
          <p:cNvSpPr/>
          <p:nvPr/>
        </p:nvSpPr>
        <p:spPr>
          <a:xfrm>
            <a:off x="-1" y="0"/>
            <a:ext cx="1248229"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GUVI</a:t>
            </a:r>
            <a:endParaRPr lang="en-IN" dirty="0"/>
          </a:p>
        </p:txBody>
      </p:sp>
    </p:spTree>
    <p:extLst>
      <p:ext uri="{BB962C8B-B14F-4D97-AF65-F5344CB8AC3E}">
        <p14:creationId xmlns:p14="http://schemas.microsoft.com/office/powerpoint/2010/main" val="25145581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EAA74-D8A4-4FD0-8A49-A1C106DA6E10}"/>
              </a:ext>
            </a:extLst>
          </p:cNvPr>
          <p:cNvSpPr>
            <a:spLocks noGrp="1"/>
          </p:cNvSpPr>
          <p:nvPr>
            <p:ph type="title"/>
          </p:nvPr>
        </p:nvSpPr>
        <p:spPr/>
        <p:txBody>
          <a:bodyPr anchor="ctr"/>
          <a:lstStyle/>
          <a:p>
            <a:pPr algn="ctr"/>
            <a:r>
              <a:rPr lang="en-IN" b="1" dirty="0"/>
              <a:t>Applying ML Algorithm</a:t>
            </a:r>
          </a:p>
        </p:txBody>
      </p:sp>
      <p:sp>
        <p:nvSpPr>
          <p:cNvPr id="3" name="Content Placeholder 2">
            <a:extLst>
              <a:ext uri="{FF2B5EF4-FFF2-40B4-BE49-F238E27FC236}">
                <a16:creationId xmlns:a16="http://schemas.microsoft.com/office/drawing/2014/main" id="{1EC1DCE7-1AE5-4C46-B86D-E77284305587}"/>
              </a:ext>
            </a:extLst>
          </p:cNvPr>
          <p:cNvSpPr>
            <a:spLocks noGrp="1"/>
          </p:cNvSpPr>
          <p:nvPr>
            <p:ph idx="1"/>
          </p:nvPr>
        </p:nvSpPr>
        <p:spPr>
          <a:xfrm>
            <a:off x="677334" y="1985329"/>
            <a:ext cx="8443806" cy="4430711"/>
          </a:xfrm>
        </p:spPr>
        <p:txBody>
          <a:bodyPr>
            <a:normAutofit/>
          </a:bodyPr>
          <a:lstStyle/>
          <a:p>
            <a:r>
              <a:rPr lang="en-IN" dirty="0"/>
              <a:t>For the current Insurance Data applying Linear Regression  </a:t>
            </a:r>
          </a:p>
          <a:p>
            <a:r>
              <a:rPr lang="en-IN" dirty="0"/>
              <a:t>In order to apply ML algorithm need to fix the data</a:t>
            </a:r>
          </a:p>
          <a:p>
            <a:pPr lvl="1"/>
            <a:r>
              <a:rPr lang="en-IN" dirty="0"/>
              <a:t>Such as categorical columns should be converted to numerical columns </a:t>
            </a:r>
          </a:p>
          <a:p>
            <a:pPr lvl="2"/>
            <a:r>
              <a:rPr lang="en-IN" sz="1600" dirty="0"/>
              <a:t>Modified all the categorical columns to numerical using Dummification</a:t>
            </a:r>
          </a:p>
          <a:p>
            <a:pPr lvl="1"/>
            <a:r>
              <a:rPr lang="en-IN" dirty="0"/>
              <a:t>Data from different columns are of different values and scale, to perform calculation on the data need to transform the entire data to standard scale. </a:t>
            </a:r>
          </a:p>
          <a:p>
            <a:pPr lvl="1"/>
            <a:r>
              <a:rPr lang="en-IN" dirty="0"/>
              <a:t>Post step 1&amp;2, Splitting the data into explanatory and target variables</a:t>
            </a:r>
          </a:p>
          <a:p>
            <a:pPr lvl="1"/>
            <a:r>
              <a:rPr lang="en-IN" dirty="0"/>
              <a:t>Explanatory Variable to be X Test and X Train data </a:t>
            </a:r>
          </a:p>
          <a:p>
            <a:pPr lvl="1"/>
            <a:r>
              <a:rPr lang="en-IN" dirty="0"/>
              <a:t>Target variable to be the Y Test and the Y Train data </a:t>
            </a:r>
          </a:p>
          <a:p>
            <a:pPr lvl="1"/>
            <a:r>
              <a:rPr lang="en-IN" dirty="0"/>
              <a:t>Performing the Prediction on the X Train Data</a:t>
            </a:r>
          </a:p>
          <a:p>
            <a:pPr lvl="1"/>
            <a:r>
              <a:rPr lang="en-IN" dirty="0"/>
              <a:t>Calculating the Prediction score and the Error score </a:t>
            </a:r>
          </a:p>
          <a:p>
            <a:pPr lvl="1"/>
            <a:r>
              <a:rPr lang="en-IN" dirty="0"/>
              <a:t>To check the performance nothing but Model Evaluation </a:t>
            </a:r>
          </a:p>
          <a:p>
            <a:pPr lvl="2"/>
            <a:endParaRPr lang="en-IN" dirty="0"/>
          </a:p>
        </p:txBody>
      </p:sp>
      <p:sp>
        <p:nvSpPr>
          <p:cNvPr id="4" name="Rectangle 3">
            <a:extLst>
              <a:ext uri="{FF2B5EF4-FFF2-40B4-BE49-F238E27FC236}">
                <a16:creationId xmlns:a16="http://schemas.microsoft.com/office/drawing/2014/main" id="{C9EA5EAE-3C97-4592-81B9-C979C9FE26F4}"/>
              </a:ext>
            </a:extLst>
          </p:cNvPr>
          <p:cNvSpPr/>
          <p:nvPr/>
        </p:nvSpPr>
        <p:spPr>
          <a:xfrm>
            <a:off x="0" y="0"/>
            <a:ext cx="1407886"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GUVI</a:t>
            </a:r>
            <a:endParaRPr lang="en-IN" dirty="0"/>
          </a:p>
        </p:txBody>
      </p:sp>
    </p:spTree>
    <p:extLst>
      <p:ext uri="{BB962C8B-B14F-4D97-AF65-F5344CB8AC3E}">
        <p14:creationId xmlns:p14="http://schemas.microsoft.com/office/powerpoint/2010/main" val="325007032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p:cTn id="2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3">
                                            <p:txEl>
                                              <p:pRg st="3" end="3"/>
                                            </p:txEl>
                                          </p:spTgt>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p:cTn id="29"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3">
                                            <p:txEl>
                                              <p:pRg st="4" end="4"/>
                                            </p:txEl>
                                          </p:spTgt>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p:cTn id="34"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5"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6" dur="500"/>
                                        <p:tgtEl>
                                          <p:spTgt spid="3">
                                            <p:txEl>
                                              <p:pRg st="5" end="5"/>
                                            </p:txEl>
                                          </p:spTgt>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p:cTn id="3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1" dur="500"/>
                                        <p:tgtEl>
                                          <p:spTgt spid="3">
                                            <p:txEl>
                                              <p:pRg st="6" end="6"/>
                                            </p:txEl>
                                          </p:spTgt>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 calcmode="lin" valueType="num">
                                      <p:cBhvr>
                                        <p:cTn id="44"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5"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6" dur="500"/>
                                        <p:tgtEl>
                                          <p:spTgt spid="3">
                                            <p:txEl>
                                              <p:pRg st="7" end="7"/>
                                            </p:txEl>
                                          </p:spTgt>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p:cTn id="49"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51" dur="500"/>
                                        <p:tgtEl>
                                          <p:spTgt spid="3">
                                            <p:txEl>
                                              <p:pRg st="8" end="8"/>
                                            </p:txEl>
                                          </p:spTgt>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 calcmode="lin" valueType="num">
                                      <p:cBhvr>
                                        <p:cTn id="54"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55"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56" dur="500"/>
                                        <p:tgtEl>
                                          <p:spTgt spid="3">
                                            <p:txEl>
                                              <p:pRg st="9" end="9"/>
                                            </p:txEl>
                                          </p:spTgt>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 calcmode="lin" valueType="num">
                                      <p:cBhvr>
                                        <p:cTn id="59"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60"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6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A49F5-0660-4DFA-A260-0B0CECFF9B6F}"/>
              </a:ext>
            </a:extLst>
          </p:cNvPr>
          <p:cNvSpPr>
            <a:spLocks noGrp="1"/>
          </p:cNvSpPr>
          <p:nvPr>
            <p:ph type="title"/>
          </p:nvPr>
        </p:nvSpPr>
        <p:spPr/>
        <p:txBody>
          <a:bodyPr/>
          <a:lstStyle/>
          <a:p>
            <a:r>
              <a:rPr lang="en-IN" b="1" dirty="0"/>
              <a:t>Intercept and Coefficients:</a:t>
            </a:r>
          </a:p>
        </p:txBody>
      </p:sp>
      <p:pic>
        <p:nvPicPr>
          <p:cNvPr id="5" name="Content Placeholder 4">
            <a:extLst>
              <a:ext uri="{FF2B5EF4-FFF2-40B4-BE49-F238E27FC236}">
                <a16:creationId xmlns:a16="http://schemas.microsoft.com/office/drawing/2014/main" id="{000A9D64-9AAB-42E2-B166-4DE48C654D69}"/>
              </a:ext>
            </a:extLst>
          </p:cNvPr>
          <p:cNvPicPr>
            <a:picLocks noGrp="1" noChangeAspect="1"/>
          </p:cNvPicPr>
          <p:nvPr>
            <p:ph idx="1"/>
          </p:nvPr>
        </p:nvPicPr>
        <p:blipFill>
          <a:blip r:embed="rId2"/>
          <a:stretch>
            <a:fillRect/>
          </a:stretch>
        </p:blipFill>
        <p:spPr>
          <a:xfrm>
            <a:off x="5864469" y="1930401"/>
            <a:ext cx="3974123" cy="3784600"/>
          </a:xfrm>
        </p:spPr>
      </p:pic>
      <p:sp>
        <p:nvSpPr>
          <p:cNvPr id="7" name="TextBox 6">
            <a:extLst>
              <a:ext uri="{FF2B5EF4-FFF2-40B4-BE49-F238E27FC236}">
                <a16:creationId xmlns:a16="http://schemas.microsoft.com/office/drawing/2014/main" id="{D6C09159-22C7-4389-8EDF-D1DDB7FD0B70}"/>
              </a:ext>
            </a:extLst>
          </p:cNvPr>
          <p:cNvSpPr txBox="1"/>
          <p:nvPr/>
        </p:nvSpPr>
        <p:spPr>
          <a:xfrm>
            <a:off x="826640" y="3094893"/>
            <a:ext cx="4888523" cy="923330"/>
          </a:xfrm>
          <a:prstGeom prst="rect">
            <a:avLst/>
          </a:prstGeom>
          <a:noFill/>
        </p:spPr>
        <p:txBody>
          <a:bodyPr wrap="square" rtlCol="0">
            <a:spAutoFit/>
          </a:bodyPr>
          <a:lstStyle/>
          <a:p>
            <a:r>
              <a:rPr lang="en-IN" dirty="0"/>
              <a:t>Intercept:0.0015</a:t>
            </a:r>
          </a:p>
          <a:p>
            <a:r>
              <a:rPr lang="en-IN" dirty="0"/>
              <a:t>Coefficients:0.3003, 0.1705, 0.0461, -0.0063, 0.8007</a:t>
            </a:r>
          </a:p>
        </p:txBody>
      </p:sp>
      <p:sp>
        <p:nvSpPr>
          <p:cNvPr id="3" name="Rectangle 2">
            <a:extLst>
              <a:ext uri="{FF2B5EF4-FFF2-40B4-BE49-F238E27FC236}">
                <a16:creationId xmlns:a16="http://schemas.microsoft.com/office/drawing/2014/main" id="{81FA3388-B349-4D7D-BE1E-93F8FCCB9228}"/>
              </a:ext>
            </a:extLst>
          </p:cNvPr>
          <p:cNvSpPr/>
          <p:nvPr/>
        </p:nvSpPr>
        <p:spPr>
          <a:xfrm>
            <a:off x="0" y="1"/>
            <a:ext cx="1582057" cy="798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GUVI</a:t>
            </a:r>
            <a:endParaRPr lang="en-IN" dirty="0"/>
          </a:p>
        </p:txBody>
      </p:sp>
    </p:spTree>
    <p:extLst>
      <p:ext uri="{BB962C8B-B14F-4D97-AF65-F5344CB8AC3E}">
        <p14:creationId xmlns:p14="http://schemas.microsoft.com/office/powerpoint/2010/main" val="3644455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90000"/>
                <a:lumMod val="110000"/>
              </a:schemeClr>
            </a:gs>
            <a:gs pos="100000">
              <a:schemeClr val="bg2">
                <a:shade val="94000"/>
                <a:lumMod val="96000"/>
              </a:schemeClr>
            </a:gs>
          </a:gsLst>
          <a:lin ang="2700000" scaled="1"/>
          <a:tileRect/>
        </a:grad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5BDEB92-89F4-4594-827B-EA0EA53D3EF8}"/>
              </a:ext>
            </a:extLst>
          </p:cNvPr>
          <p:cNvGraphicFramePr>
            <a:graphicFrameLocks noGrp="1"/>
          </p:cNvGraphicFramePr>
          <p:nvPr>
            <p:ph idx="1"/>
            <p:extLst>
              <p:ext uri="{D42A27DB-BD31-4B8C-83A1-F6EECF244321}">
                <p14:modId xmlns:p14="http://schemas.microsoft.com/office/powerpoint/2010/main" val="3010186145"/>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224C1364-5562-4DCB-AFDD-09C065EC7215}"/>
              </a:ext>
            </a:extLst>
          </p:cNvPr>
          <p:cNvSpPr>
            <a:spLocks noGrp="1"/>
          </p:cNvSpPr>
          <p:nvPr>
            <p:ph type="title"/>
          </p:nvPr>
        </p:nvSpPr>
        <p:spPr>
          <a:xfrm>
            <a:off x="677863" y="549275"/>
            <a:ext cx="8596668" cy="1320800"/>
          </a:xfrm>
        </p:spPr>
        <p:txBody>
          <a:bodyPr anchor="ctr"/>
          <a:lstStyle/>
          <a:p>
            <a:pPr algn="ctr"/>
            <a:r>
              <a:rPr lang="en-IN" b="1" dirty="0"/>
              <a:t>Model Evaluation:</a:t>
            </a:r>
          </a:p>
        </p:txBody>
      </p:sp>
      <p:sp>
        <p:nvSpPr>
          <p:cNvPr id="2" name="Rectangle 1">
            <a:extLst>
              <a:ext uri="{FF2B5EF4-FFF2-40B4-BE49-F238E27FC236}">
                <a16:creationId xmlns:a16="http://schemas.microsoft.com/office/drawing/2014/main" id="{DEC3E975-84F8-4A96-B4F4-385EC29E15F0}"/>
              </a:ext>
            </a:extLst>
          </p:cNvPr>
          <p:cNvSpPr/>
          <p:nvPr/>
        </p:nvSpPr>
        <p:spPr>
          <a:xfrm>
            <a:off x="0" y="-1"/>
            <a:ext cx="1465943" cy="815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GUVI</a:t>
            </a:r>
            <a:endParaRPr lang="en-IN" dirty="0"/>
          </a:p>
        </p:txBody>
      </p:sp>
    </p:spTree>
    <p:extLst>
      <p:ext uri="{BB962C8B-B14F-4D97-AF65-F5344CB8AC3E}">
        <p14:creationId xmlns:p14="http://schemas.microsoft.com/office/powerpoint/2010/main" val="341409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7629E-5B9A-4D4C-977C-710C648467E7}"/>
              </a:ext>
            </a:extLst>
          </p:cNvPr>
          <p:cNvSpPr>
            <a:spLocks noGrp="1"/>
          </p:cNvSpPr>
          <p:nvPr>
            <p:ph type="title"/>
          </p:nvPr>
        </p:nvSpPr>
        <p:spPr>
          <a:xfrm>
            <a:off x="0" y="0"/>
            <a:ext cx="12192000" cy="6858000"/>
          </a:xfrm>
        </p:spPr>
        <p:txBody>
          <a:bodyPr anchor="ctr">
            <a:noAutofit/>
          </a:bodyPr>
          <a:lstStyle/>
          <a:p>
            <a:pPr algn="ctr"/>
            <a:r>
              <a:rPr lang="en-IN" sz="10000" dirty="0"/>
              <a:t>THANK YOU</a:t>
            </a:r>
          </a:p>
        </p:txBody>
      </p:sp>
      <p:graphicFrame>
        <p:nvGraphicFramePr>
          <p:cNvPr id="3" name="Table 2">
            <a:extLst>
              <a:ext uri="{FF2B5EF4-FFF2-40B4-BE49-F238E27FC236}">
                <a16:creationId xmlns:a16="http://schemas.microsoft.com/office/drawing/2014/main" id="{46203E8C-3C94-4FEC-BE1D-2B2671B4A719}"/>
              </a:ext>
            </a:extLst>
          </p:cNvPr>
          <p:cNvGraphicFramePr>
            <a:graphicFrameLocks noGrp="1"/>
          </p:cNvGraphicFramePr>
          <p:nvPr>
            <p:extLst>
              <p:ext uri="{D42A27DB-BD31-4B8C-83A1-F6EECF244321}">
                <p14:modId xmlns:p14="http://schemas.microsoft.com/office/powerpoint/2010/main" val="2422309573"/>
              </p:ext>
            </p:extLst>
          </p:nvPr>
        </p:nvGraphicFramePr>
        <p:xfrm>
          <a:off x="0" y="1"/>
          <a:ext cx="1814285" cy="783770"/>
        </p:xfrm>
        <a:graphic>
          <a:graphicData uri="http://schemas.openxmlformats.org/drawingml/2006/table">
            <a:tbl>
              <a:tblPr>
                <a:tableStyleId>{3C2FFA5D-87B4-456A-9821-1D502468CF0F}</a:tableStyleId>
              </a:tblPr>
              <a:tblGrid>
                <a:gridCol w="1814285">
                  <a:extLst>
                    <a:ext uri="{9D8B030D-6E8A-4147-A177-3AD203B41FA5}">
                      <a16:colId xmlns:a16="http://schemas.microsoft.com/office/drawing/2014/main" val="30508145"/>
                    </a:ext>
                  </a:extLst>
                </a:gridCol>
              </a:tblGrid>
              <a:tr h="783770">
                <a:tc>
                  <a:txBody>
                    <a:bodyPr/>
                    <a:lstStyle/>
                    <a:p>
                      <a:r>
                        <a:rPr lang="en-US" dirty="0"/>
                        <a:t>GUVI</a:t>
                      </a:r>
                      <a:endParaRPr lang="en-IN" dirty="0"/>
                    </a:p>
                  </a:txBody>
                  <a:tcPr/>
                </a:tc>
                <a:extLst>
                  <a:ext uri="{0D108BD9-81ED-4DB2-BD59-A6C34878D82A}">
                    <a16:rowId xmlns:a16="http://schemas.microsoft.com/office/drawing/2014/main" val="1994352299"/>
                  </a:ext>
                </a:extLst>
              </a:tr>
            </a:tbl>
          </a:graphicData>
        </a:graphic>
      </p:graphicFrame>
    </p:spTree>
    <p:extLst>
      <p:ext uri="{BB962C8B-B14F-4D97-AF65-F5344CB8AC3E}">
        <p14:creationId xmlns:p14="http://schemas.microsoft.com/office/powerpoint/2010/main" val="1216821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B8891-1312-4EE3-A374-19D4032E8DE4}"/>
              </a:ext>
            </a:extLst>
          </p:cNvPr>
          <p:cNvSpPr>
            <a:spLocks noGrp="1"/>
          </p:cNvSpPr>
          <p:nvPr>
            <p:ph type="title"/>
          </p:nvPr>
        </p:nvSpPr>
        <p:spPr>
          <a:xfrm>
            <a:off x="836889" y="749714"/>
            <a:ext cx="8596312" cy="1320800"/>
          </a:xfrm>
        </p:spPr>
        <p:txBody>
          <a:bodyPr anchor="ctr"/>
          <a:lstStyle/>
          <a:p>
            <a:r>
              <a:rPr lang="en-IN"/>
              <a:t>Problem Statement</a:t>
            </a:r>
            <a:endParaRPr lang="en-IN" dirty="0"/>
          </a:p>
        </p:txBody>
      </p:sp>
      <p:sp>
        <p:nvSpPr>
          <p:cNvPr id="3" name="Content Placeholder 2">
            <a:extLst>
              <a:ext uri="{FF2B5EF4-FFF2-40B4-BE49-F238E27FC236}">
                <a16:creationId xmlns:a16="http://schemas.microsoft.com/office/drawing/2014/main" id="{CA90ECD1-53E1-4DD0-979C-1CC61168728B}"/>
              </a:ext>
            </a:extLst>
          </p:cNvPr>
          <p:cNvSpPr>
            <a:spLocks noGrp="1"/>
          </p:cNvSpPr>
          <p:nvPr>
            <p:ph idx="1"/>
          </p:nvPr>
        </p:nvSpPr>
        <p:spPr>
          <a:xfrm>
            <a:off x="677334" y="2160589"/>
            <a:ext cx="8596668" cy="3880773"/>
          </a:xfrm>
        </p:spPr>
        <p:txBody>
          <a:bodyPr/>
          <a:lstStyle/>
          <a:p>
            <a:r>
              <a:rPr lang="en-US"/>
              <a:t>In this Insurance Dataset 'charges' is the Target Variable, Insurance of individual varies with following factors such as age, smoker, bmi, sex, no. of children. In the following data set we are suppose to predict the charges with respect to the factors affecting it.</a:t>
            </a:r>
          </a:p>
          <a:p>
            <a:r>
              <a:rPr lang="en-US"/>
              <a:t>Finding the ML-Algo which can Predict the Insurance Charges.</a:t>
            </a:r>
          </a:p>
          <a:p>
            <a:r>
              <a:rPr lang="en-US"/>
              <a:t>What are the parameters which affect the most in insurance charges?</a:t>
            </a:r>
          </a:p>
          <a:p>
            <a:r>
              <a:rPr lang="en-US"/>
              <a:t>Is there any relation between bmi and smoker with insurance charges ?</a:t>
            </a:r>
          </a:p>
          <a:p>
            <a:endParaRPr lang="en-IN" dirty="0"/>
          </a:p>
        </p:txBody>
      </p:sp>
      <p:sp>
        <p:nvSpPr>
          <p:cNvPr id="16" name="Rectangle 15">
            <a:extLst>
              <a:ext uri="{FF2B5EF4-FFF2-40B4-BE49-F238E27FC236}">
                <a16:creationId xmlns:a16="http://schemas.microsoft.com/office/drawing/2014/main" id="{24725105-D81A-41F6-BA3C-CE68BC5C4893}"/>
              </a:ext>
            </a:extLst>
          </p:cNvPr>
          <p:cNvSpPr/>
          <p:nvPr/>
        </p:nvSpPr>
        <p:spPr>
          <a:xfrm>
            <a:off x="0" y="0"/>
            <a:ext cx="1262743" cy="659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GUVI</a:t>
            </a:r>
            <a:endParaRPr lang="en-IN" dirty="0"/>
          </a:p>
        </p:txBody>
      </p:sp>
    </p:spTree>
    <p:extLst>
      <p:ext uri="{BB962C8B-B14F-4D97-AF65-F5344CB8AC3E}">
        <p14:creationId xmlns:p14="http://schemas.microsoft.com/office/powerpoint/2010/main" val="40014679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4EEBD-244B-4ACE-88A9-D6F9B7BBC62D}"/>
              </a:ext>
            </a:extLst>
          </p:cNvPr>
          <p:cNvSpPr>
            <a:spLocks noGrp="1"/>
          </p:cNvSpPr>
          <p:nvPr>
            <p:ph type="title"/>
          </p:nvPr>
        </p:nvSpPr>
        <p:spPr/>
        <p:txBody>
          <a:bodyPr anchor="ctr"/>
          <a:lstStyle/>
          <a:p>
            <a:pPr algn="ctr"/>
            <a:r>
              <a:rPr lang="en-IN" b="1" dirty="0"/>
              <a:t>Insurance Data:</a:t>
            </a:r>
          </a:p>
        </p:txBody>
      </p:sp>
      <p:pic>
        <p:nvPicPr>
          <p:cNvPr id="5" name="Content Placeholder 4">
            <a:extLst>
              <a:ext uri="{FF2B5EF4-FFF2-40B4-BE49-F238E27FC236}">
                <a16:creationId xmlns:a16="http://schemas.microsoft.com/office/drawing/2014/main" id="{B73B76AB-CDF5-47D3-A186-F8CB6DF2B404}"/>
              </a:ext>
            </a:extLst>
          </p:cNvPr>
          <p:cNvPicPr>
            <a:picLocks noGrp="1" noChangeAspect="1"/>
          </p:cNvPicPr>
          <p:nvPr>
            <p:ph idx="1"/>
          </p:nvPr>
        </p:nvPicPr>
        <p:blipFill>
          <a:blip r:embed="rId2"/>
          <a:stretch>
            <a:fillRect/>
          </a:stretch>
        </p:blipFill>
        <p:spPr>
          <a:xfrm>
            <a:off x="1860838" y="2130125"/>
            <a:ext cx="7338306" cy="2797476"/>
          </a:xfrm>
        </p:spPr>
      </p:pic>
      <p:sp>
        <p:nvSpPr>
          <p:cNvPr id="3" name="Rectangle 2">
            <a:extLst>
              <a:ext uri="{FF2B5EF4-FFF2-40B4-BE49-F238E27FC236}">
                <a16:creationId xmlns:a16="http://schemas.microsoft.com/office/drawing/2014/main" id="{2EF241EB-369E-478A-9DFC-6D5CF1294C4B}"/>
              </a:ext>
            </a:extLst>
          </p:cNvPr>
          <p:cNvSpPr/>
          <p:nvPr/>
        </p:nvSpPr>
        <p:spPr>
          <a:xfrm>
            <a:off x="0" y="0"/>
            <a:ext cx="1407886" cy="725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GUVI</a:t>
            </a:r>
            <a:endParaRPr lang="en-IN" dirty="0"/>
          </a:p>
        </p:txBody>
      </p:sp>
    </p:spTree>
    <p:extLst>
      <p:ext uri="{BB962C8B-B14F-4D97-AF65-F5344CB8AC3E}">
        <p14:creationId xmlns:p14="http://schemas.microsoft.com/office/powerpoint/2010/main" val="266303051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36F0F-49CC-4C0A-8B67-297E90C65842}"/>
              </a:ext>
            </a:extLst>
          </p:cNvPr>
          <p:cNvSpPr>
            <a:spLocks noGrp="1"/>
          </p:cNvSpPr>
          <p:nvPr>
            <p:ph type="title"/>
          </p:nvPr>
        </p:nvSpPr>
        <p:spPr>
          <a:xfrm>
            <a:off x="677333" y="609600"/>
            <a:ext cx="9011789" cy="1320800"/>
          </a:xfrm>
        </p:spPr>
        <p:txBody>
          <a:bodyPr anchor="ctr">
            <a:normAutofit/>
          </a:bodyPr>
          <a:lstStyle/>
          <a:p>
            <a:pPr algn="ctr"/>
            <a:r>
              <a:rPr lang="en-IN" b="1" dirty="0"/>
              <a:t>Parameters Effecting Insurance Charges</a:t>
            </a:r>
          </a:p>
        </p:txBody>
      </p:sp>
      <p:sp>
        <p:nvSpPr>
          <p:cNvPr id="6" name="TextBox 5">
            <a:extLst>
              <a:ext uri="{FF2B5EF4-FFF2-40B4-BE49-F238E27FC236}">
                <a16:creationId xmlns:a16="http://schemas.microsoft.com/office/drawing/2014/main" id="{53E83040-FB39-4589-93C7-FE37D84C4135}"/>
              </a:ext>
            </a:extLst>
          </p:cNvPr>
          <p:cNvSpPr txBox="1"/>
          <p:nvPr/>
        </p:nvSpPr>
        <p:spPr>
          <a:xfrm>
            <a:off x="1587361" y="5879068"/>
            <a:ext cx="9017277" cy="369332"/>
          </a:xfrm>
          <a:prstGeom prst="rect">
            <a:avLst/>
          </a:prstGeom>
          <a:noFill/>
        </p:spPr>
        <p:txBody>
          <a:bodyPr wrap="none" rtlCol="0">
            <a:spAutoFit/>
          </a:bodyPr>
          <a:lstStyle/>
          <a:p>
            <a:r>
              <a:rPr lang="en-IN" dirty="0"/>
              <a:t>Charges changes with respect to AGE , BMI and Smoker effecting the insurance price.</a:t>
            </a:r>
          </a:p>
        </p:txBody>
      </p:sp>
      <p:pic>
        <p:nvPicPr>
          <p:cNvPr id="10" name="Content Placeholder 9">
            <a:extLst>
              <a:ext uri="{FF2B5EF4-FFF2-40B4-BE49-F238E27FC236}">
                <a16:creationId xmlns:a16="http://schemas.microsoft.com/office/drawing/2014/main" id="{1A81D85F-6C2E-46EF-BF25-88AED733F9BD}"/>
              </a:ext>
            </a:extLst>
          </p:cNvPr>
          <p:cNvPicPr>
            <a:picLocks noGrp="1" noChangeAspect="1"/>
          </p:cNvPicPr>
          <p:nvPr>
            <p:ph idx="1"/>
          </p:nvPr>
        </p:nvPicPr>
        <p:blipFill>
          <a:blip r:embed="rId2"/>
          <a:stretch>
            <a:fillRect/>
          </a:stretch>
        </p:blipFill>
        <p:spPr>
          <a:xfrm>
            <a:off x="241316" y="2171700"/>
            <a:ext cx="10979091" cy="3434799"/>
          </a:xfrm>
        </p:spPr>
      </p:pic>
      <p:sp>
        <p:nvSpPr>
          <p:cNvPr id="3" name="Rectangle 2">
            <a:extLst>
              <a:ext uri="{FF2B5EF4-FFF2-40B4-BE49-F238E27FC236}">
                <a16:creationId xmlns:a16="http://schemas.microsoft.com/office/drawing/2014/main" id="{727DC6BC-4790-4E29-937F-BF0AA16E6B76}"/>
              </a:ext>
            </a:extLst>
          </p:cNvPr>
          <p:cNvSpPr/>
          <p:nvPr/>
        </p:nvSpPr>
        <p:spPr>
          <a:xfrm>
            <a:off x="0" y="0"/>
            <a:ext cx="1378857"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GUVI</a:t>
            </a:r>
            <a:endParaRPr lang="en-IN" dirty="0"/>
          </a:p>
        </p:txBody>
      </p:sp>
    </p:spTree>
    <p:extLst>
      <p:ext uri="{BB962C8B-B14F-4D97-AF65-F5344CB8AC3E}">
        <p14:creationId xmlns:p14="http://schemas.microsoft.com/office/powerpoint/2010/main" val="289142204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EF8AE-9211-493A-9BA4-99509C2B5791}"/>
              </a:ext>
            </a:extLst>
          </p:cNvPr>
          <p:cNvSpPr>
            <a:spLocks noGrp="1"/>
          </p:cNvSpPr>
          <p:nvPr>
            <p:ph type="title"/>
          </p:nvPr>
        </p:nvSpPr>
        <p:spPr/>
        <p:txBody>
          <a:bodyPr anchor="ctr"/>
          <a:lstStyle/>
          <a:p>
            <a:pPr algn="ctr"/>
            <a:r>
              <a:rPr lang="en-IN" b="1" dirty="0"/>
              <a:t>Customers who Smoke ?</a:t>
            </a:r>
          </a:p>
        </p:txBody>
      </p:sp>
      <p:pic>
        <p:nvPicPr>
          <p:cNvPr id="5" name="Content Placeholder 4">
            <a:extLst>
              <a:ext uri="{FF2B5EF4-FFF2-40B4-BE49-F238E27FC236}">
                <a16:creationId xmlns:a16="http://schemas.microsoft.com/office/drawing/2014/main" id="{3ABE5944-B503-4AEC-BA0F-E44E4EED2491}"/>
              </a:ext>
            </a:extLst>
          </p:cNvPr>
          <p:cNvPicPr>
            <a:picLocks noGrp="1" noChangeAspect="1"/>
          </p:cNvPicPr>
          <p:nvPr>
            <p:ph idx="1"/>
          </p:nvPr>
        </p:nvPicPr>
        <p:blipFill>
          <a:blip r:embed="rId2"/>
          <a:stretch>
            <a:fillRect/>
          </a:stretch>
        </p:blipFill>
        <p:spPr>
          <a:xfrm>
            <a:off x="1313563" y="4677450"/>
            <a:ext cx="4098989" cy="887495"/>
          </a:xfrm>
        </p:spPr>
      </p:pic>
      <p:pic>
        <p:nvPicPr>
          <p:cNvPr id="7" name="Content Placeholder 4">
            <a:extLst>
              <a:ext uri="{FF2B5EF4-FFF2-40B4-BE49-F238E27FC236}">
                <a16:creationId xmlns:a16="http://schemas.microsoft.com/office/drawing/2014/main" id="{2FB04EAE-15B3-4FF5-8883-B26163ABAA6E}"/>
              </a:ext>
            </a:extLst>
          </p:cNvPr>
          <p:cNvPicPr>
            <a:picLocks noChangeAspect="1"/>
          </p:cNvPicPr>
          <p:nvPr/>
        </p:nvPicPr>
        <p:blipFill>
          <a:blip r:embed="rId3"/>
          <a:stretch>
            <a:fillRect/>
          </a:stretch>
        </p:blipFill>
        <p:spPr>
          <a:xfrm>
            <a:off x="5708569" y="1822851"/>
            <a:ext cx="4669759" cy="4573618"/>
          </a:xfrm>
          <a:prstGeom prst="rect">
            <a:avLst/>
          </a:prstGeom>
        </p:spPr>
      </p:pic>
      <p:sp>
        <p:nvSpPr>
          <p:cNvPr id="10" name="TextBox 9">
            <a:extLst>
              <a:ext uri="{FF2B5EF4-FFF2-40B4-BE49-F238E27FC236}">
                <a16:creationId xmlns:a16="http://schemas.microsoft.com/office/drawing/2014/main" id="{050317E4-7294-4867-808C-1DB210E9259C}"/>
              </a:ext>
            </a:extLst>
          </p:cNvPr>
          <p:cNvSpPr txBox="1"/>
          <p:nvPr/>
        </p:nvSpPr>
        <p:spPr>
          <a:xfrm>
            <a:off x="1032217" y="2821679"/>
            <a:ext cx="4844562" cy="1287981"/>
          </a:xfrm>
          <a:prstGeom prst="rect">
            <a:avLst/>
          </a:prstGeom>
          <a:noFill/>
        </p:spPr>
        <p:txBody>
          <a:bodyPr wrap="square" rtlCol="0">
            <a:spAutoFit/>
          </a:bodyPr>
          <a:lstStyle/>
          <a:p>
            <a:pPr>
              <a:lnSpc>
                <a:spcPct val="150000"/>
              </a:lnSpc>
            </a:pPr>
            <a:r>
              <a:rPr lang="en-IN" dirty="0"/>
              <a:t>The percentage of Non Smokers are High </a:t>
            </a:r>
          </a:p>
          <a:p>
            <a:pPr>
              <a:lnSpc>
                <a:spcPct val="150000"/>
              </a:lnSpc>
            </a:pPr>
            <a:r>
              <a:rPr lang="en-IN" dirty="0"/>
              <a:t>with 79.5 and the rest 20.5 % is smokers</a:t>
            </a:r>
          </a:p>
          <a:p>
            <a:pPr>
              <a:lnSpc>
                <a:spcPct val="150000"/>
              </a:lnSpc>
            </a:pPr>
            <a:r>
              <a:rPr lang="en-IN" dirty="0"/>
              <a:t>And the count for the same is as show below</a:t>
            </a:r>
          </a:p>
        </p:txBody>
      </p:sp>
      <p:sp>
        <p:nvSpPr>
          <p:cNvPr id="3" name="Rectangle 2">
            <a:extLst>
              <a:ext uri="{FF2B5EF4-FFF2-40B4-BE49-F238E27FC236}">
                <a16:creationId xmlns:a16="http://schemas.microsoft.com/office/drawing/2014/main" id="{C2DE26AC-E5C9-43C4-8C37-FEFB75A075BF}"/>
              </a:ext>
            </a:extLst>
          </p:cNvPr>
          <p:cNvSpPr/>
          <p:nvPr/>
        </p:nvSpPr>
        <p:spPr>
          <a:xfrm>
            <a:off x="0" y="0"/>
            <a:ext cx="1313563"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GUVI</a:t>
            </a:r>
            <a:endParaRPr lang="en-IN" dirty="0"/>
          </a:p>
        </p:txBody>
      </p:sp>
    </p:spTree>
    <p:extLst>
      <p:ext uri="{BB962C8B-B14F-4D97-AF65-F5344CB8AC3E}">
        <p14:creationId xmlns:p14="http://schemas.microsoft.com/office/powerpoint/2010/main" val="25096537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nodeType="clickEffect">
                                  <p:stCondLst>
                                    <p:cond delay="0"/>
                                  </p:stCondLst>
                                  <p:childTnLst>
                                    <p:animRot by="120000">
                                      <p:cBhvr>
                                        <p:cTn id="11" dur="100" fill="hold">
                                          <p:stCondLst>
                                            <p:cond delay="0"/>
                                          </p:stCondLst>
                                        </p:cTn>
                                        <p:tgtEl>
                                          <p:spTgt spid="5"/>
                                        </p:tgtEl>
                                        <p:attrNameLst>
                                          <p:attrName>r</p:attrName>
                                        </p:attrNameLst>
                                      </p:cBhvr>
                                    </p:animRot>
                                    <p:animRot by="-240000">
                                      <p:cBhvr>
                                        <p:cTn id="12" dur="200" fill="hold">
                                          <p:stCondLst>
                                            <p:cond delay="200"/>
                                          </p:stCondLst>
                                        </p:cTn>
                                        <p:tgtEl>
                                          <p:spTgt spid="5"/>
                                        </p:tgtEl>
                                        <p:attrNameLst>
                                          <p:attrName>r</p:attrName>
                                        </p:attrNameLst>
                                      </p:cBhvr>
                                    </p:animRot>
                                    <p:animRot by="240000">
                                      <p:cBhvr>
                                        <p:cTn id="13" dur="200" fill="hold">
                                          <p:stCondLst>
                                            <p:cond delay="400"/>
                                          </p:stCondLst>
                                        </p:cTn>
                                        <p:tgtEl>
                                          <p:spTgt spid="5"/>
                                        </p:tgtEl>
                                        <p:attrNameLst>
                                          <p:attrName>r</p:attrName>
                                        </p:attrNameLst>
                                      </p:cBhvr>
                                    </p:animRot>
                                    <p:animRot by="-240000">
                                      <p:cBhvr>
                                        <p:cTn id="14" dur="200" fill="hold">
                                          <p:stCondLst>
                                            <p:cond delay="600"/>
                                          </p:stCondLst>
                                        </p:cTn>
                                        <p:tgtEl>
                                          <p:spTgt spid="5"/>
                                        </p:tgtEl>
                                        <p:attrNameLst>
                                          <p:attrName>r</p:attrName>
                                        </p:attrNameLst>
                                      </p:cBhvr>
                                    </p:animRot>
                                    <p:animRot by="120000">
                                      <p:cBhvr>
                                        <p:cTn id="15"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B9004-8242-40B8-B40C-1FE62033AA58}"/>
              </a:ext>
            </a:extLst>
          </p:cNvPr>
          <p:cNvSpPr>
            <a:spLocks noGrp="1"/>
          </p:cNvSpPr>
          <p:nvPr>
            <p:ph type="title"/>
          </p:nvPr>
        </p:nvSpPr>
        <p:spPr/>
        <p:txBody>
          <a:bodyPr anchor="ctr"/>
          <a:lstStyle/>
          <a:p>
            <a:r>
              <a:rPr lang="en-IN" b="1" dirty="0"/>
              <a:t>Do Age, BMI, and Smoke Effecting the Insurance Charges ?</a:t>
            </a:r>
          </a:p>
        </p:txBody>
      </p:sp>
      <p:sp>
        <p:nvSpPr>
          <p:cNvPr id="10" name="Text Placeholder 9">
            <a:extLst>
              <a:ext uri="{FF2B5EF4-FFF2-40B4-BE49-F238E27FC236}">
                <a16:creationId xmlns:a16="http://schemas.microsoft.com/office/drawing/2014/main" id="{3095CF9F-24BE-4BD6-A5D6-D49B2E451AF0}"/>
              </a:ext>
            </a:extLst>
          </p:cNvPr>
          <p:cNvSpPr>
            <a:spLocks noGrp="1"/>
          </p:cNvSpPr>
          <p:nvPr>
            <p:ph type="body" idx="1"/>
          </p:nvPr>
        </p:nvSpPr>
        <p:spPr>
          <a:xfrm>
            <a:off x="851591" y="2319504"/>
            <a:ext cx="4185623" cy="576262"/>
          </a:xfrm>
        </p:spPr>
        <p:txBody>
          <a:bodyPr/>
          <a:lstStyle/>
          <a:p>
            <a:pPr algn="ctr"/>
            <a:r>
              <a:rPr lang="en-IN" dirty="0"/>
              <a:t>Charges Smoke &amp; Age</a:t>
            </a:r>
          </a:p>
        </p:txBody>
      </p:sp>
      <p:pic>
        <p:nvPicPr>
          <p:cNvPr id="18" name="Content Placeholder 17">
            <a:extLst>
              <a:ext uri="{FF2B5EF4-FFF2-40B4-BE49-F238E27FC236}">
                <a16:creationId xmlns:a16="http://schemas.microsoft.com/office/drawing/2014/main" id="{542D926C-D4D3-49F3-8E65-484D409802AF}"/>
              </a:ext>
            </a:extLst>
          </p:cNvPr>
          <p:cNvPicPr>
            <a:picLocks noGrp="1" noChangeAspect="1"/>
          </p:cNvPicPr>
          <p:nvPr>
            <p:ph sz="quarter" idx="4"/>
          </p:nvPr>
        </p:nvPicPr>
        <p:blipFill>
          <a:blip r:embed="rId2"/>
          <a:stretch>
            <a:fillRect/>
          </a:stretch>
        </p:blipFill>
        <p:spPr>
          <a:xfrm>
            <a:off x="5117880" y="2955403"/>
            <a:ext cx="4456942" cy="3902597"/>
          </a:xfrm>
        </p:spPr>
      </p:pic>
      <p:pic>
        <p:nvPicPr>
          <p:cNvPr id="16" name="Content Placeholder 15">
            <a:extLst>
              <a:ext uri="{FF2B5EF4-FFF2-40B4-BE49-F238E27FC236}">
                <a16:creationId xmlns:a16="http://schemas.microsoft.com/office/drawing/2014/main" id="{AFE49DF6-E0C6-478B-9535-D6F24C5D3360}"/>
              </a:ext>
            </a:extLst>
          </p:cNvPr>
          <p:cNvPicPr>
            <a:picLocks noGrp="1" noChangeAspect="1"/>
          </p:cNvPicPr>
          <p:nvPr>
            <p:ph sz="half" idx="2"/>
          </p:nvPr>
        </p:nvPicPr>
        <p:blipFill>
          <a:blip r:embed="rId3"/>
          <a:stretch>
            <a:fillRect/>
          </a:stretch>
        </p:blipFill>
        <p:spPr>
          <a:xfrm>
            <a:off x="288374" y="2903904"/>
            <a:ext cx="4687294" cy="3883758"/>
          </a:xfrm>
        </p:spPr>
      </p:pic>
      <p:sp>
        <p:nvSpPr>
          <p:cNvPr id="19" name="Text Placeholder 9">
            <a:extLst>
              <a:ext uri="{FF2B5EF4-FFF2-40B4-BE49-F238E27FC236}">
                <a16:creationId xmlns:a16="http://schemas.microsoft.com/office/drawing/2014/main" id="{B55B0AAA-639C-4F6B-A365-D90E43889E88}"/>
              </a:ext>
            </a:extLst>
          </p:cNvPr>
          <p:cNvSpPr txBox="1">
            <a:spLocks/>
          </p:cNvSpPr>
          <p:nvPr/>
        </p:nvSpPr>
        <p:spPr>
          <a:xfrm>
            <a:off x="5253539" y="2319504"/>
            <a:ext cx="4185623" cy="576262"/>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9pPr>
          </a:lstStyle>
          <a:p>
            <a:pPr algn="ctr"/>
            <a:r>
              <a:rPr lang="en-IN" dirty="0"/>
              <a:t>Charges Smoke &amp; BMI</a:t>
            </a:r>
          </a:p>
        </p:txBody>
      </p:sp>
      <p:sp>
        <p:nvSpPr>
          <p:cNvPr id="3" name="Rectangle 2">
            <a:extLst>
              <a:ext uri="{FF2B5EF4-FFF2-40B4-BE49-F238E27FC236}">
                <a16:creationId xmlns:a16="http://schemas.microsoft.com/office/drawing/2014/main" id="{A467BF5F-54E2-4644-90E0-1A3472249CBE}"/>
              </a:ext>
            </a:extLst>
          </p:cNvPr>
          <p:cNvSpPr/>
          <p:nvPr/>
        </p:nvSpPr>
        <p:spPr>
          <a:xfrm>
            <a:off x="0" y="0"/>
            <a:ext cx="1291771" cy="601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GUVI</a:t>
            </a:r>
            <a:endParaRPr lang="en-IN" dirty="0"/>
          </a:p>
        </p:txBody>
      </p:sp>
    </p:spTree>
    <p:extLst>
      <p:ext uri="{BB962C8B-B14F-4D97-AF65-F5344CB8AC3E}">
        <p14:creationId xmlns:p14="http://schemas.microsoft.com/office/powerpoint/2010/main" val="248405477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par>
                                <p:cTn id="11" presetID="3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1000" fill="hold"/>
                                        <p:tgtEl>
                                          <p:spTgt spid="16"/>
                                        </p:tgtEl>
                                        <p:attrNameLst>
                                          <p:attrName>ppt_w</p:attrName>
                                        </p:attrNameLst>
                                      </p:cBhvr>
                                      <p:tavLst>
                                        <p:tav tm="0">
                                          <p:val>
                                            <p:fltVal val="0"/>
                                          </p:val>
                                        </p:tav>
                                        <p:tav tm="100000">
                                          <p:val>
                                            <p:strVal val="#ppt_w"/>
                                          </p:val>
                                        </p:tav>
                                      </p:tavLst>
                                    </p:anim>
                                    <p:anim calcmode="lin" valueType="num">
                                      <p:cBhvr>
                                        <p:cTn id="14" dur="1000" fill="hold"/>
                                        <p:tgtEl>
                                          <p:spTgt spid="16"/>
                                        </p:tgtEl>
                                        <p:attrNameLst>
                                          <p:attrName>ppt_h</p:attrName>
                                        </p:attrNameLst>
                                      </p:cBhvr>
                                      <p:tavLst>
                                        <p:tav tm="0">
                                          <p:val>
                                            <p:fltVal val="0"/>
                                          </p:val>
                                        </p:tav>
                                        <p:tav tm="100000">
                                          <p:val>
                                            <p:strVal val="#ppt_h"/>
                                          </p:val>
                                        </p:tav>
                                      </p:tavLst>
                                    </p:anim>
                                    <p:anim calcmode="lin" valueType="num">
                                      <p:cBhvr>
                                        <p:cTn id="15" dur="1000" fill="hold"/>
                                        <p:tgtEl>
                                          <p:spTgt spid="16"/>
                                        </p:tgtEl>
                                        <p:attrNameLst>
                                          <p:attrName>style.rotation</p:attrName>
                                        </p:attrNameLst>
                                      </p:cBhvr>
                                      <p:tavLst>
                                        <p:tav tm="0">
                                          <p:val>
                                            <p:fltVal val="90"/>
                                          </p:val>
                                        </p:tav>
                                        <p:tav tm="100000">
                                          <p:val>
                                            <p:fltVal val="0"/>
                                          </p:val>
                                        </p:tav>
                                      </p:tavLst>
                                    </p:anim>
                                    <p:animEffect transition="in" filter="fade">
                                      <p:cBhvr>
                                        <p:cTn id="16" dur="10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down)">
                                      <p:cBhvr>
                                        <p:cTn id="21" dur="580">
                                          <p:stCondLst>
                                            <p:cond delay="0"/>
                                          </p:stCondLst>
                                        </p:cTn>
                                        <p:tgtEl>
                                          <p:spTgt spid="18"/>
                                        </p:tgtEl>
                                      </p:cBhvr>
                                    </p:animEffect>
                                    <p:anim calcmode="lin" valueType="num">
                                      <p:cBhvr>
                                        <p:cTn id="22"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27" dur="26">
                                          <p:stCondLst>
                                            <p:cond delay="650"/>
                                          </p:stCondLst>
                                        </p:cTn>
                                        <p:tgtEl>
                                          <p:spTgt spid="18"/>
                                        </p:tgtEl>
                                      </p:cBhvr>
                                      <p:to x="100000" y="60000"/>
                                    </p:animScale>
                                    <p:animScale>
                                      <p:cBhvr>
                                        <p:cTn id="28" dur="166" decel="50000">
                                          <p:stCondLst>
                                            <p:cond delay="676"/>
                                          </p:stCondLst>
                                        </p:cTn>
                                        <p:tgtEl>
                                          <p:spTgt spid="18"/>
                                        </p:tgtEl>
                                      </p:cBhvr>
                                      <p:to x="100000" y="100000"/>
                                    </p:animScale>
                                    <p:animScale>
                                      <p:cBhvr>
                                        <p:cTn id="29" dur="26">
                                          <p:stCondLst>
                                            <p:cond delay="1312"/>
                                          </p:stCondLst>
                                        </p:cTn>
                                        <p:tgtEl>
                                          <p:spTgt spid="18"/>
                                        </p:tgtEl>
                                      </p:cBhvr>
                                      <p:to x="100000" y="80000"/>
                                    </p:animScale>
                                    <p:animScale>
                                      <p:cBhvr>
                                        <p:cTn id="30" dur="166" decel="50000">
                                          <p:stCondLst>
                                            <p:cond delay="1338"/>
                                          </p:stCondLst>
                                        </p:cTn>
                                        <p:tgtEl>
                                          <p:spTgt spid="18"/>
                                        </p:tgtEl>
                                      </p:cBhvr>
                                      <p:to x="100000" y="100000"/>
                                    </p:animScale>
                                    <p:animScale>
                                      <p:cBhvr>
                                        <p:cTn id="31" dur="26">
                                          <p:stCondLst>
                                            <p:cond delay="1642"/>
                                          </p:stCondLst>
                                        </p:cTn>
                                        <p:tgtEl>
                                          <p:spTgt spid="18"/>
                                        </p:tgtEl>
                                      </p:cBhvr>
                                      <p:to x="100000" y="90000"/>
                                    </p:animScale>
                                    <p:animScale>
                                      <p:cBhvr>
                                        <p:cTn id="32" dur="166" decel="50000">
                                          <p:stCondLst>
                                            <p:cond delay="1668"/>
                                          </p:stCondLst>
                                        </p:cTn>
                                        <p:tgtEl>
                                          <p:spTgt spid="18"/>
                                        </p:tgtEl>
                                      </p:cBhvr>
                                      <p:to x="100000" y="100000"/>
                                    </p:animScale>
                                    <p:animScale>
                                      <p:cBhvr>
                                        <p:cTn id="33" dur="26">
                                          <p:stCondLst>
                                            <p:cond delay="1808"/>
                                          </p:stCondLst>
                                        </p:cTn>
                                        <p:tgtEl>
                                          <p:spTgt spid="18"/>
                                        </p:tgtEl>
                                      </p:cBhvr>
                                      <p:to x="100000" y="95000"/>
                                    </p:animScale>
                                    <p:animScale>
                                      <p:cBhvr>
                                        <p:cTn id="34" dur="166" decel="50000">
                                          <p:stCondLst>
                                            <p:cond delay="1834"/>
                                          </p:stCondLst>
                                        </p:cTn>
                                        <p:tgtEl>
                                          <p:spTgt spid="18"/>
                                        </p:tgtEl>
                                      </p:cBhvr>
                                      <p:to x="100000" y="100000"/>
                                    </p:animScale>
                                  </p:childTnLst>
                                </p:cTn>
                              </p:par>
                              <p:par>
                                <p:cTn id="35" presetID="26"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down)">
                                      <p:cBhvr>
                                        <p:cTn id="37" dur="580">
                                          <p:stCondLst>
                                            <p:cond delay="0"/>
                                          </p:stCondLst>
                                        </p:cTn>
                                        <p:tgtEl>
                                          <p:spTgt spid="19"/>
                                        </p:tgtEl>
                                      </p:cBhvr>
                                    </p:animEffect>
                                    <p:anim calcmode="lin" valueType="num">
                                      <p:cBhvr>
                                        <p:cTn id="38"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43" dur="26">
                                          <p:stCondLst>
                                            <p:cond delay="650"/>
                                          </p:stCondLst>
                                        </p:cTn>
                                        <p:tgtEl>
                                          <p:spTgt spid="19"/>
                                        </p:tgtEl>
                                      </p:cBhvr>
                                      <p:to x="100000" y="60000"/>
                                    </p:animScale>
                                    <p:animScale>
                                      <p:cBhvr>
                                        <p:cTn id="44" dur="166" decel="50000">
                                          <p:stCondLst>
                                            <p:cond delay="676"/>
                                          </p:stCondLst>
                                        </p:cTn>
                                        <p:tgtEl>
                                          <p:spTgt spid="19"/>
                                        </p:tgtEl>
                                      </p:cBhvr>
                                      <p:to x="100000" y="100000"/>
                                    </p:animScale>
                                    <p:animScale>
                                      <p:cBhvr>
                                        <p:cTn id="45" dur="26">
                                          <p:stCondLst>
                                            <p:cond delay="1312"/>
                                          </p:stCondLst>
                                        </p:cTn>
                                        <p:tgtEl>
                                          <p:spTgt spid="19"/>
                                        </p:tgtEl>
                                      </p:cBhvr>
                                      <p:to x="100000" y="80000"/>
                                    </p:animScale>
                                    <p:animScale>
                                      <p:cBhvr>
                                        <p:cTn id="46" dur="166" decel="50000">
                                          <p:stCondLst>
                                            <p:cond delay="1338"/>
                                          </p:stCondLst>
                                        </p:cTn>
                                        <p:tgtEl>
                                          <p:spTgt spid="19"/>
                                        </p:tgtEl>
                                      </p:cBhvr>
                                      <p:to x="100000" y="100000"/>
                                    </p:animScale>
                                    <p:animScale>
                                      <p:cBhvr>
                                        <p:cTn id="47" dur="26">
                                          <p:stCondLst>
                                            <p:cond delay="1642"/>
                                          </p:stCondLst>
                                        </p:cTn>
                                        <p:tgtEl>
                                          <p:spTgt spid="19"/>
                                        </p:tgtEl>
                                      </p:cBhvr>
                                      <p:to x="100000" y="90000"/>
                                    </p:animScale>
                                    <p:animScale>
                                      <p:cBhvr>
                                        <p:cTn id="48" dur="166" decel="50000">
                                          <p:stCondLst>
                                            <p:cond delay="1668"/>
                                          </p:stCondLst>
                                        </p:cTn>
                                        <p:tgtEl>
                                          <p:spTgt spid="19"/>
                                        </p:tgtEl>
                                      </p:cBhvr>
                                      <p:to x="100000" y="100000"/>
                                    </p:animScale>
                                    <p:animScale>
                                      <p:cBhvr>
                                        <p:cTn id="49" dur="26">
                                          <p:stCondLst>
                                            <p:cond delay="1808"/>
                                          </p:stCondLst>
                                        </p:cTn>
                                        <p:tgtEl>
                                          <p:spTgt spid="19"/>
                                        </p:tgtEl>
                                      </p:cBhvr>
                                      <p:to x="100000" y="95000"/>
                                    </p:animScale>
                                    <p:animScale>
                                      <p:cBhvr>
                                        <p:cTn id="50" dur="166" decel="50000">
                                          <p:stCondLst>
                                            <p:cond delay="1834"/>
                                          </p:stCondLst>
                                        </p:cTn>
                                        <p:tgtEl>
                                          <p:spTgt spid="1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4">
            <a:extLst>
              <a:ext uri="{FF2B5EF4-FFF2-40B4-BE49-F238E27FC236}">
                <a16:creationId xmlns:a16="http://schemas.microsoft.com/office/drawing/2014/main" id="{13469BE9-D1DA-4384-A5F9-66E527083AFF}"/>
              </a:ext>
            </a:extLst>
          </p:cNvPr>
          <p:cNvPicPr>
            <a:picLocks noChangeAspect="1"/>
          </p:cNvPicPr>
          <p:nvPr/>
        </p:nvPicPr>
        <p:blipFill>
          <a:blip r:embed="rId2"/>
          <a:stretch>
            <a:fillRect/>
          </a:stretch>
        </p:blipFill>
        <p:spPr>
          <a:xfrm>
            <a:off x="1238250" y="777803"/>
            <a:ext cx="8124825" cy="5950094"/>
          </a:xfrm>
          <a:prstGeom prst="rect">
            <a:avLst/>
          </a:prstGeom>
        </p:spPr>
      </p:pic>
      <p:sp>
        <p:nvSpPr>
          <p:cNvPr id="2" name="Rectangle 1">
            <a:extLst>
              <a:ext uri="{FF2B5EF4-FFF2-40B4-BE49-F238E27FC236}">
                <a16:creationId xmlns:a16="http://schemas.microsoft.com/office/drawing/2014/main" id="{3C416CFC-C014-40F6-B777-DBEFA336E0DE}"/>
              </a:ext>
            </a:extLst>
          </p:cNvPr>
          <p:cNvSpPr/>
          <p:nvPr/>
        </p:nvSpPr>
        <p:spPr>
          <a:xfrm>
            <a:off x="0" y="0"/>
            <a:ext cx="1238250" cy="537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GUVI</a:t>
            </a:r>
            <a:endParaRPr lang="en-IN" dirty="0"/>
          </a:p>
        </p:txBody>
      </p:sp>
    </p:spTree>
    <p:extLst>
      <p:ext uri="{BB962C8B-B14F-4D97-AF65-F5344CB8AC3E}">
        <p14:creationId xmlns:p14="http://schemas.microsoft.com/office/powerpoint/2010/main" val="423861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E4ABC3A-BDA1-40D8-9791-9CF0C2D0E097}"/>
              </a:ext>
            </a:extLst>
          </p:cNvPr>
          <p:cNvSpPr txBox="1"/>
          <p:nvPr/>
        </p:nvSpPr>
        <p:spPr>
          <a:xfrm>
            <a:off x="615461" y="518665"/>
            <a:ext cx="9661281" cy="2585323"/>
          </a:xfrm>
          <a:prstGeom prst="rect">
            <a:avLst/>
          </a:prstGeom>
          <a:noFill/>
        </p:spPr>
        <p:txBody>
          <a:bodyPr wrap="square" rtlCol="0" anchor="ctr">
            <a:spAutoFit/>
          </a:bodyPr>
          <a:lstStyle/>
          <a:p>
            <a:r>
              <a:rPr lang="en-IN" sz="3600" b="1" dirty="0">
                <a:solidFill>
                  <a:schemeClr val="accent1"/>
                </a:solidFill>
                <a:latin typeface="+mj-lt"/>
                <a:ea typeface="+mj-ea"/>
                <a:cs typeface="+mj-cs"/>
              </a:rPr>
              <a:t>Observation</a:t>
            </a:r>
            <a:r>
              <a:rPr lang="en-IN" sz="2400" b="1" dirty="0">
                <a:solidFill>
                  <a:schemeClr val="accent1"/>
                </a:solidFill>
                <a:latin typeface="+mj-lt"/>
                <a:ea typeface="+mj-ea"/>
                <a:cs typeface="+mj-cs"/>
              </a:rPr>
              <a:t>:</a:t>
            </a:r>
            <a:endParaRPr lang="en-IN" sz="2400" b="1" dirty="0"/>
          </a:p>
          <a:p>
            <a:r>
              <a:rPr lang="en-IN" dirty="0"/>
              <a:t> </a:t>
            </a:r>
          </a:p>
          <a:p>
            <a:r>
              <a:rPr lang="en-IN" dirty="0"/>
              <a:t>From the graph shown:</a:t>
            </a:r>
          </a:p>
          <a:p>
            <a:pPr algn="ctr"/>
            <a:r>
              <a:rPr lang="en-IN" dirty="0"/>
              <a:t> “Do Age, BMI, and Smoke Effecting the Insurance Charges ?”</a:t>
            </a:r>
          </a:p>
          <a:p>
            <a:r>
              <a:rPr lang="en-US" dirty="0"/>
              <a:t>SMOKER affects the most in the insurance charges.</a:t>
            </a:r>
          </a:p>
          <a:p>
            <a:r>
              <a:rPr lang="en-US" dirty="0"/>
              <a:t>   - Irrespective of high or low bmi if a person is a smoker its insurance charges is increasing Significantly.</a:t>
            </a:r>
          </a:p>
          <a:p>
            <a:r>
              <a:rPr lang="en-US" dirty="0"/>
              <a:t>   - Which is Same for both Male and Female as below graph shows.</a:t>
            </a:r>
            <a:endParaRPr lang="en-IN" dirty="0"/>
          </a:p>
        </p:txBody>
      </p:sp>
      <p:pic>
        <p:nvPicPr>
          <p:cNvPr id="8" name="Content Placeholder 4">
            <a:extLst>
              <a:ext uri="{FF2B5EF4-FFF2-40B4-BE49-F238E27FC236}">
                <a16:creationId xmlns:a16="http://schemas.microsoft.com/office/drawing/2014/main" id="{AFED235F-0F4E-428B-8409-FD3A0A141D72}"/>
              </a:ext>
            </a:extLst>
          </p:cNvPr>
          <p:cNvPicPr>
            <a:picLocks noChangeAspect="1"/>
          </p:cNvPicPr>
          <p:nvPr/>
        </p:nvPicPr>
        <p:blipFill>
          <a:blip r:embed="rId2"/>
          <a:stretch>
            <a:fillRect/>
          </a:stretch>
        </p:blipFill>
        <p:spPr>
          <a:xfrm>
            <a:off x="928213" y="2976563"/>
            <a:ext cx="8457562" cy="3881437"/>
          </a:xfrm>
          <a:prstGeom prst="rect">
            <a:avLst/>
          </a:prstGeom>
        </p:spPr>
      </p:pic>
      <p:sp>
        <p:nvSpPr>
          <p:cNvPr id="2" name="Rectangle 1">
            <a:extLst>
              <a:ext uri="{FF2B5EF4-FFF2-40B4-BE49-F238E27FC236}">
                <a16:creationId xmlns:a16="http://schemas.microsoft.com/office/drawing/2014/main" id="{575D344F-6A93-48AB-BE62-F635D7FAAA99}"/>
              </a:ext>
            </a:extLst>
          </p:cNvPr>
          <p:cNvSpPr/>
          <p:nvPr/>
        </p:nvSpPr>
        <p:spPr>
          <a:xfrm>
            <a:off x="0" y="0"/>
            <a:ext cx="1291771" cy="725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GUVI</a:t>
            </a:r>
            <a:endParaRPr lang="en-IN" dirty="0"/>
          </a:p>
        </p:txBody>
      </p:sp>
    </p:spTree>
    <p:extLst>
      <p:ext uri="{BB962C8B-B14F-4D97-AF65-F5344CB8AC3E}">
        <p14:creationId xmlns:p14="http://schemas.microsoft.com/office/powerpoint/2010/main" val="21709470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82CD7E-46B2-472A-8998-A713867DF4CD}"/>
              </a:ext>
            </a:extLst>
          </p:cNvPr>
          <p:cNvSpPr>
            <a:spLocks noGrp="1"/>
          </p:cNvSpPr>
          <p:nvPr>
            <p:ph idx="1"/>
          </p:nvPr>
        </p:nvSpPr>
        <p:spPr>
          <a:xfrm>
            <a:off x="310662" y="923192"/>
            <a:ext cx="10714892" cy="5761306"/>
          </a:xfrm>
        </p:spPr>
        <p:txBody>
          <a:bodyPr>
            <a:noAutofit/>
          </a:bodyPr>
          <a:lstStyle/>
          <a:p>
            <a:pPr marL="0" lvl="0" indent="0" defTabSz="914400" eaLnBrk="0" fontAlgn="base" hangingPunct="0">
              <a:spcBef>
                <a:spcPct val="0"/>
              </a:spcBef>
              <a:spcAft>
                <a:spcPct val="0"/>
              </a:spcAft>
              <a:buClrTx/>
              <a:buSzTx/>
              <a:buNone/>
            </a:pPr>
            <a:r>
              <a:rPr lang="en-US" altLang="en-US" b="1" u="sng" dirty="0">
                <a:solidFill>
                  <a:srgbClr val="000000"/>
                </a:solidFill>
              </a:rPr>
              <a:t>Fig 1:</a:t>
            </a:r>
            <a:endParaRPr lang="en-US" altLang="en-US" b="1" u="sng" dirty="0">
              <a:solidFill>
                <a:schemeClr val="tx1"/>
              </a:solidFill>
            </a:endParaRPr>
          </a:p>
          <a:p>
            <a:pPr marL="0" lvl="0" indent="0" defTabSz="914400" eaLnBrk="0" fontAlgn="base" hangingPunct="0">
              <a:spcBef>
                <a:spcPct val="0"/>
              </a:spcBef>
              <a:spcAft>
                <a:spcPct val="0"/>
              </a:spcAft>
              <a:buClrTx/>
              <a:buSzTx/>
              <a:buNone/>
            </a:pPr>
            <a:r>
              <a:rPr lang="en-US" altLang="en-US" i="1" dirty="0">
                <a:solidFill>
                  <a:srgbClr val="000000"/>
                </a:solidFill>
              </a:rPr>
              <a:t>non smoker</a:t>
            </a:r>
            <a:r>
              <a:rPr lang="en-US" altLang="en-US" dirty="0">
                <a:solidFill>
                  <a:srgbClr val="000000"/>
                </a:solidFill>
              </a:rPr>
              <a:t>- In most cases the charges for non smoker is approximately starting from 2000 till 13000 which is in the range even if the bmi is increasing. </a:t>
            </a:r>
          </a:p>
          <a:p>
            <a:pPr marL="0" lvl="0" indent="0" defTabSz="914400" eaLnBrk="0" fontAlgn="base" hangingPunct="0">
              <a:spcBef>
                <a:spcPct val="0"/>
              </a:spcBef>
              <a:spcAft>
                <a:spcPct val="0"/>
              </a:spcAft>
              <a:buClrTx/>
              <a:buSzTx/>
              <a:buNone/>
            </a:pPr>
            <a:r>
              <a:rPr lang="en-US" altLang="en-US" dirty="0">
                <a:solidFill>
                  <a:srgbClr val="000000"/>
                </a:solidFill>
              </a:rPr>
              <a:t>There are only few cases where charges are going high till 35000 between the bmi range 25 to 43.</a:t>
            </a:r>
            <a:endParaRPr lang="en-US" altLang="en-US" dirty="0">
              <a:solidFill>
                <a:schemeClr val="tx1"/>
              </a:solidFill>
            </a:endParaRPr>
          </a:p>
          <a:p>
            <a:pPr marL="0" lvl="0" indent="0" defTabSz="914400" eaLnBrk="0" fontAlgn="base" hangingPunct="0">
              <a:spcBef>
                <a:spcPct val="0"/>
              </a:spcBef>
              <a:spcAft>
                <a:spcPct val="0"/>
              </a:spcAft>
              <a:buClrTx/>
              <a:buSzTx/>
              <a:buNone/>
            </a:pPr>
            <a:r>
              <a:rPr lang="en-US" altLang="en-US" i="1" dirty="0">
                <a:solidFill>
                  <a:srgbClr val="000000"/>
                </a:solidFill>
              </a:rPr>
              <a:t>smoker</a:t>
            </a:r>
            <a:r>
              <a:rPr lang="en-US" altLang="en-US" dirty="0">
                <a:solidFill>
                  <a:srgbClr val="000000"/>
                </a:solidFill>
              </a:rPr>
              <a:t>- The Maximum charger of non smoker is the min charges for a smoker as the graph shows smoking is highly affecting the charges. </a:t>
            </a:r>
          </a:p>
          <a:p>
            <a:pPr marL="0" lvl="0" indent="0" defTabSz="914400" eaLnBrk="0" fontAlgn="base" hangingPunct="0">
              <a:spcBef>
                <a:spcPct val="0"/>
              </a:spcBef>
              <a:spcAft>
                <a:spcPct val="0"/>
              </a:spcAft>
              <a:buClrTx/>
              <a:buSzTx/>
              <a:buNone/>
            </a:pPr>
            <a:r>
              <a:rPr lang="en-US" altLang="en-US" dirty="0">
                <a:solidFill>
                  <a:srgbClr val="000000"/>
                </a:solidFill>
              </a:rPr>
              <a:t>The value of charges incresing rapidly with the increase in bmi, so there is a relation between smoker and bmi, with increase in bmi for smoker the chrges are also incresing.</a:t>
            </a:r>
          </a:p>
          <a:p>
            <a:pPr marL="0" lvl="0" indent="0" defTabSz="914400" eaLnBrk="0" fontAlgn="base" hangingPunct="0">
              <a:spcBef>
                <a:spcPct val="0"/>
              </a:spcBef>
              <a:spcAft>
                <a:spcPct val="0"/>
              </a:spcAft>
              <a:buClrTx/>
              <a:buSzTx/>
              <a:buNone/>
            </a:pPr>
            <a:endParaRPr lang="en-US" altLang="en-US" dirty="0">
              <a:solidFill>
                <a:schemeClr val="tx1"/>
              </a:solidFill>
            </a:endParaRPr>
          </a:p>
          <a:p>
            <a:pPr marL="0" lvl="0" indent="0" defTabSz="914400" eaLnBrk="0" fontAlgn="base" hangingPunct="0">
              <a:spcBef>
                <a:spcPct val="0"/>
              </a:spcBef>
              <a:spcAft>
                <a:spcPct val="0"/>
              </a:spcAft>
              <a:buClrTx/>
              <a:buSzTx/>
              <a:buNone/>
            </a:pPr>
            <a:r>
              <a:rPr lang="en-US" altLang="en-US" b="1" u="sng" dirty="0">
                <a:solidFill>
                  <a:srgbClr val="000000"/>
                </a:solidFill>
              </a:rPr>
              <a:t>Fig 2:</a:t>
            </a:r>
            <a:endParaRPr lang="en-US" altLang="en-US" u="sng" dirty="0">
              <a:solidFill>
                <a:srgbClr val="000000"/>
              </a:solidFill>
            </a:endParaRPr>
          </a:p>
          <a:p>
            <a:pPr marL="0" lvl="0" indent="0" defTabSz="914400" eaLnBrk="0" fontAlgn="base" hangingPunct="0">
              <a:spcBef>
                <a:spcPct val="0"/>
              </a:spcBef>
              <a:spcAft>
                <a:spcPct val="0"/>
              </a:spcAft>
              <a:buClrTx/>
              <a:buSzTx/>
              <a:buNone/>
            </a:pPr>
            <a:r>
              <a:rPr lang="en-US" altLang="en-US" dirty="0">
                <a:solidFill>
                  <a:srgbClr val="000000"/>
                </a:solidFill>
              </a:rPr>
              <a:t>With increase in age there is a marginal increase in charges for smoker and non smoker few cases where its ranging from 12k to 30k.</a:t>
            </a:r>
          </a:p>
          <a:p>
            <a:pPr marL="0" lvl="0" indent="0" defTabSz="914400" eaLnBrk="0" fontAlgn="base" hangingPunct="0">
              <a:spcBef>
                <a:spcPct val="0"/>
              </a:spcBef>
              <a:spcAft>
                <a:spcPct val="0"/>
              </a:spcAft>
              <a:buClrTx/>
              <a:buSzTx/>
              <a:buNone/>
            </a:pPr>
            <a:r>
              <a:rPr lang="en-US" altLang="en-US" dirty="0">
                <a:solidFill>
                  <a:srgbClr val="000000"/>
                </a:solidFill>
              </a:rPr>
              <a:t> As shown in figure the charges of smoker is high with respect to age.</a:t>
            </a:r>
          </a:p>
          <a:p>
            <a:pPr marL="0" lvl="0" indent="0" defTabSz="914400" eaLnBrk="0" fontAlgn="base" hangingPunct="0">
              <a:spcBef>
                <a:spcPct val="0"/>
              </a:spcBef>
              <a:spcAft>
                <a:spcPct val="0"/>
              </a:spcAft>
              <a:buClrTx/>
              <a:buSzTx/>
              <a:buNone/>
            </a:pPr>
            <a:endParaRPr lang="en-US" altLang="en-US" dirty="0">
              <a:solidFill>
                <a:schemeClr val="tx1"/>
              </a:solidFill>
            </a:endParaRPr>
          </a:p>
          <a:p>
            <a:pPr marL="0" lvl="0" indent="0" defTabSz="914400" eaLnBrk="0" fontAlgn="base" hangingPunct="0">
              <a:spcBef>
                <a:spcPct val="0"/>
              </a:spcBef>
              <a:spcAft>
                <a:spcPct val="0"/>
              </a:spcAft>
              <a:buClrTx/>
              <a:buSzTx/>
              <a:buNone/>
            </a:pPr>
            <a:r>
              <a:rPr lang="en-US" altLang="en-US" b="1" u="sng" dirty="0">
                <a:solidFill>
                  <a:srgbClr val="000000"/>
                </a:solidFill>
              </a:rPr>
              <a:t>Fig 3:</a:t>
            </a:r>
          </a:p>
          <a:p>
            <a:pPr marL="0" lvl="0" indent="0" defTabSz="914400" eaLnBrk="0" fontAlgn="base" hangingPunct="0">
              <a:spcBef>
                <a:spcPct val="0"/>
              </a:spcBef>
              <a:spcAft>
                <a:spcPct val="0"/>
              </a:spcAft>
              <a:buClrTx/>
              <a:buSzTx/>
              <a:buNone/>
            </a:pPr>
            <a:r>
              <a:rPr lang="en-US" altLang="en-US" dirty="0">
                <a:solidFill>
                  <a:srgbClr val="000000"/>
                </a:solidFill>
              </a:rPr>
              <a:t>non smoker bmi is quite good as compared to smoker.  </a:t>
            </a:r>
          </a:p>
          <a:p>
            <a:pPr marL="0" lvl="0" indent="0" defTabSz="914400" eaLnBrk="0" fontAlgn="base" hangingPunct="0">
              <a:spcBef>
                <a:spcPct val="0"/>
              </a:spcBef>
              <a:spcAft>
                <a:spcPct val="0"/>
              </a:spcAft>
              <a:buClrTx/>
              <a:buSzTx/>
              <a:buNone/>
            </a:pPr>
            <a:r>
              <a:rPr lang="en-US" altLang="en-US" dirty="0">
                <a:solidFill>
                  <a:srgbClr val="000000"/>
                </a:solidFill>
              </a:rPr>
              <a:t>                   </a:t>
            </a:r>
            <a:endParaRPr lang="en-US" altLang="en-US" dirty="0">
              <a:solidFill>
                <a:schemeClr val="tx1"/>
              </a:solidFill>
            </a:endParaRPr>
          </a:p>
          <a:p>
            <a:pPr marL="0" lvl="0" indent="0" defTabSz="914400" eaLnBrk="0" fontAlgn="base" hangingPunct="0">
              <a:spcBef>
                <a:spcPct val="0"/>
              </a:spcBef>
              <a:spcAft>
                <a:spcPct val="0"/>
              </a:spcAft>
              <a:buClrTx/>
              <a:buSzTx/>
              <a:buNone/>
            </a:pPr>
            <a:r>
              <a:rPr lang="en-US" altLang="en-US" b="1" u="sng" dirty="0">
                <a:solidFill>
                  <a:srgbClr val="000000"/>
                </a:solidFill>
              </a:rPr>
              <a:t>Fig 4:</a:t>
            </a:r>
            <a:endParaRPr lang="en-US" altLang="en-US" dirty="0">
              <a:solidFill>
                <a:srgbClr val="000000"/>
              </a:solidFill>
            </a:endParaRPr>
          </a:p>
          <a:p>
            <a:pPr marL="0" lvl="0" indent="0" defTabSz="914400" eaLnBrk="0" fontAlgn="base" hangingPunct="0">
              <a:spcBef>
                <a:spcPct val="0"/>
              </a:spcBef>
              <a:spcAft>
                <a:spcPct val="0"/>
              </a:spcAft>
              <a:buClrTx/>
              <a:buSzTx/>
              <a:buNone/>
            </a:pPr>
            <a:r>
              <a:rPr lang="en-US" altLang="en-US" dirty="0">
                <a:solidFill>
                  <a:srgbClr val="000000"/>
                </a:solidFill>
              </a:rPr>
              <a:t>This plot shows the charges for male and female with respect to smoke can see non smokers charges are low and number of count is high. </a:t>
            </a:r>
          </a:p>
          <a:p>
            <a:pPr marL="0" lvl="0" indent="0" defTabSz="914400" eaLnBrk="0" fontAlgn="base" hangingPunct="0">
              <a:spcBef>
                <a:spcPct val="0"/>
              </a:spcBef>
              <a:spcAft>
                <a:spcPct val="0"/>
              </a:spcAft>
              <a:buClrTx/>
              <a:buSzTx/>
              <a:buNone/>
            </a:pPr>
            <a:r>
              <a:rPr lang="en-US" altLang="en-US" dirty="0">
                <a:solidFill>
                  <a:srgbClr val="000000"/>
                </a:solidFill>
              </a:rPr>
              <a:t>For smokers number of count is low but their charges are high.</a:t>
            </a:r>
            <a:endParaRPr lang="en-US" altLang="en-US" dirty="0">
              <a:solidFill>
                <a:schemeClr val="tx1"/>
              </a:solidFill>
            </a:endParaRPr>
          </a:p>
          <a:p>
            <a:pPr marL="0" indent="0">
              <a:buNone/>
            </a:pPr>
            <a:endParaRPr lang="en-IN" dirty="0"/>
          </a:p>
        </p:txBody>
      </p:sp>
      <p:sp>
        <p:nvSpPr>
          <p:cNvPr id="2" name="TextBox 1">
            <a:extLst>
              <a:ext uri="{FF2B5EF4-FFF2-40B4-BE49-F238E27FC236}">
                <a16:creationId xmlns:a16="http://schemas.microsoft.com/office/drawing/2014/main" id="{B2F9296A-7639-4C5E-A289-5618E652C294}"/>
              </a:ext>
            </a:extLst>
          </p:cNvPr>
          <p:cNvSpPr txBox="1"/>
          <p:nvPr/>
        </p:nvSpPr>
        <p:spPr>
          <a:xfrm>
            <a:off x="310663" y="-4812479"/>
            <a:ext cx="10714891" cy="5847755"/>
          </a:xfrm>
          <a:prstGeom prst="rect">
            <a:avLst/>
          </a:prstGeom>
          <a:noFill/>
        </p:spPr>
        <p:txBody>
          <a:bodyPr wrap="square" rtlCol="0" anchor="b">
            <a:spAutoFit/>
          </a:bodyPr>
          <a:lstStyle/>
          <a:p>
            <a:pPr algn="ctr"/>
            <a:endParaRPr lang="en-IN" sz="3200" b="1" dirty="0">
              <a:solidFill>
                <a:schemeClr val="accent1"/>
              </a:solidFill>
            </a:endParaRPr>
          </a:p>
          <a:p>
            <a:pPr algn="ctr"/>
            <a:endParaRPr lang="en-IN" sz="3200" b="1" dirty="0">
              <a:solidFill>
                <a:schemeClr val="accent1"/>
              </a:solidFill>
            </a:endParaRPr>
          </a:p>
          <a:p>
            <a:pPr algn="ctr"/>
            <a:endParaRPr lang="en-IN" sz="3200" b="1" dirty="0">
              <a:solidFill>
                <a:schemeClr val="accent1"/>
              </a:solidFill>
            </a:endParaRPr>
          </a:p>
          <a:p>
            <a:pPr algn="ctr"/>
            <a:endParaRPr lang="en-IN" sz="3200" b="1" dirty="0">
              <a:solidFill>
                <a:schemeClr val="accent1"/>
              </a:solidFill>
            </a:endParaRPr>
          </a:p>
          <a:p>
            <a:pPr algn="ctr"/>
            <a:endParaRPr lang="en-IN" sz="3200" b="1" dirty="0">
              <a:solidFill>
                <a:schemeClr val="accent1"/>
              </a:solidFill>
            </a:endParaRPr>
          </a:p>
          <a:p>
            <a:pPr algn="ctr"/>
            <a:endParaRPr lang="en-IN" sz="3200" b="1" dirty="0">
              <a:solidFill>
                <a:schemeClr val="accent1"/>
              </a:solidFill>
            </a:endParaRPr>
          </a:p>
          <a:p>
            <a:pPr algn="ctr"/>
            <a:endParaRPr lang="en-IN" sz="3200" b="1" dirty="0">
              <a:solidFill>
                <a:schemeClr val="accent1"/>
              </a:solidFill>
            </a:endParaRPr>
          </a:p>
          <a:p>
            <a:pPr algn="ctr"/>
            <a:endParaRPr lang="en-IN" sz="3200" b="1" dirty="0">
              <a:solidFill>
                <a:schemeClr val="accent1"/>
              </a:solidFill>
            </a:endParaRPr>
          </a:p>
          <a:p>
            <a:pPr algn="ctr"/>
            <a:endParaRPr lang="en-IN" sz="3200" b="1" dirty="0">
              <a:solidFill>
                <a:schemeClr val="accent1"/>
              </a:solidFill>
            </a:endParaRPr>
          </a:p>
          <a:p>
            <a:pPr algn="ctr"/>
            <a:endParaRPr lang="en-IN" sz="3200" b="1" dirty="0">
              <a:solidFill>
                <a:schemeClr val="accent1"/>
              </a:solidFill>
            </a:endParaRPr>
          </a:p>
          <a:p>
            <a:pPr algn="ctr"/>
            <a:r>
              <a:rPr lang="en-IN" sz="3600" b="1" dirty="0">
                <a:solidFill>
                  <a:schemeClr val="accent1"/>
                </a:solidFill>
              </a:rPr>
              <a:t>Observation</a:t>
            </a:r>
            <a:r>
              <a:rPr lang="en-IN" sz="3200" b="1" dirty="0">
                <a:solidFill>
                  <a:schemeClr val="accent1"/>
                </a:solidFill>
              </a:rPr>
              <a:t>:</a:t>
            </a:r>
            <a:endParaRPr lang="en-IN" sz="3200" b="1" dirty="0"/>
          </a:p>
          <a:p>
            <a:endParaRPr lang="en-IN" dirty="0"/>
          </a:p>
        </p:txBody>
      </p:sp>
      <p:sp>
        <p:nvSpPr>
          <p:cNvPr id="4" name="Rectangle 3">
            <a:extLst>
              <a:ext uri="{FF2B5EF4-FFF2-40B4-BE49-F238E27FC236}">
                <a16:creationId xmlns:a16="http://schemas.microsoft.com/office/drawing/2014/main" id="{AA805533-EB73-43A1-9D31-9E87CD5EFED5}"/>
              </a:ext>
            </a:extLst>
          </p:cNvPr>
          <p:cNvSpPr/>
          <p:nvPr/>
        </p:nvSpPr>
        <p:spPr>
          <a:xfrm>
            <a:off x="0" y="0"/>
            <a:ext cx="1166446" cy="6676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GUVI</a:t>
            </a:r>
            <a:endParaRPr lang="en-IN" dirty="0"/>
          </a:p>
        </p:txBody>
      </p:sp>
    </p:spTree>
    <p:extLst>
      <p:ext uri="{BB962C8B-B14F-4D97-AF65-F5344CB8AC3E}">
        <p14:creationId xmlns:p14="http://schemas.microsoft.com/office/powerpoint/2010/main" val="9472333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additive="base">
                                        <p:cTn id="3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 calcmode="lin" valueType="num">
                                      <p:cBhvr additive="base">
                                        <p:cTn id="4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 calcmode="lin" valueType="num">
                                      <p:cBhvr additive="base">
                                        <p:cTn id="4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anim calcmode="lin" valueType="num">
                                      <p:cBhvr additive="base">
                                        <p:cTn id="5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 calcmode="lin" valueType="num">
                                      <p:cBhvr additive="base">
                                        <p:cTn id="5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anim calcmode="lin" valueType="num">
                                      <p:cBhvr additive="base">
                                        <p:cTn id="59"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688</TotalTime>
  <Words>637</Words>
  <Application>Microsoft Office PowerPoint</Application>
  <PresentationFormat>Widescreen</PresentationFormat>
  <Paragraphs>93</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Trebuchet MS</vt:lpstr>
      <vt:lpstr>Wingdings 3</vt:lpstr>
      <vt:lpstr>Facet</vt:lpstr>
      <vt:lpstr>INSURANCE </vt:lpstr>
      <vt:lpstr>Problem Statement</vt:lpstr>
      <vt:lpstr>Insurance Data:</vt:lpstr>
      <vt:lpstr>Parameters Effecting Insurance Charges</vt:lpstr>
      <vt:lpstr>Customers who Smoke ?</vt:lpstr>
      <vt:lpstr>Do Age, BMI, and Smoke Effecting the Insurance Charges ?</vt:lpstr>
      <vt:lpstr>PowerPoint Presentation</vt:lpstr>
      <vt:lpstr>PowerPoint Presentation</vt:lpstr>
      <vt:lpstr>PowerPoint Presentation</vt:lpstr>
      <vt:lpstr>Smoking effects Insurance Premium</vt:lpstr>
      <vt:lpstr>Applying ML Algorithm</vt:lpstr>
      <vt:lpstr>Intercept and Coefficients:</vt:lpstr>
      <vt:lpstr>Model Evaluation: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Sheetal Kumari</dc:creator>
  <cp:lastModifiedBy>santoshi santoshi</cp:lastModifiedBy>
  <cp:revision>35</cp:revision>
  <dcterms:created xsi:type="dcterms:W3CDTF">2020-04-27T18:26:12Z</dcterms:created>
  <dcterms:modified xsi:type="dcterms:W3CDTF">2022-01-05T16:18:06Z</dcterms:modified>
</cp:coreProperties>
</file>