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p:scale>
          <a:sx n="66" d="100"/>
          <a:sy n="66" d="100"/>
        </p:scale>
        <p:origin x="668"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FC93E7-A1C2-485C-AC1B-9566AF5D0D09}"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58E32B92-AA98-4455-9260-2D7A84F47064}" type="slidenum">
              <a:rPr lang="en-US" smtClean="0"/>
              <a:t>‹#›</a:t>
            </a:fld>
            <a:endParaRPr lang="en-US"/>
          </a:p>
        </p:txBody>
      </p:sp>
    </p:spTree>
    <p:extLst>
      <p:ext uri="{BB962C8B-B14F-4D97-AF65-F5344CB8AC3E}">
        <p14:creationId xmlns:p14="http://schemas.microsoft.com/office/powerpoint/2010/main" val="1832909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FC93E7-A1C2-485C-AC1B-9566AF5D0D09}"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E32B92-AA98-4455-9260-2D7A84F47064}" type="slidenum">
              <a:rPr lang="en-US" smtClean="0"/>
              <a:t>‹#›</a:t>
            </a:fld>
            <a:endParaRPr lang="en-US"/>
          </a:p>
        </p:txBody>
      </p:sp>
    </p:spTree>
    <p:extLst>
      <p:ext uri="{BB962C8B-B14F-4D97-AF65-F5344CB8AC3E}">
        <p14:creationId xmlns:p14="http://schemas.microsoft.com/office/powerpoint/2010/main" val="3586388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FC93E7-A1C2-485C-AC1B-9566AF5D0D09}"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E32B92-AA98-4455-9260-2D7A84F47064}" type="slidenum">
              <a:rPr lang="en-US" smtClean="0"/>
              <a:t>‹#›</a:t>
            </a:fld>
            <a:endParaRPr lang="en-US"/>
          </a:p>
        </p:txBody>
      </p:sp>
    </p:spTree>
    <p:extLst>
      <p:ext uri="{BB962C8B-B14F-4D97-AF65-F5344CB8AC3E}">
        <p14:creationId xmlns:p14="http://schemas.microsoft.com/office/powerpoint/2010/main" val="2322078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FC93E7-A1C2-485C-AC1B-9566AF5D0D09}"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E32B92-AA98-4455-9260-2D7A84F47064}" type="slidenum">
              <a:rPr lang="en-US" smtClean="0"/>
              <a:t>‹#›</a:t>
            </a:fld>
            <a:endParaRPr lang="en-US"/>
          </a:p>
        </p:txBody>
      </p:sp>
    </p:spTree>
    <p:extLst>
      <p:ext uri="{BB962C8B-B14F-4D97-AF65-F5344CB8AC3E}">
        <p14:creationId xmlns:p14="http://schemas.microsoft.com/office/powerpoint/2010/main" val="64266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37FC93E7-A1C2-485C-AC1B-9566AF5D0D09}" type="datetimeFigureOut">
              <a:rPr lang="en-US" smtClean="0"/>
              <a:t>7/17/2020</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58E32B92-AA98-4455-9260-2D7A84F47064}" type="slidenum">
              <a:rPr lang="en-US" smtClean="0"/>
              <a:t>‹#›</a:t>
            </a:fld>
            <a:endParaRPr lang="en-US"/>
          </a:p>
        </p:txBody>
      </p:sp>
    </p:spTree>
    <p:extLst>
      <p:ext uri="{BB962C8B-B14F-4D97-AF65-F5344CB8AC3E}">
        <p14:creationId xmlns:p14="http://schemas.microsoft.com/office/powerpoint/2010/main" val="4173555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FC93E7-A1C2-485C-AC1B-9566AF5D0D09}" type="datetimeFigureOut">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E32B92-AA98-4455-9260-2D7A84F47064}" type="slidenum">
              <a:rPr lang="en-US" smtClean="0"/>
              <a:t>‹#›</a:t>
            </a:fld>
            <a:endParaRPr lang="en-US"/>
          </a:p>
        </p:txBody>
      </p:sp>
    </p:spTree>
    <p:extLst>
      <p:ext uri="{BB962C8B-B14F-4D97-AF65-F5344CB8AC3E}">
        <p14:creationId xmlns:p14="http://schemas.microsoft.com/office/powerpoint/2010/main" val="2344715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FC93E7-A1C2-485C-AC1B-9566AF5D0D09}" type="datetimeFigureOut">
              <a:rPr lang="en-US" smtClean="0"/>
              <a:t>7/17/2020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E32B92-AA98-4455-9260-2D7A84F47064}" type="slidenum">
              <a:rPr lang="en-US" smtClean="0"/>
              <a:t>‹#›</a:t>
            </a:fld>
            <a:endParaRPr lang="en-US"/>
          </a:p>
        </p:txBody>
      </p:sp>
    </p:spTree>
    <p:extLst>
      <p:ext uri="{BB962C8B-B14F-4D97-AF65-F5344CB8AC3E}">
        <p14:creationId xmlns:p14="http://schemas.microsoft.com/office/powerpoint/2010/main" val="1091198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FC93E7-A1C2-485C-AC1B-9566AF5D0D09}" type="datetimeFigureOut">
              <a:rPr lang="en-US" smtClean="0"/>
              <a:t>7/17/2020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E32B92-AA98-4455-9260-2D7A84F47064}" type="slidenum">
              <a:rPr lang="en-US" smtClean="0"/>
              <a:t>‹#›</a:t>
            </a:fld>
            <a:endParaRPr lang="en-US"/>
          </a:p>
        </p:txBody>
      </p:sp>
    </p:spTree>
    <p:extLst>
      <p:ext uri="{BB962C8B-B14F-4D97-AF65-F5344CB8AC3E}">
        <p14:creationId xmlns:p14="http://schemas.microsoft.com/office/powerpoint/2010/main" val="2613218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C93E7-A1C2-485C-AC1B-9566AF5D0D09}" type="datetimeFigureOut">
              <a:rPr lang="en-US" smtClean="0"/>
              <a:t>7/17/2020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E32B92-AA98-4455-9260-2D7A84F47064}" type="slidenum">
              <a:rPr lang="en-US" smtClean="0"/>
              <a:t>‹#›</a:t>
            </a:fld>
            <a:endParaRPr lang="en-US"/>
          </a:p>
        </p:txBody>
      </p:sp>
    </p:spTree>
    <p:extLst>
      <p:ext uri="{BB962C8B-B14F-4D97-AF65-F5344CB8AC3E}">
        <p14:creationId xmlns:p14="http://schemas.microsoft.com/office/powerpoint/2010/main" val="3235040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FC93E7-A1C2-485C-AC1B-9566AF5D0D09}" type="datetimeFigureOut">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8E32B92-AA98-4455-9260-2D7A84F47064}" type="slidenum">
              <a:rPr lang="en-US" smtClean="0"/>
              <a:t>‹#›</a:t>
            </a:fld>
            <a:endParaRPr lang="en-US"/>
          </a:p>
        </p:txBody>
      </p:sp>
    </p:spTree>
    <p:extLst>
      <p:ext uri="{BB962C8B-B14F-4D97-AF65-F5344CB8AC3E}">
        <p14:creationId xmlns:p14="http://schemas.microsoft.com/office/powerpoint/2010/main" val="2381173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FC93E7-A1C2-485C-AC1B-9566AF5D0D09}" type="datetimeFigureOut">
              <a:rPr lang="en-US" smtClean="0"/>
              <a:t>7/17/2020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8E32B92-AA98-4455-9260-2D7A84F47064}" type="slidenum">
              <a:rPr lang="en-US" smtClean="0"/>
              <a:t>‹#›</a:t>
            </a:fld>
            <a:endParaRPr lang="en-US"/>
          </a:p>
        </p:txBody>
      </p:sp>
    </p:spTree>
    <p:extLst>
      <p:ext uri="{BB962C8B-B14F-4D97-AF65-F5344CB8AC3E}">
        <p14:creationId xmlns:p14="http://schemas.microsoft.com/office/powerpoint/2010/main" val="4173237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7FC93E7-A1C2-485C-AC1B-9566AF5D0D09}" type="datetimeFigureOut">
              <a:rPr lang="en-US" smtClean="0"/>
              <a:t>7/17/2020</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58E32B92-AA98-4455-9260-2D7A84F47064}" type="slidenum">
              <a:rPr lang="en-US" smtClean="0"/>
              <a:t>‹#›</a:t>
            </a:fld>
            <a:endParaRPr lang="en-US"/>
          </a:p>
        </p:txBody>
      </p:sp>
    </p:spTree>
    <p:extLst>
      <p:ext uri="{BB962C8B-B14F-4D97-AF65-F5344CB8AC3E}">
        <p14:creationId xmlns:p14="http://schemas.microsoft.com/office/powerpoint/2010/main" val="3370251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54E2A-2B59-427B-8FE7-E08538F1B2B3}"/>
              </a:ext>
            </a:extLst>
          </p:cNvPr>
          <p:cNvSpPr>
            <a:spLocks noGrp="1"/>
          </p:cNvSpPr>
          <p:nvPr>
            <p:ph type="ctrTitle"/>
          </p:nvPr>
        </p:nvSpPr>
        <p:spPr>
          <a:xfrm>
            <a:off x="1051560" y="1576832"/>
            <a:ext cx="9966960" cy="3035808"/>
          </a:xfrm>
        </p:spPr>
        <p:txBody>
          <a:bodyPr/>
          <a:lstStyle/>
          <a:p>
            <a:r>
              <a:rPr lang="en-US" sz="4800" dirty="0"/>
              <a:t>Capstone Project - The Battle of Neighborhoods</a:t>
            </a:r>
            <a:br>
              <a:rPr lang="en-US" sz="3200" dirty="0"/>
            </a:br>
            <a:br>
              <a:rPr lang="en-US" sz="3200" dirty="0"/>
            </a:br>
            <a:r>
              <a:rPr lang="en-US" sz="2800" b="1" dirty="0"/>
              <a:t>IBM Applied Data Science Capstone</a:t>
            </a:r>
            <a:br>
              <a:rPr lang="en-US" sz="2800" dirty="0"/>
            </a:br>
            <a:r>
              <a:rPr lang="en-US" sz="2800" dirty="0"/>
              <a:t> </a:t>
            </a:r>
            <a:br>
              <a:rPr lang="en-US" sz="2800" dirty="0"/>
            </a:br>
            <a:r>
              <a:rPr lang="en-US" sz="2800" dirty="0"/>
              <a:t>Opening a New Shopping Mall in Toronto, Canada</a:t>
            </a:r>
            <a:br>
              <a:rPr lang="en-US" sz="3200" dirty="0"/>
            </a:br>
            <a:endParaRPr lang="en-US" sz="3200" dirty="0"/>
          </a:p>
        </p:txBody>
      </p:sp>
      <p:sp>
        <p:nvSpPr>
          <p:cNvPr id="3" name="Subtitle 2">
            <a:extLst>
              <a:ext uri="{FF2B5EF4-FFF2-40B4-BE49-F238E27FC236}">
                <a16:creationId xmlns:a16="http://schemas.microsoft.com/office/drawing/2014/main" id="{600A93E0-9899-40C5-B383-FF11428843C6}"/>
              </a:ext>
            </a:extLst>
          </p:cNvPr>
          <p:cNvSpPr>
            <a:spLocks noGrp="1"/>
          </p:cNvSpPr>
          <p:nvPr>
            <p:ph type="subTitle" idx="1"/>
          </p:nvPr>
        </p:nvSpPr>
        <p:spPr>
          <a:xfrm>
            <a:off x="1051560" y="4612640"/>
            <a:ext cx="7891272" cy="1069848"/>
          </a:xfrm>
        </p:spPr>
        <p:txBody>
          <a:bodyPr/>
          <a:lstStyle/>
          <a:p>
            <a:r>
              <a:rPr lang="en-US" sz="2400" dirty="0"/>
              <a:t>By: Santosh Krishna</a:t>
            </a:r>
            <a:br>
              <a:rPr lang="en-US" sz="2400" dirty="0"/>
            </a:br>
            <a:r>
              <a:rPr lang="en-US" sz="2400" dirty="0"/>
              <a:t>July 2020</a:t>
            </a:r>
            <a:endParaRPr lang="en-US" dirty="0"/>
          </a:p>
        </p:txBody>
      </p:sp>
    </p:spTree>
    <p:extLst>
      <p:ext uri="{BB962C8B-B14F-4D97-AF65-F5344CB8AC3E}">
        <p14:creationId xmlns:p14="http://schemas.microsoft.com/office/powerpoint/2010/main" val="1262316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060DF-2EED-4AEE-9FF5-F399FB6501D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A443C15-B786-4D51-B099-A89A8B2FAC1C}"/>
              </a:ext>
            </a:extLst>
          </p:cNvPr>
          <p:cNvSpPr>
            <a:spLocks noGrp="1"/>
          </p:cNvSpPr>
          <p:nvPr>
            <p:ph idx="1"/>
          </p:nvPr>
        </p:nvSpPr>
        <p:spPr/>
        <p:txBody>
          <a:bodyPr/>
          <a:lstStyle/>
          <a:p>
            <a:pPr lvl="0"/>
            <a:r>
              <a:rPr lang="en-US" b="1" dirty="0">
                <a:solidFill>
                  <a:srgbClr val="FF0000"/>
                </a:solidFill>
              </a:rPr>
              <a:t>Cluster 0</a:t>
            </a:r>
            <a:r>
              <a:rPr lang="en-US" dirty="0">
                <a:solidFill>
                  <a:srgbClr val="FF0000"/>
                </a:solidFill>
              </a:rPr>
              <a:t> </a:t>
            </a:r>
            <a:r>
              <a:rPr lang="en-US" dirty="0"/>
              <a:t>- seem to be suffering from over-competition</a:t>
            </a:r>
          </a:p>
          <a:p>
            <a:pPr lvl="0"/>
            <a:r>
              <a:rPr lang="en-US" b="1" dirty="0">
                <a:solidFill>
                  <a:srgbClr val="7030A0"/>
                </a:solidFill>
              </a:rPr>
              <a:t>Cluster 1</a:t>
            </a:r>
            <a:r>
              <a:rPr lang="en-US" dirty="0">
                <a:solidFill>
                  <a:srgbClr val="7030A0"/>
                </a:solidFill>
              </a:rPr>
              <a:t> </a:t>
            </a:r>
            <a:r>
              <a:rPr lang="en-US" dirty="0"/>
              <a:t>– Do not have much competition, but are scattered and not in the heart of the city</a:t>
            </a:r>
          </a:p>
          <a:p>
            <a:pPr lvl="0"/>
            <a:r>
              <a:rPr lang="en-US" b="1" dirty="0">
                <a:solidFill>
                  <a:srgbClr val="92D050"/>
                </a:solidFill>
              </a:rPr>
              <a:t>Cluster 2</a:t>
            </a:r>
            <a:r>
              <a:rPr lang="en-US" dirty="0">
                <a:solidFill>
                  <a:srgbClr val="92D050"/>
                </a:solidFill>
              </a:rPr>
              <a:t> </a:t>
            </a:r>
            <a:r>
              <a:rPr lang="en-US" dirty="0"/>
              <a:t>- Good area, less competition. Suggested neighborhood for a new shopping mall - Near University of Toronto</a:t>
            </a:r>
          </a:p>
          <a:p>
            <a:pPr lvl="0"/>
            <a:endParaRPr lang="en-US" dirty="0"/>
          </a:p>
        </p:txBody>
      </p:sp>
      <p:pic>
        <p:nvPicPr>
          <p:cNvPr id="4" name="Picture 3">
            <a:extLst>
              <a:ext uri="{FF2B5EF4-FFF2-40B4-BE49-F238E27FC236}">
                <a16:creationId xmlns:a16="http://schemas.microsoft.com/office/drawing/2014/main" id="{BA422ED4-B4B0-4DE4-80BA-313CC8CB7A0F}"/>
              </a:ext>
            </a:extLst>
          </p:cNvPr>
          <p:cNvPicPr>
            <a:picLocks noChangeAspect="1"/>
          </p:cNvPicPr>
          <p:nvPr/>
        </p:nvPicPr>
        <p:blipFill>
          <a:blip r:embed="rId2"/>
          <a:stretch>
            <a:fillRect/>
          </a:stretch>
        </p:blipFill>
        <p:spPr>
          <a:xfrm>
            <a:off x="1232033" y="3919356"/>
            <a:ext cx="3986363" cy="2698964"/>
          </a:xfrm>
          <a:prstGeom prst="rect">
            <a:avLst/>
          </a:prstGeom>
        </p:spPr>
      </p:pic>
      <p:sp>
        <p:nvSpPr>
          <p:cNvPr id="10" name="Oval 9">
            <a:extLst>
              <a:ext uri="{FF2B5EF4-FFF2-40B4-BE49-F238E27FC236}">
                <a16:creationId xmlns:a16="http://schemas.microsoft.com/office/drawing/2014/main" id="{625EFAA6-E6E6-47C5-8AF5-ACE4CDFE95BC}"/>
              </a:ext>
            </a:extLst>
          </p:cNvPr>
          <p:cNvSpPr/>
          <p:nvPr/>
        </p:nvSpPr>
        <p:spPr>
          <a:xfrm>
            <a:off x="1597793" y="4523874"/>
            <a:ext cx="471638" cy="375385"/>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F9CDEB7-79B3-4E74-83B5-E7197E31DD5B}"/>
              </a:ext>
            </a:extLst>
          </p:cNvPr>
          <p:cNvSpPr/>
          <p:nvPr/>
        </p:nvSpPr>
        <p:spPr>
          <a:xfrm>
            <a:off x="3954378" y="4523874"/>
            <a:ext cx="471638" cy="375385"/>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1168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6D543-8FE6-4B6A-8B0B-869D71E7979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31BD3BF-B88B-461D-BAAE-A43049B61930}"/>
              </a:ext>
            </a:extLst>
          </p:cNvPr>
          <p:cNvSpPr>
            <a:spLocks noGrp="1"/>
          </p:cNvSpPr>
          <p:nvPr>
            <p:ph idx="1"/>
          </p:nvPr>
        </p:nvSpPr>
        <p:spPr>
          <a:xfrm>
            <a:off x="1069848" y="2121408"/>
            <a:ext cx="10058400" cy="4251960"/>
          </a:xfrm>
        </p:spPr>
        <p:txBody>
          <a:bodyPr>
            <a:normAutofit/>
          </a:bodyPr>
          <a:lstStyle/>
          <a:p>
            <a:r>
              <a:rPr lang="en-US" sz="2400" dirty="0"/>
              <a:t>Shopping malls have become a vital part of consumer behavior. With a variety of outlets for Clothing, Books, Accessories etc. and places for movies, games and other activities, malls have become an integral part of every community. </a:t>
            </a:r>
          </a:p>
          <a:p>
            <a:r>
              <a:rPr lang="en-US" sz="2400" dirty="0"/>
              <a:t>They are the one-stop place for all activities, especially in urban areas. To address the needs of people, there are a plenty of shopping malls in a big city like Toronto and many more are being built. </a:t>
            </a:r>
          </a:p>
          <a:p>
            <a:r>
              <a:rPr lang="en-US" sz="2400" dirty="0"/>
              <a:t>Finding a place to open a new shopping mall is important, to maximize revenues by minimizing competition and yet, it close to the good parts of a city. This would largely determine whether there would be enough footfall and revenues to the Mall.</a:t>
            </a:r>
          </a:p>
        </p:txBody>
      </p:sp>
    </p:spTree>
    <p:extLst>
      <p:ext uri="{BB962C8B-B14F-4D97-AF65-F5344CB8AC3E}">
        <p14:creationId xmlns:p14="http://schemas.microsoft.com/office/powerpoint/2010/main" val="2733079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29E96-282D-497F-8D09-CE3EA12FC4B6}"/>
              </a:ext>
            </a:extLst>
          </p:cNvPr>
          <p:cNvSpPr>
            <a:spLocks noGrp="1"/>
          </p:cNvSpPr>
          <p:nvPr>
            <p:ph type="title"/>
          </p:nvPr>
        </p:nvSpPr>
        <p:spPr/>
        <p:txBody>
          <a:bodyPr/>
          <a:lstStyle/>
          <a:p>
            <a:r>
              <a:rPr lang="en-US" dirty="0"/>
              <a:t>What are we trying to Solve?</a:t>
            </a:r>
          </a:p>
        </p:txBody>
      </p:sp>
      <p:sp>
        <p:nvSpPr>
          <p:cNvPr id="3" name="Content Placeholder 2">
            <a:extLst>
              <a:ext uri="{FF2B5EF4-FFF2-40B4-BE49-F238E27FC236}">
                <a16:creationId xmlns:a16="http://schemas.microsoft.com/office/drawing/2014/main" id="{F2E13BE7-B172-4EEE-9B4F-0D2E064F2A49}"/>
              </a:ext>
            </a:extLst>
          </p:cNvPr>
          <p:cNvSpPr>
            <a:spLocks noGrp="1"/>
          </p:cNvSpPr>
          <p:nvPr>
            <p:ph idx="1"/>
          </p:nvPr>
        </p:nvSpPr>
        <p:spPr/>
        <p:txBody>
          <a:bodyPr/>
          <a:lstStyle/>
          <a:p>
            <a:r>
              <a:rPr lang="en-US" dirty="0"/>
              <a:t>With the growing number of shopping malls, a lot of them are facing losses due to competition. One of the major reasons for this is because shopping mall locations aren’t strategically chosen enough.</a:t>
            </a:r>
          </a:p>
          <a:p>
            <a:r>
              <a:rPr lang="en-US" dirty="0"/>
              <a:t>The objective of this project is to analyze Toronto’s location data and find the best location in the city to open a new Mall. We would be using a variety of Data science techniques like Analysis, Visualization, Machine Learning, clustering etc. to recommend the best location to open a shopping mall in Toronto, Canada.</a:t>
            </a:r>
          </a:p>
          <a:p>
            <a:r>
              <a:rPr lang="en-US" dirty="0"/>
              <a:t>This project would be useful for any property developers or realtors to identify a place to open  a Shopping mall in Toronto, Canada. This would help them estimate the footfall and identify the competitors well in advance.</a:t>
            </a:r>
          </a:p>
          <a:p>
            <a:pPr marL="0" indent="0">
              <a:buNone/>
            </a:pPr>
            <a:endParaRPr lang="en-US" dirty="0"/>
          </a:p>
        </p:txBody>
      </p:sp>
    </p:spTree>
    <p:extLst>
      <p:ext uri="{BB962C8B-B14F-4D97-AF65-F5344CB8AC3E}">
        <p14:creationId xmlns:p14="http://schemas.microsoft.com/office/powerpoint/2010/main" val="3845002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1839E-4EFA-40AE-9FF7-9AE58D089161}"/>
              </a:ext>
            </a:extLst>
          </p:cNvPr>
          <p:cNvSpPr>
            <a:spLocks noGrp="1"/>
          </p:cNvSpPr>
          <p:nvPr>
            <p:ph type="title"/>
          </p:nvPr>
        </p:nvSpPr>
        <p:spPr/>
        <p:txBody>
          <a:bodyPr/>
          <a:lstStyle/>
          <a:p>
            <a:r>
              <a:rPr lang="en-US" dirty="0"/>
              <a:t>Data and how are we using it?</a:t>
            </a:r>
          </a:p>
        </p:txBody>
      </p:sp>
      <p:sp>
        <p:nvSpPr>
          <p:cNvPr id="3" name="Content Placeholder 2">
            <a:extLst>
              <a:ext uri="{FF2B5EF4-FFF2-40B4-BE49-F238E27FC236}">
                <a16:creationId xmlns:a16="http://schemas.microsoft.com/office/drawing/2014/main" id="{0AF5E90C-FAEF-439E-9008-3C0DBF828075}"/>
              </a:ext>
            </a:extLst>
          </p:cNvPr>
          <p:cNvSpPr>
            <a:spLocks noGrp="1"/>
          </p:cNvSpPr>
          <p:nvPr>
            <p:ph idx="1"/>
          </p:nvPr>
        </p:nvSpPr>
        <p:spPr/>
        <p:txBody>
          <a:bodyPr>
            <a:normAutofit fontScale="92500" lnSpcReduction="10000"/>
          </a:bodyPr>
          <a:lstStyle/>
          <a:p>
            <a:pPr marL="0" indent="0">
              <a:buNone/>
            </a:pPr>
            <a:r>
              <a:rPr lang="en-US" dirty="0"/>
              <a:t>We would be using the following publicly available data to achieve this objective:</a:t>
            </a:r>
          </a:p>
          <a:p>
            <a:pPr lvl="0"/>
            <a:r>
              <a:rPr lang="en-US" dirty="0"/>
              <a:t>List of Neighborhoods (and boroughs) in Toronto</a:t>
            </a:r>
          </a:p>
          <a:p>
            <a:pPr lvl="0"/>
            <a:r>
              <a:rPr lang="en-US" dirty="0"/>
              <a:t>Geo Coordinates of neighborhoods (Latitudes and Longitudes)</a:t>
            </a:r>
          </a:p>
          <a:p>
            <a:pPr lvl="0"/>
            <a:r>
              <a:rPr lang="en-US" dirty="0"/>
              <a:t>Venue data of Shopping malls to identify competition and cluster neighborhoods</a:t>
            </a:r>
          </a:p>
          <a:p>
            <a:pPr marL="0" lvl="0" indent="0">
              <a:buNone/>
            </a:pPr>
            <a:endParaRPr lang="en-US" dirty="0"/>
          </a:p>
          <a:p>
            <a:pPr marL="0" lvl="0" indent="0">
              <a:buNone/>
            </a:pPr>
            <a:r>
              <a:rPr lang="en-US" dirty="0"/>
              <a:t>How to use the Data?</a:t>
            </a:r>
          </a:p>
          <a:p>
            <a:r>
              <a:rPr lang="en-US" dirty="0"/>
              <a:t>The Wiki page: </a:t>
            </a:r>
            <a:r>
              <a:rPr lang="en-US" u="sng" dirty="0">
                <a:hlinkClick r:id="rId2"/>
              </a:rPr>
              <a:t>https://en.wikipedia.org/wiki/List_of_postal_codes_of_Canada:_M</a:t>
            </a:r>
            <a:r>
              <a:rPr lang="en-US" dirty="0"/>
              <a:t> gives list of neighborhoods and boroughs in Toronto, Canada. We will scrap this data to extract data from this page using Python and </a:t>
            </a:r>
            <a:r>
              <a:rPr lang="en-US" dirty="0" err="1"/>
              <a:t>beautifulsoup</a:t>
            </a:r>
            <a:r>
              <a:rPr lang="en-US" dirty="0"/>
              <a:t> package.</a:t>
            </a:r>
          </a:p>
          <a:p>
            <a:r>
              <a:rPr lang="en-US" dirty="0"/>
              <a:t>We will then use the Geocode package to fetch the coordinates of the boroughs. After fetching the Latitude and Longitude data of neighborhoods, we will use the Foursquare API to obtain the shopping malls venue data</a:t>
            </a:r>
          </a:p>
          <a:p>
            <a:endParaRPr lang="en-US" dirty="0"/>
          </a:p>
        </p:txBody>
      </p:sp>
    </p:spTree>
    <p:extLst>
      <p:ext uri="{BB962C8B-B14F-4D97-AF65-F5344CB8AC3E}">
        <p14:creationId xmlns:p14="http://schemas.microsoft.com/office/powerpoint/2010/main" val="3622508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30764-C5C8-41E6-88E2-1BB478B82411}"/>
              </a:ext>
            </a:extLst>
          </p:cNvPr>
          <p:cNvSpPr>
            <a:spLocks noGrp="1"/>
          </p:cNvSpPr>
          <p:nvPr>
            <p:ph type="title"/>
          </p:nvPr>
        </p:nvSpPr>
        <p:spPr/>
        <p:txBody>
          <a:bodyPr/>
          <a:lstStyle/>
          <a:p>
            <a:r>
              <a:rPr lang="en-US" dirty="0"/>
              <a:t>Steps involved</a:t>
            </a:r>
          </a:p>
        </p:txBody>
      </p:sp>
      <p:sp>
        <p:nvSpPr>
          <p:cNvPr id="3" name="Content Placeholder 2">
            <a:extLst>
              <a:ext uri="{FF2B5EF4-FFF2-40B4-BE49-F238E27FC236}">
                <a16:creationId xmlns:a16="http://schemas.microsoft.com/office/drawing/2014/main" id="{B10027C3-FBB0-42C9-BC0E-92C3D8495886}"/>
              </a:ext>
            </a:extLst>
          </p:cNvPr>
          <p:cNvSpPr>
            <a:spLocks noGrp="1"/>
          </p:cNvSpPr>
          <p:nvPr>
            <p:ph idx="1"/>
          </p:nvPr>
        </p:nvSpPr>
        <p:spPr/>
        <p:txBody>
          <a:bodyPr>
            <a:normAutofit/>
          </a:bodyPr>
          <a:lstStyle/>
          <a:p>
            <a:r>
              <a:rPr lang="en-US" b="1" dirty="0"/>
              <a:t>Scraping data</a:t>
            </a:r>
            <a:r>
              <a:rPr lang="en-US" dirty="0"/>
              <a:t>: The page </a:t>
            </a:r>
            <a:r>
              <a:rPr lang="en-US" u="sng" dirty="0">
                <a:hlinkClick r:id="rId2"/>
              </a:rPr>
              <a:t>https://en.wikipedia.org/wiki/List_of_postal_codes_of_Canada:_M</a:t>
            </a:r>
            <a:r>
              <a:rPr lang="en-US" dirty="0"/>
              <a:t> has the list of postal codes of Canada that helps to fetch the Neighborhoods and Boroughs. The </a:t>
            </a:r>
            <a:r>
              <a:rPr lang="en-US" dirty="0" err="1"/>
              <a:t>BeautifulSoup</a:t>
            </a:r>
            <a:r>
              <a:rPr lang="en-US" dirty="0"/>
              <a:t> package in Python is used to scrap the data from the page.</a:t>
            </a:r>
          </a:p>
          <a:p>
            <a:r>
              <a:rPr lang="en-US" b="1" dirty="0"/>
              <a:t>Cleaning the data</a:t>
            </a:r>
            <a:r>
              <a:rPr lang="en-US" dirty="0"/>
              <a:t>: The data obtained is not clean. The unwanted columns are removed, the unassigned rows are ignored the data is formatted to display in a table. </a:t>
            </a:r>
          </a:p>
          <a:p>
            <a:r>
              <a:rPr lang="en-US" b="1" dirty="0"/>
              <a:t>Geo Coding the data: </a:t>
            </a:r>
            <a:r>
              <a:rPr lang="en-US" dirty="0"/>
              <a:t>The Geospatial data is fetched using the Geocoder package. The Longitudes and Latitudes are then merged to the neighborhoods data. The data is then filtered to only contain Toronto’s data</a:t>
            </a:r>
          </a:p>
        </p:txBody>
      </p:sp>
    </p:spTree>
    <p:extLst>
      <p:ext uri="{BB962C8B-B14F-4D97-AF65-F5344CB8AC3E}">
        <p14:creationId xmlns:p14="http://schemas.microsoft.com/office/powerpoint/2010/main" val="2913254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5B8F7B-B2AD-4127-83D6-72F96A4BAEAC}"/>
              </a:ext>
            </a:extLst>
          </p:cNvPr>
          <p:cNvSpPr>
            <a:spLocks noGrp="1"/>
          </p:cNvSpPr>
          <p:nvPr>
            <p:ph idx="1"/>
          </p:nvPr>
        </p:nvSpPr>
        <p:spPr>
          <a:xfrm>
            <a:off x="270951" y="340734"/>
            <a:ext cx="10058400" cy="4050792"/>
          </a:xfrm>
        </p:spPr>
        <p:txBody>
          <a:bodyPr/>
          <a:lstStyle/>
          <a:p>
            <a:r>
              <a:rPr lang="en-US" b="1" dirty="0"/>
              <a:t>Visualize Toronto’s Map: </a:t>
            </a:r>
            <a:r>
              <a:rPr lang="en-US" dirty="0"/>
              <a:t>The Folium library in Python is used to visualize all the Neighborhoods of Toronto in a Map. </a:t>
            </a:r>
          </a:p>
          <a:p>
            <a:endParaRPr lang="en-US" dirty="0"/>
          </a:p>
        </p:txBody>
      </p:sp>
      <p:pic>
        <p:nvPicPr>
          <p:cNvPr id="4" name="Picture 3">
            <a:extLst>
              <a:ext uri="{FF2B5EF4-FFF2-40B4-BE49-F238E27FC236}">
                <a16:creationId xmlns:a16="http://schemas.microsoft.com/office/drawing/2014/main" id="{06AECEAD-40DA-4B59-BE88-0DFD8A344480}"/>
              </a:ext>
            </a:extLst>
          </p:cNvPr>
          <p:cNvPicPr>
            <a:picLocks noChangeAspect="1"/>
          </p:cNvPicPr>
          <p:nvPr/>
        </p:nvPicPr>
        <p:blipFill>
          <a:blip r:embed="rId2"/>
          <a:stretch>
            <a:fillRect/>
          </a:stretch>
        </p:blipFill>
        <p:spPr>
          <a:xfrm>
            <a:off x="394635" y="1331739"/>
            <a:ext cx="9893854" cy="5271192"/>
          </a:xfrm>
          <a:prstGeom prst="rect">
            <a:avLst/>
          </a:prstGeom>
        </p:spPr>
      </p:pic>
    </p:spTree>
    <p:extLst>
      <p:ext uri="{BB962C8B-B14F-4D97-AF65-F5344CB8AC3E}">
        <p14:creationId xmlns:p14="http://schemas.microsoft.com/office/powerpoint/2010/main" val="347398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BA0962-7F55-43DD-BC99-E3BCDEA99F9D}"/>
              </a:ext>
            </a:extLst>
          </p:cNvPr>
          <p:cNvSpPr>
            <a:spLocks noGrp="1"/>
          </p:cNvSpPr>
          <p:nvPr>
            <p:ph idx="1"/>
          </p:nvPr>
        </p:nvSpPr>
        <p:spPr>
          <a:xfrm>
            <a:off x="269507" y="1145406"/>
            <a:ext cx="10855693" cy="5017169"/>
          </a:xfrm>
        </p:spPr>
        <p:txBody>
          <a:bodyPr>
            <a:normAutofit/>
          </a:bodyPr>
          <a:lstStyle/>
          <a:p>
            <a:r>
              <a:rPr lang="en-US" sz="2400" b="1" dirty="0"/>
              <a:t>Fetch Shopping Malls data:  </a:t>
            </a:r>
            <a:r>
              <a:rPr lang="en-US" sz="2400" dirty="0"/>
              <a:t>The Foursquare API is one of the largest location libraries. It has all the venue data and their corresponding geo coordinates. We used to fetch top 100 venues within 2 kilometers of all the neighborhoods in Toronto. </a:t>
            </a:r>
          </a:p>
          <a:p>
            <a:r>
              <a:rPr lang="en-US" sz="2400" b="1" dirty="0"/>
              <a:t>Retain necessary information:</a:t>
            </a:r>
            <a:r>
              <a:rPr lang="en-US" sz="2400" dirty="0"/>
              <a:t> Filter required data and fetch the unique categories. We then group the data by Neighborhood and narrow it down to only Shopping Malls.</a:t>
            </a:r>
          </a:p>
          <a:p>
            <a:r>
              <a:rPr lang="en-US" sz="2400" b="1" dirty="0"/>
              <a:t>Classify Neighborhoods:</a:t>
            </a:r>
            <a:r>
              <a:rPr lang="en-US" sz="2400" dirty="0"/>
              <a:t> Using K-means clustering, the neighborhoods in the previous step are divided into three categories by maintaining the value of K as 3. The k-means clustering functionality then splits the neighborhoods into 3 categories. The Latitude and Longitude details of these neighborhoods are then merged to this table.</a:t>
            </a:r>
          </a:p>
        </p:txBody>
      </p:sp>
    </p:spTree>
    <p:extLst>
      <p:ext uri="{BB962C8B-B14F-4D97-AF65-F5344CB8AC3E}">
        <p14:creationId xmlns:p14="http://schemas.microsoft.com/office/powerpoint/2010/main" val="1793148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61284D-3892-45A4-A9ED-7359C0B4B0D9}"/>
              </a:ext>
            </a:extLst>
          </p:cNvPr>
          <p:cNvSpPr>
            <a:spLocks noGrp="1"/>
          </p:cNvSpPr>
          <p:nvPr>
            <p:ph idx="1"/>
          </p:nvPr>
        </p:nvSpPr>
        <p:spPr>
          <a:xfrm>
            <a:off x="192506" y="356135"/>
            <a:ext cx="8518358" cy="1414913"/>
          </a:xfrm>
        </p:spPr>
        <p:txBody>
          <a:bodyPr/>
          <a:lstStyle/>
          <a:p>
            <a:pPr marL="274320" lvl="1" indent="0">
              <a:buNone/>
            </a:pPr>
            <a:r>
              <a:rPr lang="en-US" b="1" dirty="0"/>
              <a:t>Visualizing the data</a:t>
            </a:r>
            <a:endParaRPr lang="en-US" dirty="0"/>
          </a:p>
          <a:p>
            <a:r>
              <a:rPr lang="en-US" dirty="0"/>
              <a:t>The Folium application is again used to visualize the three clusters on Toronto’s map. The three categories of Neighborhoods are shown in different colors.</a:t>
            </a:r>
          </a:p>
        </p:txBody>
      </p:sp>
      <p:pic>
        <p:nvPicPr>
          <p:cNvPr id="4" name="Picture 3">
            <a:extLst>
              <a:ext uri="{FF2B5EF4-FFF2-40B4-BE49-F238E27FC236}">
                <a16:creationId xmlns:a16="http://schemas.microsoft.com/office/drawing/2014/main" id="{C4D3C62B-58FB-4796-A39B-3DB4AAB78B5A}"/>
              </a:ext>
            </a:extLst>
          </p:cNvPr>
          <p:cNvPicPr>
            <a:picLocks noChangeAspect="1"/>
          </p:cNvPicPr>
          <p:nvPr/>
        </p:nvPicPr>
        <p:blipFill>
          <a:blip r:embed="rId2"/>
          <a:stretch>
            <a:fillRect/>
          </a:stretch>
        </p:blipFill>
        <p:spPr>
          <a:xfrm>
            <a:off x="168442" y="1857675"/>
            <a:ext cx="8082062" cy="4495348"/>
          </a:xfrm>
          <a:prstGeom prst="rect">
            <a:avLst/>
          </a:prstGeom>
        </p:spPr>
      </p:pic>
      <p:sp>
        <p:nvSpPr>
          <p:cNvPr id="5" name="Content Placeholder 2">
            <a:extLst>
              <a:ext uri="{FF2B5EF4-FFF2-40B4-BE49-F238E27FC236}">
                <a16:creationId xmlns:a16="http://schemas.microsoft.com/office/drawing/2014/main" id="{0DDFD79E-5693-4CE3-8F66-0EDDFD6DC06C}"/>
              </a:ext>
            </a:extLst>
          </p:cNvPr>
          <p:cNvSpPr txBox="1">
            <a:spLocks/>
          </p:cNvSpPr>
          <p:nvPr/>
        </p:nvSpPr>
        <p:spPr>
          <a:xfrm>
            <a:off x="8250504" y="3070910"/>
            <a:ext cx="2491290" cy="141491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274320" lvl="1" indent="0">
              <a:buFont typeface="Wingdings" pitchFamily="2" charset="2"/>
              <a:buNone/>
            </a:pPr>
            <a:r>
              <a:rPr lang="en-US" b="1" dirty="0"/>
              <a:t>Cluster 0: </a:t>
            </a:r>
            <a:r>
              <a:rPr lang="en-US" b="1" dirty="0">
                <a:solidFill>
                  <a:srgbClr val="FF0000"/>
                </a:solidFill>
              </a:rPr>
              <a:t>Red</a:t>
            </a:r>
          </a:p>
          <a:p>
            <a:pPr marL="274320" lvl="1" indent="0">
              <a:buFont typeface="Wingdings" pitchFamily="2" charset="2"/>
              <a:buNone/>
            </a:pPr>
            <a:r>
              <a:rPr lang="en-US" b="1" dirty="0"/>
              <a:t>Cluster 1: </a:t>
            </a:r>
            <a:r>
              <a:rPr lang="en-US" b="1" dirty="0">
                <a:solidFill>
                  <a:srgbClr val="7030A0"/>
                </a:solidFill>
              </a:rPr>
              <a:t>Purple</a:t>
            </a:r>
          </a:p>
          <a:p>
            <a:pPr marL="274320" lvl="1" indent="0">
              <a:buFont typeface="Wingdings" pitchFamily="2" charset="2"/>
              <a:buNone/>
            </a:pPr>
            <a:r>
              <a:rPr lang="en-US" b="1" dirty="0"/>
              <a:t>Cluster 2: </a:t>
            </a:r>
            <a:r>
              <a:rPr lang="en-US" b="1" dirty="0">
                <a:solidFill>
                  <a:srgbClr val="92D050"/>
                </a:solidFill>
              </a:rPr>
              <a:t>Green</a:t>
            </a:r>
            <a:endParaRPr lang="en-US" dirty="0">
              <a:solidFill>
                <a:srgbClr val="92D050"/>
              </a:solidFill>
            </a:endParaRPr>
          </a:p>
        </p:txBody>
      </p:sp>
      <p:sp>
        <p:nvSpPr>
          <p:cNvPr id="6" name="Oval 5">
            <a:extLst>
              <a:ext uri="{FF2B5EF4-FFF2-40B4-BE49-F238E27FC236}">
                <a16:creationId xmlns:a16="http://schemas.microsoft.com/office/drawing/2014/main" id="{F614BC64-07E1-4EFC-ABCE-4463C7C2578E}"/>
              </a:ext>
            </a:extLst>
          </p:cNvPr>
          <p:cNvSpPr/>
          <p:nvPr/>
        </p:nvSpPr>
        <p:spPr>
          <a:xfrm>
            <a:off x="3242962" y="4360244"/>
            <a:ext cx="614412" cy="52939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218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A4601-0CE8-4129-A312-300436ADF772}"/>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653C3716-68C5-4F7A-A3AF-C6519FBD226C}"/>
              </a:ext>
            </a:extLst>
          </p:cNvPr>
          <p:cNvSpPr>
            <a:spLocks noGrp="1"/>
          </p:cNvSpPr>
          <p:nvPr>
            <p:ph idx="1"/>
          </p:nvPr>
        </p:nvSpPr>
        <p:spPr/>
        <p:txBody>
          <a:bodyPr/>
          <a:lstStyle/>
          <a:p>
            <a:r>
              <a:rPr lang="en-US" dirty="0"/>
              <a:t>The 3 clusters are visualized and the data is displayed to identify the cluster with least competition, hence with the most probability of success, under the assumption that location is the primary differentiator for the new Shopping Mall.</a:t>
            </a:r>
          </a:p>
          <a:p>
            <a:r>
              <a:rPr lang="en-US" dirty="0"/>
              <a:t>Most of the shopping malls are present in the central bay area of Toronto, that is in Cluster 0. </a:t>
            </a:r>
          </a:p>
          <a:p>
            <a:r>
              <a:rPr lang="en-US" dirty="0"/>
              <a:t>There are a moderate number in a scattered manner in the outer parts of the city, that is cluster 1. </a:t>
            </a:r>
          </a:p>
          <a:p>
            <a:r>
              <a:rPr lang="en-US" dirty="0"/>
              <a:t>Cluster 2 on the other hand has very less competition, there are only 2 shopping malls in this region - near the University of Toronto. This is a great opportunity for realtors to open a new shopping mall in this region, first due to lesser competition and good proximity to the City center.</a:t>
            </a:r>
          </a:p>
          <a:p>
            <a:endParaRPr lang="en-US" dirty="0"/>
          </a:p>
          <a:p>
            <a:endParaRPr lang="en-US" dirty="0"/>
          </a:p>
        </p:txBody>
      </p:sp>
    </p:spTree>
    <p:extLst>
      <p:ext uri="{BB962C8B-B14F-4D97-AF65-F5344CB8AC3E}">
        <p14:creationId xmlns:p14="http://schemas.microsoft.com/office/powerpoint/2010/main" val="7068704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22</TotalTime>
  <Words>953</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Rockwell</vt:lpstr>
      <vt:lpstr>Rockwell Condensed</vt:lpstr>
      <vt:lpstr>Wingdings</vt:lpstr>
      <vt:lpstr>Wood Type</vt:lpstr>
      <vt:lpstr>Capstone Project - The Battle of Neighborhoods  IBM Applied Data Science Capstone   Opening a New Shopping Mall in Toronto, Canada </vt:lpstr>
      <vt:lpstr>Introduction</vt:lpstr>
      <vt:lpstr>What are we trying to Solve?</vt:lpstr>
      <vt:lpstr>Data and how are we using it?</vt:lpstr>
      <vt:lpstr>Steps involved</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IBM Applied Data Science Capstone   Opening a New Shopping Mall in Toronto, Canada </dc:title>
  <dc:creator>#VADLAMUDI SANTOSH KRISHNA#</dc:creator>
  <cp:lastModifiedBy>#VADLAMUDI SANTOSH KRISHNA#</cp:lastModifiedBy>
  <cp:revision>3</cp:revision>
  <dcterms:created xsi:type="dcterms:W3CDTF">2020-07-17T11:24:09Z</dcterms:created>
  <dcterms:modified xsi:type="dcterms:W3CDTF">2020-07-17T11:46:19Z</dcterms:modified>
</cp:coreProperties>
</file>