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6" r:id="rId11"/>
  </p:sldIdLst>
  <p:sldSz cx="18288000" cy="10287000"/>
  <p:notesSz cx="6858000" cy="9144000"/>
  <p:embeddedFontLst>
    <p:embeddedFont>
      <p:font typeface="Clear Sans Regular Bold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Ubuntu" panose="020B050403060203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73146" autoAdjust="0"/>
  </p:normalViewPr>
  <p:slideViewPr>
    <p:cSldViewPr>
      <p:cViewPr>
        <p:scale>
          <a:sx n="75" d="100"/>
          <a:sy n="75" d="100"/>
        </p:scale>
        <p:origin x="141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onymous\Downloads\THEFORAGE\Task%25203_Final%2520Content%2520Data%2520set%20(Recover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onymous\Downloads\THEFORAGE\Task%25203_Final%2520Content%2520Data%2520set%20(Recovered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[Task%203_Final%20Content%20Data%20set (Recovered).xlsx]Sheet1!PivotTable1</c:name>
    <c:fmtId val="13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</c:pivotFmt>
      <c:pivotFmt>
        <c:idx val="21"/>
      </c:pivotFmt>
      <c:pivotFmt>
        <c:idx val="22"/>
      </c:pivotFmt>
      <c:pivotFmt>
        <c:idx val="23"/>
      </c:pivotFmt>
      <c:pivotFmt>
        <c:idx val="24"/>
      </c:pivotFmt>
      <c:pivotFmt>
        <c:idx val="25"/>
      </c:pivotFmt>
      <c:pivotFmt>
        <c:idx val="26"/>
      </c:pivotFmt>
      <c:pivotFmt>
        <c:idx val="27"/>
      </c:pivotFmt>
      <c:pivotFmt>
        <c:idx val="28"/>
      </c:pivotFmt>
      <c:pivotFmt>
        <c:idx val="29"/>
      </c:pivotFmt>
      <c:pivotFmt>
        <c:idx val="30"/>
      </c:pivotFmt>
      <c:pivotFmt>
        <c:idx val="31"/>
      </c:pivotFmt>
      <c:pivotFmt>
        <c:idx val="32"/>
      </c:pivotFmt>
      <c:pivotFmt>
        <c:idx val="33"/>
      </c:pivotFmt>
      <c:pivotFmt>
        <c:idx val="34"/>
      </c:pivotFmt>
      <c:pivotFmt>
        <c:idx val="35"/>
      </c:pivotFmt>
      <c:pivotFmt>
        <c:idx val="36"/>
      </c:pivotFmt>
      <c:pivotFmt>
        <c:idx val="37"/>
      </c:pivotFmt>
      <c:pivotFmt>
        <c:idx val="38"/>
      </c:pivotFmt>
      <c:pivotFmt>
        <c:idx val="39"/>
      </c:pivotFmt>
      <c:pivotFmt>
        <c:idx val="40"/>
      </c:pivotFmt>
      <c:pivotFmt>
        <c:idx val="41"/>
      </c:pivotFmt>
      <c:pivotFmt>
        <c:idx val="42"/>
      </c:pivotFmt>
      <c:pivotFmt>
        <c:idx val="43"/>
      </c:pivotFmt>
      <c:pivotFmt>
        <c:idx val="44"/>
      </c:pivotFmt>
      <c:pivotFmt>
        <c:idx val="45"/>
      </c:pivotFmt>
      <c:pivotFmt>
        <c:idx val="46"/>
      </c:pivotFmt>
      <c:pivotFmt>
        <c:idx val="47"/>
      </c:pivotFmt>
      <c:pivotFmt>
        <c:idx val="48"/>
      </c:pivotFmt>
      <c:pivotFmt>
        <c:idx val="49"/>
      </c:pivotFmt>
      <c:pivotFmt>
        <c:idx val="50"/>
      </c:pivotFmt>
      <c:pivotFmt>
        <c:idx val="51"/>
      </c:pivotFmt>
      <c:pivotFmt>
        <c:idx val="52"/>
      </c:pivotFmt>
      <c:pivotFmt>
        <c:idx val="53"/>
      </c:pivotFmt>
      <c:pivotFmt>
        <c:idx val="54"/>
      </c:pivotFmt>
      <c:pivotFmt>
        <c:idx val="55"/>
      </c:pivotFmt>
      <c:pivotFmt>
        <c:idx val="56"/>
      </c:pivotFmt>
      <c:pivotFmt>
        <c:idx val="57"/>
      </c:pivotFmt>
      <c:pivotFmt>
        <c:idx val="58"/>
      </c:pivotFmt>
      <c:pivotFmt>
        <c:idx val="59"/>
      </c:pivotFmt>
      <c:pivotFmt>
        <c:idx val="60"/>
      </c:pivotFmt>
      <c:pivotFmt>
        <c:idx val="61"/>
      </c:pivotFmt>
      <c:pivotFmt>
        <c:idx val="62"/>
      </c:pivotFmt>
      <c:pivotFmt>
        <c:idx val="63"/>
      </c:pivotFmt>
      <c:pivotFmt>
        <c:idx val="64"/>
      </c:pivotFmt>
      <c:pivotFmt>
        <c:idx val="65"/>
      </c:pivotFmt>
      <c:pivotFmt>
        <c:idx val="66"/>
      </c:pivotFmt>
      <c:pivotFmt>
        <c:idx val="67"/>
      </c:pivotFmt>
      <c:pivotFmt>
        <c:idx val="68"/>
      </c:pivotFmt>
      <c:pivotFmt>
        <c:idx val="69"/>
      </c:pivotFmt>
      <c:pivotFmt>
        <c:idx val="70"/>
      </c:pivotFmt>
      <c:pivotFmt>
        <c:idx val="71"/>
      </c:pivotFmt>
      <c:pivotFmt>
        <c:idx val="72"/>
      </c:pivotFmt>
      <c:pivotFmt>
        <c:idx val="73"/>
      </c:pivotFmt>
      <c:pivotFmt>
        <c:idx val="74"/>
      </c:pivotFmt>
      <c:pivotFmt>
        <c:idx val="75"/>
      </c:pivotFmt>
      <c:pivotFmt>
        <c:idx val="76"/>
      </c:pivotFmt>
      <c:pivotFmt>
        <c:idx val="77"/>
      </c:pivotFmt>
      <c:pivotFmt>
        <c:idx val="78"/>
      </c:pivotFmt>
      <c:pivotFmt>
        <c:idx val="79"/>
      </c:pivotFmt>
      <c:pivotFmt>
        <c:idx val="80"/>
      </c:pivotFmt>
      <c:pivotFmt>
        <c:idx val="81"/>
      </c:pivotFmt>
      <c:pivotFmt>
        <c:idx val="82"/>
      </c:pivotFmt>
      <c:pivotFmt>
        <c:idx val="83"/>
      </c:pivotFmt>
      <c:pivotFmt>
        <c:idx val="84"/>
      </c:pivotFmt>
      <c:pivotFmt>
        <c:idx val="85"/>
      </c:pivotFmt>
      <c:pivotFmt>
        <c:idx val="86"/>
      </c:pivotFmt>
      <c:pivotFmt>
        <c:idx val="87"/>
      </c:pivotFmt>
      <c:pivotFmt>
        <c:idx val="88"/>
      </c:pivotFmt>
      <c:pivotFmt>
        <c:idx val="89"/>
      </c:pivotFmt>
      <c:pivotFmt>
        <c:idx val="90"/>
      </c:pivotFmt>
      <c:pivotFmt>
        <c:idx val="91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2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2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2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CD5-4CC6-B151-BF1F8A83381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CD5-4CC6-B151-BF1F8A83381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CD5-4CC6-B151-BF1F8A83381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CD5-4CC6-B151-BF1F8A83381F}"/>
              </c:ext>
            </c:extLst>
          </c:dPt>
          <c:dPt>
            <c:idx val="4"/>
            <c:bubble3D val="0"/>
            <c:explosion val="5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CD5-4CC6-B151-BF1F8A83381F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Sheet1!$A$4:$A$9</c:f>
              <c:strCache>
                <c:ptCount val="5"/>
                <c:pt idx="0">
                  <c:v>food</c:v>
                </c:pt>
                <c:pt idx="1">
                  <c:v>technology</c:v>
                </c:pt>
                <c:pt idx="2">
                  <c:v>healthy eating</c:v>
                </c:pt>
                <c:pt idx="3">
                  <c:v>science</c:v>
                </c:pt>
                <c:pt idx="4">
                  <c:v>animals</c:v>
                </c:pt>
              </c:strCache>
            </c:strRef>
          </c:cat>
          <c:val>
            <c:numRef>
              <c:f>Sheet1!$B$4:$B$9</c:f>
              <c:numCache>
                <c:formatCode>General</c:formatCode>
                <c:ptCount val="5"/>
                <c:pt idx="0">
                  <c:v>66676</c:v>
                </c:pt>
                <c:pt idx="1">
                  <c:v>68738</c:v>
                </c:pt>
                <c:pt idx="2">
                  <c:v>69339</c:v>
                </c:pt>
                <c:pt idx="3">
                  <c:v>71168</c:v>
                </c:pt>
                <c:pt idx="4">
                  <c:v>74965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CD5-4CC6-B151-BF1F8A83381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836990692197229"/>
          <c:y val="0.39203404001160352"/>
          <c:w val="0.16033738144822535"/>
          <c:h val="0.25111333315475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[Task%203_Final%20Content%20Data%20set (Recovered).xlsx]Sheet1!PivotTable1</c:name>
    <c:fmtId val="16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</c:pivotFmt>
      <c:pivotFmt>
        <c:idx val="21"/>
      </c:pivotFmt>
      <c:pivotFmt>
        <c:idx val="22"/>
      </c:pivotFmt>
      <c:pivotFmt>
        <c:idx val="23"/>
      </c:pivotFmt>
      <c:pivotFmt>
        <c:idx val="24"/>
      </c:pivotFmt>
      <c:pivotFmt>
        <c:idx val="25"/>
      </c:pivotFmt>
      <c:pivotFmt>
        <c:idx val="26"/>
      </c:pivotFmt>
      <c:pivotFmt>
        <c:idx val="27"/>
      </c:pivotFmt>
      <c:pivotFmt>
        <c:idx val="28"/>
      </c:pivotFmt>
      <c:pivotFmt>
        <c:idx val="29"/>
      </c:pivotFmt>
      <c:pivotFmt>
        <c:idx val="30"/>
      </c:pivotFmt>
      <c:pivotFmt>
        <c:idx val="31"/>
      </c:pivotFmt>
      <c:pivotFmt>
        <c:idx val="32"/>
      </c:pivotFmt>
      <c:pivotFmt>
        <c:idx val="33"/>
      </c:pivotFmt>
      <c:pivotFmt>
        <c:idx val="34"/>
      </c:pivotFmt>
      <c:pivotFmt>
        <c:idx val="35"/>
      </c:pivotFmt>
      <c:pivotFmt>
        <c:idx val="36"/>
      </c:pivotFmt>
      <c:pivotFmt>
        <c:idx val="37"/>
      </c:pivotFmt>
      <c:pivotFmt>
        <c:idx val="38"/>
      </c:pivotFmt>
      <c:pivotFmt>
        <c:idx val="39"/>
      </c:pivotFmt>
      <c:pivotFmt>
        <c:idx val="40"/>
      </c:pivotFmt>
      <c:pivotFmt>
        <c:idx val="41"/>
      </c:pivotFmt>
      <c:pivotFmt>
        <c:idx val="42"/>
      </c:pivotFmt>
      <c:pivotFmt>
        <c:idx val="43"/>
      </c:pivotFmt>
      <c:pivotFmt>
        <c:idx val="44"/>
      </c:pivotFmt>
      <c:pivotFmt>
        <c:idx val="45"/>
      </c:pivotFmt>
      <c:pivotFmt>
        <c:idx val="46"/>
      </c:pivotFmt>
      <c:pivotFmt>
        <c:idx val="47"/>
      </c:pivotFmt>
      <c:pivotFmt>
        <c:idx val="48"/>
      </c:pivotFmt>
      <c:pivotFmt>
        <c:idx val="49"/>
      </c:pivotFmt>
      <c:pivotFmt>
        <c:idx val="50"/>
      </c:pivotFmt>
      <c:pivotFmt>
        <c:idx val="51"/>
      </c:pivotFmt>
      <c:pivotFmt>
        <c:idx val="52"/>
      </c:pivotFmt>
      <c:pivotFmt>
        <c:idx val="53"/>
      </c:pivotFmt>
      <c:pivotFmt>
        <c:idx val="54"/>
      </c:pivotFmt>
      <c:pivotFmt>
        <c:idx val="55"/>
      </c:pivotFmt>
      <c:pivotFmt>
        <c:idx val="56"/>
      </c:pivotFmt>
      <c:pivotFmt>
        <c:idx val="57"/>
      </c:pivotFmt>
      <c:pivotFmt>
        <c:idx val="58"/>
      </c:pivotFmt>
      <c:pivotFmt>
        <c:idx val="59"/>
      </c:pivotFmt>
      <c:pivotFmt>
        <c:idx val="60"/>
      </c:pivotFmt>
      <c:pivotFmt>
        <c:idx val="61"/>
      </c:pivotFmt>
      <c:pivotFmt>
        <c:idx val="62"/>
      </c:pivotFmt>
      <c:pivotFmt>
        <c:idx val="63"/>
      </c:pivotFmt>
      <c:pivotFmt>
        <c:idx val="64"/>
      </c:pivotFmt>
      <c:pivotFmt>
        <c:idx val="65"/>
      </c:pivotFmt>
      <c:pivotFmt>
        <c:idx val="66"/>
      </c:pivotFmt>
      <c:pivotFmt>
        <c:idx val="67"/>
      </c:pivotFmt>
      <c:pivotFmt>
        <c:idx val="68"/>
      </c:pivotFmt>
      <c:pivotFmt>
        <c:idx val="69"/>
      </c:pivotFmt>
      <c:pivotFmt>
        <c:idx val="70"/>
      </c:pivotFmt>
      <c:pivotFmt>
        <c:idx val="71"/>
      </c:pivotFmt>
      <c:pivotFmt>
        <c:idx val="72"/>
      </c:pivotFmt>
      <c:pivotFmt>
        <c:idx val="73"/>
      </c:pivotFmt>
      <c:pivotFmt>
        <c:idx val="74"/>
      </c:pivotFmt>
      <c:pivotFmt>
        <c:idx val="75"/>
      </c:pivotFmt>
      <c:pivotFmt>
        <c:idx val="76"/>
      </c:pivotFmt>
      <c:pivotFmt>
        <c:idx val="77"/>
      </c:pivotFmt>
      <c:pivotFmt>
        <c:idx val="78"/>
      </c:pivotFmt>
      <c:pivotFmt>
        <c:idx val="79"/>
      </c:pivotFmt>
      <c:pivotFmt>
        <c:idx val="80"/>
      </c:pivotFmt>
      <c:pivotFmt>
        <c:idx val="81"/>
      </c:pivotFmt>
      <c:pivotFmt>
        <c:idx val="82"/>
      </c:pivotFmt>
      <c:pivotFmt>
        <c:idx val="83"/>
      </c:pivotFmt>
      <c:pivotFmt>
        <c:idx val="84"/>
      </c:pivotFmt>
      <c:pivotFmt>
        <c:idx val="85"/>
      </c:pivotFmt>
      <c:pivotFmt>
        <c:idx val="86"/>
      </c:pivotFmt>
      <c:pivotFmt>
        <c:idx val="87"/>
      </c:pivotFmt>
      <c:pivotFmt>
        <c:idx val="88"/>
      </c:pivotFmt>
      <c:pivotFmt>
        <c:idx val="89"/>
      </c:pivotFmt>
      <c:pivotFmt>
        <c:idx val="90"/>
      </c:pivotFmt>
      <c:pivotFmt>
        <c:idx val="91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2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2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2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8.9472697604441043E-2"/>
          <c:y val="1.2491635358344364E-2"/>
          <c:w val="0.73160583115149902"/>
          <c:h val="0.9288012849663331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explosion val="5"/>
            <c:spPr>
              <a:solidFill>
                <a:schemeClr val="accent1"/>
              </a:solidFill>
              <a:ln w="412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CD5-4CC6-B151-BF1F8A83381F}"/>
              </c:ext>
            </c:extLst>
          </c:dPt>
          <c:cat>
            <c:strRef>
              <c:f>Sheet1!$A$4:$A$9</c:f>
              <c:strCache>
                <c:ptCount val="5"/>
                <c:pt idx="0">
                  <c:v>food</c:v>
                </c:pt>
                <c:pt idx="1">
                  <c:v>technology</c:v>
                </c:pt>
                <c:pt idx="2">
                  <c:v>healthy eating</c:v>
                </c:pt>
                <c:pt idx="3">
                  <c:v>science</c:v>
                </c:pt>
                <c:pt idx="4">
                  <c:v>animals</c:v>
                </c:pt>
              </c:strCache>
            </c:strRef>
          </c:cat>
          <c:val>
            <c:numRef>
              <c:f>Sheet1!$B$4:$B$9</c:f>
              <c:numCache>
                <c:formatCode>General</c:formatCode>
                <c:ptCount val="5"/>
                <c:pt idx="0">
                  <c:v>66676</c:v>
                </c:pt>
                <c:pt idx="1">
                  <c:v>68738</c:v>
                </c:pt>
                <c:pt idx="2">
                  <c:v>69339</c:v>
                </c:pt>
                <c:pt idx="3">
                  <c:v>71168</c:v>
                </c:pt>
                <c:pt idx="4">
                  <c:v>74965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CD5-4CC6-B151-BF1F8A8338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7545312"/>
        <c:axId val="36778176"/>
      </c:barChart>
      <c:valAx>
        <c:axId val="36778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45312"/>
        <c:crossBetween val="between"/>
      </c:valAx>
      <c:catAx>
        <c:axId val="107545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78176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199024989667207"/>
          <c:y val="0.39195153959413609"/>
          <c:w val="0.10451335480985043"/>
          <c:h val="0.2303245630881505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4114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7178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../media/image14.png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612642" y="80264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822748" y="3518412"/>
            <a:ext cx="7726119" cy="1423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7200" spc="-105" dirty="0" smtClean="0">
                <a:solidFill>
                  <a:srgbClr val="FFFFFF"/>
                </a:solidFill>
                <a:latin typeface="Ubuntu" panose="020B0504030602030204" pitchFamily="34" charset="0"/>
              </a:rPr>
              <a:t>[</a:t>
            </a:r>
            <a:r>
              <a:rPr lang="en-IN" sz="7200" dirty="0">
                <a:solidFill>
                  <a:schemeClr val="bg1"/>
                </a:solidFill>
                <a:latin typeface="Ubuntu" panose="020B0504030602030204" pitchFamily="34" charset="0"/>
              </a:rPr>
              <a:t>Social Buzz</a:t>
            </a:r>
            <a:r>
              <a:rPr lang="en-US" sz="7200" spc="-105" dirty="0" smtClean="0">
                <a:solidFill>
                  <a:srgbClr val="FFFFFF"/>
                </a:solidFill>
                <a:latin typeface="Ubuntu" panose="020B0504030602030204" pitchFamily="34" charset="0"/>
              </a:rPr>
              <a:t>]</a:t>
            </a:r>
            <a:endParaRPr lang="en-US" sz="7200" spc="-105" dirty="0">
              <a:solidFill>
                <a:srgbClr val="FFFFFF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843866" y="4520018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Ubuntu" panose="020B0504030602030204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914970" cy="6217702"/>
            <a:chOff x="0" y="0"/>
            <a:chExt cx="11886627" cy="5643423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1173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A100FF"/>
                  </a:solidFill>
                  <a:latin typeface="Ubuntu" panose="020B0504030602030204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22036" y="1271600"/>
              <a:ext cx="11564591" cy="43718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ct val="150000"/>
                </a:lnSpc>
                <a:spcBef>
                  <a:spcPts val="600"/>
                </a:spcBef>
                <a:buFont typeface="Wingdings" panose="05000000000000000000" pitchFamily="2" charset="2"/>
                <a:buChar char="ü"/>
              </a:pPr>
              <a:r>
                <a:rPr lang="en-US" sz="3200" spc="-19" dirty="0">
                  <a:solidFill>
                    <a:schemeClr val="tx2">
                      <a:lumMod val="75000"/>
                    </a:schemeClr>
                  </a:solidFill>
                  <a:latin typeface="Ubuntu" panose="020B0504030602030204" pitchFamily="34" charset="0"/>
                </a:rPr>
                <a:t>Project recap</a:t>
              </a:r>
            </a:p>
            <a:p>
              <a:pPr marL="457200" indent="-457200">
                <a:lnSpc>
                  <a:spcPct val="150000"/>
                </a:lnSpc>
                <a:spcBef>
                  <a:spcPts val="600"/>
                </a:spcBef>
                <a:buFont typeface="Wingdings" panose="05000000000000000000" pitchFamily="2" charset="2"/>
                <a:buChar char="ü"/>
              </a:pPr>
              <a:r>
                <a:rPr lang="en-US" sz="3200" spc="-19" dirty="0">
                  <a:solidFill>
                    <a:schemeClr val="tx2">
                      <a:lumMod val="75000"/>
                    </a:schemeClr>
                  </a:solidFill>
                  <a:latin typeface="Ubuntu" panose="020B0504030602030204" pitchFamily="34" charset="0"/>
                </a:rPr>
                <a:t>Problem</a:t>
              </a:r>
            </a:p>
            <a:p>
              <a:pPr marL="457200" indent="-457200">
                <a:lnSpc>
                  <a:spcPct val="150000"/>
                </a:lnSpc>
                <a:spcBef>
                  <a:spcPts val="600"/>
                </a:spcBef>
                <a:buFont typeface="Wingdings" panose="05000000000000000000" pitchFamily="2" charset="2"/>
                <a:buChar char="ü"/>
              </a:pPr>
              <a:r>
                <a:rPr lang="en-US" sz="3200" spc="-19" dirty="0">
                  <a:solidFill>
                    <a:schemeClr val="tx2">
                      <a:lumMod val="75000"/>
                    </a:schemeClr>
                  </a:solidFill>
                  <a:latin typeface="Ubuntu" panose="020B0504030602030204" pitchFamily="34" charset="0"/>
                </a:rPr>
                <a:t>The Analytics team</a:t>
              </a:r>
            </a:p>
            <a:p>
              <a:pPr marL="457200" indent="-457200">
                <a:lnSpc>
                  <a:spcPct val="150000"/>
                </a:lnSpc>
                <a:spcBef>
                  <a:spcPts val="600"/>
                </a:spcBef>
                <a:buFont typeface="Wingdings" panose="05000000000000000000" pitchFamily="2" charset="2"/>
                <a:buChar char="ü"/>
              </a:pPr>
              <a:r>
                <a:rPr lang="en-US" sz="3200" spc="-19" dirty="0">
                  <a:solidFill>
                    <a:schemeClr val="tx2">
                      <a:lumMod val="75000"/>
                    </a:schemeClr>
                  </a:solidFill>
                  <a:latin typeface="Ubuntu" panose="020B0504030602030204" pitchFamily="34" charset="0"/>
                </a:rPr>
                <a:t>Process</a:t>
              </a:r>
            </a:p>
            <a:p>
              <a:pPr marL="457200" indent="-457200">
                <a:lnSpc>
                  <a:spcPct val="150000"/>
                </a:lnSpc>
                <a:spcBef>
                  <a:spcPts val="600"/>
                </a:spcBef>
                <a:buFont typeface="Wingdings" panose="05000000000000000000" pitchFamily="2" charset="2"/>
                <a:buChar char="ü"/>
              </a:pPr>
              <a:r>
                <a:rPr lang="en-US" sz="3200" spc="-19" dirty="0">
                  <a:solidFill>
                    <a:schemeClr val="tx2">
                      <a:lumMod val="75000"/>
                    </a:schemeClr>
                  </a:solidFill>
                  <a:latin typeface="Ubuntu" panose="020B0504030602030204" pitchFamily="34" charset="0"/>
                </a:rPr>
                <a:t>Insights</a:t>
              </a:r>
            </a:p>
            <a:p>
              <a:pPr marL="457200" indent="-457200">
                <a:lnSpc>
                  <a:spcPct val="150000"/>
                </a:lnSpc>
                <a:spcBef>
                  <a:spcPts val="600"/>
                </a:spcBef>
                <a:buFont typeface="Wingdings" panose="05000000000000000000" pitchFamily="2" charset="2"/>
                <a:buChar char="ü"/>
              </a:pPr>
              <a:r>
                <a:rPr lang="en-US" sz="3200" spc="-19" dirty="0">
                  <a:solidFill>
                    <a:schemeClr val="tx2">
                      <a:lumMod val="75000"/>
                    </a:schemeClr>
                  </a:solidFill>
                  <a:latin typeface="Ubuntu" panose="020B0504030602030204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0" y="266701"/>
            <a:ext cx="2253799" cy="9869640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867400" y="2005584"/>
            <a:ext cx="10421779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GB" sz="2800" dirty="0" smtClean="0"/>
          </a:p>
          <a:p>
            <a:endParaRPr lang="en-GB" sz="2800" dirty="0"/>
          </a:p>
          <a:p>
            <a:r>
              <a:rPr lang="en-GB" sz="2800" dirty="0" smtClean="0"/>
              <a:t/>
            </a:r>
            <a:br>
              <a:rPr lang="en-GB" sz="2800" dirty="0" smtClean="0"/>
            </a:br>
            <a:endParaRPr lang="en-IN" sz="28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Project Recap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782194" y="3230582"/>
            <a:ext cx="71436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Social Buzz is a fast growing technology </a:t>
            </a:r>
            <a:r>
              <a:rPr lang="en-IN" sz="2800" dirty="0" err="1" smtClean="0"/>
              <a:t>unicon</a:t>
            </a:r>
            <a:r>
              <a:rPr lang="en-IN" sz="2800" dirty="0" smtClean="0"/>
              <a:t> that need to adapt quickly to it’s global scale.</a:t>
            </a:r>
            <a:br>
              <a:rPr lang="en-IN" sz="2800" dirty="0" smtClean="0"/>
            </a:br>
            <a:r>
              <a:rPr lang="en-IN" sz="2800" dirty="0" smtClean="0"/>
              <a:t>Accenture has begun a 3 month focusing on these tasks:</a:t>
            </a:r>
          </a:p>
          <a:p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An audit of Social Buzz’s big Data practice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Recommendations for a successful IPO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Analysis to find Social Buzz’s top 5 most popular categories of content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86030" y="5399973"/>
            <a:ext cx="7041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 smtClean="0">
                <a:solidFill>
                  <a:schemeClr val="bg1"/>
                </a:solidFill>
              </a:rPr>
              <a:t>Over 100000+ posts per day</a:t>
            </a:r>
            <a:br>
              <a:rPr lang="en-IN" sz="3600" dirty="0" smtClean="0">
                <a:solidFill>
                  <a:schemeClr val="bg1"/>
                </a:solidFill>
              </a:rPr>
            </a:br>
            <a:endParaRPr lang="en-IN" sz="3600" dirty="0" smtClean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 smtClean="0">
                <a:solidFill>
                  <a:schemeClr val="bg1"/>
                </a:solidFill>
              </a:rPr>
              <a:t>2500000+ pieces of content per year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714500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2341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7200" spc="-80" dirty="0">
                <a:solidFill>
                  <a:srgbClr val="000000"/>
                </a:solidFill>
                <a:latin typeface="Ubuntu" panose="020B0504030602030204" pitchFamily="34" charset="0"/>
              </a:rPr>
              <a:t>The Analytics team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" t="6439" r="-2233" b="18940"/>
          <a:stretch/>
        </p:blipFill>
        <p:spPr>
          <a:xfrm>
            <a:off x="11515451" y="1102208"/>
            <a:ext cx="2048149" cy="2038549"/>
          </a:xfrm>
          <a:prstGeom prst="ellipse">
            <a:avLst/>
          </a:prstGeom>
          <a:ln>
            <a:solidFill>
              <a:srgbClr val="00B0F0"/>
            </a:solidFill>
          </a:ln>
          <a:effectLst/>
        </p:spPr>
      </p:pic>
      <p:sp>
        <p:nvSpPr>
          <p:cNvPr id="20" name="Freeform 20"/>
          <p:cNvSpPr/>
          <p:nvPr/>
        </p:nvSpPr>
        <p:spPr>
          <a:xfrm>
            <a:off x="11478609" y="1050857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sp>
        <p:nvSpPr>
          <p:cNvPr id="35" name="TextBox 34"/>
          <p:cNvSpPr txBox="1"/>
          <p:nvPr/>
        </p:nvSpPr>
        <p:spPr>
          <a:xfrm>
            <a:off x="14271146" y="1492269"/>
            <a:ext cx="34834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/>
              <a:t>Santosh </a:t>
            </a:r>
            <a:r>
              <a:rPr lang="en-IN" sz="3600" b="1" dirty="0" err="1" smtClean="0"/>
              <a:t>Kambala</a:t>
            </a:r>
            <a:endParaRPr lang="en-IN" sz="3600" b="1" dirty="0" smtClean="0"/>
          </a:p>
          <a:p>
            <a:r>
              <a:rPr lang="en-IN" sz="2800" dirty="0" smtClean="0"/>
              <a:t>Data Analyst</a:t>
            </a:r>
            <a:endParaRPr lang="en-IN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14271146" y="4525005"/>
            <a:ext cx="34787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/>
              <a:t>Marcus </a:t>
            </a:r>
            <a:r>
              <a:rPr lang="en-IN" sz="3600" b="1" dirty="0" err="1" smtClean="0"/>
              <a:t>Rompton</a:t>
            </a:r>
            <a:endParaRPr lang="en-IN" sz="3600" b="1" dirty="0" smtClean="0"/>
          </a:p>
          <a:p>
            <a:r>
              <a:rPr lang="en-IN" sz="2800" dirty="0" smtClean="0"/>
              <a:t>Senior Principle</a:t>
            </a:r>
            <a:endParaRPr lang="en-IN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4271145" y="7421293"/>
            <a:ext cx="37475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/>
              <a:t>Andrew Fleming</a:t>
            </a:r>
          </a:p>
          <a:p>
            <a:r>
              <a:rPr lang="en-IN" sz="2800" dirty="0" smtClean="0"/>
              <a:t>Chief Technical Architect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65347" y="1372359"/>
            <a:ext cx="4268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Data Understanding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28026" y="3031521"/>
            <a:ext cx="4268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Data Cleaning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160913" y="4708020"/>
            <a:ext cx="4268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Data Modelling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941174" y="6268320"/>
            <a:ext cx="4268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Data Analysis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578642" y="8006555"/>
            <a:ext cx="4268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Uncover Insights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143000" y="190500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Insights</a:t>
            </a: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2127159" y="6709408"/>
            <a:ext cx="2972219" cy="881758"/>
          </a:xfrm>
          <a:prstGeom prst="rect">
            <a:avLst/>
          </a:prstGeom>
        </p:spPr>
      </p:pic>
      <p:grpSp>
        <p:nvGrpSpPr>
          <p:cNvPr id="6" name="Group 4"/>
          <p:cNvGrpSpPr/>
          <p:nvPr/>
        </p:nvGrpSpPr>
        <p:grpSpPr>
          <a:xfrm>
            <a:off x="914400" y="7962900"/>
            <a:ext cx="17253775" cy="2017079"/>
            <a:chOff x="0" y="0"/>
            <a:chExt cx="23005033" cy="2689439"/>
          </a:xfrm>
        </p:grpSpPr>
        <p:pic>
          <p:nvPicPr>
            <p:cNvPr id="7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4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7272183" y="6708911"/>
            <a:ext cx="2972219" cy="881758"/>
          </a:xfrm>
          <a:prstGeom prst="rect">
            <a:avLst/>
          </a:prstGeom>
        </p:spPr>
      </p:pic>
      <p:pic>
        <p:nvPicPr>
          <p:cNvPr id="16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2670342" y="6708911"/>
            <a:ext cx="2972219" cy="8817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27159" y="2781302"/>
            <a:ext cx="28258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 smtClean="0">
                <a:solidFill>
                  <a:srgbClr val="A100FF"/>
                </a:solidFill>
              </a:rPr>
              <a:t>16</a:t>
            </a:r>
          </a:p>
          <a:p>
            <a:pPr algn="ctr"/>
            <a:endParaRPr lang="en-IN" sz="4000" dirty="0"/>
          </a:p>
          <a:p>
            <a:pPr algn="ctr"/>
            <a:r>
              <a:rPr lang="en-IN" sz="4000" dirty="0" smtClean="0"/>
              <a:t>UNIQUE CATEGORIES</a:t>
            </a:r>
            <a:endParaRPr lang="en-IN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00" y="2781301"/>
            <a:ext cx="37956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 smtClean="0">
                <a:solidFill>
                  <a:srgbClr val="A100FF"/>
                </a:solidFill>
              </a:rPr>
              <a:t>1897</a:t>
            </a:r>
          </a:p>
          <a:p>
            <a:pPr algn="ctr"/>
            <a:endParaRPr lang="en-IN" sz="4000" dirty="0"/>
          </a:p>
          <a:p>
            <a:pPr algn="ctr"/>
            <a:r>
              <a:rPr lang="en-IN" sz="4000" dirty="0" smtClean="0"/>
              <a:t>REACTIONS TO “ANIMAL” POST</a:t>
            </a:r>
            <a:endParaRPr lang="en-IN" sz="4000" dirty="0"/>
          </a:p>
        </p:txBody>
      </p:sp>
      <p:sp>
        <p:nvSpPr>
          <p:cNvPr id="18" name="TextBox 17"/>
          <p:cNvSpPr txBox="1"/>
          <p:nvPr/>
        </p:nvSpPr>
        <p:spPr>
          <a:xfrm>
            <a:off x="12033422" y="2781300"/>
            <a:ext cx="42460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 smtClean="0">
                <a:solidFill>
                  <a:srgbClr val="A100FF"/>
                </a:solidFill>
              </a:rPr>
              <a:t>JANUARY</a:t>
            </a:r>
          </a:p>
          <a:p>
            <a:pPr algn="ctr"/>
            <a:endParaRPr lang="en-IN" sz="4000" dirty="0"/>
          </a:p>
          <a:p>
            <a:pPr algn="ctr"/>
            <a:r>
              <a:rPr lang="en-IN" sz="4000" dirty="0" smtClean="0"/>
              <a:t>MONTH WITH MOST POSTS</a:t>
            </a:r>
            <a:endParaRPr lang="en-IN" sz="4000" dirty="0"/>
          </a:p>
        </p:txBody>
      </p:sp>
      <p:sp>
        <p:nvSpPr>
          <p:cNvPr id="19" name="AutoShape 22"/>
          <p:cNvSpPr/>
          <p:nvPr/>
        </p:nvSpPr>
        <p:spPr>
          <a:xfrm>
            <a:off x="-160020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22"/>
          <p:cNvSpPr/>
          <p:nvPr/>
        </p:nvSpPr>
        <p:spPr>
          <a:xfrm>
            <a:off x="-160020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933071"/>
              </p:ext>
            </p:extLst>
          </p:nvPr>
        </p:nvGraphicFramePr>
        <p:xfrm>
          <a:off x="3983491" y="1024618"/>
          <a:ext cx="10321018" cy="7018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4800600" y="419100"/>
            <a:ext cx="6974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rgbClr val="A100FF"/>
                </a:solidFill>
              </a:rPr>
              <a:t>Popularity percentage share from top 5 categories</a:t>
            </a:r>
            <a:endParaRPr lang="en-US" sz="2000" b="1" dirty="0">
              <a:solidFill>
                <a:srgbClr val="A100FF"/>
              </a:solidFill>
            </a:endParaRPr>
          </a:p>
        </p:txBody>
      </p:sp>
      <p:grpSp>
        <p:nvGrpSpPr>
          <p:cNvPr id="21" name="Group 4"/>
          <p:cNvGrpSpPr/>
          <p:nvPr/>
        </p:nvGrpSpPr>
        <p:grpSpPr>
          <a:xfrm>
            <a:off x="914400" y="8115300"/>
            <a:ext cx="17253775" cy="2017079"/>
            <a:chOff x="0" y="0"/>
            <a:chExt cx="23005033" cy="2689439"/>
          </a:xfrm>
        </p:grpSpPr>
        <p:pic>
          <p:nvPicPr>
            <p:cNvPr id="22" name="Picture 5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6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7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8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9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10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11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3399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22"/>
          <p:cNvSpPr/>
          <p:nvPr/>
        </p:nvSpPr>
        <p:spPr>
          <a:xfrm>
            <a:off x="-160020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aphicFrame>
        <p:nvGraphicFramePr>
          <p:cNvPr id="20" name="Char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520719"/>
              </p:ext>
            </p:extLst>
          </p:nvPr>
        </p:nvGraphicFramePr>
        <p:xfrm>
          <a:off x="3083304" y="1104900"/>
          <a:ext cx="12232896" cy="624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4800600" y="419100"/>
            <a:ext cx="6974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 smtClean="0">
                <a:solidFill>
                  <a:srgbClr val="A100FF"/>
                </a:solidFill>
              </a:rPr>
              <a:t>Top 5 Categories by aggregate “popularity” Score</a:t>
            </a:r>
            <a:endParaRPr lang="en-US" sz="2000" b="1" dirty="0">
              <a:solidFill>
                <a:srgbClr val="A100FF"/>
              </a:solidFill>
            </a:endParaRPr>
          </a:p>
        </p:txBody>
      </p:sp>
      <p:grpSp>
        <p:nvGrpSpPr>
          <p:cNvPr id="21" name="Group 4"/>
          <p:cNvGrpSpPr/>
          <p:nvPr/>
        </p:nvGrpSpPr>
        <p:grpSpPr>
          <a:xfrm>
            <a:off x="914400" y="8115300"/>
            <a:ext cx="17253775" cy="2017079"/>
            <a:chOff x="0" y="0"/>
            <a:chExt cx="23005033" cy="2689439"/>
          </a:xfrm>
        </p:grpSpPr>
        <p:pic>
          <p:nvPicPr>
            <p:cNvPr id="22" name="Picture 5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6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7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8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9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10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11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669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129</Words>
  <Application>Microsoft Office PowerPoint</Application>
  <PresentationFormat>Custom</PresentationFormat>
  <Paragraphs>71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Graphik Regular</vt:lpstr>
      <vt:lpstr>Clear Sans Regular Bold</vt:lpstr>
      <vt:lpstr>Calibri</vt:lpstr>
      <vt:lpstr>Wingdings</vt:lpstr>
      <vt:lpstr>Ubuntu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Anonymous</cp:lastModifiedBy>
  <cp:revision>34</cp:revision>
  <dcterms:created xsi:type="dcterms:W3CDTF">2006-08-16T00:00:00Z</dcterms:created>
  <dcterms:modified xsi:type="dcterms:W3CDTF">2023-03-21T18:57:04Z</dcterms:modified>
  <dc:identifier>DAEhDyfaYKE</dc:identifier>
</cp:coreProperties>
</file>