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0" r:id="rId7"/>
    <p:sldId id="261" r:id="rId8"/>
    <p:sldId id="262" r:id="rId9"/>
    <p:sldId id="263" r:id="rId10"/>
    <p:sldId id="264"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44C1FFF-588F-42A6-A7C4-71A6BD7C8199}" type="datetimeFigureOut">
              <a:rPr lang="en-IN" smtClean="0"/>
              <a:t>02-05-2017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3787636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44C1FFF-588F-42A6-A7C4-71A6BD7C8199}" type="datetimeFigureOut">
              <a:rPr lang="en-IN" smtClean="0"/>
              <a:t>02-05-2017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2086133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44C1FFF-588F-42A6-A7C4-71A6BD7C8199}" type="datetimeFigureOut">
              <a:rPr lang="en-IN" smtClean="0"/>
              <a:t>02-05-2017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1349256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44C1FFF-588F-42A6-A7C4-71A6BD7C8199}" type="datetimeFigureOut">
              <a:rPr lang="en-IN" smtClean="0"/>
              <a:t>02-05-2017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410115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4C1FFF-588F-42A6-A7C4-71A6BD7C8199}" type="datetimeFigureOut">
              <a:rPr lang="en-IN" smtClean="0"/>
              <a:t>02-05-2017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4194708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44C1FFF-588F-42A6-A7C4-71A6BD7C8199}" type="datetimeFigureOut">
              <a:rPr lang="en-IN" smtClean="0"/>
              <a:t>02-05-2017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527217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44C1FFF-588F-42A6-A7C4-71A6BD7C8199}" type="datetimeFigureOut">
              <a:rPr lang="en-IN" smtClean="0"/>
              <a:t>02-05-2017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53109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44C1FFF-588F-42A6-A7C4-71A6BD7C8199}" type="datetimeFigureOut">
              <a:rPr lang="en-IN" smtClean="0"/>
              <a:t>02-05-2017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3952528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4C1FFF-588F-42A6-A7C4-71A6BD7C8199}" type="datetimeFigureOut">
              <a:rPr lang="en-IN" smtClean="0"/>
              <a:t>02-05-2017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1241355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4C1FFF-588F-42A6-A7C4-71A6BD7C8199}" type="datetimeFigureOut">
              <a:rPr lang="en-IN" smtClean="0"/>
              <a:t>02-05-2017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3280968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4C1FFF-588F-42A6-A7C4-71A6BD7C8199}" type="datetimeFigureOut">
              <a:rPr lang="en-IN" smtClean="0"/>
              <a:t>02-05-2017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1658684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4C1FFF-588F-42A6-A7C4-71A6BD7C8199}" type="datetimeFigureOut">
              <a:rPr lang="en-IN" smtClean="0"/>
              <a:t>02-05-2017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E6B03B-9EEA-4E8C-A0A3-A961AE8A8EE4}" type="slidenum">
              <a:rPr lang="en-IN" smtClean="0"/>
              <a:t>‹#›</a:t>
            </a:fld>
            <a:endParaRPr lang="en-IN"/>
          </a:p>
        </p:txBody>
      </p:sp>
    </p:spTree>
    <p:extLst>
      <p:ext uri="{BB962C8B-B14F-4D97-AF65-F5344CB8AC3E}">
        <p14:creationId xmlns:p14="http://schemas.microsoft.com/office/powerpoint/2010/main" val="3841576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AngularJS</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966844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b="1" dirty="0"/>
              <a:t>AngularJS Directives</a:t>
            </a:r>
            <a:br>
              <a:rPr lang="en-IN" sz="2000" dirty="0"/>
            </a:br>
            <a:r>
              <a:rPr lang="en-IN" b="1" dirty="0">
                <a:effectLst>
                  <a:outerShdw blurRad="38100" dist="38100" dir="2700000" algn="tl">
                    <a:srgbClr val="000000">
                      <a:alpha val="43137"/>
                    </a:srgbClr>
                  </a:outerShdw>
                </a:effectLst>
              </a:rPr>
              <a:t>Modules</a:t>
            </a:r>
            <a:endParaRPr lang="en-IN" dirty="0"/>
          </a:p>
        </p:txBody>
      </p:sp>
      <p:sp>
        <p:nvSpPr>
          <p:cNvPr id="3" name="Content Placeholder 2"/>
          <p:cNvSpPr>
            <a:spLocks noGrp="1"/>
          </p:cNvSpPr>
          <p:nvPr>
            <p:ph idx="1"/>
          </p:nvPr>
        </p:nvSpPr>
        <p:spPr/>
        <p:txBody>
          <a:bodyPr/>
          <a:lstStyle/>
          <a:p>
            <a:r>
              <a:rPr lang="en-IN" dirty="0">
                <a:effectLst>
                  <a:outerShdw blurRad="38100" dist="38100" dir="2700000" algn="tl">
                    <a:srgbClr val="000000">
                      <a:alpha val="43137"/>
                    </a:srgbClr>
                  </a:outerShdw>
                </a:effectLst>
              </a:rPr>
              <a:t>Modules </a:t>
            </a:r>
            <a:r>
              <a:rPr lang="en-IN" dirty="0"/>
              <a:t>in AngularJS are similar to </a:t>
            </a:r>
            <a:r>
              <a:rPr lang="en-IN" dirty="0">
                <a:effectLst>
                  <a:outerShdw blurRad="38100" dist="38100" dir="2700000" algn="tl">
                    <a:srgbClr val="000000">
                      <a:alpha val="43137"/>
                    </a:srgbClr>
                  </a:outerShdw>
                </a:effectLst>
              </a:rPr>
              <a:t>packages </a:t>
            </a:r>
            <a:r>
              <a:rPr lang="en-IN" dirty="0"/>
              <a:t>in java</a:t>
            </a:r>
          </a:p>
          <a:p>
            <a:r>
              <a:rPr lang="en-IN" dirty="0"/>
              <a:t>Container for the different parts of your app – controllers, services, filters, directives, etc.</a:t>
            </a:r>
          </a:p>
          <a:p>
            <a:r>
              <a:rPr lang="en-IN" dirty="0"/>
              <a:t>Can define its own controllers, services, factories, and directives which are accessed throughout the module.</a:t>
            </a:r>
          </a:p>
          <a:p>
            <a:r>
              <a:rPr lang="en-IN" dirty="0"/>
              <a:t>Can depend on other modules as </a:t>
            </a:r>
            <a:r>
              <a:rPr lang="en-IN" i="1" dirty="0"/>
              <a:t>dependencies and </a:t>
            </a:r>
            <a:r>
              <a:rPr lang="en-IN" dirty="0"/>
              <a:t>made available to all the code defined in this module.</a:t>
            </a:r>
            <a:endParaRPr lang="en-IN"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35643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80373"/>
            <a:ext cx="10515600" cy="4351338"/>
          </a:xfrm>
        </p:spPr>
        <p:txBody>
          <a:bodyPr>
            <a:normAutofit lnSpcReduction="10000"/>
          </a:bodyPr>
          <a:lstStyle/>
          <a:p>
            <a:endParaRPr lang="en-IN" dirty="0"/>
          </a:p>
          <a:p>
            <a:r>
              <a:rPr lang="en-IN" dirty="0" err="1"/>
              <a:t>angular.module</a:t>
            </a:r>
            <a:r>
              <a:rPr lang="en-IN" dirty="0"/>
              <a:t>(‘</a:t>
            </a:r>
            <a:r>
              <a:rPr lang="en-IN" dirty="0" err="1"/>
              <a:t>myApp</a:t>
            </a:r>
            <a:r>
              <a:rPr lang="en-IN" dirty="0"/>
              <a:t>', []);</a:t>
            </a:r>
          </a:p>
          <a:p>
            <a:pPr marL="457200" lvl="1" indent="0">
              <a:buNone/>
            </a:pPr>
            <a:r>
              <a:rPr lang="en-IN" dirty="0">
                <a:solidFill>
                  <a:srgbClr val="0070C0"/>
                </a:solidFill>
              </a:rPr>
              <a:t>Creating a module with no dependencies</a:t>
            </a:r>
          </a:p>
          <a:p>
            <a:endParaRPr lang="en-IN" dirty="0"/>
          </a:p>
          <a:p>
            <a:r>
              <a:rPr lang="en-IN" dirty="0" err="1"/>
              <a:t>angular.module</a:t>
            </a:r>
            <a:r>
              <a:rPr lang="en-IN" dirty="0"/>
              <a:t>(‘</a:t>
            </a:r>
            <a:r>
              <a:rPr lang="en-IN" dirty="0" err="1"/>
              <a:t>myApp</a:t>
            </a:r>
            <a:r>
              <a:rPr lang="en-IN" dirty="0"/>
              <a:t>', ['</a:t>
            </a:r>
            <a:r>
              <a:rPr lang="en-IN" dirty="0" err="1"/>
              <a:t>myapp.ui</a:t>
            </a:r>
            <a:r>
              <a:rPr lang="en-IN" dirty="0"/>
              <a:t>', '</a:t>
            </a:r>
            <a:r>
              <a:rPr lang="en-IN" dirty="0" err="1"/>
              <a:t>yourapp.diagram</a:t>
            </a:r>
            <a:r>
              <a:rPr lang="en-IN" dirty="0"/>
              <a:t>']);</a:t>
            </a:r>
          </a:p>
          <a:p>
            <a:pPr marL="457200" lvl="1" indent="0">
              <a:buNone/>
            </a:pPr>
            <a:r>
              <a:rPr lang="en-IN" dirty="0">
                <a:solidFill>
                  <a:srgbClr val="0070C0"/>
                </a:solidFill>
              </a:rPr>
              <a:t>Creating a module with 2 other dependent modules</a:t>
            </a:r>
            <a:endParaRPr lang="en-IN" dirty="0"/>
          </a:p>
          <a:p>
            <a:endParaRPr lang="en-IN" dirty="0"/>
          </a:p>
          <a:p>
            <a:r>
              <a:rPr lang="en-IN" dirty="0" err="1"/>
              <a:t>angular.module</a:t>
            </a:r>
            <a:r>
              <a:rPr lang="en-IN" dirty="0"/>
              <a:t>(‘</a:t>
            </a:r>
            <a:r>
              <a:rPr lang="en-IN" dirty="0" err="1"/>
              <a:t>myApp</a:t>
            </a:r>
            <a:r>
              <a:rPr lang="en-IN" dirty="0"/>
              <a:t>');</a:t>
            </a:r>
          </a:p>
          <a:p>
            <a:pPr lvl="1"/>
            <a:r>
              <a:rPr lang="en-IN" dirty="0">
                <a:solidFill>
                  <a:srgbClr val="0070C0"/>
                </a:solidFill>
              </a:rPr>
              <a:t>looks an </a:t>
            </a:r>
            <a:r>
              <a:rPr lang="en-IN" i="1" dirty="0">
                <a:solidFill>
                  <a:srgbClr val="0070C0"/>
                </a:solidFill>
              </a:rPr>
              <a:t>existing </a:t>
            </a:r>
            <a:r>
              <a:rPr lang="en-IN" dirty="0">
                <a:solidFill>
                  <a:srgbClr val="0070C0"/>
                </a:solidFill>
              </a:rPr>
              <a:t>module to make it available to use, add, or modify in the current file.</a:t>
            </a:r>
            <a:endParaRPr lang="en-IN" dirty="0">
              <a:solidFill>
                <a:srgbClr val="0070C0"/>
              </a:solidFill>
            </a:endParaRPr>
          </a:p>
        </p:txBody>
      </p:sp>
      <p:sp>
        <p:nvSpPr>
          <p:cNvPr id="4" name="Callout: Bent Line 3"/>
          <p:cNvSpPr/>
          <p:nvPr/>
        </p:nvSpPr>
        <p:spPr>
          <a:xfrm flipH="1">
            <a:off x="1448972" y="1581107"/>
            <a:ext cx="1997613" cy="663595"/>
          </a:xfrm>
          <a:prstGeom prst="borderCallout2">
            <a:avLst>
              <a:gd name="adj1" fmla="val 18750"/>
              <a:gd name="adj2" fmla="val -8333"/>
              <a:gd name="adj3" fmla="val 18750"/>
              <a:gd name="adj4" fmla="val -16667"/>
              <a:gd name="adj5" fmla="val 116022"/>
              <a:gd name="adj6" fmla="val -179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Module name we define</a:t>
            </a:r>
          </a:p>
        </p:txBody>
      </p:sp>
      <p:sp>
        <p:nvSpPr>
          <p:cNvPr id="5" name="Callout: Bent Line 4"/>
          <p:cNvSpPr/>
          <p:nvPr/>
        </p:nvSpPr>
        <p:spPr>
          <a:xfrm>
            <a:off x="5501053" y="1649630"/>
            <a:ext cx="2236177" cy="661485"/>
          </a:xfrm>
          <a:prstGeom prst="borderCallout2">
            <a:avLst>
              <a:gd name="adj1" fmla="val 18750"/>
              <a:gd name="adj2" fmla="val -8333"/>
              <a:gd name="adj3" fmla="val 18750"/>
              <a:gd name="adj4" fmla="val -16667"/>
              <a:gd name="adj5" fmla="val 110374"/>
              <a:gd name="adj6" fmla="val -171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Array of dependent modules</a:t>
            </a:r>
          </a:p>
        </p:txBody>
      </p:sp>
      <p:sp>
        <p:nvSpPr>
          <p:cNvPr id="8" name="Title 1"/>
          <p:cNvSpPr>
            <a:spLocks noGrp="1"/>
          </p:cNvSpPr>
          <p:nvPr>
            <p:ph type="title"/>
          </p:nvPr>
        </p:nvSpPr>
        <p:spPr>
          <a:xfrm>
            <a:off x="838200" y="379193"/>
            <a:ext cx="10515600" cy="1325563"/>
          </a:xfrm>
        </p:spPr>
        <p:txBody>
          <a:bodyPr/>
          <a:lstStyle/>
          <a:p>
            <a:r>
              <a:rPr lang="en-IN" sz="2000" b="1" dirty="0"/>
              <a:t>AngularJS Directives</a:t>
            </a:r>
            <a:br>
              <a:rPr lang="en-IN" sz="2000" dirty="0"/>
            </a:br>
            <a:r>
              <a:rPr lang="en-IN" b="1" dirty="0">
                <a:effectLst>
                  <a:outerShdw blurRad="38100" dist="38100" dir="2700000" algn="tl">
                    <a:srgbClr val="000000">
                      <a:alpha val="43137"/>
                    </a:srgbClr>
                  </a:outerShdw>
                </a:effectLst>
              </a:rPr>
              <a:t>Modules</a:t>
            </a:r>
            <a:endParaRPr lang="en-IN" dirty="0"/>
          </a:p>
        </p:txBody>
      </p:sp>
    </p:spTree>
    <p:extLst>
      <p:ext uri="{BB962C8B-B14F-4D97-AF65-F5344CB8AC3E}">
        <p14:creationId xmlns:p14="http://schemas.microsoft.com/office/powerpoint/2010/main" val="1400434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AngularJS Controller</a:t>
            </a:r>
            <a:endParaRPr lang="en-IN" dirty="0"/>
          </a:p>
        </p:txBody>
      </p:sp>
      <p:sp>
        <p:nvSpPr>
          <p:cNvPr id="3" name="Content Placeholder 2"/>
          <p:cNvSpPr>
            <a:spLocks noGrp="1"/>
          </p:cNvSpPr>
          <p:nvPr>
            <p:ph idx="1"/>
          </p:nvPr>
        </p:nvSpPr>
        <p:spPr/>
        <p:txBody>
          <a:bodyPr/>
          <a:lstStyle/>
          <a:p>
            <a:r>
              <a:rPr lang="en-IN" dirty="0"/>
              <a:t>Fetch data from the server for UI</a:t>
            </a:r>
          </a:p>
          <a:p>
            <a:r>
              <a:rPr lang="en-IN" dirty="0"/>
              <a:t>Are regular </a:t>
            </a:r>
            <a:r>
              <a:rPr lang="en-IN" b="1" dirty="0"/>
              <a:t>JavaScript Objects</a:t>
            </a:r>
            <a:r>
              <a:rPr lang="en-IN" dirty="0"/>
              <a:t>.</a:t>
            </a:r>
          </a:p>
          <a:p>
            <a:r>
              <a:rPr lang="en-IN" b="1" dirty="0"/>
              <a:t>ng-controller</a:t>
            </a:r>
            <a:r>
              <a:rPr lang="en-IN" dirty="0"/>
              <a:t> directive defines the application controller.</a:t>
            </a:r>
          </a:p>
          <a:p>
            <a:endParaRPr lang="en-IN" dirty="0"/>
          </a:p>
        </p:txBody>
      </p:sp>
    </p:spTree>
    <p:extLst>
      <p:ext uri="{BB962C8B-B14F-4D97-AF65-F5344CB8AC3E}">
        <p14:creationId xmlns:p14="http://schemas.microsoft.com/office/powerpoint/2010/main" val="3342622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What is AngularJS</a:t>
            </a:r>
          </a:p>
        </p:txBody>
      </p:sp>
      <p:sp>
        <p:nvSpPr>
          <p:cNvPr id="3" name="Content Placeholder 2"/>
          <p:cNvSpPr>
            <a:spLocks noGrp="1"/>
          </p:cNvSpPr>
          <p:nvPr>
            <p:ph idx="1"/>
          </p:nvPr>
        </p:nvSpPr>
        <p:spPr/>
        <p:txBody>
          <a:bodyPr/>
          <a:lstStyle/>
          <a:p>
            <a:r>
              <a:rPr lang="en-IN" dirty="0"/>
              <a:t>JavaScript MVC framework for the Web</a:t>
            </a:r>
          </a:p>
          <a:p>
            <a:r>
              <a:rPr lang="en-IN" dirty="0"/>
              <a:t>pure JavaScript and HTML</a:t>
            </a:r>
          </a:p>
          <a:p>
            <a:r>
              <a:rPr lang="en-IN" dirty="0"/>
              <a:t>Unit Testable</a:t>
            </a:r>
          </a:p>
          <a:p>
            <a:r>
              <a:rPr lang="en-IN" dirty="0"/>
              <a:t>For Web and Mobile</a:t>
            </a:r>
          </a:p>
          <a:p>
            <a:r>
              <a:rPr lang="en-IN" dirty="0"/>
              <a:t>Less code</a:t>
            </a:r>
          </a:p>
          <a:p>
            <a:r>
              <a:rPr lang="en-IN" dirty="0"/>
              <a:t>Can integrate 3</a:t>
            </a:r>
            <a:r>
              <a:rPr lang="en-IN" baseline="30000" dirty="0"/>
              <a:t>rd</a:t>
            </a:r>
            <a:r>
              <a:rPr lang="en-IN" dirty="0"/>
              <a:t> party libraries such as </a:t>
            </a:r>
            <a:r>
              <a:rPr lang="en-IN" dirty="0" err="1"/>
              <a:t>jQueryUI</a:t>
            </a:r>
            <a:r>
              <a:rPr lang="en-IN" dirty="0"/>
              <a:t>/</a:t>
            </a:r>
            <a:r>
              <a:rPr lang="en-IN" dirty="0" err="1"/>
              <a:t>BootStrap</a:t>
            </a:r>
            <a:endParaRPr lang="en-IN" dirty="0"/>
          </a:p>
        </p:txBody>
      </p:sp>
    </p:spTree>
    <p:extLst>
      <p:ext uri="{BB962C8B-B14F-4D97-AF65-F5344CB8AC3E}">
        <p14:creationId xmlns:p14="http://schemas.microsoft.com/office/powerpoint/2010/main" val="2498318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MVC</a:t>
            </a:r>
          </a:p>
        </p:txBody>
      </p:sp>
      <p:sp>
        <p:nvSpPr>
          <p:cNvPr id="3" name="Content Placeholder 2"/>
          <p:cNvSpPr>
            <a:spLocks noGrp="1"/>
          </p:cNvSpPr>
          <p:nvPr>
            <p:ph idx="1"/>
          </p:nvPr>
        </p:nvSpPr>
        <p:spPr/>
        <p:txBody>
          <a:bodyPr/>
          <a:lstStyle/>
          <a:p>
            <a:pPr algn="just"/>
            <a:r>
              <a:rPr lang="en-IN" dirty="0"/>
              <a:t>The model is the driving force of the application. This is generally the data behind the application, usually fetched from the server. Any UI with data that the user sees is derived from the model, or a subset of the model.</a:t>
            </a:r>
          </a:p>
          <a:p>
            <a:pPr algn="just"/>
            <a:r>
              <a:rPr lang="en-IN" dirty="0"/>
              <a:t>The view is the UI that the user sees and interacts with. It is dynamic, and generated based on the current model of the application</a:t>
            </a:r>
          </a:p>
          <a:p>
            <a:pPr algn="just"/>
            <a:r>
              <a:rPr lang="en-IN" dirty="0"/>
              <a:t>The controller is the business logic and presentation layer, which performs actions such as fetching data, and makes decisions such as how to present the model, which parts of it to display, etc.</a:t>
            </a:r>
          </a:p>
          <a:p>
            <a:pPr algn="just"/>
            <a:endParaRPr lang="en-IN" dirty="0"/>
          </a:p>
        </p:txBody>
      </p:sp>
    </p:spTree>
    <p:extLst>
      <p:ext uri="{BB962C8B-B14F-4D97-AF65-F5344CB8AC3E}">
        <p14:creationId xmlns:p14="http://schemas.microsoft.com/office/powerpoint/2010/main" val="1836758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First Application </a:t>
            </a:r>
            <a:r>
              <a:rPr lang="en-IN" b="1" dirty="0">
                <a:effectLst>
                  <a:outerShdw blurRad="38100" dist="38100" dir="2700000" algn="tl">
                    <a:srgbClr val="000000">
                      <a:alpha val="43137"/>
                    </a:srgbClr>
                  </a:outerShdw>
                </a:effectLst>
              </a:rPr>
              <a:t>ng-app</a:t>
            </a:r>
          </a:p>
        </p:txBody>
      </p:sp>
      <p:pic>
        <p:nvPicPr>
          <p:cNvPr id="4" name="Content Placeholder 3"/>
          <p:cNvPicPr>
            <a:picLocks noGrp="1" noChangeAspect="1"/>
          </p:cNvPicPr>
          <p:nvPr>
            <p:ph idx="1"/>
          </p:nvPr>
        </p:nvPicPr>
        <p:blipFill rotWithShape="1">
          <a:blip r:embed="rId2"/>
          <a:srcRect l="1360" t="1041"/>
          <a:stretch/>
        </p:blipFill>
        <p:spPr>
          <a:xfrm>
            <a:off x="838200" y="1690688"/>
            <a:ext cx="11057961" cy="2529620"/>
          </a:xfrm>
          <a:prstGeom prst="rect">
            <a:avLst/>
          </a:prstGeom>
        </p:spPr>
      </p:pic>
    </p:spTree>
    <p:extLst>
      <p:ext uri="{BB962C8B-B14F-4D97-AF65-F5344CB8AC3E}">
        <p14:creationId xmlns:p14="http://schemas.microsoft.com/office/powerpoint/2010/main" val="1871148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AngularJS</a:t>
            </a:r>
            <a:r>
              <a:rPr lang="en-IN" dirty="0"/>
              <a:t> </a:t>
            </a:r>
            <a:r>
              <a:rPr lang="en-IN" b="1" dirty="0">
                <a:effectLst>
                  <a:outerShdw blurRad="38100" dist="38100" dir="2700000" algn="tl">
                    <a:srgbClr val="000000">
                      <a:alpha val="43137"/>
                    </a:srgbClr>
                  </a:outerShdw>
                </a:effectLst>
              </a:rPr>
              <a:t>Directives</a:t>
            </a:r>
          </a:p>
        </p:txBody>
      </p:sp>
      <p:sp>
        <p:nvSpPr>
          <p:cNvPr id="3" name="Content Placeholder 2"/>
          <p:cNvSpPr>
            <a:spLocks noGrp="1"/>
          </p:cNvSpPr>
          <p:nvPr>
            <p:ph idx="1"/>
          </p:nvPr>
        </p:nvSpPr>
        <p:spPr/>
        <p:txBody>
          <a:bodyPr/>
          <a:lstStyle/>
          <a:p>
            <a:r>
              <a:rPr lang="en-IN" dirty="0"/>
              <a:t>Markers on DOM elements (such as elements, attributes, </a:t>
            </a:r>
            <a:r>
              <a:rPr lang="en-IN" dirty="0" err="1"/>
              <a:t>css</a:t>
            </a:r>
            <a:r>
              <a:rPr lang="en-IN" dirty="0"/>
              <a:t>, and more). </a:t>
            </a:r>
          </a:p>
          <a:p>
            <a:r>
              <a:rPr lang="en-IN" dirty="0"/>
              <a:t>Used to create custom HTML tags that serve as new, custom widgets.</a:t>
            </a:r>
          </a:p>
          <a:p>
            <a:r>
              <a:rPr lang="en-IN" dirty="0"/>
              <a:t>AngularJS has built-in directives (</a:t>
            </a:r>
            <a:r>
              <a:rPr lang="en-IN" dirty="0" err="1"/>
              <a:t>ngBind</a:t>
            </a:r>
            <a:r>
              <a:rPr lang="en-IN" dirty="0"/>
              <a:t>, </a:t>
            </a:r>
            <a:r>
              <a:rPr lang="en-IN" dirty="0" err="1"/>
              <a:t>ngModel</a:t>
            </a:r>
            <a:r>
              <a:rPr lang="en-IN" dirty="0"/>
              <a:t>...)</a:t>
            </a:r>
            <a:endParaRPr lang="en-IN" dirty="0"/>
          </a:p>
        </p:txBody>
      </p:sp>
    </p:spTree>
    <p:extLst>
      <p:ext uri="{BB962C8B-B14F-4D97-AF65-F5344CB8AC3E}">
        <p14:creationId xmlns:p14="http://schemas.microsoft.com/office/powerpoint/2010/main" val="2429148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ng-app</a:t>
            </a:r>
            <a:r>
              <a:rPr lang="en-IN" dirty="0"/>
              <a:t> directive</a:t>
            </a:r>
          </a:p>
        </p:txBody>
      </p:sp>
      <p:sp>
        <p:nvSpPr>
          <p:cNvPr id="3" name="Content Placeholder 2"/>
          <p:cNvSpPr>
            <a:spLocks noGrp="1"/>
          </p:cNvSpPr>
          <p:nvPr>
            <p:ph idx="1"/>
          </p:nvPr>
        </p:nvSpPr>
        <p:spPr/>
        <p:txBody>
          <a:bodyPr/>
          <a:lstStyle/>
          <a:p>
            <a:r>
              <a:rPr lang="en-IN" dirty="0"/>
              <a:t>first and most important directive</a:t>
            </a:r>
          </a:p>
          <a:p>
            <a:r>
              <a:rPr lang="en-IN" dirty="0"/>
              <a:t>Tells the section of HTML that AngularJS controls</a:t>
            </a:r>
          </a:p>
          <a:p>
            <a:r>
              <a:rPr lang="en-IN" dirty="0"/>
              <a:t>Need to put in any tag, preferable at &lt;html&gt; or &lt;body&gt;</a:t>
            </a:r>
          </a:p>
          <a:p>
            <a:r>
              <a:rPr lang="en-IN" dirty="0"/>
              <a:t>Anything outside of the tag would not be processed</a:t>
            </a:r>
          </a:p>
        </p:txBody>
      </p:sp>
    </p:spTree>
    <p:extLst>
      <p:ext uri="{BB962C8B-B14F-4D97-AF65-F5344CB8AC3E}">
        <p14:creationId xmlns:p14="http://schemas.microsoft.com/office/powerpoint/2010/main" val="4043117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Second Application </a:t>
            </a:r>
            <a:r>
              <a:rPr lang="en-IN" b="1" dirty="0">
                <a:effectLst>
                  <a:outerShdw blurRad="38100" dist="38100" dir="2700000" algn="tl">
                    <a:srgbClr val="000000">
                      <a:alpha val="43137"/>
                    </a:srgbClr>
                  </a:outerShdw>
                </a:effectLst>
              </a:rPr>
              <a:t>ng-model, ng-bind</a:t>
            </a:r>
            <a:endParaRPr lang="en-IN" dirty="0"/>
          </a:p>
        </p:txBody>
      </p:sp>
      <p:pic>
        <p:nvPicPr>
          <p:cNvPr id="4" name="Content Placeholder 3"/>
          <p:cNvPicPr>
            <a:picLocks noGrp="1" noChangeAspect="1"/>
          </p:cNvPicPr>
          <p:nvPr>
            <p:ph idx="1"/>
          </p:nvPr>
        </p:nvPicPr>
        <p:blipFill>
          <a:blip r:embed="rId2"/>
          <a:stretch>
            <a:fillRect/>
          </a:stretch>
        </p:blipFill>
        <p:spPr>
          <a:xfrm>
            <a:off x="838199" y="1422400"/>
            <a:ext cx="9728201" cy="5054601"/>
          </a:xfrm>
          <a:prstGeom prst="rect">
            <a:avLst/>
          </a:prstGeom>
        </p:spPr>
      </p:pic>
    </p:spTree>
    <p:extLst>
      <p:ext uri="{BB962C8B-B14F-4D97-AF65-F5344CB8AC3E}">
        <p14:creationId xmlns:p14="http://schemas.microsoft.com/office/powerpoint/2010/main" val="3126141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ng-model </a:t>
            </a:r>
            <a:r>
              <a:rPr lang="en-IN" dirty="0"/>
              <a:t>directive</a:t>
            </a:r>
          </a:p>
        </p:txBody>
      </p:sp>
      <p:sp>
        <p:nvSpPr>
          <p:cNvPr id="3" name="Content Placeholder 2"/>
          <p:cNvSpPr>
            <a:spLocks noGrp="1"/>
          </p:cNvSpPr>
          <p:nvPr>
            <p:ph idx="1"/>
          </p:nvPr>
        </p:nvSpPr>
        <p:spPr/>
        <p:txBody>
          <a:bodyPr/>
          <a:lstStyle/>
          <a:p>
            <a:r>
              <a:rPr lang="en-IN" dirty="0"/>
              <a:t>used with input fields, user to enter any data and get access to the value in JavaScript.</a:t>
            </a:r>
          </a:p>
          <a:p>
            <a:r>
              <a:rPr lang="en-IN" dirty="0"/>
              <a:t>In </a:t>
            </a:r>
            <a:r>
              <a:rPr lang="en-IN" dirty="0">
                <a:latin typeface="Arial Rounded MT Bold" panose="020F0704030504030204" pitchFamily="34" charset="0"/>
              </a:rPr>
              <a:t>ng-model="n1"</a:t>
            </a:r>
            <a:r>
              <a:rPr lang="en-IN" dirty="0"/>
              <a:t>, AngularJS stores the value that the user types into in a variable called "n1“</a:t>
            </a:r>
          </a:p>
          <a:p>
            <a:endParaRPr lang="en-IN" dirty="0"/>
          </a:p>
          <a:p>
            <a:endParaRPr lang="en-IN" dirty="0"/>
          </a:p>
        </p:txBody>
      </p:sp>
    </p:spTree>
    <p:extLst>
      <p:ext uri="{BB962C8B-B14F-4D97-AF65-F5344CB8AC3E}">
        <p14:creationId xmlns:p14="http://schemas.microsoft.com/office/powerpoint/2010/main" val="3079931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ng-bind </a:t>
            </a:r>
            <a:r>
              <a:rPr lang="en-IN" dirty="0"/>
              <a:t>directive</a:t>
            </a:r>
          </a:p>
        </p:txBody>
      </p:sp>
      <p:sp>
        <p:nvSpPr>
          <p:cNvPr id="3" name="Content Placeholder 2"/>
          <p:cNvSpPr>
            <a:spLocks noGrp="1"/>
          </p:cNvSpPr>
          <p:nvPr>
            <p:ph idx="1"/>
          </p:nvPr>
        </p:nvSpPr>
        <p:spPr/>
        <p:txBody>
          <a:bodyPr/>
          <a:lstStyle/>
          <a:p>
            <a:r>
              <a:rPr lang="en-IN" dirty="0"/>
              <a:t>Binds with the Angular JS variable</a:t>
            </a:r>
          </a:p>
          <a:p>
            <a:r>
              <a:rPr lang="en-IN" dirty="0"/>
              <a:t>ng-bind in &lt;span&gt;</a:t>
            </a:r>
          </a:p>
          <a:p>
            <a:pPr marL="457200" lvl="1" indent="0">
              <a:buNone/>
            </a:pPr>
            <a:r>
              <a:rPr lang="en-IN" dirty="0"/>
              <a:t>&lt;span ng-bind="n1" </a:t>
            </a:r>
          </a:p>
          <a:p>
            <a:pPr marL="914400" lvl="2" indent="0">
              <a:buNone/>
            </a:pPr>
            <a:r>
              <a:rPr lang="en-IN" dirty="0"/>
              <a:t>is similar to </a:t>
            </a:r>
          </a:p>
          <a:p>
            <a:pPr marL="457200" lvl="1" indent="0">
              <a:buNone/>
            </a:pPr>
            <a:r>
              <a:rPr lang="en-IN" sz="2800" dirty="0"/>
              <a:t>{{n1}}</a:t>
            </a:r>
          </a:p>
        </p:txBody>
      </p:sp>
    </p:spTree>
    <p:extLst>
      <p:ext uri="{BB962C8B-B14F-4D97-AF65-F5344CB8AC3E}">
        <p14:creationId xmlns:p14="http://schemas.microsoft.com/office/powerpoint/2010/main" val="3871374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1649</TotalTime>
  <Words>439</Words>
  <Application>Microsoft Office PowerPoint</Application>
  <PresentationFormat>Widescreen</PresentationFormat>
  <Paragraphs>53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Rounded MT Bold</vt:lpstr>
      <vt:lpstr>Calibri</vt:lpstr>
      <vt:lpstr>Calibri Light</vt:lpstr>
      <vt:lpstr>Office Theme</vt:lpstr>
      <vt:lpstr>AngularJS</vt:lpstr>
      <vt:lpstr>What is AngularJS</vt:lpstr>
      <vt:lpstr>MVC</vt:lpstr>
      <vt:lpstr>First Application ng-app</vt:lpstr>
      <vt:lpstr>AngularJS Directives</vt:lpstr>
      <vt:lpstr>ng-app directive</vt:lpstr>
      <vt:lpstr>Second Application ng-model, ng-bind</vt:lpstr>
      <vt:lpstr>ng-model directive</vt:lpstr>
      <vt:lpstr>ng-bind directive</vt:lpstr>
      <vt:lpstr>AngularJS Directives Modules</vt:lpstr>
      <vt:lpstr>AngularJS Directives Modules</vt:lpstr>
      <vt:lpstr>AngularJS Controller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Sanosh Kumar Kar</dc:creator>
  <cp:lastModifiedBy>Sanosh Kumar Kar</cp:lastModifiedBy>
  <cp:revision>64</cp:revision>
  <dcterms:created xsi:type="dcterms:W3CDTF">2017-05-01T15:21:34Z</dcterms:created>
  <dcterms:modified xsi:type="dcterms:W3CDTF">2017-05-03T11:48:24Z</dcterms:modified>
</cp:coreProperties>
</file>