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4" r:id="rId6"/>
    <p:sldId id="265" r:id="rId7"/>
    <p:sldId id="260" r:id="rId8"/>
    <p:sldId id="261" r:id="rId9"/>
    <p:sldId id="262" r:id="rId10"/>
    <p:sldId id="263" r:id="rId11"/>
    <p:sldId id="264" r:id="rId12"/>
    <p:sldId id="266" r:id="rId13"/>
    <p:sldId id="267" r:id="rId14"/>
    <p:sldId id="269" r:id="rId15"/>
    <p:sldId id="295" r:id="rId16"/>
    <p:sldId id="268" r:id="rId17"/>
    <p:sldId id="270" r:id="rId18"/>
    <p:sldId id="271" r:id="rId19"/>
    <p:sldId id="272" r:id="rId20"/>
    <p:sldId id="273" r:id="rId21"/>
    <p:sldId id="274" r:id="rId22"/>
    <p:sldId id="296" r:id="rId23"/>
    <p:sldId id="275" r:id="rId24"/>
    <p:sldId id="276" r:id="rId25"/>
    <p:sldId id="277" r:id="rId26"/>
    <p:sldId id="278" r:id="rId27"/>
    <p:sldId id="279" r:id="rId28"/>
    <p:sldId id="297" r:id="rId29"/>
    <p:sldId id="280" r:id="rId30"/>
    <p:sldId id="283" r:id="rId31"/>
    <p:sldId id="281" r:id="rId32"/>
    <p:sldId id="282" r:id="rId33"/>
    <p:sldId id="285" r:id="rId34"/>
    <p:sldId id="284" r:id="rId35"/>
    <p:sldId id="286" r:id="rId36"/>
    <p:sldId id="287" r:id="rId37"/>
    <p:sldId id="288" r:id="rId38"/>
    <p:sldId id="290" r:id="rId39"/>
    <p:sldId id="299" r:id="rId40"/>
    <p:sldId id="289" r:id="rId41"/>
    <p:sldId id="291" r:id="rId42"/>
    <p:sldId id="300" r:id="rId43"/>
    <p:sldId id="292" r:id="rId44"/>
    <p:sldId id="301" r:id="rId45"/>
    <p:sldId id="302" r:id="rId46"/>
    <p:sldId id="304" r:id="rId47"/>
    <p:sldId id="305" r:id="rId48"/>
    <p:sldId id="306" r:id="rId49"/>
    <p:sldId id="308" r:id="rId50"/>
    <p:sldId id="309" r:id="rId51"/>
    <p:sldId id="310" r:id="rId52"/>
    <p:sldId id="311" r:id="rId53"/>
    <p:sldId id="312" r:id="rId54"/>
    <p:sldId id="313" r:id="rId55"/>
    <p:sldId id="315" r:id="rId56"/>
    <p:sldId id="314" r:id="rId57"/>
    <p:sldId id="316" r:id="rId58"/>
    <p:sldId id="318" r:id="rId59"/>
    <p:sldId id="31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78763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208613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34925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41011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4C1FFF-588F-42A6-A7C4-71A6BD7C8199}"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4194708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44C1FFF-588F-42A6-A7C4-71A6BD7C8199}" type="datetimeFigureOut">
              <a:rPr lang="en-IN" smtClean="0"/>
              <a:t>08-05-2017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52721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4C1FFF-588F-42A6-A7C4-71A6BD7C8199}" type="datetimeFigureOut">
              <a:rPr lang="en-IN" smtClean="0"/>
              <a:t>08-05-2017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5310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44C1FFF-588F-42A6-A7C4-71A6BD7C8199}" type="datetimeFigureOut">
              <a:rPr lang="en-IN" smtClean="0"/>
              <a:t>08-05-2017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95252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C1FFF-588F-42A6-A7C4-71A6BD7C8199}" type="datetimeFigureOut">
              <a:rPr lang="en-IN" smtClean="0"/>
              <a:t>08-05-2017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24135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1FFF-588F-42A6-A7C4-71A6BD7C8199}" type="datetimeFigureOut">
              <a:rPr lang="en-IN" smtClean="0"/>
              <a:t>08-05-2017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28096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1FFF-588F-42A6-A7C4-71A6BD7C8199}" type="datetimeFigureOut">
              <a:rPr lang="en-IN" smtClean="0"/>
              <a:t>08-05-2017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65868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C1FFF-588F-42A6-A7C4-71A6BD7C8199}" type="datetimeFigureOut">
              <a:rPr lang="en-IN" smtClean="0"/>
              <a:t>08-05-2017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6B03B-9EEA-4E8C-A0A3-A961AE8A8EE4}" type="slidenum">
              <a:rPr lang="en-IN" smtClean="0"/>
              <a:t>‹#›</a:t>
            </a:fld>
            <a:endParaRPr lang="en-IN"/>
          </a:p>
        </p:txBody>
      </p:sp>
    </p:spTree>
    <p:extLst>
      <p:ext uri="{BB962C8B-B14F-4D97-AF65-F5344CB8AC3E}">
        <p14:creationId xmlns:p14="http://schemas.microsoft.com/office/powerpoint/2010/main" val="384157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github.com/santoshkar/Angular.git"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AngularJS</a:t>
            </a:r>
            <a:br>
              <a:rPr lang="en-IN"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For beginners</a:t>
            </a:r>
            <a:endPar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ubtitle 2"/>
          <p:cNvSpPr>
            <a:spLocks noGrp="1"/>
          </p:cNvSpPr>
          <p:nvPr>
            <p:ph type="subTitle" idx="1"/>
          </p:nvPr>
        </p:nvSpPr>
        <p:spPr>
          <a:xfrm>
            <a:off x="7512148" y="4460166"/>
            <a:ext cx="3155851" cy="463526"/>
          </a:xfrm>
        </p:spPr>
        <p:txBody>
          <a:bodyPr>
            <a:normAutofit lnSpcReduction="10000"/>
          </a:bodyPr>
          <a:lstStyle/>
          <a:p>
            <a:pPr algn="r"/>
            <a:r>
              <a:rPr lang="en-IN" sz="2800" b="1" dirty="0">
                <a:solidFill>
                  <a:schemeClr val="accent4">
                    <a:lumMod val="75000"/>
                  </a:schemeClr>
                </a:solidFill>
                <a:effectLst>
                  <a:outerShdw blurRad="38100" dist="38100" dir="2700000" algn="tl">
                    <a:srgbClr val="000000">
                      <a:alpha val="43137"/>
                    </a:srgbClr>
                  </a:outerShdw>
                </a:effectLst>
              </a:rPr>
              <a:t>-Santosh Kumar Kar</a:t>
            </a:r>
          </a:p>
        </p:txBody>
      </p:sp>
    </p:spTree>
    <p:extLst>
      <p:ext uri="{BB962C8B-B14F-4D97-AF65-F5344CB8AC3E}">
        <p14:creationId xmlns:p14="http://schemas.microsoft.com/office/powerpoint/2010/main" val="296684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ng-bind</a:t>
            </a:r>
            <a:endParaRPr lang="en-IN" dirty="0"/>
          </a:p>
        </p:txBody>
      </p:sp>
      <p:sp>
        <p:nvSpPr>
          <p:cNvPr id="3" name="Content Placeholder 2"/>
          <p:cNvSpPr>
            <a:spLocks noGrp="1"/>
          </p:cNvSpPr>
          <p:nvPr>
            <p:ph idx="1"/>
          </p:nvPr>
        </p:nvSpPr>
        <p:spPr/>
        <p:txBody>
          <a:bodyPr/>
          <a:lstStyle/>
          <a:p>
            <a:r>
              <a:rPr lang="en-IN" dirty="0"/>
              <a:t>Binds with the Angular JS variable</a:t>
            </a:r>
          </a:p>
          <a:p>
            <a:r>
              <a:rPr lang="en-IN" dirty="0"/>
              <a:t>ng-bind in &lt;span&gt;</a:t>
            </a:r>
          </a:p>
          <a:p>
            <a:pPr marL="457200" lvl="1" indent="0">
              <a:buNone/>
            </a:pPr>
            <a:r>
              <a:rPr lang="en-IN" dirty="0"/>
              <a:t>&lt;span ng-bind="n1" </a:t>
            </a:r>
          </a:p>
          <a:p>
            <a:pPr marL="914400" lvl="2" indent="0">
              <a:buNone/>
            </a:pPr>
            <a:r>
              <a:rPr lang="en-IN" dirty="0"/>
              <a:t>is similar to </a:t>
            </a:r>
          </a:p>
          <a:p>
            <a:pPr marL="457200" lvl="1" indent="0">
              <a:buNone/>
            </a:pPr>
            <a:r>
              <a:rPr lang="en-IN" sz="2800" dirty="0"/>
              <a:t>{{n1}}</a:t>
            </a:r>
          </a:p>
        </p:txBody>
      </p:sp>
    </p:spTree>
    <p:extLst>
      <p:ext uri="{BB962C8B-B14F-4D97-AF65-F5344CB8AC3E}">
        <p14:creationId xmlns:p14="http://schemas.microsoft.com/office/powerpoint/2010/main" val="38713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Modules</a:t>
            </a:r>
          </a:p>
        </p:txBody>
      </p:sp>
      <p:sp>
        <p:nvSpPr>
          <p:cNvPr id="3" name="Content Placeholder 2"/>
          <p:cNvSpPr>
            <a:spLocks noGrp="1"/>
          </p:cNvSpPr>
          <p:nvPr>
            <p:ph idx="1"/>
          </p:nvPr>
        </p:nvSpPr>
        <p:spPr/>
        <p:txBody>
          <a:bodyPr/>
          <a:lstStyle/>
          <a:p>
            <a:r>
              <a:rPr lang="en-IN" dirty="0">
                <a:effectLst>
                  <a:outerShdw blurRad="38100" dist="38100" dir="2700000" algn="tl">
                    <a:srgbClr val="000000">
                      <a:alpha val="43137"/>
                    </a:srgbClr>
                  </a:outerShdw>
                </a:effectLst>
              </a:rPr>
              <a:t>Modules </a:t>
            </a:r>
            <a:r>
              <a:rPr lang="en-IN" dirty="0"/>
              <a:t>in AngularJS are similar to </a:t>
            </a:r>
            <a:r>
              <a:rPr lang="en-IN" dirty="0">
                <a:effectLst>
                  <a:outerShdw blurRad="38100" dist="38100" dir="2700000" algn="tl">
                    <a:srgbClr val="000000">
                      <a:alpha val="43137"/>
                    </a:srgbClr>
                  </a:outerShdw>
                </a:effectLst>
              </a:rPr>
              <a:t>packages </a:t>
            </a:r>
            <a:r>
              <a:rPr lang="en-IN" dirty="0"/>
              <a:t>in java</a:t>
            </a:r>
          </a:p>
          <a:p>
            <a:r>
              <a:rPr lang="en-IN" dirty="0"/>
              <a:t>Container for the different parts of your app – controllers, services, filters, directives, etc.</a:t>
            </a:r>
          </a:p>
          <a:p>
            <a:r>
              <a:rPr lang="en-IN" dirty="0"/>
              <a:t>Can define its own controllers, services, factories, and directives which are accessed throughout the module.</a:t>
            </a:r>
          </a:p>
          <a:p>
            <a:r>
              <a:rPr lang="en-IN" dirty="0"/>
              <a:t>Can depend on other modules as </a:t>
            </a:r>
            <a:r>
              <a:rPr lang="en-IN" i="1" dirty="0"/>
              <a:t>dependencies and </a:t>
            </a:r>
            <a:r>
              <a:rPr lang="en-IN" dirty="0"/>
              <a:t>made available to all the code defined in this module.</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564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0373"/>
            <a:ext cx="10515600" cy="4351338"/>
          </a:xfrm>
        </p:spPr>
        <p:txBody>
          <a:bodyPr>
            <a:normAutofit lnSpcReduction="10000"/>
          </a:bodyPr>
          <a:lstStyle/>
          <a:p>
            <a:endParaRPr lang="en-IN" dirty="0"/>
          </a:p>
          <a:p>
            <a:r>
              <a:rPr lang="en-IN" dirty="0" err="1"/>
              <a:t>angular.module</a:t>
            </a:r>
            <a:r>
              <a:rPr lang="en-IN" dirty="0"/>
              <a:t>(‘</a:t>
            </a:r>
            <a:r>
              <a:rPr lang="en-IN" dirty="0" err="1"/>
              <a:t>myApp</a:t>
            </a:r>
            <a:r>
              <a:rPr lang="en-IN" dirty="0"/>
              <a:t>', []);</a:t>
            </a:r>
          </a:p>
          <a:p>
            <a:pPr marL="457200" lvl="1" indent="0">
              <a:buNone/>
            </a:pPr>
            <a:r>
              <a:rPr lang="en-IN" dirty="0">
                <a:solidFill>
                  <a:srgbClr val="0070C0"/>
                </a:solidFill>
              </a:rPr>
              <a:t>Creating a module with no dependencies</a:t>
            </a:r>
          </a:p>
          <a:p>
            <a:endParaRPr lang="en-IN" dirty="0"/>
          </a:p>
          <a:p>
            <a:r>
              <a:rPr lang="en-IN" dirty="0" err="1"/>
              <a:t>angular.module</a:t>
            </a:r>
            <a:r>
              <a:rPr lang="en-IN" dirty="0"/>
              <a:t>(‘</a:t>
            </a:r>
            <a:r>
              <a:rPr lang="en-IN" dirty="0" err="1"/>
              <a:t>myApp</a:t>
            </a:r>
            <a:r>
              <a:rPr lang="en-IN" dirty="0"/>
              <a:t>', ['</a:t>
            </a:r>
            <a:r>
              <a:rPr lang="en-IN" dirty="0" err="1"/>
              <a:t>myapp.ui</a:t>
            </a:r>
            <a:r>
              <a:rPr lang="en-IN" dirty="0"/>
              <a:t>', '</a:t>
            </a:r>
            <a:r>
              <a:rPr lang="en-IN" dirty="0" err="1"/>
              <a:t>yourapp.diagram</a:t>
            </a:r>
            <a:r>
              <a:rPr lang="en-IN" dirty="0"/>
              <a:t>']);</a:t>
            </a:r>
          </a:p>
          <a:p>
            <a:pPr marL="457200" lvl="1" indent="0">
              <a:buNone/>
            </a:pPr>
            <a:r>
              <a:rPr lang="en-IN" dirty="0">
                <a:solidFill>
                  <a:srgbClr val="0070C0"/>
                </a:solidFill>
              </a:rPr>
              <a:t>Creating a module with 2 other dependent modules</a:t>
            </a:r>
            <a:endParaRPr lang="en-IN" dirty="0"/>
          </a:p>
          <a:p>
            <a:endParaRPr lang="en-IN" dirty="0"/>
          </a:p>
          <a:p>
            <a:r>
              <a:rPr lang="en-IN" dirty="0" err="1"/>
              <a:t>angular.module</a:t>
            </a:r>
            <a:r>
              <a:rPr lang="en-IN" dirty="0"/>
              <a:t>(‘</a:t>
            </a:r>
            <a:r>
              <a:rPr lang="en-IN" dirty="0" err="1"/>
              <a:t>myApp</a:t>
            </a:r>
            <a:r>
              <a:rPr lang="en-IN" dirty="0"/>
              <a:t>');</a:t>
            </a:r>
          </a:p>
          <a:p>
            <a:pPr lvl="1"/>
            <a:r>
              <a:rPr lang="en-IN" dirty="0">
                <a:solidFill>
                  <a:srgbClr val="0070C0"/>
                </a:solidFill>
              </a:rPr>
              <a:t>looks an </a:t>
            </a:r>
            <a:r>
              <a:rPr lang="en-IN" i="1" dirty="0">
                <a:solidFill>
                  <a:srgbClr val="0070C0"/>
                </a:solidFill>
              </a:rPr>
              <a:t>existing </a:t>
            </a:r>
            <a:r>
              <a:rPr lang="en-IN" dirty="0">
                <a:solidFill>
                  <a:srgbClr val="0070C0"/>
                </a:solidFill>
              </a:rPr>
              <a:t>module to make it available to use, add, or modify in the current file.</a:t>
            </a:r>
          </a:p>
        </p:txBody>
      </p:sp>
      <p:sp>
        <p:nvSpPr>
          <p:cNvPr id="4" name="Callout: Bent Line 3"/>
          <p:cNvSpPr/>
          <p:nvPr/>
        </p:nvSpPr>
        <p:spPr>
          <a:xfrm flipH="1">
            <a:off x="1448972" y="1581107"/>
            <a:ext cx="1997613" cy="663595"/>
          </a:xfrm>
          <a:prstGeom prst="borderCallout2">
            <a:avLst>
              <a:gd name="adj1" fmla="val 18750"/>
              <a:gd name="adj2" fmla="val -8333"/>
              <a:gd name="adj3" fmla="val 18750"/>
              <a:gd name="adj4" fmla="val -16667"/>
              <a:gd name="adj5" fmla="val 116022"/>
              <a:gd name="adj6" fmla="val -179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Module name we define</a:t>
            </a:r>
          </a:p>
        </p:txBody>
      </p:sp>
      <p:sp>
        <p:nvSpPr>
          <p:cNvPr id="5" name="Callout: Bent Line 4"/>
          <p:cNvSpPr/>
          <p:nvPr/>
        </p:nvSpPr>
        <p:spPr>
          <a:xfrm>
            <a:off x="5501053" y="1649630"/>
            <a:ext cx="2236177" cy="661485"/>
          </a:xfrm>
          <a:prstGeom prst="borderCallout2">
            <a:avLst>
              <a:gd name="adj1" fmla="val 18750"/>
              <a:gd name="adj2" fmla="val -8333"/>
              <a:gd name="adj3" fmla="val 18750"/>
              <a:gd name="adj4" fmla="val -16667"/>
              <a:gd name="adj5" fmla="val 110374"/>
              <a:gd name="adj6" fmla="val -17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Array of dependent modules</a:t>
            </a:r>
          </a:p>
        </p:txBody>
      </p:sp>
      <p:sp>
        <p:nvSpPr>
          <p:cNvPr id="8" name="Title 1"/>
          <p:cNvSpPr>
            <a:spLocks noGrp="1"/>
          </p:cNvSpPr>
          <p:nvPr>
            <p:ph type="title"/>
          </p:nvPr>
        </p:nvSpPr>
        <p:spPr>
          <a:xfrm>
            <a:off x="838200" y="379193"/>
            <a:ext cx="10515600" cy="1325563"/>
          </a:xfrm>
        </p:spPr>
        <p:txBody>
          <a:bodyPr/>
          <a:lstStyle/>
          <a:p>
            <a:r>
              <a:rPr lang="en-IN" b="1" dirty="0">
                <a:effectLst>
                  <a:outerShdw blurRad="38100" dist="38100" dir="2700000" algn="tl">
                    <a:srgbClr val="000000">
                      <a:alpha val="43137"/>
                    </a:srgbClr>
                  </a:outerShdw>
                </a:effectLst>
              </a:rPr>
              <a:t>Modules</a:t>
            </a:r>
            <a:endParaRPr lang="en-IN" dirty="0"/>
          </a:p>
        </p:txBody>
      </p:sp>
    </p:spTree>
    <p:extLst>
      <p:ext uri="{BB962C8B-B14F-4D97-AF65-F5344CB8AC3E}">
        <p14:creationId xmlns:p14="http://schemas.microsoft.com/office/powerpoint/2010/main" val="1400434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Controller</a:t>
            </a:r>
          </a:p>
        </p:txBody>
      </p:sp>
      <p:sp>
        <p:nvSpPr>
          <p:cNvPr id="3" name="Content Placeholder 2"/>
          <p:cNvSpPr>
            <a:spLocks noGrp="1"/>
          </p:cNvSpPr>
          <p:nvPr>
            <p:ph idx="1"/>
          </p:nvPr>
        </p:nvSpPr>
        <p:spPr/>
        <p:txBody>
          <a:bodyPr/>
          <a:lstStyle/>
          <a:p>
            <a:r>
              <a:rPr lang="en-IN" dirty="0"/>
              <a:t>Fetch data from the server for UI</a:t>
            </a:r>
          </a:p>
          <a:p>
            <a:r>
              <a:rPr lang="en-IN" dirty="0"/>
              <a:t>Are regular </a:t>
            </a:r>
            <a:r>
              <a:rPr lang="en-IN" b="1" dirty="0"/>
              <a:t>JavaScript Objects</a:t>
            </a:r>
            <a:r>
              <a:rPr lang="en-IN" dirty="0"/>
              <a:t>.</a:t>
            </a:r>
          </a:p>
          <a:p>
            <a:r>
              <a:rPr lang="en-IN" b="1" dirty="0"/>
              <a:t>ng-controller</a:t>
            </a:r>
            <a:r>
              <a:rPr lang="en-IN" dirty="0"/>
              <a:t> directive defines the application controller.</a:t>
            </a:r>
          </a:p>
          <a:p>
            <a:endParaRPr lang="en-IN" dirty="0"/>
          </a:p>
        </p:txBody>
      </p:sp>
    </p:spTree>
    <p:extLst>
      <p:ext uri="{BB962C8B-B14F-4D97-AF65-F5344CB8AC3E}">
        <p14:creationId xmlns:p14="http://schemas.microsoft.com/office/powerpoint/2010/main" val="334262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969477" y="300234"/>
            <a:ext cx="9505071" cy="6257532"/>
            <a:chOff x="1969477" y="300234"/>
            <a:chExt cx="9505071" cy="6257532"/>
          </a:xfrm>
        </p:grpSpPr>
        <p:pic>
          <p:nvPicPr>
            <p:cNvPr id="4" name="Picture 3"/>
            <p:cNvPicPr>
              <a:picLocks noChangeAspect="1"/>
            </p:cNvPicPr>
            <p:nvPr/>
          </p:nvPicPr>
          <p:blipFill>
            <a:blip r:embed="rId2"/>
            <a:stretch>
              <a:fillRect/>
            </a:stretch>
          </p:blipFill>
          <p:spPr>
            <a:xfrm>
              <a:off x="1969477" y="300234"/>
              <a:ext cx="8253046" cy="6257532"/>
            </a:xfrm>
            <a:prstGeom prst="rect">
              <a:avLst/>
            </a:prstGeom>
          </p:spPr>
        </p:pic>
        <p:sp>
          <p:nvSpPr>
            <p:cNvPr id="5" name="Callout: Bent Line 4"/>
            <p:cNvSpPr/>
            <p:nvPr/>
          </p:nvSpPr>
          <p:spPr>
            <a:xfrm>
              <a:off x="7118251" y="905858"/>
              <a:ext cx="2504051" cy="205490"/>
            </a:xfrm>
            <a:prstGeom prst="borderCallout2">
              <a:avLst>
                <a:gd name="adj1" fmla="val 18750"/>
                <a:gd name="adj2" fmla="val 94"/>
                <a:gd name="adj3" fmla="val 18750"/>
                <a:gd name="adj4" fmla="val -16667"/>
                <a:gd name="adj5" fmla="val 123130"/>
                <a:gd name="adj6" fmla="val -74167"/>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 module</a:t>
              </a:r>
            </a:p>
          </p:txBody>
        </p:sp>
        <p:sp>
          <p:nvSpPr>
            <p:cNvPr id="6" name="Callout: Bent Line 5"/>
            <p:cNvSpPr/>
            <p:nvPr/>
          </p:nvSpPr>
          <p:spPr>
            <a:xfrm>
              <a:off x="7566073" y="1339612"/>
              <a:ext cx="2504051" cy="205490"/>
            </a:xfrm>
            <a:prstGeom prst="borderCallout2">
              <a:avLst>
                <a:gd name="adj1" fmla="val 18750"/>
                <a:gd name="adj2" fmla="val -468"/>
                <a:gd name="adj3" fmla="val 18750"/>
                <a:gd name="adj4" fmla="val -16667"/>
                <a:gd name="adj5" fmla="val -20635"/>
                <a:gd name="adj6" fmla="val -44392"/>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modules</a:t>
              </a:r>
            </a:p>
          </p:txBody>
        </p:sp>
        <p:sp>
          <p:nvSpPr>
            <p:cNvPr id="7" name="Callout: Bent Line 6"/>
            <p:cNvSpPr/>
            <p:nvPr/>
          </p:nvSpPr>
          <p:spPr>
            <a:xfrm>
              <a:off x="8970497" y="2176516"/>
              <a:ext cx="2504051" cy="285329"/>
            </a:xfrm>
            <a:prstGeom prst="borderCallout2">
              <a:avLst>
                <a:gd name="adj1" fmla="val 53262"/>
                <a:gd name="adj2" fmla="val -468"/>
                <a:gd name="adj3" fmla="val 33541"/>
                <a:gd name="adj4" fmla="val -32397"/>
                <a:gd name="adj5" fmla="val -79799"/>
                <a:gd name="adj6" fmla="val -156751"/>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Defined 2 Controllers</a:t>
              </a:r>
            </a:p>
          </p:txBody>
        </p:sp>
        <p:cxnSp>
          <p:nvCxnSpPr>
            <p:cNvPr id="9" name="Straight Connector 8"/>
            <p:cNvCxnSpPr/>
            <p:nvPr/>
          </p:nvCxnSpPr>
          <p:spPr>
            <a:xfrm flipH="1">
              <a:off x="5359792" y="2278966"/>
              <a:ext cx="2757266" cy="436099"/>
            </a:xfrm>
            <a:prstGeom prst="line">
              <a:avLst/>
            </a:prstGeom>
            <a:ln>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Callout: Bent Line 12"/>
            <p:cNvSpPr/>
            <p:nvPr/>
          </p:nvSpPr>
          <p:spPr>
            <a:xfrm>
              <a:off x="7718471" y="3976825"/>
              <a:ext cx="2504051" cy="463752"/>
            </a:xfrm>
            <a:prstGeom prst="borderCallout2">
              <a:avLst>
                <a:gd name="adj1" fmla="val 18750"/>
                <a:gd name="adj2" fmla="val -8333"/>
                <a:gd name="adj3" fmla="val 18750"/>
                <a:gd name="adj4" fmla="val -16667"/>
                <a:gd name="adj5" fmla="val 73202"/>
                <a:gd name="adj6" fmla="val -153942"/>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parent module only</a:t>
              </a:r>
            </a:p>
          </p:txBody>
        </p:sp>
      </p:grpSp>
    </p:spTree>
    <p:extLst>
      <p:ext uri="{BB962C8B-B14F-4D97-AF65-F5344CB8AC3E}">
        <p14:creationId xmlns:p14="http://schemas.microsoft.com/office/powerpoint/2010/main" val="2422500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2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3" y="189181"/>
            <a:ext cx="1274373" cy="1501507"/>
          </a:xfrm>
          <a:prstGeom prst="rect">
            <a:avLst/>
          </a:prstGeom>
        </p:spPr>
      </p:pic>
      <p:sp>
        <p:nvSpPr>
          <p:cNvPr id="7" name="Content Placeholder 6"/>
          <p:cNvSpPr>
            <a:spLocks noGrp="1"/>
          </p:cNvSpPr>
          <p:nvPr>
            <p:ph idx="1"/>
          </p:nvPr>
        </p:nvSpPr>
        <p:spPr/>
        <p:txBody>
          <a:bodyPr/>
          <a:lstStyle/>
          <a:p>
            <a:r>
              <a:rPr lang="en-IN" dirty="0"/>
              <a:t>Write an Angular Application which prints current date and time on the screen</a:t>
            </a:r>
          </a:p>
        </p:txBody>
      </p:sp>
    </p:spTree>
    <p:extLst>
      <p:ext uri="{BB962C8B-B14F-4D97-AF65-F5344CB8AC3E}">
        <p14:creationId xmlns:p14="http://schemas.microsoft.com/office/powerpoint/2010/main" val="1835351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effectLst>
                  <a:outerShdw blurRad="38100" dist="38100" dir="2700000" algn="tl">
                    <a:srgbClr val="000000">
                      <a:alpha val="43137"/>
                    </a:srgbClr>
                  </a:outerShdw>
                </a:effectLst>
              </a:rPr>
              <a:t>controllerAs</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dirty="0"/>
              <a:t>Can be used in AngularJS 1.2 and later</a:t>
            </a:r>
          </a:p>
          <a:p>
            <a:r>
              <a:rPr lang="en-IN" dirty="0"/>
              <a:t>Allows to define the variables on the controller instance using the </a:t>
            </a:r>
            <a:r>
              <a:rPr lang="en-IN" b="1" dirty="0">
                <a:effectLst>
                  <a:outerShdw blurRad="38100" dist="38100" dir="2700000" algn="tl">
                    <a:srgbClr val="000000">
                      <a:alpha val="43137"/>
                    </a:srgbClr>
                  </a:outerShdw>
                </a:effectLst>
              </a:rPr>
              <a:t>this</a:t>
            </a:r>
            <a:r>
              <a:rPr lang="en-IN" dirty="0"/>
              <a:t> keyword instead of </a:t>
            </a:r>
            <a:r>
              <a:rPr lang="en-IN" b="1" dirty="0">
                <a:effectLst>
                  <a:outerShdw blurRad="38100" dist="38100" dir="2700000" algn="tl">
                    <a:srgbClr val="000000">
                      <a:alpha val="43137"/>
                    </a:srgbClr>
                  </a:outerShdw>
                </a:effectLst>
              </a:rPr>
              <a:t>$scope</a:t>
            </a:r>
          </a:p>
          <a:p>
            <a:r>
              <a:rPr lang="en-IN" dirty="0"/>
              <a:t>Directly can be referred through the controller from the HTML</a:t>
            </a:r>
          </a:p>
        </p:txBody>
      </p:sp>
    </p:spTree>
    <p:extLst>
      <p:ext uri="{BB962C8B-B14F-4D97-AF65-F5344CB8AC3E}">
        <p14:creationId xmlns:p14="http://schemas.microsoft.com/office/powerpoint/2010/main" val="392702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effectLst>
                  <a:outerShdw blurRad="38100" dist="38100" dir="2700000" algn="tl">
                    <a:srgbClr val="000000">
                      <a:alpha val="43137"/>
                    </a:srgbClr>
                  </a:outerShdw>
                </a:effectLst>
              </a:rPr>
              <a:t>controllerAs</a:t>
            </a:r>
            <a:endParaRPr lang="en-IN" dirty="0"/>
          </a:p>
        </p:txBody>
      </p:sp>
      <p:sp>
        <p:nvSpPr>
          <p:cNvPr id="3" name="Content Placeholder 2"/>
          <p:cNvSpPr>
            <a:spLocks noGrp="1"/>
          </p:cNvSpPr>
          <p:nvPr>
            <p:ph idx="1"/>
          </p:nvPr>
        </p:nvSpPr>
        <p:spPr>
          <a:xfrm>
            <a:off x="838200" y="1614611"/>
            <a:ext cx="10515600" cy="4351338"/>
          </a:xfrm>
        </p:spPr>
        <p:txBody>
          <a:bodyPr>
            <a:normAutofit fontScale="92500" lnSpcReduction="20000"/>
          </a:bodyPr>
          <a:lstStyle/>
          <a:p>
            <a:pPr marL="0" indent="0">
              <a:buNone/>
            </a:pPr>
            <a:r>
              <a:rPr lang="en-IN" dirty="0">
                <a:solidFill>
                  <a:schemeClr val="accent6">
                    <a:lumMod val="75000"/>
                  </a:schemeClr>
                </a:solidFill>
              </a:rPr>
              <a:t>$</a:t>
            </a:r>
            <a:r>
              <a:rPr lang="en-IN" b="1" dirty="0">
                <a:solidFill>
                  <a:schemeClr val="accent6">
                    <a:lumMod val="75000"/>
                  </a:schemeClr>
                </a:solidFill>
                <a:effectLst>
                  <a:outerShdw blurRad="38100" dist="38100" dir="2700000" algn="tl">
                    <a:srgbClr val="000000">
                      <a:alpha val="43137"/>
                    </a:srgbClr>
                  </a:outerShdw>
                </a:effectLst>
              </a:rPr>
              <a:t>scope.</a:t>
            </a:r>
            <a:r>
              <a:rPr lang="en-IN" dirty="0">
                <a:solidFill>
                  <a:schemeClr val="accent6">
                    <a:lumMod val="75000"/>
                  </a:schemeClr>
                </a:solidFill>
              </a:rPr>
              <a:t>name = 'some value' </a:t>
            </a:r>
          </a:p>
          <a:p>
            <a:pPr marL="457200" lvl="1" indent="0">
              <a:buNone/>
            </a:pPr>
            <a:r>
              <a:rPr lang="en-IN" dirty="0"/>
              <a:t>changed to</a:t>
            </a:r>
          </a:p>
          <a:p>
            <a:pPr marL="0" indent="0">
              <a:buNone/>
            </a:pPr>
            <a:r>
              <a:rPr lang="en-IN" b="1" dirty="0">
                <a:solidFill>
                  <a:schemeClr val="accent6">
                    <a:lumMod val="75000"/>
                  </a:schemeClr>
                </a:solidFill>
                <a:effectLst>
                  <a:outerShdw blurRad="38100" dist="38100" dir="2700000" algn="tl">
                    <a:srgbClr val="000000">
                      <a:alpha val="43137"/>
                    </a:srgbClr>
                  </a:outerShdw>
                </a:effectLst>
              </a:rPr>
              <a:t>this.</a:t>
            </a:r>
            <a:r>
              <a:rPr lang="en-IN" dirty="0">
                <a:solidFill>
                  <a:schemeClr val="accent6">
                    <a:lumMod val="75000"/>
                  </a:schemeClr>
                </a:solidFill>
              </a:rPr>
              <a:t>name = 'some value';</a:t>
            </a:r>
          </a:p>
          <a:p>
            <a:pPr marL="0" indent="0">
              <a:buNone/>
            </a:pPr>
            <a:endParaRPr lang="en-IN" dirty="0">
              <a:solidFill>
                <a:schemeClr val="accent6">
                  <a:lumMod val="75000"/>
                </a:schemeClr>
              </a:solidFill>
            </a:endParaRPr>
          </a:p>
          <a:p>
            <a:pPr marL="0" indent="0">
              <a:buNone/>
            </a:pPr>
            <a:r>
              <a:rPr lang="en-IN" dirty="0">
                <a:solidFill>
                  <a:schemeClr val="accent5">
                    <a:lumMod val="75000"/>
                  </a:schemeClr>
                </a:solidFill>
              </a:rPr>
              <a:t>ng-controller="</a:t>
            </a:r>
            <a:r>
              <a:rPr lang="en-IN" dirty="0" err="1">
                <a:solidFill>
                  <a:schemeClr val="accent5">
                    <a:lumMod val="75000"/>
                  </a:schemeClr>
                </a:solidFill>
              </a:rPr>
              <a:t>EmpController</a:t>
            </a:r>
            <a:r>
              <a:rPr lang="en-IN" dirty="0">
                <a:solidFill>
                  <a:schemeClr val="accent5">
                    <a:lumMod val="75000"/>
                  </a:schemeClr>
                </a:solidFill>
              </a:rPr>
              <a:t>"</a:t>
            </a:r>
          </a:p>
          <a:p>
            <a:pPr marL="457200" lvl="1" indent="0">
              <a:buNone/>
            </a:pPr>
            <a:r>
              <a:rPr lang="en-IN" dirty="0"/>
              <a:t>changed to</a:t>
            </a:r>
          </a:p>
          <a:p>
            <a:pPr marL="0" indent="0">
              <a:buNone/>
            </a:pPr>
            <a:r>
              <a:rPr lang="en-IN" dirty="0">
                <a:solidFill>
                  <a:schemeClr val="accent5">
                    <a:lumMod val="75000"/>
                  </a:schemeClr>
                </a:solidFill>
              </a:rPr>
              <a:t>ng-controller="</a:t>
            </a:r>
            <a:r>
              <a:rPr lang="en-IN" dirty="0" err="1">
                <a:solidFill>
                  <a:schemeClr val="accent5">
                    <a:lumMod val="75000"/>
                  </a:schemeClr>
                </a:solidFill>
              </a:rPr>
              <a:t>EmpController</a:t>
            </a:r>
            <a:r>
              <a:rPr lang="en-IN" dirty="0">
                <a:solidFill>
                  <a:schemeClr val="accent5">
                    <a:lumMod val="75000"/>
                  </a:schemeClr>
                </a:solidFill>
              </a:rPr>
              <a:t> </a:t>
            </a:r>
            <a:r>
              <a:rPr lang="en-IN" b="1" dirty="0">
                <a:solidFill>
                  <a:schemeClr val="accent5">
                    <a:lumMod val="75000"/>
                  </a:schemeClr>
                </a:solidFill>
                <a:effectLst>
                  <a:outerShdw blurRad="38100" dist="38100" dir="2700000" algn="tl">
                    <a:srgbClr val="000000">
                      <a:alpha val="43137"/>
                    </a:srgbClr>
                  </a:outerShdw>
                </a:effectLst>
              </a:rPr>
              <a:t>as </a:t>
            </a:r>
            <a:r>
              <a:rPr lang="en-IN" b="1" dirty="0" err="1">
                <a:solidFill>
                  <a:schemeClr val="accent5">
                    <a:lumMod val="75000"/>
                  </a:schemeClr>
                </a:solidFill>
                <a:effectLst>
                  <a:outerShdw blurRad="38100" dist="38100" dir="2700000" algn="tl">
                    <a:srgbClr val="000000">
                      <a:alpha val="43137"/>
                    </a:srgbClr>
                  </a:outerShdw>
                </a:effectLst>
              </a:rPr>
              <a:t>emp</a:t>
            </a:r>
            <a:r>
              <a:rPr lang="en-IN" dirty="0">
                <a:solidFill>
                  <a:schemeClr val="accent5">
                    <a:lumMod val="75000"/>
                  </a:schemeClr>
                </a:solidFill>
              </a:rPr>
              <a:t>"</a:t>
            </a:r>
          </a:p>
          <a:p>
            <a:pPr marL="0" indent="0">
              <a:buNone/>
            </a:pPr>
            <a:endParaRPr lang="en-IN" dirty="0">
              <a:solidFill>
                <a:schemeClr val="accent5">
                  <a:lumMod val="75000"/>
                </a:schemeClr>
              </a:solidFill>
            </a:endParaRPr>
          </a:p>
          <a:p>
            <a:pPr marL="0" indent="0">
              <a:buNone/>
            </a:pPr>
            <a:r>
              <a:rPr lang="en-IN" dirty="0">
                <a:solidFill>
                  <a:srgbClr val="7030A0"/>
                </a:solidFill>
              </a:rPr>
              <a:t>{{ name }}</a:t>
            </a:r>
          </a:p>
          <a:p>
            <a:pPr marL="457200" lvl="1" indent="0">
              <a:buNone/>
            </a:pPr>
            <a:r>
              <a:rPr lang="en-IN" dirty="0"/>
              <a:t>changed to</a:t>
            </a:r>
          </a:p>
          <a:p>
            <a:pPr marL="0" indent="0">
              <a:buNone/>
            </a:pPr>
            <a:r>
              <a:rPr lang="en-IN" dirty="0">
                <a:solidFill>
                  <a:srgbClr val="7030A0"/>
                </a:solidFill>
              </a:rPr>
              <a:t>{{ </a:t>
            </a:r>
            <a:r>
              <a:rPr lang="en-IN" b="1" dirty="0">
                <a:solidFill>
                  <a:srgbClr val="7030A0"/>
                </a:solidFill>
                <a:effectLst>
                  <a:outerShdw blurRad="38100" dist="38100" dir="2700000" algn="tl">
                    <a:srgbClr val="000000">
                      <a:alpha val="43137"/>
                    </a:srgbClr>
                  </a:outerShdw>
                </a:effectLst>
              </a:rPr>
              <a:t>emp.</a:t>
            </a:r>
            <a:r>
              <a:rPr lang="en-IN" dirty="0">
                <a:solidFill>
                  <a:srgbClr val="7030A0"/>
                </a:solidFill>
              </a:rPr>
              <a:t>name }}</a:t>
            </a:r>
          </a:p>
          <a:p>
            <a:pPr marL="0" indent="0">
              <a:buNone/>
            </a:pPr>
            <a:endParaRPr lang="en-IN" dirty="0">
              <a:solidFill>
                <a:schemeClr val="accent5">
                  <a:lumMod val="75000"/>
                </a:schemeClr>
              </a:solidFill>
            </a:endParaRPr>
          </a:p>
          <a:p>
            <a:pPr marL="0" indent="0">
              <a:buNone/>
            </a:pPr>
            <a:endParaRPr lang="en-IN" dirty="0">
              <a:solidFill>
                <a:schemeClr val="accent5">
                  <a:lumMod val="75000"/>
                </a:schemeClr>
              </a:solidFill>
            </a:endParaRPr>
          </a:p>
        </p:txBody>
      </p:sp>
      <p:sp>
        <p:nvSpPr>
          <p:cNvPr id="5" name="Arc 4"/>
          <p:cNvSpPr/>
          <p:nvPr/>
        </p:nvSpPr>
        <p:spPr>
          <a:xfrm rot="20858546">
            <a:off x="2486494" y="978239"/>
            <a:ext cx="3207434" cy="3092035"/>
          </a:xfrm>
          <a:prstGeom prst="arc">
            <a:avLst>
              <a:gd name="adj1" fmla="val 16200000"/>
              <a:gd name="adj2" fmla="val 3960238"/>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931292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31564" y="443131"/>
            <a:ext cx="8128872" cy="5971738"/>
          </a:xfrm>
          <a:prstGeom prst="rect">
            <a:avLst/>
          </a:prstGeom>
        </p:spPr>
      </p:pic>
    </p:spTree>
    <p:extLst>
      <p:ext uri="{BB962C8B-B14F-4D97-AF65-F5344CB8AC3E}">
        <p14:creationId xmlns:p14="http://schemas.microsoft.com/office/powerpoint/2010/main" val="1469603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ng-repeat</a:t>
            </a:r>
          </a:p>
        </p:txBody>
      </p:sp>
      <p:sp>
        <p:nvSpPr>
          <p:cNvPr id="3" name="Content Placeholder 2"/>
          <p:cNvSpPr>
            <a:spLocks noGrp="1"/>
          </p:cNvSpPr>
          <p:nvPr>
            <p:ph idx="1"/>
          </p:nvPr>
        </p:nvSpPr>
        <p:spPr/>
        <p:txBody>
          <a:bodyPr/>
          <a:lstStyle/>
          <a:p>
            <a:r>
              <a:rPr lang="en-IN" dirty="0"/>
              <a:t>Similar to </a:t>
            </a:r>
            <a:r>
              <a:rPr lang="en-IN" b="1" dirty="0"/>
              <a:t>for each </a:t>
            </a:r>
            <a:r>
              <a:rPr lang="en-IN" dirty="0"/>
              <a:t>loop</a:t>
            </a:r>
          </a:p>
          <a:p>
            <a:r>
              <a:rPr lang="en-IN" dirty="0"/>
              <a:t>Allows to iterate over an array</a:t>
            </a:r>
          </a:p>
          <a:p>
            <a:r>
              <a:rPr lang="en-IN" dirty="0"/>
              <a:t>Allows to iterate over keys and values of an object</a:t>
            </a:r>
          </a:p>
          <a:p>
            <a:r>
              <a:rPr lang="en-IN" dirty="0"/>
              <a:t>Syntax: ng-repeat="</a:t>
            </a:r>
            <a:r>
              <a:rPr lang="en-IN" dirty="0" err="1"/>
              <a:t>eachVar</a:t>
            </a:r>
            <a:r>
              <a:rPr lang="en-IN" dirty="0"/>
              <a:t> in </a:t>
            </a:r>
            <a:r>
              <a:rPr lang="en-IN" dirty="0" err="1"/>
              <a:t>arrayVar</a:t>
            </a:r>
            <a:r>
              <a:rPr lang="en-IN" dirty="0"/>
              <a:t>"</a:t>
            </a:r>
          </a:p>
          <a:p>
            <a:endParaRPr lang="en-IN" dirty="0"/>
          </a:p>
        </p:txBody>
      </p:sp>
    </p:spTree>
    <p:extLst>
      <p:ext uri="{BB962C8B-B14F-4D97-AF65-F5344CB8AC3E}">
        <p14:creationId xmlns:p14="http://schemas.microsoft.com/office/powerpoint/2010/main" val="260289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50000"/>
                  </a:schemeClr>
                </a:solidFill>
                <a:effectLst>
                  <a:outerShdw blurRad="38100" dist="38100" dir="2700000" algn="tl">
                    <a:srgbClr val="000000">
                      <a:alpha val="43137"/>
                    </a:srgbClr>
                  </a:outerShdw>
                </a:effectLst>
              </a:rPr>
              <a:t>What is AngularJS</a:t>
            </a:r>
          </a:p>
        </p:txBody>
      </p:sp>
      <p:sp>
        <p:nvSpPr>
          <p:cNvPr id="3" name="Content Placeholder 2"/>
          <p:cNvSpPr>
            <a:spLocks noGrp="1"/>
          </p:cNvSpPr>
          <p:nvPr>
            <p:ph idx="1"/>
          </p:nvPr>
        </p:nvSpPr>
        <p:spPr/>
        <p:txBody>
          <a:bodyPr/>
          <a:lstStyle/>
          <a:p>
            <a:r>
              <a:rPr lang="en-IN" dirty="0"/>
              <a:t>JavaScript MVC framework for the Web</a:t>
            </a:r>
          </a:p>
          <a:p>
            <a:r>
              <a:rPr lang="en-IN" dirty="0"/>
              <a:t>pure JavaScript and HTML</a:t>
            </a:r>
          </a:p>
          <a:p>
            <a:r>
              <a:rPr lang="en-IN" dirty="0"/>
              <a:t>Unit Testable</a:t>
            </a:r>
          </a:p>
          <a:p>
            <a:r>
              <a:rPr lang="en-IN" dirty="0"/>
              <a:t>For Web and Mobile</a:t>
            </a:r>
          </a:p>
          <a:p>
            <a:r>
              <a:rPr lang="en-IN" dirty="0"/>
              <a:t>Less code</a:t>
            </a:r>
          </a:p>
          <a:p>
            <a:r>
              <a:rPr lang="en-IN" dirty="0"/>
              <a:t>Can integrate 3</a:t>
            </a:r>
            <a:r>
              <a:rPr lang="en-IN" baseline="30000" dirty="0"/>
              <a:t>rd</a:t>
            </a:r>
            <a:r>
              <a:rPr lang="en-IN" dirty="0"/>
              <a:t> party libraries such as </a:t>
            </a:r>
            <a:r>
              <a:rPr lang="en-IN" dirty="0" err="1"/>
              <a:t>jQueryUI</a:t>
            </a:r>
            <a:r>
              <a:rPr lang="en-IN" dirty="0"/>
              <a:t>/</a:t>
            </a:r>
            <a:r>
              <a:rPr lang="en-IN" dirty="0" err="1"/>
              <a:t>BootStrap</a:t>
            </a:r>
            <a:endParaRPr lang="en-IN" dirty="0"/>
          </a:p>
        </p:txBody>
      </p:sp>
    </p:spTree>
    <p:extLst>
      <p:ext uri="{BB962C8B-B14F-4D97-AF65-F5344CB8AC3E}">
        <p14:creationId xmlns:p14="http://schemas.microsoft.com/office/powerpoint/2010/main" val="2498318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2853" y="780757"/>
            <a:ext cx="11186294" cy="5296486"/>
          </a:xfrm>
          <a:prstGeom prst="rect">
            <a:avLst/>
          </a:prstGeom>
        </p:spPr>
      </p:pic>
    </p:spTree>
    <p:extLst>
      <p:ext uri="{BB962C8B-B14F-4D97-AF65-F5344CB8AC3E}">
        <p14:creationId xmlns:p14="http://schemas.microsoft.com/office/powerpoint/2010/main" val="3082496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Calculator</a:t>
            </a:r>
          </a:p>
        </p:txBody>
      </p:sp>
      <p:pic>
        <p:nvPicPr>
          <p:cNvPr id="4" name="Content Placeholder 3"/>
          <p:cNvPicPr>
            <a:picLocks noGrp="1" noChangeAspect="1"/>
          </p:cNvPicPr>
          <p:nvPr>
            <p:ph idx="1"/>
          </p:nvPr>
        </p:nvPicPr>
        <p:blipFill>
          <a:blip r:embed="rId2"/>
          <a:stretch>
            <a:fillRect/>
          </a:stretch>
        </p:blipFill>
        <p:spPr>
          <a:xfrm>
            <a:off x="945500" y="1364566"/>
            <a:ext cx="6362046" cy="4935830"/>
          </a:xfrm>
          <a:prstGeom prst="rect">
            <a:avLst/>
          </a:prstGeom>
        </p:spPr>
      </p:pic>
    </p:spTree>
    <p:extLst>
      <p:ext uri="{BB962C8B-B14F-4D97-AF65-F5344CB8AC3E}">
        <p14:creationId xmlns:p14="http://schemas.microsoft.com/office/powerpoint/2010/main" val="580882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3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069" y="277152"/>
            <a:ext cx="1274373" cy="1501507"/>
          </a:xfrm>
          <a:prstGeom prst="rect">
            <a:avLst/>
          </a:prstGeom>
        </p:spPr>
      </p:pic>
      <p:sp>
        <p:nvSpPr>
          <p:cNvPr id="7" name="Content Placeholder 6"/>
          <p:cNvSpPr>
            <a:spLocks noGrp="1"/>
          </p:cNvSpPr>
          <p:nvPr>
            <p:ph idx="1"/>
          </p:nvPr>
        </p:nvSpPr>
        <p:spPr/>
        <p:txBody>
          <a:bodyPr/>
          <a:lstStyle/>
          <a:p>
            <a:r>
              <a:rPr lang="en-IN" dirty="0"/>
              <a:t>Write an Angular Application as</a:t>
            </a:r>
          </a:p>
          <a:p>
            <a:pPr lvl="1"/>
            <a:r>
              <a:rPr lang="en-IN" dirty="0"/>
              <a:t>Create a list which stores value of 5 students (id, name, marks) in a school</a:t>
            </a:r>
          </a:p>
          <a:p>
            <a:pPr lvl="1"/>
            <a:r>
              <a:rPr lang="en-IN" dirty="0"/>
              <a:t>In HTML, print the name and marks of all the students.</a:t>
            </a:r>
          </a:p>
          <a:p>
            <a:pPr lvl="1"/>
            <a:endParaRPr lang="en-IN" dirty="0"/>
          </a:p>
        </p:txBody>
      </p:sp>
    </p:spTree>
    <p:extLst>
      <p:ext uri="{BB962C8B-B14F-4D97-AF65-F5344CB8AC3E}">
        <p14:creationId xmlns:p14="http://schemas.microsoft.com/office/powerpoint/2010/main" val="845893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Calculator</a:t>
            </a:r>
          </a:p>
        </p:txBody>
      </p:sp>
      <p:pic>
        <p:nvPicPr>
          <p:cNvPr id="4" name="Content Placeholder 3"/>
          <p:cNvPicPr>
            <a:picLocks noGrp="1" noChangeAspect="1"/>
          </p:cNvPicPr>
          <p:nvPr>
            <p:ph idx="1"/>
          </p:nvPr>
        </p:nvPicPr>
        <p:blipFill>
          <a:blip r:embed="rId2"/>
          <a:stretch>
            <a:fillRect/>
          </a:stretch>
        </p:blipFill>
        <p:spPr>
          <a:xfrm>
            <a:off x="838200" y="1428623"/>
            <a:ext cx="7448056" cy="4831500"/>
          </a:xfrm>
          <a:prstGeom prst="rect">
            <a:avLst/>
          </a:prstGeom>
        </p:spPr>
      </p:pic>
    </p:spTree>
    <p:extLst>
      <p:ext uri="{BB962C8B-B14F-4D97-AF65-F5344CB8AC3E}">
        <p14:creationId xmlns:p14="http://schemas.microsoft.com/office/powerpoint/2010/main" val="2303556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dirty="0"/>
              <a:t>Calculator</a:t>
            </a:r>
          </a:p>
        </p:txBody>
      </p:sp>
      <p:pic>
        <p:nvPicPr>
          <p:cNvPr id="4" name="Content Placeholder 3"/>
          <p:cNvPicPr>
            <a:picLocks noGrp="1" noChangeAspect="1"/>
          </p:cNvPicPr>
          <p:nvPr>
            <p:ph idx="1"/>
          </p:nvPr>
        </p:nvPicPr>
        <p:blipFill>
          <a:blip r:embed="rId2"/>
          <a:stretch>
            <a:fillRect/>
          </a:stretch>
        </p:blipFill>
        <p:spPr>
          <a:xfrm>
            <a:off x="838200" y="1589650"/>
            <a:ext cx="5316983" cy="2675982"/>
          </a:xfrm>
          <a:prstGeom prst="rect">
            <a:avLst/>
          </a:prstGeom>
        </p:spPr>
      </p:pic>
    </p:spTree>
    <p:extLst>
      <p:ext uri="{BB962C8B-B14F-4D97-AF65-F5344CB8AC3E}">
        <p14:creationId xmlns:p14="http://schemas.microsoft.com/office/powerpoint/2010/main" val="3119507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Forms</a:t>
            </a:r>
          </a:p>
        </p:txBody>
      </p:sp>
      <p:sp>
        <p:nvSpPr>
          <p:cNvPr id="3" name="Content Placeholder 2"/>
          <p:cNvSpPr>
            <a:spLocks noGrp="1"/>
          </p:cNvSpPr>
          <p:nvPr>
            <p:ph idx="1"/>
          </p:nvPr>
        </p:nvSpPr>
        <p:spPr/>
        <p:txBody>
          <a:bodyPr>
            <a:normAutofit/>
          </a:bodyPr>
          <a:lstStyle/>
          <a:p>
            <a:r>
              <a:rPr lang="en-IN" dirty="0"/>
              <a:t>ng-submit</a:t>
            </a:r>
          </a:p>
          <a:p>
            <a:r>
              <a:rPr lang="en-IN" dirty="0"/>
              <a:t>ng-disabled = "</a:t>
            </a:r>
            <a:r>
              <a:rPr lang="en-IN" dirty="0" err="1"/>
              <a:t>myForm</a:t>
            </a:r>
            <a:r>
              <a:rPr lang="en-IN" dirty="0"/>
              <a:t>.$invalid"</a:t>
            </a:r>
          </a:p>
          <a:p>
            <a:r>
              <a:rPr lang="en-IN" dirty="0"/>
              <a:t>required</a:t>
            </a:r>
          </a:p>
        </p:txBody>
      </p:sp>
    </p:spTree>
    <p:extLst>
      <p:ext uri="{BB962C8B-B14F-4D97-AF65-F5344CB8AC3E}">
        <p14:creationId xmlns:p14="http://schemas.microsoft.com/office/powerpoint/2010/main" val="2320993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a:t>
            </a:r>
          </a:p>
        </p:txBody>
      </p:sp>
      <p:pic>
        <p:nvPicPr>
          <p:cNvPr id="4" name="Content Placeholder 3"/>
          <p:cNvPicPr>
            <a:picLocks noGrp="1" noChangeAspect="1"/>
          </p:cNvPicPr>
          <p:nvPr>
            <p:ph idx="1"/>
          </p:nvPr>
        </p:nvPicPr>
        <p:blipFill>
          <a:blip r:embed="rId2"/>
          <a:stretch>
            <a:fillRect/>
          </a:stretch>
        </p:blipFill>
        <p:spPr>
          <a:xfrm>
            <a:off x="1012878" y="1606845"/>
            <a:ext cx="7774742" cy="4788898"/>
          </a:xfrm>
          <a:prstGeom prst="rect">
            <a:avLst/>
          </a:prstGeom>
        </p:spPr>
      </p:pic>
    </p:spTree>
    <p:extLst>
      <p:ext uri="{BB962C8B-B14F-4D97-AF65-F5344CB8AC3E}">
        <p14:creationId xmlns:p14="http://schemas.microsoft.com/office/powerpoint/2010/main" val="511812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a:t>
            </a:r>
          </a:p>
        </p:txBody>
      </p:sp>
      <p:pic>
        <p:nvPicPr>
          <p:cNvPr id="4" name="Content Placeholder 3"/>
          <p:cNvPicPr>
            <a:picLocks noGrp="1" noChangeAspect="1"/>
          </p:cNvPicPr>
          <p:nvPr>
            <p:ph idx="1"/>
          </p:nvPr>
        </p:nvPicPr>
        <p:blipFill>
          <a:blip r:embed="rId2"/>
          <a:stretch>
            <a:fillRect/>
          </a:stretch>
        </p:blipFill>
        <p:spPr>
          <a:xfrm>
            <a:off x="514743" y="1575582"/>
            <a:ext cx="11162514" cy="2319238"/>
          </a:xfrm>
          <a:prstGeom prst="rect">
            <a:avLst/>
          </a:prstGeom>
        </p:spPr>
      </p:pic>
    </p:spTree>
    <p:extLst>
      <p:ext uri="{BB962C8B-B14F-4D97-AF65-F5344CB8AC3E}">
        <p14:creationId xmlns:p14="http://schemas.microsoft.com/office/powerpoint/2010/main" val="1392505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4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273" y="189181"/>
            <a:ext cx="1274373" cy="1501507"/>
          </a:xfrm>
          <a:prstGeom prst="rect">
            <a:avLst/>
          </a:prstGeom>
        </p:spPr>
      </p:pic>
      <p:sp>
        <p:nvSpPr>
          <p:cNvPr id="7" name="Content Placeholder 6"/>
          <p:cNvSpPr>
            <a:spLocks noGrp="1"/>
          </p:cNvSpPr>
          <p:nvPr>
            <p:ph idx="1"/>
          </p:nvPr>
        </p:nvSpPr>
        <p:spPr/>
        <p:txBody>
          <a:bodyPr/>
          <a:lstStyle/>
          <a:p>
            <a:r>
              <a:rPr lang="en-IN" dirty="0"/>
              <a:t>Write an Angular Application</a:t>
            </a:r>
          </a:p>
          <a:p>
            <a:pPr lvl="1"/>
            <a:r>
              <a:rPr lang="en-IN" dirty="0"/>
              <a:t>Add few controls with different validation</a:t>
            </a:r>
          </a:p>
          <a:p>
            <a:pPr lvl="1"/>
            <a:r>
              <a:rPr lang="en-IN" dirty="0"/>
              <a:t>Add a submit button in the form.</a:t>
            </a:r>
          </a:p>
          <a:p>
            <a:pPr lvl="1"/>
            <a:r>
              <a:rPr lang="en-IN" dirty="0"/>
              <a:t>Submit button should be enabled only when all the validations are passed.</a:t>
            </a:r>
          </a:p>
        </p:txBody>
      </p:sp>
    </p:spTree>
    <p:extLst>
      <p:ext uri="{BB962C8B-B14F-4D97-AF65-F5344CB8AC3E}">
        <p14:creationId xmlns:p14="http://schemas.microsoft.com/office/powerpoint/2010/main" val="2841413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Error Handling</a:t>
            </a:r>
          </a:p>
        </p:txBody>
      </p:sp>
      <p:sp>
        <p:nvSpPr>
          <p:cNvPr id="3" name="Content Placeholder 2"/>
          <p:cNvSpPr>
            <a:spLocks noGrp="1"/>
          </p:cNvSpPr>
          <p:nvPr>
            <p:ph idx="1"/>
          </p:nvPr>
        </p:nvSpPr>
        <p:spPr/>
        <p:txBody>
          <a:bodyPr/>
          <a:lstStyle/>
          <a:p>
            <a:r>
              <a:rPr lang="en-IN" dirty="0"/>
              <a:t>Form validation</a:t>
            </a:r>
          </a:p>
          <a:p>
            <a:pPr lvl="1"/>
            <a:r>
              <a:rPr lang="en-IN" dirty="0"/>
              <a:t>required</a:t>
            </a:r>
          </a:p>
          <a:p>
            <a:pPr lvl="1"/>
            <a:r>
              <a:rPr lang="en-IN" dirty="0"/>
              <a:t>ng-required</a:t>
            </a:r>
          </a:p>
          <a:p>
            <a:pPr lvl="1"/>
            <a:r>
              <a:rPr lang="en-IN" dirty="0"/>
              <a:t>ng-</a:t>
            </a:r>
            <a:r>
              <a:rPr lang="en-IN" dirty="0" err="1"/>
              <a:t>minlength</a:t>
            </a:r>
            <a:endParaRPr lang="en-IN" dirty="0"/>
          </a:p>
          <a:p>
            <a:pPr lvl="1"/>
            <a:r>
              <a:rPr lang="en-IN" dirty="0"/>
              <a:t>ng-</a:t>
            </a:r>
            <a:r>
              <a:rPr lang="en-IN" dirty="0" err="1"/>
              <a:t>maxlength</a:t>
            </a:r>
            <a:endParaRPr lang="en-IN" dirty="0"/>
          </a:p>
          <a:p>
            <a:pPr lvl="1"/>
            <a:r>
              <a:rPr lang="en-IN" dirty="0"/>
              <a:t>ng-pattern</a:t>
            </a:r>
          </a:p>
          <a:p>
            <a:pPr lvl="1"/>
            <a:r>
              <a:rPr lang="en-IN" dirty="0"/>
              <a:t>type="email"</a:t>
            </a:r>
          </a:p>
          <a:p>
            <a:pPr lvl="1"/>
            <a:r>
              <a:rPr lang="en-IN" dirty="0"/>
              <a:t>type="number"</a:t>
            </a:r>
          </a:p>
          <a:p>
            <a:pPr lvl="1"/>
            <a:r>
              <a:rPr lang="en-IN" dirty="0"/>
              <a:t>type="date"</a:t>
            </a:r>
          </a:p>
          <a:p>
            <a:pPr lvl="1"/>
            <a:r>
              <a:rPr lang="en-IN" dirty="0"/>
              <a:t>type="</a:t>
            </a:r>
            <a:r>
              <a:rPr lang="en-IN" dirty="0" err="1"/>
              <a:t>url</a:t>
            </a:r>
            <a:r>
              <a:rPr lang="en-IN" dirty="0"/>
              <a:t>"</a:t>
            </a:r>
          </a:p>
          <a:p>
            <a:endParaRPr lang="en-IN" dirty="0"/>
          </a:p>
        </p:txBody>
      </p:sp>
    </p:spTree>
    <p:extLst>
      <p:ext uri="{BB962C8B-B14F-4D97-AF65-F5344CB8AC3E}">
        <p14:creationId xmlns:p14="http://schemas.microsoft.com/office/powerpoint/2010/main" val="215771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MVC</a:t>
            </a:r>
          </a:p>
        </p:txBody>
      </p:sp>
      <p:sp>
        <p:nvSpPr>
          <p:cNvPr id="3" name="Content Placeholder 2"/>
          <p:cNvSpPr>
            <a:spLocks noGrp="1"/>
          </p:cNvSpPr>
          <p:nvPr>
            <p:ph idx="1"/>
          </p:nvPr>
        </p:nvSpPr>
        <p:spPr/>
        <p:txBody>
          <a:bodyPr/>
          <a:lstStyle/>
          <a:p>
            <a:pPr algn="just"/>
            <a:r>
              <a:rPr lang="en-IN" dirty="0"/>
              <a:t>The model is the driving force of the application. This is generally the data behind the application, usually fetched from the server. Any UI with data that the user sees is derived from the model, or a subset of the model.</a:t>
            </a:r>
          </a:p>
          <a:p>
            <a:pPr algn="just"/>
            <a:r>
              <a:rPr lang="en-IN" dirty="0"/>
              <a:t>The view is the UI that the user sees and interacts with. It is dynamic, and generated based on the current model of the application</a:t>
            </a:r>
          </a:p>
          <a:p>
            <a:pPr algn="just"/>
            <a:r>
              <a:rPr lang="en-IN" dirty="0"/>
              <a:t>The controller is the business logic and presentation layer, which performs actions such as fetching data, and makes decisions such as how to present the model, which parts of it to display, etc.</a:t>
            </a:r>
          </a:p>
          <a:p>
            <a:pPr algn="just"/>
            <a:endParaRPr lang="en-IN" dirty="0"/>
          </a:p>
        </p:txBody>
      </p:sp>
    </p:spTree>
    <p:extLst>
      <p:ext uri="{BB962C8B-B14F-4D97-AF65-F5344CB8AC3E}">
        <p14:creationId xmlns:p14="http://schemas.microsoft.com/office/powerpoint/2010/main" val="1836758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a:stretch/>
        </p:blipFill>
        <p:spPr>
          <a:xfrm>
            <a:off x="5608319" y="1611407"/>
            <a:ext cx="5999074" cy="3720248"/>
          </a:xfrm>
          <a:prstGeom prst="rect">
            <a:avLst/>
          </a:prstGeom>
          <a:effectLst/>
        </p:spPr>
      </p:pic>
      <p:sp>
        <p:nvSpPr>
          <p:cNvPr id="2" name="Title 1"/>
          <p:cNvSpPr>
            <a:spLocks noGrp="1"/>
          </p:cNvSpPr>
          <p:nvPr>
            <p:ph type="title"/>
          </p:nvPr>
        </p:nvSpPr>
        <p:spPr>
          <a:xfrm>
            <a:off x="648929" y="629266"/>
            <a:ext cx="3505495" cy="1622321"/>
          </a:xfrm>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Dependency Injection</a:t>
            </a:r>
          </a:p>
        </p:txBody>
      </p:sp>
      <p:sp>
        <p:nvSpPr>
          <p:cNvPr id="3" name="Content Placeholder 2"/>
          <p:cNvSpPr>
            <a:spLocks noGrp="1"/>
          </p:cNvSpPr>
          <p:nvPr>
            <p:ph idx="1"/>
          </p:nvPr>
        </p:nvSpPr>
        <p:spPr>
          <a:xfrm>
            <a:off x="648931" y="2438400"/>
            <a:ext cx="3505494" cy="3785419"/>
          </a:xfrm>
        </p:spPr>
        <p:txBody>
          <a:bodyPr>
            <a:normAutofit/>
          </a:bodyPr>
          <a:lstStyle/>
          <a:p>
            <a:r>
              <a:rPr lang="en-IN" sz="2000"/>
              <a:t>Any service known to AngularJS can be injected into any other service, directive, or controller by stating it as a dependency.</a:t>
            </a:r>
          </a:p>
          <a:p>
            <a:r>
              <a:rPr lang="en-IN" sz="2000"/>
              <a:t>AngularJS will automatically create the entire chain before injecting.</a:t>
            </a:r>
          </a:p>
          <a:p>
            <a:endParaRPr lang="en-IN" sz="2000"/>
          </a:p>
        </p:txBody>
      </p:sp>
    </p:spTree>
    <p:extLst>
      <p:ext uri="{BB962C8B-B14F-4D97-AF65-F5344CB8AC3E}">
        <p14:creationId xmlns:p14="http://schemas.microsoft.com/office/powerpoint/2010/main" val="328511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b="1" dirty="0">
                <a:effectLst>
                  <a:outerShdw blurRad="38100" dist="38100" dir="2700000" algn="tl">
                    <a:srgbClr val="000000">
                      <a:alpha val="43137"/>
                    </a:srgbClr>
                  </a:outerShdw>
                </a:effectLst>
              </a:rPr>
              <a:t>Controller vs Services</a:t>
            </a:r>
          </a:p>
        </p:txBody>
      </p:sp>
      <p:pic>
        <p:nvPicPr>
          <p:cNvPr id="6" name="Content Placeholder 5"/>
          <p:cNvPicPr>
            <a:picLocks noGrp="1" noChangeAspect="1"/>
          </p:cNvPicPr>
          <p:nvPr>
            <p:ph idx="1"/>
          </p:nvPr>
        </p:nvPicPr>
        <p:blipFill>
          <a:blip r:embed="rId2"/>
          <a:stretch>
            <a:fillRect/>
          </a:stretch>
        </p:blipFill>
        <p:spPr>
          <a:xfrm>
            <a:off x="838200" y="1547446"/>
            <a:ext cx="10470584" cy="3107032"/>
          </a:xfrm>
          <a:prstGeom prst="rect">
            <a:avLst/>
          </a:prstGeom>
        </p:spPr>
      </p:pic>
    </p:spTree>
    <p:extLst>
      <p:ext uri="{BB962C8B-B14F-4D97-AF65-F5344CB8AC3E}">
        <p14:creationId xmlns:p14="http://schemas.microsoft.com/office/powerpoint/2010/main" val="3591404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Services</a:t>
            </a:r>
          </a:p>
        </p:txBody>
      </p:sp>
      <p:sp>
        <p:nvSpPr>
          <p:cNvPr id="3" name="Content Placeholder 2"/>
          <p:cNvSpPr>
            <a:spLocks noGrp="1"/>
          </p:cNvSpPr>
          <p:nvPr>
            <p:ph idx="1"/>
          </p:nvPr>
        </p:nvSpPr>
        <p:spPr/>
        <p:txBody>
          <a:bodyPr/>
          <a:lstStyle/>
          <a:p>
            <a:r>
              <a:rPr lang="en-IN" dirty="0"/>
              <a:t>Service that is a reusable API or substitutable objects, which can be shared across our applications. </a:t>
            </a:r>
          </a:p>
          <a:p>
            <a:r>
              <a:rPr lang="en-IN" dirty="0"/>
              <a:t>A service in AngularJS can be implemented as a </a:t>
            </a:r>
          </a:p>
          <a:p>
            <a:pPr lvl="1"/>
            <a:r>
              <a:rPr lang="en-IN" dirty="0"/>
              <a:t>factory</a:t>
            </a:r>
          </a:p>
          <a:p>
            <a:pPr lvl="1"/>
            <a:r>
              <a:rPr lang="en-IN" dirty="0"/>
              <a:t>service </a:t>
            </a:r>
          </a:p>
          <a:p>
            <a:pPr lvl="1"/>
            <a:r>
              <a:rPr lang="en-IN" dirty="0"/>
              <a:t>provider</a:t>
            </a:r>
          </a:p>
        </p:txBody>
      </p:sp>
    </p:spTree>
    <p:extLst>
      <p:ext uri="{BB962C8B-B14F-4D97-AF65-F5344CB8AC3E}">
        <p14:creationId xmlns:p14="http://schemas.microsoft.com/office/powerpoint/2010/main" val="3747375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Service types</a:t>
            </a:r>
          </a:p>
        </p:txBody>
      </p:sp>
      <p:sp>
        <p:nvSpPr>
          <p:cNvPr id="3" name="Content Placeholder 2"/>
          <p:cNvSpPr>
            <a:spLocks noGrp="1"/>
          </p:cNvSpPr>
          <p:nvPr>
            <p:ph idx="1"/>
          </p:nvPr>
        </p:nvSpPr>
        <p:spPr/>
        <p:txBody>
          <a:bodyPr/>
          <a:lstStyle/>
          <a:p>
            <a:r>
              <a:rPr lang="en-IN" dirty="0"/>
              <a:t>Build-in</a:t>
            </a:r>
          </a:p>
          <a:p>
            <a:r>
              <a:rPr lang="en-IN" dirty="0"/>
              <a:t>Custom</a:t>
            </a:r>
          </a:p>
        </p:txBody>
      </p:sp>
    </p:spTree>
    <p:extLst>
      <p:ext uri="{BB962C8B-B14F-4D97-AF65-F5344CB8AC3E}">
        <p14:creationId xmlns:p14="http://schemas.microsoft.com/office/powerpoint/2010/main" val="2840547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Common built-In Services</a:t>
            </a:r>
          </a:p>
        </p:txBody>
      </p:sp>
      <p:sp>
        <p:nvSpPr>
          <p:cNvPr id="3" name="Content Placeholder 2"/>
          <p:cNvSpPr>
            <a:spLocks noGrp="1"/>
          </p:cNvSpPr>
          <p:nvPr>
            <p:ph idx="1"/>
          </p:nvPr>
        </p:nvSpPr>
        <p:spPr>
          <a:xfrm>
            <a:off x="838200" y="1825625"/>
            <a:ext cx="10515600" cy="2633833"/>
          </a:xfrm>
        </p:spPr>
        <p:txBody>
          <a:bodyPr>
            <a:normAutofit fontScale="92500" lnSpcReduction="10000"/>
          </a:bodyPr>
          <a:lstStyle/>
          <a:p>
            <a:r>
              <a:rPr lang="en-IN" dirty="0"/>
              <a:t>$window</a:t>
            </a:r>
          </a:p>
          <a:p>
            <a:r>
              <a:rPr lang="en-IN" dirty="0"/>
              <a:t>$log</a:t>
            </a:r>
          </a:p>
          <a:p>
            <a:r>
              <a:rPr lang="en-IN" dirty="0"/>
              <a:t>$http</a:t>
            </a:r>
          </a:p>
          <a:p>
            <a:r>
              <a:rPr lang="en-IN" dirty="0"/>
              <a:t>$location</a:t>
            </a:r>
          </a:p>
          <a:p>
            <a:r>
              <a:rPr lang="en-IN" dirty="0"/>
              <a:t>$timeout</a:t>
            </a:r>
          </a:p>
          <a:p>
            <a:r>
              <a:rPr lang="en-IN" dirty="0"/>
              <a:t>$interval</a:t>
            </a:r>
          </a:p>
          <a:p>
            <a:endParaRPr lang="en-IN" dirty="0"/>
          </a:p>
        </p:txBody>
      </p:sp>
      <p:sp>
        <p:nvSpPr>
          <p:cNvPr id="4" name="Rectangle 3"/>
          <p:cNvSpPr/>
          <p:nvPr/>
        </p:nvSpPr>
        <p:spPr>
          <a:xfrm>
            <a:off x="838200" y="4587297"/>
            <a:ext cx="10515600" cy="1661993"/>
          </a:xfrm>
          <a:prstGeom prst="rect">
            <a:avLst/>
          </a:prstGeom>
        </p:spPr>
        <p:txBody>
          <a:bodyPr wrap="square">
            <a:spAutoFit/>
          </a:bodyPr>
          <a:lstStyle/>
          <a:p>
            <a:r>
              <a:rPr lang="en-IN" b="1" u="sng" dirty="0">
                <a:solidFill>
                  <a:srgbClr val="FF0000"/>
                </a:solidFill>
                <a:effectLst>
                  <a:outerShdw blurRad="38100" dist="38100" dir="2700000" algn="tl">
                    <a:srgbClr val="000000">
                      <a:alpha val="43137"/>
                    </a:srgbClr>
                  </a:outerShdw>
                </a:effectLst>
                <a:latin typeface="MinionPro-Regular"/>
              </a:rPr>
              <a:t>Points to remember: </a:t>
            </a:r>
          </a:p>
          <a:p>
            <a:endParaRPr lang="en-IN" b="1" dirty="0">
              <a:solidFill>
                <a:srgbClr val="FF0000"/>
              </a:solidFill>
              <a:effectLst>
                <a:outerShdw blurRad="38100" dist="38100" dir="2700000" algn="tl">
                  <a:srgbClr val="000000">
                    <a:alpha val="43137"/>
                  </a:srgbClr>
                </a:outerShdw>
              </a:effectLst>
              <a:latin typeface="MinionPro-Regular"/>
            </a:endParaRPr>
          </a:p>
          <a:p>
            <a:pPr marL="285750" indent="-285750">
              <a:buFont typeface="Arial" panose="020B0604020202020204" pitchFamily="34" charset="0"/>
              <a:buChar char="•"/>
            </a:pPr>
            <a:r>
              <a:rPr lang="en-IN" dirty="0">
                <a:latin typeface="MinionPro-Regular"/>
              </a:rPr>
              <a:t>AngularJS prefixes all the services that are provided by the AngularJS library with the $ sign.</a:t>
            </a:r>
          </a:p>
          <a:p>
            <a:pPr marL="285750" indent="-285750">
              <a:buFont typeface="Arial" panose="020B0604020202020204" pitchFamily="34" charset="0"/>
              <a:buChar char="•"/>
            </a:pPr>
            <a:endParaRPr lang="en-IN" sz="1000" dirty="0">
              <a:latin typeface="MinionPro-Regular"/>
            </a:endParaRPr>
          </a:p>
          <a:p>
            <a:pPr marL="285750" indent="-285750">
              <a:buFont typeface="Arial" panose="020B0604020202020204" pitchFamily="34" charset="0"/>
              <a:buChar char="•"/>
            </a:pPr>
            <a:r>
              <a:rPr lang="en-IN" dirty="0">
                <a:latin typeface="MinionPro-Regular"/>
              </a:rPr>
              <a:t>when you create your own services, do not prefix them with a </a:t>
            </a:r>
            <a:r>
              <a:rPr lang="en-IN" dirty="0">
                <a:latin typeface="UbuntuMono-Regular"/>
              </a:rPr>
              <a:t>$ </a:t>
            </a:r>
            <a:r>
              <a:rPr lang="en-IN" dirty="0">
                <a:latin typeface="MinionPro-Regular"/>
              </a:rPr>
              <a:t>sign. It will just end up confusing you and your team at some point in time</a:t>
            </a:r>
            <a:endParaRPr lang="en-IN" dirty="0"/>
          </a:p>
        </p:txBody>
      </p:sp>
    </p:spTree>
    <p:extLst>
      <p:ext uri="{BB962C8B-B14F-4D97-AF65-F5344CB8AC3E}">
        <p14:creationId xmlns:p14="http://schemas.microsoft.com/office/powerpoint/2010/main" val="687781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Injecting service</a:t>
            </a:r>
          </a:p>
        </p:txBody>
      </p:sp>
      <p:pic>
        <p:nvPicPr>
          <p:cNvPr id="4" name="Content Placeholder 3"/>
          <p:cNvPicPr>
            <a:picLocks noGrp="1" noChangeAspect="1"/>
          </p:cNvPicPr>
          <p:nvPr>
            <p:ph idx="1"/>
          </p:nvPr>
        </p:nvPicPr>
        <p:blipFill>
          <a:blip r:embed="rId2"/>
          <a:stretch>
            <a:fillRect/>
          </a:stretch>
        </p:blipFill>
        <p:spPr>
          <a:xfrm>
            <a:off x="838200" y="1533640"/>
            <a:ext cx="8545374" cy="1752897"/>
          </a:xfrm>
          <a:prstGeom prst="rect">
            <a:avLst/>
          </a:prstGeom>
        </p:spPr>
      </p:pic>
      <p:sp>
        <p:nvSpPr>
          <p:cNvPr id="6" name="Rectangle 5"/>
          <p:cNvSpPr/>
          <p:nvPr/>
        </p:nvSpPr>
        <p:spPr>
          <a:xfrm>
            <a:off x="838200" y="3582597"/>
            <a:ext cx="2108269" cy="369332"/>
          </a:xfrm>
          <a:prstGeom prst="rect">
            <a:avLst/>
          </a:prstGeom>
        </p:spPr>
        <p:txBody>
          <a:bodyPr wrap="none">
            <a:spAutoFit/>
          </a:bodyPr>
          <a:lstStyle/>
          <a:p>
            <a:r>
              <a:rPr lang="en-IN" b="1" dirty="0">
                <a:latin typeface="MyriadPro-SemiboldCond"/>
              </a:rPr>
              <a:t>Order of Injection</a:t>
            </a:r>
            <a:endParaRPr lang="en-IN" b="1" dirty="0"/>
          </a:p>
        </p:txBody>
      </p:sp>
      <p:pic>
        <p:nvPicPr>
          <p:cNvPr id="7" name="Picture 6"/>
          <p:cNvPicPr>
            <a:picLocks noChangeAspect="1"/>
          </p:cNvPicPr>
          <p:nvPr/>
        </p:nvPicPr>
        <p:blipFill>
          <a:blip r:embed="rId3"/>
          <a:stretch>
            <a:fillRect/>
          </a:stretch>
        </p:blipFill>
        <p:spPr>
          <a:xfrm>
            <a:off x="838200" y="4097908"/>
            <a:ext cx="5795261" cy="853919"/>
          </a:xfrm>
          <a:prstGeom prst="rect">
            <a:avLst/>
          </a:prstGeom>
        </p:spPr>
      </p:pic>
    </p:spTree>
    <p:extLst>
      <p:ext uri="{BB962C8B-B14F-4D97-AF65-F5344CB8AC3E}">
        <p14:creationId xmlns:p14="http://schemas.microsoft.com/office/powerpoint/2010/main" val="1858662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p:cNvPicPr>
            <a:picLocks noGrp="1" noChangeAspect="1"/>
          </p:cNvPicPr>
          <p:nvPr>
            <p:ph idx="1"/>
          </p:nvPr>
        </p:nvPicPr>
        <p:blipFill>
          <a:blip r:embed="rId2"/>
          <a:stretch>
            <a:fillRect/>
          </a:stretch>
        </p:blipFill>
        <p:spPr>
          <a:xfrm>
            <a:off x="442872" y="307731"/>
            <a:ext cx="5210252" cy="3997637"/>
          </a:xfrm>
          <a:prstGeom prst="rect">
            <a:avLst/>
          </a:prstGeom>
        </p:spPr>
      </p:pic>
      <p:pic>
        <p:nvPicPr>
          <p:cNvPr id="1026" name="Picture 2" descr="C:\Users\SANOSH~1\AppData\Local\Temp\SNAGHTML569f6e76.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416043" y="956928"/>
            <a:ext cx="5455917" cy="26992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dirty="0">
                <a:solidFill>
                  <a:schemeClr val="bg1"/>
                </a:solidFill>
                <a:effectLst>
                  <a:outerShdw blurRad="38100" dist="38100" dir="2700000" algn="tl">
                    <a:srgbClr val="000000">
                      <a:alpha val="43137"/>
                    </a:srgbClr>
                  </a:outerShdw>
                </a:effectLst>
              </a:rPr>
              <a:t>Creating Our Own Service</a:t>
            </a:r>
          </a:p>
        </p:txBody>
      </p:sp>
    </p:spTree>
    <p:extLst>
      <p:ext uri="{BB962C8B-B14F-4D97-AF65-F5344CB8AC3E}">
        <p14:creationId xmlns:p14="http://schemas.microsoft.com/office/powerpoint/2010/main" val="1324548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Creating your own service</a:t>
            </a:r>
          </a:p>
        </p:txBody>
      </p:sp>
      <p:pic>
        <p:nvPicPr>
          <p:cNvPr id="4" name="Content Placeholder 3"/>
          <p:cNvPicPr>
            <a:picLocks noGrp="1" noChangeAspect="1"/>
          </p:cNvPicPr>
          <p:nvPr>
            <p:ph idx="1"/>
          </p:nvPr>
        </p:nvPicPr>
        <p:blipFill>
          <a:blip r:embed="rId2"/>
          <a:stretch>
            <a:fillRect/>
          </a:stretch>
        </p:blipFill>
        <p:spPr>
          <a:xfrm>
            <a:off x="1003756" y="1690689"/>
            <a:ext cx="10184488" cy="4621210"/>
          </a:xfrm>
          <a:prstGeom prst="rect">
            <a:avLst/>
          </a:prstGeom>
        </p:spPr>
      </p:pic>
    </p:spTree>
    <p:extLst>
      <p:ext uri="{BB962C8B-B14F-4D97-AF65-F5344CB8AC3E}">
        <p14:creationId xmlns:p14="http://schemas.microsoft.com/office/powerpoint/2010/main" val="1373966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Data with $http</a:t>
            </a:r>
          </a:p>
        </p:txBody>
      </p:sp>
      <p:sp>
        <p:nvSpPr>
          <p:cNvPr id="3" name="Content Placeholder 2"/>
          <p:cNvSpPr>
            <a:spLocks noGrp="1"/>
          </p:cNvSpPr>
          <p:nvPr>
            <p:ph idx="1"/>
          </p:nvPr>
        </p:nvSpPr>
        <p:spPr/>
        <p:txBody>
          <a:bodyPr/>
          <a:lstStyle/>
          <a:p>
            <a:r>
              <a:rPr lang="en-IN" dirty="0"/>
              <a:t>Similar to request to the server from AJAX applications (using </a:t>
            </a:r>
            <a:r>
              <a:rPr lang="en-IN" dirty="0" err="1"/>
              <a:t>XMLHttpRequests</a:t>
            </a:r>
            <a:r>
              <a:rPr lang="en-IN" dirty="0"/>
              <a:t>)</a:t>
            </a:r>
          </a:p>
          <a:p>
            <a:pPr lvl="1"/>
            <a:r>
              <a:rPr lang="en-IN" dirty="0"/>
              <a:t>Makes request</a:t>
            </a:r>
          </a:p>
          <a:p>
            <a:pPr lvl="1"/>
            <a:r>
              <a:rPr lang="en-IN" dirty="0"/>
              <a:t>reads response</a:t>
            </a:r>
          </a:p>
          <a:p>
            <a:pPr lvl="1"/>
            <a:r>
              <a:rPr lang="en-IN" dirty="0"/>
              <a:t>checks the error codes</a:t>
            </a:r>
          </a:p>
          <a:p>
            <a:pPr lvl="1"/>
            <a:r>
              <a:rPr lang="en-IN" dirty="0"/>
              <a:t>processes the server response</a:t>
            </a:r>
          </a:p>
          <a:p>
            <a:r>
              <a:rPr lang="en-IN" dirty="0"/>
              <a:t>Traditional </a:t>
            </a:r>
          </a:p>
          <a:p>
            <a:pPr lvl="1"/>
            <a:r>
              <a:rPr lang="en-IN" b="1" dirty="0" err="1"/>
              <a:t>var</a:t>
            </a:r>
            <a:r>
              <a:rPr lang="en-IN" b="1" dirty="0"/>
              <a:t> </a:t>
            </a:r>
            <a:r>
              <a:rPr lang="en-IN" dirty="0" err="1"/>
              <a:t>xmlhttp</a:t>
            </a:r>
            <a:r>
              <a:rPr lang="en-IN" dirty="0"/>
              <a:t> = </a:t>
            </a:r>
            <a:r>
              <a:rPr lang="en-IN" b="1" dirty="0"/>
              <a:t>new </a:t>
            </a:r>
            <a:r>
              <a:rPr lang="en-IN" dirty="0" err="1"/>
              <a:t>XMLHttpRequest</a:t>
            </a:r>
            <a:r>
              <a:rPr lang="en-IN" dirty="0"/>
              <a:t>();</a:t>
            </a:r>
          </a:p>
          <a:p>
            <a:pPr lvl="1"/>
            <a:r>
              <a:rPr lang="en-IN" dirty="0" err="1"/>
              <a:t>xmlhttp.open</a:t>
            </a:r>
            <a:r>
              <a:rPr lang="en-IN" dirty="0"/>
              <a:t>("GET", "http://myserver/api", </a:t>
            </a:r>
            <a:r>
              <a:rPr lang="en-IN" b="1" dirty="0"/>
              <a:t>true</a:t>
            </a:r>
            <a:r>
              <a:rPr lang="en-IN" dirty="0"/>
              <a:t>);</a:t>
            </a:r>
          </a:p>
        </p:txBody>
      </p:sp>
    </p:spTree>
    <p:extLst>
      <p:ext uri="{BB962C8B-B14F-4D97-AF65-F5344CB8AC3E}">
        <p14:creationId xmlns:p14="http://schemas.microsoft.com/office/powerpoint/2010/main" val="2261322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1561513" y="3713871"/>
            <a:ext cx="3213295" cy="154744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lumMod val="65000"/>
                    <a:lumOff val="35000"/>
                  </a:schemeClr>
                </a:solidFill>
              </a:rPr>
              <a:t>Few test cases:</a:t>
            </a:r>
          </a:p>
          <a:p>
            <a:pPr lvl="1"/>
            <a:r>
              <a:rPr lang="en-IN" sz="2000" dirty="0">
                <a:solidFill>
                  <a:schemeClr val="tx1">
                    <a:lumMod val="65000"/>
                    <a:lumOff val="35000"/>
                  </a:schemeClr>
                </a:solidFill>
              </a:rPr>
              <a:t>Input: 1, 	output: 1</a:t>
            </a:r>
          </a:p>
          <a:p>
            <a:pPr lvl="1"/>
            <a:r>
              <a:rPr lang="en-IN" sz="2000" dirty="0">
                <a:solidFill>
                  <a:schemeClr val="tx1">
                    <a:lumMod val="65000"/>
                    <a:lumOff val="35000"/>
                  </a:schemeClr>
                </a:solidFill>
              </a:rPr>
              <a:t>Input:10,  	output: A</a:t>
            </a:r>
          </a:p>
          <a:p>
            <a:pPr lvl="1"/>
            <a:r>
              <a:rPr lang="en-IN" sz="2000" dirty="0">
                <a:solidFill>
                  <a:schemeClr val="tx1">
                    <a:lumMod val="65000"/>
                    <a:lumOff val="35000"/>
                  </a:schemeClr>
                </a:solidFill>
              </a:rPr>
              <a:t>Input:15, 	output: F</a:t>
            </a:r>
          </a:p>
          <a:p>
            <a:pPr algn="ctr"/>
            <a:endParaRPr lang="en-IN" dirty="0"/>
          </a:p>
        </p:txBody>
      </p:sp>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5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a:xfrm>
            <a:off x="838200" y="1825625"/>
            <a:ext cx="10515600" cy="1424012"/>
          </a:xfrm>
        </p:spPr>
        <p:txBody>
          <a:bodyPr/>
          <a:lstStyle/>
          <a:p>
            <a:r>
              <a:rPr lang="en-IN" dirty="0"/>
              <a:t>Write a Angular Application </a:t>
            </a:r>
          </a:p>
          <a:p>
            <a:pPr lvl="1"/>
            <a:r>
              <a:rPr lang="en-IN" dirty="0"/>
              <a:t>Add a service, this will take a decimal number as input and print the hexadecimal value of that number.</a:t>
            </a:r>
          </a:p>
          <a:p>
            <a:pPr lvl="1"/>
            <a:endParaRPr lang="en-IN" dirty="0"/>
          </a:p>
        </p:txBody>
      </p:sp>
    </p:spTree>
    <p:extLst>
      <p:ext uri="{BB962C8B-B14F-4D97-AF65-F5344CB8AC3E}">
        <p14:creationId xmlns:p14="http://schemas.microsoft.com/office/powerpoint/2010/main" val="250590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Application </a:t>
            </a:r>
            <a:r>
              <a:rPr lang="en-IN" b="1" dirty="0">
                <a:effectLst>
                  <a:outerShdw blurRad="38100" dist="38100" dir="2700000" algn="tl">
                    <a:srgbClr val="000000">
                      <a:alpha val="43137"/>
                    </a:srgbClr>
                  </a:outerShdw>
                </a:effectLst>
              </a:rPr>
              <a:t>ng-app</a:t>
            </a:r>
          </a:p>
        </p:txBody>
      </p:sp>
      <p:pic>
        <p:nvPicPr>
          <p:cNvPr id="4" name="Content Placeholder 3"/>
          <p:cNvPicPr>
            <a:picLocks noGrp="1" noChangeAspect="1"/>
          </p:cNvPicPr>
          <p:nvPr>
            <p:ph idx="1"/>
          </p:nvPr>
        </p:nvPicPr>
        <p:blipFill rotWithShape="1">
          <a:blip r:embed="rId2"/>
          <a:srcRect l="1360" t="1041"/>
          <a:stretch/>
        </p:blipFill>
        <p:spPr>
          <a:xfrm>
            <a:off x="838200" y="1690688"/>
            <a:ext cx="11057961" cy="2529620"/>
          </a:xfrm>
          <a:prstGeom prst="rect">
            <a:avLst/>
          </a:prstGeom>
        </p:spPr>
      </p:pic>
    </p:spTree>
    <p:extLst>
      <p:ext uri="{BB962C8B-B14F-4D97-AF65-F5344CB8AC3E}">
        <p14:creationId xmlns:p14="http://schemas.microsoft.com/office/powerpoint/2010/main" val="1871148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$http with REST APIs</a:t>
            </a:r>
          </a:p>
        </p:txBody>
      </p:sp>
      <p:sp>
        <p:nvSpPr>
          <p:cNvPr id="3" name="Content Placeholder 2"/>
          <p:cNvSpPr>
            <a:spLocks noGrp="1"/>
          </p:cNvSpPr>
          <p:nvPr>
            <p:ph idx="1"/>
          </p:nvPr>
        </p:nvSpPr>
        <p:spPr/>
        <p:txBody>
          <a:bodyPr/>
          <a:lstStyle/>
          <a:p>
            <a:r>
              <a:rPr lang="en-IN" dirty="0"/>
              <a:t>GET</a:t>
            </a:r>
          </a:p>
          <a:p>
            <a:r>
              <a:rPr lang="en-IN" dirty="0"/>
              <a:t>HEAD</a:t>
            </a:r>
          </a:p>
          <a:p>
            <a:r>
              <a:rPr lang="en-IN" dirty="0"/>
              <a:t>POST</a:t>
            </a:r>
          </a:p>
          <a:p>
            <a:r>
              <a:rPr lang="en-IN" dirty="0"/>
              <a:t>DELETE</a:t>
            </a:r>
          </a:p>
          <a:p>
            <a:r>
              <a:rPr lang="en-IN" dirty="0"/>
              <a:t>PUT</a:t>
            </a:r>
          </a:p>
          <a:p>
            <a:r>
              <a:rPr lang="en-IN" dirty="0"/>
              <a:t>JSONP</a:t>
            </a:r>
          </a:p>
        </p:txBody>
      </p:sp>
    </p:spTree>
    <p:extLst>
      <p:ext uri="{BB962C8B-B14F-4D97-AF65-F5344CB8AC3E}">
        <p14:creationId xmlns:p14="http://schemas.microsoft.com/office/powerpoint/2010/main" val="1823914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GET request</a:t>
            </a:r>
          </a:p>
        </p:txBody>
      </p:sp>
      <p:pic>
        <p:nvPicPr>
          <p:cNvPr id="4" name="Content Placeholder 3"/>
          <p:cNvPicPr>
            <a:picLocks noGrp="1" noChangeAspect="1"/>
          </p:cNvPicPr>
          <p:nvPr>
            <p:ph idx="1"/>
          </p:nvPr>
        </p:nvPicPr>
        <p:blipFill>
          <a:blip r:embed="rId2"/>
          <a:stretch>
            <a:fillRect/>
          </a:stretch>
        </p:blipFill>
        <p:spPr>
          <a:xfrm>
            <a:off x="838199" y="1505242"/>
            <a:ext cx="10999229" cy="4276579"/>
          </a:xfrm>
          <a:prstGeom prst="rect">
            <a:avLst/>
          </a:prstGeom>
        </p:spPr>
      </p:pic>
    </p:spTree>
    <p:extLst>
      <p:ext uri="{BB962C8B-B14F-4D97-AF65-F5344CB8AC3E}">
        <p14:creationId xmlns:p14="http://schemas.microsoft.com/office/powerpoint/2010/main" val="4130124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6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p:txBody>
          <a:bodyPr/>
          <a:lstStyle/>
          <a:p>
            <a:r>
              <a:rPr lang="en-IN" dirty="0"/>
              <a:t>Write a Angular Application </a:t>
            </a:r>
          </a:p>
          <a:p>
            <a:pPr lvl="1"/>
            <a:r>
              <a:rPr lang="en-IN" dirty="0"/>
              <a:t>Which consumes restful web-service with GET, POST, DELETE</a:t>
            </a:r>
          </a:p>
          <a:p>
            <a:pPr marL="457200" lvl="1" indent="0">
              <a:buNone/>
            </a:pPr>
            <a:r>
              <a:rPr lang="en-IN" sz="2000" dirty="0"/>
              <a:t>(you can write a web-service or see some examples with node.js to create demo restful web-service)</a:t>
            </a:r>
            <a:endParaRPr lang="en-IN" dirty="0"/>
          </a:p>
          <a:p>
            <a:pPr lvl="1"/>
            <a:endParaRPr lang="en-IN" dirty="0"/>
          </a:p>
        </p:txBody>
      </p:sp>
    </p:spTree>
    <p:extLst>
      <p:ext uri="{BB962C8B-B14F-4D97-AF65-F5344CB8AC3E}">
        <p14:creationId xmlns:p14="http://schemas.microsoft.com/office/powerpoint/2010/main" val="3349796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Unit Testing</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2396"/>
          <a:stretch/>
        </p:blipFill>
        <p:spPr>
          <a:xfrm rot="353096">
            <a:off x="584981" y="2408140"/>
            <a:ext cx="10375834" cy="1910641"/>
          </a:xfrm>
          <a:prstGeom prst="roundRect">
            <a:avLst>
              <a:gd name="adj" fmla="val 20348"/>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800193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Filters</a:t>
            </a:r>
          </a:p>
        </p:txBody>
      </p:sp>
      <p:sp>
        <p:nvSpPr>
          <p:cNvPr id="3" name="Content Placeholder 2"/>
          <p:cNvSpPr>
            <a:spLocks noGrp="1"/>
          </p:cNvSpPr>
          <p:nvPr>
            <p:ph idx="1"/>
          </p:nvPr>
        </p:nvSpPr>
        <p:spPr/>
        <p:txBody>
          <a:bodyPr/>
          <a:lstStyle/>
          <a:p>
            <a:r>
              <a:rPr lang="en-IN" dirty="0"/>
              <a:t>Process data and format values to present</a:t>
            </a:r>
          </a:p>
          <a:p>
            <a:r>
              <a:rPr lang="en-IN" dirty="0"/>
              <a:t>Applied on expressions in HTML</a:t>
            </a:r>
          </a:p>
          <a:p>
            <a:r>
              <a:rPr lang="en-IN" dirty="0"/>
              <a:t>Applied directly on data in our controllers and services</a:t>
            </a:r>
          </a:p>
          <a:p>
            <a:r>
              <a:rPr lang="en-IN" dirty="0"/>
              <a:t>Examples:</a:t>
            </a:r>
          </a:p>
          <a:p>
            <a:pPr lvl="1"/>
            <a:r>
              <a:rPr lang="en-IN" dirty="0"/>
              <a:t>Format timestamp to readable date string</a:t>
            </a:r>
          </a:p>
          <a:p>
            <a:pPr lvl="1"/>
            <a:r>
              <a:rPr lang="en-IN" dirty="0"/>
              <a:t>Add currency symbol on a number</a:t>
            </a:r>
          </a:p>
        </p:txBody>
      </p:sp>
    </p:spTree>
    <p:extLst>
      <p:ext uri="{BB962C8B-B14F-4D97-AF65-F5344CB8AC3E}">
        <p14:creationId xmlns:p14="http://schemas.microsoft.com/office/powerpoint/2010/main" val="760608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42411" y="686140"/>
            <a:ext cx="7940740" cy="5512089"/>
          </a:xfrm>
          <a:prstGeom prst="rect">
            <a:avLst/>
          </a:prstGeom>
        </p:spPr>
      </p:pic>
    </p:spTree>
    <p:extLst>
      <p:ext uri="{BB962C8B-B14F-4D97-AF65-F5344CB8AC3E}">
        <p14:creationId xmlns:p14="http://schemas.microsoft.com/office/powerpoint/2010/main" val="2220462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7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p:txBody>
          <a:bodyPr/>
          <a:lstStyle/>
          <a:p>
            <a:r>
              <a:rPr lang="en-IN" dirty="0"/>
              <a:t>Write a Angular Application </a:t>
            </a:r>
          </a:p>
          <a:p>
            <a:pPr lvl="1"/>
            <a:r>
              <a:rPr lang="en-IN" dirty="0"/>
              <a:t>Use in-built filters and produce the below output</a:t>
            </a:r>
          </a:p>
          <a:p>
            <a:pPr marL="457200" lvl="1" indent="0">
              <a:buNone/>
            </a:pPr>
            <a:r>
              <a:rPr lang="en-IN" sz="2000" dirty="0"/>
              <a:t>(you can write a web-service or see some examples with node.js to create demo restful web-service)</a:t>
            </a:r>
            <a:endParaRPr lang="en-IN" dirty="0"/>
          </a:p>
          <a:p>
            <a:pPr lvl="1"/>
            <a:endParaRPr lang="en-IN" dirty="0"/>
          </a:p>
        </p:txBody>
      </p:sp>
      <p:pic>
        <p:nvPicPr>
          <p:cNvPr id="3" name="Picture 2"/>
          <p:cNvPicPr>
            <a:picLocks noChangeAspect="1"/>
          </p:cNvPicPr>
          <p:nvPr/>
        </p:nvPicPr>
        <p:blipFill>
          <a:blip r:embed="rId3"/>
          <a:stretch>
            <a:fillRect/>
          </a:stretch>
        </p:blipFill>
        <p:spPr>
          <a:xfrm>
            <a:off x="1284756" y="3374333"/>
            <a:ext cx="6911568" cy="2802629"/>
          </a:xfrm>
          <a:prstGeom prst="rect">
            <a:avLst/>
          </a:prstGeom>
        </p:spPr>
      </p:pic>
    </p:spTree>
    <p:extLst>
      <p:ext uri="{BB962C8B-B14F-4D97-AF65-F5344CB8AC3E}">
        <p14:creationId xmlns:p14="http://schemas.microsoft.com/office/powerpoint/2010/main" val="1527120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8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p:txBody>
          <a:bodyPr/>
          <a:lstStyle/>
          <a:p>
            <a:r>
              <a:rPr lang="en-IN" dirty="0"/>
              <a:t>Write a Angular Application and use below built-in filters</a:t>
            </a:r>
          </a:p>
          <a:p>
            <a:pPr lvl="1"/>
            <a:r>
              <a:rPr lang="en-IN" dirty="0" err="1"/>
              <a:t>orderBy</a:t>
            </a:r>
            <a:endParaRPr lang="en-IN" dirty="0"/>
          </a:p>
          <a:p>
            <a:pPr lvl="1"/>
            <a:r>
              <a:rPr lang="en-IN" dirty="0"/>
              <a:t>filter </a:t>
            </a:r>
          </a:p>
          <a:p>
            <a:pPr lvl="1"/>
            <a:r>
              <a:rPr lang="en-IN" dirty="0" err="1"/>
              <a:t>json</a:t>
            </a:r>
            <a:endParaRPr lang="en-IN" dirty="0"/>
          </a:p>
          <a:p>
            <a:pPr lvl="1"/>
            <a:r>
              <a:rPr lang="en-IN" dirty="0" err="1"/>
              <a:t>limitTo</a:t>
            </a:r>
            <a:endParaRPr lang="en-IN" dirty="0"/>
          </a:p>
          <a:p>
            <a:pPr lvl="1"/>
            <a:endParaRPr lang="en-IN" dirty="0"/>
          </a:p>
        </p:txBody>
      </p:sp>
    </p:spTree>
    <p:extLst>
      <p:ext uri="{BB962C8B-B14F-4D97-AF65-F5344CB8AC3E}">
        <p14:creationId xmlns:p14="http://schemas.microsoft.com/office/powerpoint/2010/main" val="3168992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Custom Filters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22396"/>
          <a:stretch/>
        </p:blipFill>
        <p:spPr>
          <a:xfrm rot="353096">
            <a:off x="631137" y="2454026"/>
            <a:ext cx="10161498" cy="1871188"/>
          </a:xfrm>
          <a:prstGeom prst="roundRect">
            <a:avLst>
              <a:gd name="adj" fmla="val 20348"/>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623447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8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p:txBody>
          <a:bodyPr/>
          <a:lstStyle/>
          <a:p>
            <a:r>
              <a:rPr lang="en-IN" dirty="0"/>
              <a:t>Write a custom filter which accepts a string value and prints every alternate character in lower case preceding to a upper case character.</a:t>
            </a:r>
          </a:p>
          <a:p>
            <a:pPr lvl="1"/>
            <a:endParaRPr lang="en-IN" dirty="0"/>
          </a:p>
        </p:txBody>
      </p:sp>
      <p:sp>
        <p:nvSpPr>
          <p:cNvPr id="3" name="Rectangle: Rounded Corners 2"/>
          <p:cNvSpPr/>
          <p:nvPr/>
        </p:nvSpPr>
        <p:spPr>
          <a:xfrm>
            <a:off x="1125416" y="3691805"/>
            <a:ext cx="5655212" cy="110527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chemeClr val="tx1">
                    <a:lumMod val="65000"/>
                    <a:lumOff val="35000"/>
                  </a:schemeClr>
                </a:solidFill>
              </a:rPr>
              <a:t>Test cases:</a:t>
            </a:r>
          </a:p>
          <a:p>
            <a:pPr algn="ctr"/>
            <a:r>
              <a:rPr lang="en-IN" sz="2000" dirty="0">
                <a:solidFill>
                  <a:schemeClr val="tx1">
                    <a:lumMod val="65000"/>
                    <a:lumOff val="35000"/>
                  </a:schemeClr>
                </a:solidFill>
              </a:rPr>
              <a:t>Input: AngularJS		</a:t>
            </a:r>
            <a:r>
              <a:rPr lang="en-IN" sz="2000" dirty="0" err="1">
                <a:solidFill>
                  <a:schemeClr val="tx1">
                    <a:lumMod val="65000"/>
                    <a:lumOff val="35000"/>
                  </a:schemeClr>
                </a:solidFill>
              </a:rPr>
              <a:t>output:AnGuLaRjS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5234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1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8138" y="189181"/>
            <a:ext cx="1274373" cy="1501507"/>
          </a:xfrm>
          <a:prstGeom prst="rect">
            <a:avLst/>
          </a:prstGeom>
        </p:spPr>
      </p:pic>
      <p:sp>
        <p:nvSpPr>
          <p:cNvPr id="7" name="Content Placeholder 6"/>
          <p:cNvSpPr>
            <a:spLocks noGrp="1"/>
          </p:cNvSpPr>
          <p:nvPr>
            <p:ph idx="1"/>
          </p:nvPr>
        </p:nvSpPr>
        <p:spPr/>
        <p:txBody>
          <a:bodyPr/>
          <a:lstStyle/>
          <a:p>
            <a:r>
              <a:rPr lang="en-IN" dirty="0"/>
              <a:t>Write a Angular Application which prints the value of below expressions:</a:t>
            </a:r>
          </a:p>
          <a:p>
            <a:pPr lvl="1"/>
            <a:r>
              <a:rPr lang="en-IN" dirty="0"/>
              <a:t>5 *5 + 2*2</a:t>
            </a:r>
          </a:p>
          <a:p>
            <a:pPr lvl="1"/>
            <a:r>
              <a:rPr lang="en-IN" dirty="0"/>
              <a:t>10/5*2-100</a:t>
            </a:r>
          </a:p>
        </p:txBody>
      </p:sp>
    </p:spTree>
    <p:extLst>
      <p:ext uri="{BB962C8B-B14F-4D97-AF65-F5344CB8AC3E}">
        <p14:creationId xmlns:p14="http://schemas.microsoft.com/office/powerpoint/2010/main" val="2061621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Filters in controllers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22396"/>
          <a:stretch/>
        </p:blipFill>
        <p:spPr>
          <a:xfrm rot="353096">
            <a:off x="631137" y="2454026"/>
            <a:ext cx="10161498" cy="1871188"/>
          </a:xfrm>
          <a:prstGeom prst="roundRect">
            <a:avLst>
              <a:gd name="adj" fmla="val 20348"/>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312236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Routing with URL - </a:t>
            </a:r>
            <a:r>
              <a:rPr lang="en-IN" dirty="0">
                <a:solidFill>
                  <a:schemeClr val="accent1">
                    <a:lumMod val="50000"/>
                  </a:schemeClr>
                </a:solidFill>
              </a:rPr>
              <a:t>myurl.html</a:t>
            </a:r>
            <a:r>
              <a:rPr lang="en-IN" b="1" dirty="0">
                <a:solidFill>
                  <a:schemeClr val="accent1">
                    <a:lumMod val="50000"/>
                  </a:schemeClr>
                </a:solidFill>
                <a:effectLst>
                  <a:outerShdw blurRad="38100" dist="38100" dir="2700000" algn="tl">
                    <a:srgbClr val="000000">
                      <a:alpha val="43137"/>
                    </a:srgbClr>
                  </a:outerShdw>
                </a:effectLst>
              </a:rPr>
              <a:t>#/home</a:t>
            </a:r>
          </a:p>
        </p:txBody>
      </p:sp>
      <p:sp>
        <p:nvSpPr>
          <p:cNvPr id="3" name="Content Placeholder 2"/>
          <p:cNvSpPr>
            <a:spLocks noGrp="1"/>
          </p:cNvSpPr>
          <p:nvPr>
            <p:ph idx="1"/>
          </p:nvPr>
        </p:nvSpPr>
        <p:spPr/>
        <p:txBody>
          <a:bodyPr/>
          <a:lstStyle/>
          <a:p>
            <a:r>
              <a:rPr lang="en-IN" dirty="0"/>
              <a:t>You need Routing if</a:t>
            </a:r>
          </a:p>
          <a:p>
            <a:pPr lvl="1"/>
            <a:r>
              <a:rPr lang="en-IN" dirty="0"/>
              <a:t>we call </a:t>
            </a:r>
            <a:r>
              <a:rPr lang="en-IN" dirty="0" err="1"/>
              <a:t>hashbang</a:t>
            </a:r>
            <a:r>
              <a:rPr lang="en-IN" dirty="0"/>
              <a:t> URLs, not the standard URL</a:t>
            </a:r>
          </a:p>
          <a:p>
            <a:pPr lvl="1"/>
            <a:r>
              <a:rPr lang="en-IN" dirty="0"/>
              <a:t>You are developing a </a:t>
            </a:r>
            <a:r>
              <a:rPr lang="en-IN" b="1" dirty="0">
                <a:effectLst>
                  <a:outerShdw blurRad="38100" dist="38100" dir="2700000" algn="tl">
                    <a:srgbClr val="000000">
                      <a:alpha val="43137"/>
                    </a:srgbClr>
                  </a:outerShdw>
                </a:effectLst>
              </a:rPr>
              <a:t>single page application</a:t>
            </a:r>
          </a:p>
          <a:p>
            <a:pPr lvl="1"/>
            <a:r>
              <a:rPr lang="en-IN" dirty="0"/>
              <a:t>You have multiple views for a single page (e.g. Home Page, About Us, Contact Us etc.)</a:t>
            </a:r>
          </a:p>
          <a:p>
            <a:pPr lvl="1"/>
            <a:r>
              <a:rPr lang="en-IN" dirty="0"/>
              <a:t>For each request in a single page, you need to load one of the view as presentation logic but you don’t want to refresh the page.</a:t>
            </a:r>
          </a:p>
          <a:p>
            <a:pPr lvl="1"/>
            <a:r>
              <a:rPr lang="en-IN" dirty="0"/>
              <a:t>You don’t need to load the whole page but only the contents of the view</a:t>
            </a:r>
          </a:p>
          <a:p>
            <a:pPr lvl="1"/>
            <a:r>
              <a:rPr lang="en-IN" dirty="0"/>
              <a:t>You need speed response by loading contents faster</a:t>
            </a:r>
          </a:p>
          <a:p>
            <a:endParaRPr lang="en-IN" dirty="0"/>
          </a:p>
        </p:txBody>
      </p:sp>
    </p:spTree>
    <p:extLst>
      <p:ext uri="{BB962C8B-B14F-4D97-AF65-F5344CB8AC3E}">
        <p14:creationId xmlns:p14="http://schemas.microsoft.com/office/powerpoint/2010/main" val="39382286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50000"/>
                  </a:schemeClr>
                </a:solidFill>
              </a:rPr>
              <a:t>Routing: how to code</a:t>
            </a:r>
            <a:endParaRPr lang="en-IN" dirty="0"/>
          </a:p>
        </p:txBody>
      </p:sp>
      <p:sp>
        <p:nvSpPr>
          <p:cNvPr id="3" name="Content Placeholder 2"/>
          <p:cNvSpPr>
            <a:spLocks noGrp="1"/>
          </p:cNvSpPr>
          <p:nvPr>
            <p:ph idx="1"/>
          </p:nvPr>
        </p:nvSpPr>
        <p:spPr/>
        <p:txBody>
          <a:bodyPr>
            <a:normAutofit lnSpcReduction="10000"/>
          </a:bodyPr>
          <a:lstStyle/>
          <a:p>
            <a:r>
              <a:rPr lang="en-IN" dirty="0"/>
              <a:t>Import angular.js and angular-route.js</a:t>
            </a:r>
          </a:p>
          <a:p>
            <a:r>
              <a:rPr lang="en-IN" dirty="0"/>
              <a:t>Use </a:t>
            </a:r>
            <a:r>
              <a:rPr lang="en-IN" dirty="0" err="1"/>
              <a:t>dependancy</a:t>
            </a:r>
            <a:r>
              <a:rPr lang="en-IN" dirty="0"/>
              <a:t> model to </a:t>
            </a:r>
            <a:r>
              <a:rPr lang="en-IN" dirty="0" err="1"/>
              <a:t>ngRoute</a:t>
            </a:r>
            <a:endParaRPr lang="en-IN" dirty="0"/>
          </a:p>
          <a:p>
            <a:pPr marL="457200" lvl="1" indent="0">
              <a:buNone/>
            </a:pPr>
            <a:r>
              <a:rPr lang="en-IN" dirty="0" err="1">
                <a:solidFill>
                  <a:schemeClr val="accent1">
                    <a:lumMod val="75000"/>
                  </a:schemeClr>
                </a:solidFill>
              </a:rPr>
              <a:t>var</a:t>
            </a:r>
            <a:r>
              <a:rPr lang="en-IN" dirty="0">
                <a:solidFill>
                  <a:schemeClr val="accent1">
                    <a:lumMod val="75000"/>
                  </a:schemeClr>
                </a:solidFill>
              </a:rPr>
              <a:t> </a:t>
            </a:r>
            <a:r>
              <a:rPr lang="en-IN" dirty="0" err="1">
                <a:solidFill>
                  <a:schemeClr val="accent1">
                    <a:lumMod val="75000"/>
                  </a:schemeClr>
                </a:solidFill>
              </a:rPr>
              <a:t>myvar</a:t>
            </a:r>
            <a:r>
              <a:rPr lang="en-IN" dirty="0">
                <a:solidFill>
                  <a:schemeClr val="accent1">
                    <a:lumMod val="75000"/>
                  </a:schemeClr>
                </a:solidFill>
              </a:rPr>
              <a:t> = </a:t>
            </a:r>
            <a:r>
              <a:rPr lang="en-IN" dirty="0" err="1">
                <a:solidFill>
                  <a:schemeClr val="accent1">
                    <a:lumMod val="75000"/>
                  </a:schemeClr>
                </a:solidFill>
              </a:rPr>
              <a:t>angular.module</a:t>
            </a:r>
            <a:r>
              <a:rPr lang="en-IN" dirty="0">
                <a:solidFill>
                  <a:schemeClr val="accent1">
                    <a:lumMod val="75000"/>
                  </a:schemeClr>
                </a:solidFill>
              </a:rPr>
              <a:t>('org',['</a:t>
            </a:r>
            <a:r>
              <a:rPr lang="en-IN" dirty="0" err="1">
                <a:solidFill>
                  <a:schemeClr val="accent1">
                    <a:lumMod val="75000"/>
                  </a:schemeClr>
                </a:solidFill>
              </a:rPr>
              <a:t>ngRoute</a:t>
            </a:r>
            <a:r>
              <a:rPr lang="en-IN" dirty="0">
                <a:solidFill>
                  <a:schemeClr val="accent1">
                    <a:lumMod val="75000"/>
                  </a:schemeClr>
                </a:solidFill>
              </a:rPr>
              <a:t>']);</a:t>
            </a:r>
          </a:p>
          <a:p>
            <a:r>
              <a:rPr lang="en-IN" dirty="0"/>
              <a:t>Config the route provider</a:t>
            </a:r>
          </a:p>
          <a:p>
            <a:pPr marL="457200" lvl="1" indent="0">
              <a:buNone/>
            </a:pPr>
            <a:r>
              <a:rPr lang="en-IN" dirty="0">
                <a:solidFill>
                  <a:schemeClr val="accent1">
                    <a:lumMod val="75000"/>
                  </a:schemeClr>
                </a:solidFill>
              </a:rPr>
              <a:t>$</a:t>
            </a:r>
            <a:r>
              <a:rPr lang="en-IN" dirty="0" err="1">
                <a:solidFill>
                  <a:schemeClr val="accent1">
                    <a:lumMod val="75000"/>
                  </a:schemeClr>
                </a:solidFill>
              </a:rPr>
              <a:t>routeProvider.when</a:t>
            </a:r>
            <a:r>
              <a:rPr lang="en-IN" dirty="0">
                <a:solidFill>
                  <a:schemeClr val="accent1">
                    <a:lumMod val="75000"/>
                  </a:schemeClr>
                </a:solidFill>
              </a:rPr>
              <a:t>(</a:t>
            </a:r>
            <a:r>
              <a:rPr lang="en-IN" dirty="0" err="1">
                <a:solidFill>
                  <a:schemeClr val="accent1">
                    <a:lumMod val="75000"/>
                  </a:schemeClr>
                </a:solidFill>
              </a:rPr>
              <a:t>url</a:t>
            </a:r>
            <a:r>
              <a:rPr lang="en-IN" dirty="0">
                <a:solidFill>
                  <a:schemeClr val="accent1">
                    <a:lumMod val="75000"/>
                  </a:schemeClr>
                </a:solidFill>
              </a:rPr>
              <a:t>, {</a:t>
            </a:r>
          </a:p>
          <a:p>
            <a:pPr marL="914400" lvl="2" indent="0">
              <a:buNone/>
            </a:pPr>
            <a:r>
              <a:rPr lang="en-IN" dirty="0">
                <a:solidFill>
                  <a:schemeClr val="accent1">
                    <a:lumMod val="75000"/>
                  </a:schemeClr>
                </a:solidFill>
              </a:rPr>
              <a:t>template: string,</a:t>
            </a:r>
          </a:p>
          <a:p>
            <a:pPr marL="914400" lvl="2" indent="0">
              <a:buNone/>
            </a:pPr>
            <a:r>
              <a:rPr lang="en-IN" dirty="0" err="1">
                <a:solidFill>
                  <a:schemeClr val="accent1">
                    <a:lumMod val="75000"/>
                  </a:schemeClr>
                </a:solidFill>
              </a:rPr>
              <a:t>templateUrl</a:t>
            </a:r>
            <a:r>
              <a:rPr lang="en-IN" dirty="0">
                <a:solidFill>
                  <a:schemeClr val="accent1">
                    <a:lumMod val="75000"/>
                  </a:schemeClr>
                </a:solidFill>
              </a:rPr>
              <a:t>: string,</a:t>
            </a:r>
          </a:p>
          <a:p>
            <a:pPr marL="914400" lvl="2" indent="0">
              <a:buNone/>
            </a:pPr>
            <a:r>
              <a:rPr lang="en-IN" dirty="0">
                <a:solidFill>
                  <a:schemeClr val="accent1">
                    <a:lumMod val="75000"/>
                  </a:schemeClr>
                </a:solidFill>
              </a:rPr>
              <a:t>controller: string, </a:t>
            </a:r>
            <a:r>
              <a:rPr lang="en-IN" b="1" dirty="0">
                <a:solidFill>
                  <a:schemeClr val="accent1">
                    <a:lumMod val="75000"/>
                  </a:schemeClr>
                </a:solidFill>
              </a:rPr>
              <a:t>function </a:t>
            </a:r>
            <a:r>
              <a:rPr lang="en-IN" dirty="0">
                <a:solidFill>
                  <a:schemeClr val="accent1">
                    <a:lumMod val="75000"/>
                  </a:schemeClr>
                </a:solidFill>
              </a:rPr>
              <a:t>or array,</a:t>
            </a:r>
          </a:p>
          <a:p>
            <a:pPr marL="914400" lvl="2" indent="0">
              <a:buNone/>
            </a:pPr>
            <a:r>
              <a:rPr lang="en-IN" dirty="0" err="1">
                <a:solidFill>
                  <a:schemeClr val="accent1">
                    <a:lumMod val="75000"/>
                  </a:schemeClr>
                </a:solidFill>
              </a:rPr>
              <a:t>controllerAs</a:t>
            </a:r>
            <a:r>
              <a:rPr lang="en-IN" dirty="0">
                <a:solidFill>
                  <a:schemeClr val="accent1">
                    <a:lumMod val="75000"/>
                  </a:schemeClr>
                </a:solidFill>
              </a:rPr>
              <a:t>: string,</a:t>
            </a:r>
          </a:p>
          <a:p>
            <a:pPr marL="914400" lvl="2" indent="0">
              <a:buNone/>
            </a:pPr>
            <a:r>
              <a:rPr lang="en-IN" dirty="0">
                <a:solidFill>
                  <a:schemeClr val="accent1">
                    <a:lumMod val="75000"/>
                  </a:schemeClr>
                </a:solidFill>
              </a:rPr>
              <a:t>resolve: object&lt;key, </a:t>
            </a:r>
            <a:r>
              <a:rPr lang="en-IN" b="1" dirty="0">
                <a:solidFill>
                  <a:schemeClr val="accent1">
                    <a:lumMod val="75000"/>
                  </a:schemeClr>
                </a:solidFill>
              </a:rPr>
              <a:t>function</a:t>
            </a:r>
            <a:r>
              <a:rPr lang="en-IN" dirty="0">
                <a:solidFill>
                  <a:schemeClr val="accent1">
                    <a:lumMod val="75000"/>
                  </a:schemeClr>
                </a:solidFill>
              </a:rPr>
              <a:t>&gt;</a:t>
            </a:r>
          </a:p>
          <a:p>
            <a:pPr marL="457200" lvl="1" indent="0">
              <a:buNone/>
            </a:pPr>
            <a:r>
              <a:rPr lang="en-IN" dirty="0">
                <a:solidFill>
                  <a:schemeClr val="accent1">
                    <a:lumMod val="75000"/>
                  </a:schemeClr>
                </a:solidFill>
              </a:rPr>
              <a:t>});</a:t>
            </a:r>
          </a:p>
        </p:txBody>
      </p:sp>
    </p:spTree>
    <p:extLst>
      <p:ext uri="{BB962C8B-B14F-4D97-AF65-F5344CB8AC3E}">
        <p14:creationId xmlns:p14="http://schemas.microsoft.com/office/powerpoint/2010/main" val="3750713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05524" y="809952"/>
            <a:ext cx="10180952" cy="5238095"/>
          </a:xfrm>
          <a:prstGeom prst="rect">
            <a:avLst/>
          </a:prstGeom>
        </p:spPr>
      </p:pic>
    </p:spTree>
    <p:extLst>
      <p:ext uri="{BB962C8B-B14F-4D97-AF65-F5344CB8AC3E}">
        <p14:creationId xmlns:p14="http://schemas.microsoft.com/office/powerpoint/2010/main" val="1434643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Request in routing : ‘#’ factor</a:t>
            </a:r>
          </a:p>
        </p:txBody>
      </p:sp>
      <p:sp>
        <p:nvSpPr>
          <p:cNvPr id="3" name="Content Placeholder 2"/>
          <p:cNvSpPr>
            <a:spLocks noGrp="1"/>
          </p:cNvSpPr>
          <p:nvPr>
            <p:ph idx="1"/>
          </p:nvPr>
        </p:nvSpPr>
        <p:spPr/>
        <p:txBody>
          <a:bodyPr>
            <a:normAutofit/>
          </a:bodyPr>
          <a:lstStyle/>
          <a:p>
            <a:r>
              <a:rPr lang="it-IT" sz="2000" dirty="0"/>
              <a:t>Request in a common URLs: </a:t>
            </a:r>
            <a:endParaRPr lang="en-IN" sz="2000" dirty="0"/>
          </a:p>
        </p:txBody>
      </p:sp>
      <p:pic>
        <p:nvPicPr>
          <p:cNvPr id="4" name="Picture 3"/>
          <p:cNvPicPr>
            <a:picLocks noChangeAspect="1"/>
          </p:cNvPicPr>
          <p:nvPr/>
        </p:nvPicPr>
        <p:blipFill>
          <a:blip r:embed="rId2"/>
          <a:stretch>
            <a:fillRect/>
          </a:stretch>
        </p:blipFill>
        <p:spPr>
          <a:xfrm>
            <a:off x="1229931" y="2354623"/>
            <a:ext cx="4194729" cy="993488"/>
          </a:xfrm>
          <a:prstGeom prst="rect">
            <a:avLst/>
          </a:prstGeom>
        </p:spPr>
      </p:pic>
      <p:cxnSp>
        <p:nvCxnSpPr>
          <p:cNvPr id="6" name="Straight Arrow Connector 5"/>
          <p:cNvCxnSpPr/>
          <p:nvPr/>
        </p:nvCxnSpPr>
        <p:spPr>
          <a:xfrm flipH="1">
            <a:off x="2827607" y="2219686"/>
            <a:ext cx="3685735" cy="5657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1041007" y="3637181"/>
            <a:ext cx="8299941" cy="2947642"/>
          </a:xfrm>
          <a:prstGeom prst="rect">
            <a:avLst/>
          </a:prstGeom>
        </p:spPr>
      </p:pic>
      <p:cxnSp>
        <p:nvCxnSpPr>
          <p:cNvPr id="10" name="Straight Arrow Connector 9"/>
          <p:cNvCxnSpPr/>
          <p:nvPr/>
        </p:nvCxnSpPr>
        <p:spPr>
          <a:xfrm flipH="1">
            <a:off x="5036236" y="2219686"/>
            <a:ext cx="1510126" cy="15254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546362" y="2035020"/>
            <a:ext cx="1786600" cy="369332"/>
          </a:xfrm>
          <a:prstGeom prst="rect">
            <a:avLst/>
          </a:prstGeom>
          <a:noFill/>
        </p:spPr>
        <p:txBody>
          <a:bodyPr wrap="square" rtlCol="0">
            <a:spAutoFit/>
          </a:bodyPr>
          <a:lstStyle/>
          <a:p>
            <a:r>
              <a:rPr lang="en-IN" dirty="0"/>
              <a:t># in URLs </a:t>
            </a:r>
          </a:p>
        </p:txBody>
      </p:sp>
    </p:spTree>
    <p:extLst>
      <p:ext uri="{BB962C8B-B14F-4D97-AF65-F5344CB8AC3E}">
        <p14:creationId xmlns:p14="http://schemas.microsoft.com/office/powerpoint/2010/main" val="500189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9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p:txBody>
          <a:bodyPr/>
          <a:lstStyle/>
          <a:p>
            <a:pPr marL="0" indent="0">
              <a:buNone/>
            </a:pPr>
            <a:r>
              <a:rPr lang="en-IN" dirty="0"/>
              <a:t>Make 3 Angular applications (3 views)</a:t>
            </a:r>
          </a:p>
          <a:p>
            <a:pPr lvl="1"/>
            <a:r>
              <a:rPr lang="en-IN" dirty="0"/>
              <a:t>Home.html</a:t>
            </a:r>
          </a:p>
          <a:p>
            <a:pPr lvl="1"/>
            <a:r>
              <a:rPr lang="en-IN" dirty="0"/>
              <a:t>About.html</a:t>
            </a:r>
          </a:p>
          <a:p>
            <a:pPr lvl="1"/>
            <a:r>
              <a:rPr lang="en-IN" dirty="0"/>
              <a:t>Contact.html</a:t>
            </a:r>
          </a:p>
          <a:p>
            <a:pPr lvl="1"/>
            <a:endParaRPr lang="en-IN" dirty="0"/>
          </a:p>
          <a:p>
            <a:pPr marL="0" indent="0">
              <a:buNone/>
            </a:pPr>
            <a:r>
              <a:rPr lang="en-IN" dirty="0"/>
              <a:t>In index.html, you need to define 3 links for home, about and contact.  On clicking the links it needs to route to respective views without reloading the page.</a:t>
            </a:r>
          </a:p>
          <a:p>
            <a:pPr marL="0" indent="0">
              <a:buNone/>
            </a:pPr>
            <a:r>
              <a:rPr lang="en-IN" sz="1800" dirty="0"/>
              <a:t>(Note: You may need to deploy as an application in a server to make it work.)</a:t>
            </a:r>
          </a:p>
          <a:p>
            <a:pPr lvl="1"/>
            <a:endParaRPr lang="en-IN" dirty="0"/>
          </a:p>
          <a:p>
            <a:pPr lvl="1"/>
            <a:endParaRPr lang="en-IN" dirty="0"/>
          </a:p>
        </p:txBody>
      </p:sp>
    </p:spTree>
    <p:extLst>
      <p:ext uri="{BB962C8B-B14F-4D97-AF65-F5344CB8AC3E}">
        <p14:creationId xmlns:p14="http://schemas.microsoft.com/office/powerpoint/2010/main" val="2111097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Things to do:</a:t>
            </a:r>
          </a:p>
        </p:txBody>
      </p:sp>
      <p:sp>
        <p:nvSpPr>
          <p:cNvPr id="3" name="Content Placeholder 2"/>
          <p:cNvSpPr>
            <a:spLocks noGrp="1"/>
          </p:cNvSpPr>
          <p:nvPr>
            <p:ph idx="1"/>
          </p:nvPr>
        </p:nvSpPr>
        <p:spPr/>
        <p:txBody>
          <a:bodyPr/>
          <a:lstStyle/>
          <a:p>
            <a:r>
              <a:rPr lang="en-IN" dirty="0"/>
              <a:t>I didn’t cover the unit testing parts in AngularJS along with mocking </a:t>
            </a:r>
            <a:r>
              <a:rPr lang="en-IN"/>
              <a:t>up in </a:t>
            </a:r>
            <a:r>
              <a:rPr lang="en-IN" dirty="0"/>
              <a:t>this presentation for each of the components. I request you to go through the steps for unit testing in internet. If I get time I would add unit testing in a separate presentation.  Thank you.</a:t>
            </a:r>
          </a:p>
        </p:txBody>
      </p:sp>
    </p:spTree>
    <p:extLst>
      <p:ext uri="{BB962C8B-B14F-4D97-AF65-F5344CB8AC3E}">
        <p14:creationId xmlns:p14="http://schemas.microsoft.com/office/powerpoint/2010/main" val="7096659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othinkbig.co.uk/wp-content/uploads/2013/03/any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2" y="0"/>
            <a:ext cx="122084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1300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Source Code at:</a:t>
            </a:r>
          </a:p>
        </p:txBody>
      </p:sp>
      <p:sp>
        <p:nvSpPr>
          <p:cNvPr id="3" name="Content Placeholder 2"/>
          <p:cNvSpPr>
            <a:spLocks noGrp="1"/>
          </p:cNvSpPr>
          <p:nvPr>
            <p:ph idx="1"/>
          </p:nvPr>
        </p:nvSpPr>
        <p:spPr/>
        <p:txBody>
          <a:bodyPr/>
          <a:lstStyle/>
          <a:p>
            <a:r>
              <a:rPr lang="en-IN" dirty="0">
                <a:hlinkClick r:id="rId2"/>
              </a:rPr>
              <a:t>https://github.com/santoshkar/Angular.git</a:t>
            </a:r>
            <a:endParaRPr lang="en-IN" dirty="0"/>
          </a:p>
          <a:p>
            <a:endParaRPr lang="en-IN" dirty="0"/>
          </a:p>
        </p:txBody>
      </p:sp>
    </p:spTree>
    <p:extLst>
      <p:ext uri="{BB962C8B-B14F-4D97-AF65-F5344CB8AC3E}">
        <p14:creationId xmlns:p14="http://schemas.microsoft.com/office/powerpoint/2010/main" val="21876364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az616578.vo.msecnd.net/files/2016/08/19/636072212661198938-231321585_3D-Thank-You-HD-Wallpap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AngularJS Directives</a:t>
            </a:r>
          </a:p>
        </p:txBody>
      </p:sp>
      <p:sp>
        <p:nvSpPr>
          <p:cNvPr id="3" name="Content Placeholder 2"/>
          <p:cNvSpPr>
            <a:spLocks noGrp="1"/>
          </p:cNvSpPr>
          <p:nvPr>
            <p:ph idx="1"/>
          </p:nvPr>
        </p:nvSpPr>
        <p:spPr/>
        <p:txBody>
          <a:bodyPr/>
          <a:lstStyle/>
          <a:p>
            <a:r>
              <a:rPr lang="en-IN" dirty="0"/>
              <a:t>Markers on DOM elements (such as elements, attributes, </a:t>
            </a:r>
            <a:r>
              <a:rPr lang="en-IN" dirty="0" err="1"/>
              <a:t>css</a:t>
            </a:r>
            <a:r>
              <a:rPr lang="en-IN" dirty="0"/>
              <a:t>, and more). </a:t>
            </a:r>
          </a:p>
          <a:p>
            <a:r>
              <a:rPr lang="en-IN" dirty="0"/>
              <a:t>Used to create custom HTML tags that serve as new, custom widgets.</a:t>
            </a:r>
          </a:p>
          <a:p>
            <a:r>
              <a:rPr lang="en-IN" dirty="0"/>
              <a:t>AngularJS has built-in directives (</a:t>
            </a:r>
            <a:r>
              <a:rPr lang="en-IN" dirty="0" err="1"/>
              <a:t>ngBind</a:t>
            </a:r>
            <a:r>
              <a:rPr lang="en-IN" dirty="0"/>
              <a:t>, </a:t>
            </a:r>
            <a:r>
              <a:rPr lang="en-IN" dirty="0" err="1"/>
              <a:t>ngModel</a:t>
            </a:r>
            <a:r>
              <a:rPr lang="en-IN" dirty="0"/>
              <a:t>...)</a:t>
            </a:r>
          </a:p>
        </p:txBody>
      </p:sp>
    </p:spTree>
    <p:extLst>
      <p:ext uri="{BB962C8B-B14F-4D97-AF65-F5344CB8AC3E}">
        <p14:creationId xmlns:p14="http://schemas.microsoft.com/office/powerpoint/2010/main" val="242914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ng-app</a:t>
            </a:r>
            <a:endParaRPr lang="en-IN" dirty="0"/>
          </a:p>
        </p:txBody>
      </p:sp>
      <p:sp>
        <p:nvSpPr>
          <p:cNvPr id="3" name="Content Placeholder 2"/>
          <p:cNvSpPr>
            <a:spLocks noGrp="1"/>
          </p:cNvSpPr>
          <p:nvPr>
            <p:ph idx="1"/>
          </p:nvPr>
        </p:nvSpPr>
        <p:spPr/>
        <p:txBody>
          <a:bodyPr/>
          <a:lstStyle/>
          <a:p>
            <a:r>
              <a:rPr lang="en-IN" dirty="0"/>
              <a:t>first and most important directive</a:t>
            </a:r>
          </a:p>
          <a:p>
            <a:r>
              <a:rPr lang="en-IN" dirty="0"/>
              <a:t>Tells the section of HTML that AngularJS controls</a:t>
            </a:r>
          </a:p>
          <a:p>
            <a:r>
              <a:rPr lang="en-IN" dirty="0"/>
              <a:t>Need to put in any tag, preferable at &lt;html&gt; or &lt;body&gt;</a:t>
            </a:r>
          </a:p>
          <a:p>
            <a:r>
              <a:rPr lang="en-IN" dirty="0"/>
              <a:t>Anything outside of the tag would not be processed</a:t>
            </a:r>
          </a:p>
        </p:txBody>
      </p:sp>
    </p:spTree>
    <p:extLst>
      <p:ext uri="{BB962C8B-B14F-4D97-AF65-F5344CB8AC3E}">
        <p14:creationId xmlns:p14="http://schemas.microsoft.com/office/powerpoint/2010/main" val="404311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8853"/>
            <a:ext cx="10515600" cy="1325563"/>
          </a:xfrm>
        </p:spPr>
        <p:txBody>
          <a:bodyPr/>
          <a:lstStyle/>
          <a:p>
            <a:r>
              <a:rPr lang="en-IN" sz="2000" b="1" dirty="0"/>
              <a:t>directive</a:t>
            </a:r>
            <a:br>
              <a:rPr lang="en-IN" dirty="0"/>
            </a:br>
            <a:r>
              <a:rPr lang="en-IN" dirty="0"/>
              <a:t> </a:t>
            </a:r>
            <a:r>
              <a:rPr lang="en-IN" b="1" dirty="0">
                <a:effectLst>
                  <a:outerShdw blurRad="38100" dist="38100" dir="2700000" algn="tl">
                    <a:srgbClr val="000000">
                      <a:alpha val="43137"/>
                    </a:srgbClr>
                  </a:outerShdw>
                </a:effectLst>
              </a:rPr>
              <a:t>ng-model, ng-bind</a:t>
            </a:r>
            <a:endParaRPr lang="en-IN" dirty="0"/>
          </a:p>
        </p:txBody>
      </p:sp>
      <p:pic>
        <p:nvPicPr>
          <p:cNvPr id="4" name="Content Placeholder 3"/>
          <p:cNvPicPr>
            <a:picLocks noGrp="1" noChangeAspect="1"/>
          </p:cNvPicPr>
          <p:nvPr>
            <p:ph idx="1"/>
          </p:nvPr>
        </p:nvPicPr>
        <p:blipFill>
          <a:blip r:embed="rId2"/>
          <a:stretch>
            <a:fillRect/>
          </a:stretch>
        </p:blipFill>
        <p:spPr>
          <a:xfrm>
            <a:off x="838199" y="1422400"/>
            <a:ext cx="9728201" cy="5054601"/>
          </a:xfrm>
          <a:prstGeom prst="rect">
            <a:avLst/>
          </a:prstGeom>
        </p:spPr>
      </p:pic>
    </p:spTree>
    <p:extLst>
      <p:ext uri="{BB962C8B-B14F-4D97-AF65-F5344CB8AC3E}">
        <p14:creationId xmlns:p14="http://schemas.microsoft.com/office/powerpoint/2010/main" val="312614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a:t>directive </a:t>
            </a:r>
            <a:br>
              <a:rPr lang="en-IN" sz="1800" dirty="0"/>
            </a:br>
            <a:r>
              <a:rPr lang="en-IN" b="1" dirty="0">
                <a:effectLst>
                  <a:outerShdw blurRad="38100" dist="38100" dir="2700000" algn="tl">
                    <a:srgbClr val="000000">
                      <a:alpha val="43137"/>
                    </a:srgbClr>
                  </a:outerShdw>
                </a:effectLst>
              </a:rPr>
              <a:t>ng-model</a:t>
            </a:r>
            <a:endParaRPr lang="en-IN" dirty="0"/>
          </a:p>
        </p:txBody>
      </p:sp>
      <p:sp>
        <p:nvSpPr>
          <p:cNvPr id="3" name="Content Placeholder 2"/>
          <p:cNvSpPr>
            <a:spLocks noGrp="1"/>
          </p:cNvSpPr>
          <p:nvPr>
            <p:ph idx="1"/>
          </p:nvPr>
        </p:nvSpPr>
        <p:spPr/>
        <p:txBody>
          <a:bodyPr/>
          <a:lstStyle/>
          <a:p>
            <a:r>
              <a:rPr lang="en-IN" dirty="0"/>
              <a:t>used with input fields, user to enter any data and get access to the value in JavaScript.</a:t>
            </a:r>
          </a:p>
          <a:p>
            <a:r>
              <a:rPr lang="en-IN" dirty="0"/>
              <a:t>In </a:t>
            </a:r>
            <a:r>
              <a:rPr lang="en-IN" dirty="0">
                <a:latin typeface="Arial Rounded MT Bold" panose="020F0704030504030204" pitchFamily="34" charset="0"/>
              </a:rPr>
              <a:t>ng-model="n1"</a:t>
            </a:r>
            <a:r>
              <a:rPr lang="en-IN" dirty="0"/>
              <a:t>, AngularJS stores the value that the user types into in a variable called "n1"</a:t>
            </a:r>
          </a:p>
          <a:p>
            <a:endParaRPr lang="en-IN" dirty="0"/>
          </a:p>
          <a:p>
            <a:endParaRPr lang="en-IN" dirty="0"/>
          </a:p>
        </p:txBody>
      </p:sp>
    </p:spTree>
    <p:extLst>
      <p:ext uri="{BB962C8B-B14F-4D97-AF65-F5344CB8AC3E}">
        <p14:creationId xmlns:p14="http://schemas.microsoft.com/office/powerpoint/2010/main" val="3079931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2623</TotalTime>
  <Words>1404</Words>
  <Application>Microsoft Office PowerPoint</Application>
  <PresentationFormat>Widescreen</PresentationFormat>
  <Paragraphs>230</Paragraphs>
  <Slides>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Arial Rounded MT Bold</vt:lpstr>
      <vt:lpstr>Calibri</vt:lpstr>
      <vt:lpstr>Calibri Light</vt:lpstr>
      <vt:lpstr>MinionPro-Regular</vt:lpstr>
      <vt:lpstr>MyriadPro-SemiboldCond</vt:lpstr>
      <vt:lpstr>UbuntuMono-Regular</vt:lpstr>
      <vt:lpstr>Office Theme</vt:lpstr>
      <vt:lpstr>AngularJS For beginners</vt:lpstr>
      <vt:lpstr>What is AngularJS</vt:lpstr>
      <vt:lpstr>MVC</vt:lpstr>
      <vt:lpstr>First Application ng-app</vt:lpstr>
      <vt:lpstr>Task – 1 </vt:lpstr>
      <vt:lpstr>AngularJS Directives</vt:lpstr>
      <vt:lpstr>directive ng-app</vt:lpstr>
      <vt:lpstr>directive  ng-model, ng-bind</vt:lpstr>
      <vt:lpstr>directive  ng-model</vt:lpstr>
      <vt:lpstr>directive ng-bind</vt:lpstr>
      <vt:lpstr>Modules</vt:lpstr>
      <vt:lpstr>Modules</vt:lpstr>
      <vt:lpstr>Controller</vt:lpstr>
      <vt:lpstr>PowerPoint Presentation</vt:lpstr>
      <vt:lpstr>Task – 2 </vt:lpstr>
      <vt:lpstr>controllerAs</vt:lpstr>
      <vt:lpstr>controllerAs</vt:lpstr>
      <vt:lpstr>PowerPoint Presentation</vt:lpstr>
      <vt:lpstr>directive ng-repeat</vt:lpstr>
      <vt:lpstr>PowerPoint Presentation</vt:lpstr>
      <vt:lpstr>Calculator</vt:lpstr>
      <vt:lpstr>Task – 3 </vt:lpstr>
      <vt:lpstr>Calculator</vt:lpstr>
      <vt:lpstr>Calculator</vt:lpstr>
      <vt:lpstr>Forms</vt:lpstr>
      <vt:lpstr>form</vt:lpstr>
      <vt:lpstr>JS</vt:lpstr>
      <vt:lpstr>Task – 4 </vt:lpstr>
      <vt:lpstr>Error Handling</vt:lpstr>
      <vt:lpstr>Dependency Injection</vt:lpstr>
      <vt:lpstr>Controller vs Services</vt:lpstr>
      <vt:lpstr>Services</vt:lpstr>
      <vt:lpstr>Service types</vt:lpstr>
      <vt:lpstr>Common built-In Services</vt:lpstr>
      <vt:lpstr>Injecting service</vt:lpstr>
      <vt:lpstr>Creating Our Own Service</vt:lpstr>
      <vt:lpstr>Creating your own service</vt:lpstr>
      <vt:lpstr>Data with $http</vt:lpstr>
      <vt:lpstr>Task – 5 </vt:lpstr>
      <vt:lpstr>$http with REST APIs</vt:lpstr>
      <vt:lpstr>GET request</vt:lpstr>
      <vt:lpstr>Task – 6 </vt:lpstr>
      <vt:lpstr>Unit Testing</vt:lpstr>
      <vt:lpstr>Filters</vt:lpstr>
      <vt:lpstr>PowerPoint Presentation</vt:lpstr>
      <vt:lpstr>Task – 7 </vt:lpstr>
      <vt:lpstr>Task – 8 </vt:lpstr>
      <vt:lpstr>Custom Filters</vt:lpstr>
      <vt:lpstr>Task – 8 </vt:lpstr>
      <vt:lpstr>Filters in controllers</vt:lpstr>
      <vt:lpstr>Routing with URL - myurl.html#/home</vt:lpstr>
      <vt:lpstr>Routing: how to code</vt:lpstr>
      <vt:lpstr>PowerPoint Presentation</vt:lpstr>
      <vt:lpstr>Request in routing : ‘#’ factor</vt:lpstr>
      <vt:lpstr>Task – 9 </vt:lpstr>
      <vt:lpstr>Things to do:</vt:lpstr>
      <vt:lpstr>PowerPoint Presentation</vt:lpstr>
      <vt:lpstr>Source Code 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Sanosh Kumar Kar</dc:creator>
  <cp:lastModifiedBy>Sanosh Kumar Kar</cp:lastModifiedBy>
  <cp:revision>263</cp:revision>
  <dcterms:created xsi:type="dcterms:W3CDTF">2017-05-01T15:21:34Z</dcterms:created>
  <dcterms:modified xsi:type="dcterms:W3CDTF">2017-05-08T15:39:58Z</dcterms:modified>
</cp:coreProperties>
</file>