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5"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05-05-2017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05-05-2017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05-05-2017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05-05-2017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solidFill>
                  <a:schemeClr val="tx2">
                    <a:lumMod val="75000"/>
                  </a:schemeClr>
                </a:solidFill>
                <a:effectLst>
                  <a:outerShdw blurRad="38100" dist="38100" dir="2700000" algn="tl">
                    <a:srgbClr val="000000">
                      <a:alpha val="43137"/>
                    </a:srgbClr>
                  </a:outerShdw>
                </a:effectLst>
              </a:rPr>
              <a:t>AngularJS</a:t>
            </a:r>
            <a:br>
              <a:rPr lang="en-IN" sz="11500" b="1" dirty="0">
                <a:effectLst>
                  <a:outerShdw blurRad="38100" dist="38100" dir="2700000" algn="tl">
                    <a:srgbClr val="000000">
                      <a:alpha val="43137"/>
                    </a:srgbClr>
                  </a:outerShdw>
                </a:effectLst>
              </a:rPr>
            </a:br>
            <a:r>
              <a:rPr lang="en-IN" sz="4000" b="1" dirty="0">
                <a:solidFill>
                  <a:schemeClr val="accent5">
                    <a:lumMod val="75000"/>
                  </a:schemeClr>
                </a:solidFill>
              </a:rPr>
              <a:t>For beginners</a:t>
            </a:r>
            <a:endParaRPr lang="en-IN" b="1" dirty="0">
              <a:solidFill>
                <a:schemeClr val="accent5">
                  <a:lumMod val="75000"/>
                </a:schemeClr>
              </a:solidFill>
            </a:endParaRPr>
          </a:p>
        </p:txBody>
      </p:sp>
      <p:sp>
        <p:nvSpPr>
          <p:cNvPr id="3" name="Subtitle 2"/>
          <p:cNvSpPr>
            <a:spLocks noGrp="1"/>
          </p:cNvSpPr>
          <p:nvPr>
            <p:ph type="subTitle" idx="1"/>
          </p:nvPr>
        </p:nvSpPr>
        <p:spPr>
          <a:xfrm>
            <a:off x="1524000" y="4460166"/>
            <a:ext cx="9144000" cy="1655762"/>
          </a:xfrm>
        </p:spPr>
        <p:txBody>
          <a:bodyPr>
            <a:normAutofit/>
          </a:bodyPr>
          <a:lstStyle/>
          <a:p>
            <a:pPr algn="r"/>
            <a:r>
              <a:rPr lang="en-IN" sz="2800" b="1" dirty="0">
                <a:solidFill>
                  <a:schemeClr val="accent2">
                    <a:lumMod val="75000"/>
                  </a:schemeClr>
                </a:solidFill>
                <a:effectLst>
                  <a:outerShdw blurRad="38100" dist="38100" dir="2700000" algn="tl">
                    <a:srgbClr val="000000">
                      <a:alpha val="43137"/>
                    </a:srgbClr>
                  </a:outerShdw>
                </a:effectLst>
              </a:rPr>
              <a:t>Santosh 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Modules</a:t>
            </a:r>
            <a:endParaRPr lang="en-IN" dirty="0"/>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Controller</a:t>
            </a:r>
            <a:endParaRPr lang="en-IN" dirty="0"/>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p>
        </p:txBody>
      </p:sp>
    </p:spTree>
    <p:extLst>
      <p:ext uri="{BB962C8B-B14F-4D97-AF65-F5344CB8AC3E}">
        <p14:creationId xmlns:p14="http://schemas.microsoft.com/office/powerpoint/2010/main" val="392702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945500" y="1364566"/>
            <a:ext cx="6362046" cy="4935830"/>
          </a:xfrm>
          <a:prstGeom prst="rect">
            <a:avLst/>
          </a:prstGeom>
        </p:spPr>
      </p:pic>
    </p:spTree>
    <p:extLst>
      <p:ext uri="{BB962C8B-B14F-4D97-AF65-F5344CB8AC3E}">
        <p14:creationId xmlns:p14="http://schemas.microsoft.com/office/powerpoint/2010/main" val="58088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428623"/>
            <a:ext cx="7448056" cy="4831500"/>
          </a:xfrm>
          <a:prstGeom prst="rect">
            <a:avLst/>
          </a:prstGeom>
        </p:spPr>
      </p:pic>
    </p:spTree>
    <p:extLst>
      <p:ext uri="{BB962C8B-B14F-4D97-AF65-F5344CB8AC3E}">
        <p14:creationId xmlns:p14="http://schemas.microsoft.com/office/powerpoint/2010/main" val="230355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589650"/>
            <a:ext cx="5316983" cy="2675982"/>
          </a:xfrm>
          <a:prstGeom prst="rect">
            <a:avLst/>
          </a:prstGeom>
        </p:spPr>
      </p:pic>
    </p:spTree>
    <p:extLst>
      <p:ext uri="{BB962C8B-B14F-4D97-AF65-F5344CB8AC3E}">
        <p14:creationId xmlns:p14="http://schemas.microsoft.com/office/powerpoint/2010/main" val="311950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normAutofit/>
          </a:bodyPr>
          <a:lstStyle/>
          <a:p>
            <a:r>
              <a:rPr lang="en-IN" dirty="0"/>
              <a:t>ng-submit</a:t>
            </a:r>
          </a:p>
          <a:p>
            <a:r>
              <a:rPr lang="en-IN" dirty="0"/>
              <a:t>ng-disabled = "</a:t>
            </a:r>
            <a:r>
              <a:rPr lang="en-IN" dirty="0" err="1"/>
              <a:t>myForm</a:t>
            </a:r>
            <a:r>
              <a:rPr lang="en-IN" dirty="0"/>
              <a:t>.$invalid"</a:t>
            </a:r>
          </a:p>
          <a:p>
            <a:r>
              <a:rPr lang="en-IN" dirty="0"/>
              <a:t>required</a:t>
            </a:r>
          </a:p>
        </p:txBody>
      </p:sp>
    </p:spTree>
    <p:extLst>
      <p:ext uri="{BB962C8B-B14F-4D97-AF65-F5344CB8AC3E}">
        <p14:creationId xmlns:p14="http://schemas.microsoft.com/office/powerpoint/2010/main" val="2320993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r>
          </a:p>
        </p:txBody>
      </p:sp>
      <p:pic>
        <p:nvPicPr>
          <p:cNvPr id="4" name="Content Placeholder 3"/>
          <p:cNvPicPr>
            <a:picLocks noGrp="1" noChangeAspect="1"/>
          </p:cNvPicPr>
          <p:nvPr>
            <p:ph idx="1"/>
          </p:nvPr>
        </p:nvPicPr>
        <p:blipFill>
          <a:blip r:embed="rId2"/>
          <a:stretch>
            <a:fillRect/>
          </a:stretch>
        </p:blipFill>
        <p:spPr>
          <a:xfrm>
            <a:off x="2208629" y="1606845"/>
            <a:ext cx="7774742" cy="4788898"/>
          </a:xfrm>
          <a:prstGeom prst="rect">
            <a:avLst/>
          </a:prstGeom>
        </p:spPr>
      </p:pic>
    </p:spTree>
    <p:extLst>
      <p:ext uri="{BB962C8B-B14F-4D97-AF65-F5344CB8AC3E}">
        <p14:creationId xmlns:p14="http://schemas.microsoft.com/office/powerpoint/2010/main" val="5118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a:t>
            </a:r>
          </a:p>
        </p:txBody>
      </p:sp>
      <p:pic>
        <p:nvPicPr>
          <p:cNvPr id="4" name="Content Placeholder 3"/>
          <p:cNvPicPr>
            <a:picLocks noGrp="1" noChangeAspect="1"/>
          </p:cNvPicPr>
          <p:nvPr>
            <p:ph idx="1"/>
          </p:nvPr>
        </p:nvPicPr>
        <p:blipFill>
          <a:blip r:embed="rId2"/>
          <a:stretch>
            <a:fillRect/>
          </a:stretch>
        </p:blipFill>
        <p:spPr>
          <a:xfrm>
            <a:off x="514743" y="1575582"/>
            <a:ext cx="11162514" cy="2319238"/>
          </a:xfrm>
          <a:prstGeom prst="rect">
            <a:avLst/>
          </a:prstGeom>
        </p:spPr>
      </p:pic>
    </p:spTree>
    <p:extLst>
      <p:ext uri="{BB962C8B-B14F-4D97-AF65-F5344CB8AC3E}">
        <p14:creationId xmlns:p14="http://schemas.microsoft.com/office/powerpoint/2010/main" val="139250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Handling</a:t>
            </a:r>
          </a:p>
        </p:txBody>
      </p:sp>
      <p:sp>
        <p:nvSpPr>
          <p:cNvPr id="3" name="Content Placeholder 2"/>
          <p:cNvSpPr>
            <a:spLocks noGrp="1"/>
          </p:cNvSpPr>
          <p:nvPr>
            <p:ph idx="1"/>
          </p:nvPr>
        </p:nvSpPr>
        <p:spPr/>
        <p:txBody>
          <a:bodyPr/>
          <a:lstStyle/>
          <a:p>
            <a:r>
              <a:rPr lang="en-IN" dirty="0"/>
              <a:t>Form validation</a:t>
            </a:r>
          </a:p>
          <a:p>
            <a:pPr lvl="1"/>
            <a:r>
              <a:rPr lang="en-IN" dirty="0"/>
              <a:t>required</a:t>
            </a:r>
          </a:p>
          <a:p>
            <a:pPr lvl="1"/>
            <a:r>
              <a:rPr lang="en-IN" dirty="0"/>
              <a:t>ng-required</a:t>
            </a:r>
          </a:p>
          <a:p>
            <a:pPr lvl="1"/>
            <a:r>
              <a:rPr lang="en-IN" dirty="0"/>
              <a:t>ng-</a:t>
            </a:r>
            <a:r>
              <a:rPr lang="en-IN" dirty="0" err="1"/>
              <a:t>minlength</a:t>
            </a:r>
            <a:endParaRPr lang="en-IN" dirty="0"/>
          </a:p>
          <a:p>
            <a:pPr lvl="1"/>
            <a:r>
              <a:rPr lang="en-IN" dirty="0"/>
              <a:t>ng-</a:t>
            </a:r>
            <a:r>
              <a:rPr lang="en-IN" dirty="0" err="1"/>
              <a:t>maxlength</a:t>
            </a:r>
            <a:endParaRPr lang="en-IN" dirty="0"/>
          </a:p>
          <a:p>
            <a:pPr lvl="1"/>
            <a:r>
              <a:rPr lang="en-IN" dirty="0"/>
              <a:t>ng-pattern</a:t>
            </a:r>
          </a:p>
          <a:p>
            <a:pPr lvl="1"/>
            <a:r>
              <a:rPr lang="en-IN" dirty="0"/>
              <a:t>type="email"</a:t>
            </a:r>
          </a:p>
          <a:p>
            <a:pPr lvl="1"/>
            <a:r>
              <a:rPr lang="en-IN" dirty="0"/>
              <a:t>type="number"</a:t>
            </a:r>
          </a:p>
          <a:p>
            <a:pPr lvl="1"/>
            <a:r>
              <a:rPr lang="en-IN" dirty="0"/>
              <a:t>type="date"</a:t>
            </a:r>
          </a:p>
          <a:p>
            <a:pPr lvl="1"/>
            <a:r>
              <a:rPr lang="en-IN" dirty="0"/>
              <a:t>type="</a:t>
            </a:r>
            <a:r>
              <a:rPr lang="en-IN" dirty="0" err="1"/>
              <a:t>url</a:t>
            </a:r>
            <a:r>
              <a:rPr lang="en-IN" dirty="0"/>
              <a:t>"</a:t>
            </a:r>
          </a:p>
          <a:p>
            <a:endParaRPr lang="en-IN" dirty="0"/>
          </a:p>
        </p:txBody>
      </p:sp>
    </p:spTree>
    <p:extLst>
      <p:ext uri="{BB962C8B-B14F-4D97-AF65-F5344CB8AC3E}">
        <p14:creationId xmlns:p14="http://schemas.microsoft.com/office/powerpoint/2010/main" val="215771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a:stretch/>
        </p:blipFill>
        <p:spPr>
          <a:xfrm>
            <a:off x="5608319" y="1611407"/>
            <a:ext cx="5999074" cy="3720248"/>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IN" b="1" dirty="0">
                <a:effectLst>
                  <a:outerShdw blurRad="38100" dist="38100" dir="2700000" algn="tl">
                    <a:srgbClr val="000000">
                      <a:alpha val="43137"/>
                    </a:srgbClr>
                  </a:outerShdw>
                </a:effectLst>
              </a:rPr>
              <a:t>Dependency Injection</a:t>
            </a:r>
          </a:p>
        </p:txBody>
      </p:sp>
      <p:sp>
        <p:nvSpPr>
          <p:cNvPr id="3" name="Content Placeholder 2"/>
          <p:cNvSpPr>
            <a:spLocks noGrp="1"/>
          </p:cNvSpPr>
          <p:nvPr>
            <p:ph idx="1"/>
          </p:nvPr>
        </p:nvSpPr>
        <p:spPr>
          <a:xfrm>
            <a:off x="648931" y="2438400"/>
            <a:ext cx="3505494" cy="3785419"/>
          </a:xfrm>
        </p:spPr>
        <p:txBody>
          <a:bodyPr>
            <a:normAutofit/>
          </a:bodyPr>
          <a:lstStyle/>
          <a:p>
            <a:r>
              <a:rPr lang="en-IN" sz="2000"/>
              <a:t>Any service known to AngularJS can be injected into any other service, directive, or controller by stating it as a dependency.</a:t>
            </a:r>
          </a:p>
          <a:p>
            <a:r>
              <a:rPr lang="en-IN" sz="2000"/>
              <a:t>AngularJS will automatically create the entire chain before injecting.</a:t>
            </a:r>
          </a:p>
          <a:p>
            <a:endParaRPr lang="en-IN" sz="2000"/>
          </a:p>
        </p:txBody>
      </p:sp>
    </p:spTree>
    <p:extLst>
      <p:ext uri="{BB962C8B-B14F-4D97-AF65-F5344CB8AC3E}">
        <p14:creationId xmlns:p14="http://schemas.microsoft.com/office/powerpoint/2010/main" val="328511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effectLst>
                  <a:outerShdw blurRad="38100" dist="38100" dir="2700000" algn="tl">
                    <a:srgbClr val="000000">
                      <a:alpha val="43137"/>
                    </a:srgbClr>
                  </a:outerShdw>
                </a:effectLst>
              </a:rPr>
              <a:t>Controller vs Services</a:t>
            </a:r>
          </a:p>
        </p:txBody>
      </p:sp>
      <p:pic>
        <p:nvPicPr>
          <p:cNvPr id="6" name="Content Placeholder 5"/>
          <p:cNvPicPr>
            <a:picLocks noGrp="1" noChangeAspect="1"/>
          </p:cNvPicPr>
          <p:nvPr>
            <p:ph idx="1"/>
          </p:nvPr>
        </p:nvPicPr>
        <p:blipFill>
          <a:blip r:embed="rId2"/>
          <a:stretch>
            <a:fillRect/>
          </a:stretch>
        </p:blipFill>
        <p:spPr>
          <a:xfrm>
            <a:off x="838200" y="1547446"/>
            <a:ext cx="10470584" cy="3107032"/>
          </a:xfrm>
          <a:prstGeom prst="rect">
            <a:avLst/>
          </a:prstGeom>
        </p:spPr>
      </p:pic>
    </p:spTree>
    <p:extLst>
      <p:ext uri="{BB962C8B-B14F-4D97-AF65-F5344CB8AC3E}">
        <p14:creationId xmlns:p14="http://schemas.microsoft.com/office/powerpoint/2010/main" val="359140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Services</a:t>
            </a:r>
            <a:endParaRPr lang="en-IN" b="1" dirty="0">
              <a:solidFill>
                <a:srgbClr val="FF0000"/>
              </a:solidFill>
            </a:endParaRPr>
          </a:p>
        </p:txBody>
      </p:sp>
      <p:sp>
        <p:nvSpPr>
          <p:cNvPr id="3" name="Content Placeholder 2"/>
          <p:cNvSpPr>
            <a:spLocks noGrp="1"/>
          </p:cNvSpPr>
          <p:nvPr>
            <p:ph idx="1"/>
          </p:nvPr>
        </p:nvSpPr>
        <p:spPr/>
        <p:txBody>
          <a:bodyPr/>
          <a:lstStyle/>
          <a:p>
            <a:r>
              <a:rPr lang="en-IN" dirty="0"/>
              <a:t>Service that is a reusable API or substitutable objects, which can be shared across our applications. </a:t>
            </a:r>
          </a:p>
          <a:p>
            <a:r>
              <a:rPr lang="en-IN" dirty="0"/>
              <a:t>A service in AngularJS can be implemented as a </a:t>
            </a:r>
          </a:p>
          <a:p>
            <a:pPr lvl="1"/>
            <a:r>
              <a:rPr lang="en-IN" dirty="0"/>
              <a:t>factory</a:t>
            </a:r>
          </a:p>
          <a:p>
            <a:pPr lvl="1"/>
            <a:r>
              <a:rPr lang="en-IN" dirty="0"/>
              <a:t>service </a:t>
            </a:r>
          </a:p>
          <a:p>
            <a:pPr lvl="1"/>
            <a:r>
              <a:rPr lang="en-IN" dirty="0"/>
              <a:t>provider</a:t>
            </a:r>
          </a:p>
        </p:txBody>
      </p:sp>
    </p:spTree>
    <p:extLst>
      <p:ext uri="{BB962C8B-B14F-4D97-AF65-F5344CB8AC3E}">
        <p14:creationId xmlns:p14="http://schemas.microsoft.com/office/powerpoint/2010/main" val="374737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Service types</a:t>
            </a:r>
          </a:p>
        </p:txBody>
      </p:sp>
      <p:sp>
        <p:nvSpPr>
          <p:cNvPr id="3" name="Content Placeholder 2"/>
          <p:cNvSpPr>
            <a:spLocks noGrp="1"/>
          </p:cNvSpPr>
          <p:nvPr>
            <p:ph idx="1"/>
          </p:nvPr>
        </p:nvSpPr>
        <p:spPr/>
        <p:txBody>
          <a:bodyPr/>
          <a:lstStyle/>
          <a:p>
            <a:r>
              <a:rPr lang="en-IN" dirty="0"/>
              <a:t>Build-in</a:t>
            </a:r>
          </a:p>
          <a:p>
            <a:r>
              <a:rPr lang="en-IN" dirty="0"/>
              <a:t>Custom</a:t>
            </a:r>
          </a:p>
        </p:txBody>
      </p:sp>
    </p:spTree>
    <p:extLst>
      <p:ext uri="{BB962C8B-B14F-4D97-AF65-F5344CB8AC3E}">
        <p14:creationId xmlns:p14="http://schemas.microsoft.com/office/powerpoint/2010/main" val="284054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Common built-In Services</a:t>
            </a:r>
          </a:p>
        </p:txBody>
      </p:sp>
      <p:sp>
        <p:nvSpPr>
          <p:cNvPr id="3" name="Content Placeholder 2"/>
          <p:cNvSpPr>
            <a:spLocks noGrp="1"/>
          </p:cNvSpPr>
          <p:nvPr>
            <p:ph idx="1"/>
          </p:nvPr>
        </p:nvSpPr>
        <p:spPr>
          <a:xfrm>
            <a:off x="838200" y="1825625"/>
            <a:ext cx="10515600" cy="2633833"/>
          </a:xfrm>
        </p:spPr>
        <p:txBody>
          <a:bodyPr>
            <a:normAutofit fontScale="92500" lnSpcReduction="10000"/>
          </a:bodyPr>
          <a:lstStyle/>
          <a:p>
            <a:r>
              <a:rPr lang="en-IN" dirty="0"/>
              <a:t>$window</a:t>
            </a:r>
          </a:p>
          <a:p>
            <a:r>
              <a:rPr lang="en-IN" dirty="0"/>
              <a:t>$log</a:t>
            </a:r>
          </a:p>
          <a:p>
            <a:r>
              <a:rPr lang="en-IN" dirty="0"/>
              <a:t>$http</a:t>
            </a:r>
          </a:p>
          <a:p>
            <a:r>
              <a:rPr lang="en-IN" dirty="0"/>
              <a:t>$location</a:t>
            </a:r>
          </a:p>
          <a:p>
            <a:r>
              <a:rPr lang="en-IN" dirty="0"/>
              <a:t>$timeout</a:t>
            </a:r>
          </a:p>
          <a:p>
            <a:r>
              <a:rPr lang="en-IN" dirty="0"/>
              <a:t>$interval</a:t>
            </a:r>
          </a:p>
          <a:p>
            <a:endParaRPr lang="en-IN" dirty="0"/>
          </a:p>
        </p:txBody>
      </p:sp>
      <p:sp>
        <p:nvSpPr>
          <p:cNvPr id="4" name="Rectangle 3"/>
          <p:cNvSpPr/>
          <p:nvPr/>
        </p:nvSpPr>
        <p:spPr>
          <a:xfrm>
            <a:off x="838200" y="4587297"/>
            <a:ext cx="10515600" cy="1661993"/>
          </a:xfrm>
          <a:prstGeom prst="rect">
            <a:avLst/>
          </a:prstGeom>
        </p:spPr>
        <p:txBody>
          <a:bodyPr wrap="square">
            <a:spAutoFit/>
          </a:bodyPr>
          <a:lstStyle/>
          <a:p>
            <a:r>
              <a:rPr lang="en-IN" b="1" u="sng" dirty="0">
                <a:solidFill>
                  <a:srgbClr val="FF0000"/>
                </a:solidFill>
                <a:effectLst>
                  <a:outerShdw blurRad="38100" dist="38100" dir="2700000" algn="tl">
                    <a:srgbClr val="000000">
                      <a:alpha val="43137"/>
                    </a:srgbClr>
                  </a:outerShdw>
                </a:effectLst>
                <a:latin typeface="MinionPro-Regular"/>
              </a:rPr>
              <a:t>Points to remember: </a:t>
            </a:r>
          </a:p>
          <a:p>
            <a:endParaRPr lang="en-IN" b="1" dirty="0">
              <a:solidFill>
                <a:srgbClr val="FF0000"/>
              </a:solidFill>
              <a:effectLst>
                <a:outerShdw blurRad="38100" dist="38100" dir="2700000" algn="tl">
                  <a:srgbClr val="000000">
                    <a:alpha val="43137"/>
                  </a:srgbClr>
                </a:outerShdw>
              </a:effectLst>
              <a:latin typeface="MinionPro-Regular"/>
            </a:endParaRPr>
          </a:p>
          <a:p>
            <a:pPr marL="285750" indent="-285750">
              <a:buFont typeface="Arial" panose="020B0604020202020204" pitchFamily="34" charset="0"/>
              <a:buChar char="•"/>
            </a:pPr>
            <a:r>
              <a:rPr lang="en-IN" dirty="0">
                <a:latin typeface="MinionPro-Regular"/>
              </a:rPr>
              <a:t>AngularJS prefixes all the services that are provided by the AngularJS library with the $ sign.</a:t>
            </a:r>
          </a:p>
          <a:p>
            <a:pPr marL="285750" indent="-285750">
              <a:buFont typeface="Arial" panose="020B0604020202020204" pitchFamily="34" charset="0"/>
              <a:buChar char="•"/>
            </a:pPr>
            <a:endParaRPr lang="en-IN" sz="1000" dirty="0">
              <a:latin typeface="MinionPro-Regular"/>
            </a:endParaRPr>
          </a:p>
          <a:p>
            <a:pPr marL="285750" indent="-285750">
              <a:buFont typeface="Arial" panose="020B0604020202020204" pitchFamily="34" charset="0"/>
              <a:buChar char="•"/>
            </a:pPr>
            <a:r>
              <a:rPr lang="en-IN" dirty="0">
                <a:latin typeface="MinionPro-Regular"/>
              </a:rPr>
              <a:t>when you create your own services, do not prefix them with a </a:t>
            </a:r>
            <a:r>
              <a:rPr lang="en-IN" dirty="0">
                <a:latin typeface="UbuntuMono-Regular"/>
              </a:rPr>
              <a:t>$ </a:t>
            </a:r>
            <a:r>
              <a:rPr lang="en-IN" dirty="0">
                <a:latin typeface="MinionPro-Regular"/>
              </a:rPr>
              <a:t>sign. It will just end up confusing you and your team at some point in time</a:t>
            </a:r>
            <a:endParaRPr lang="en-IN" dirty="0"/>
          </a:p>
        </p:txBody>
      </p:sp>
    </p:spTree>
    <p:extLst>
      <p:ext uri="{BB962C8B-B14F-4D97-AF65-F5344CB8AC3E}">
        <p14:creationId xmlns:p14="http://schemas.microsoft.com/office/powerpoint/2010/main" val="68778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Injecting service</a:t>
            </a:r>
          </a:p>
        </p:txBody>
      </p:sp>
      <p:pic>
        <p:nvPicPr>
          <p:cNvPr id="4" name="Content Placeholder 3"/>
          <p:cNvPicPr>
            <a:picLocks noGrp="1" noChangeAspect="1"/>
          </p:cNvPicPr>
          <p:nvPr>
            <p:ph idx="1"/>
          </p:nvPr>
        </p:nvPicPr>
        <p:blipFill>
          <a:blip r:embed="rId2"/>
          <a:stretch>
            <a:fillRect/>
          </a:stretch>
        </p:blipFill>
        <p:spPr>
          <a:xfrm>
            <a:off x="838200" y="1533640"/>
            <a:ext cx="8545374" cy="1752897"/>
          </a:xfrm>
          <a:prstGeom prst="rect">
            <a:avLst/>
          </a:prstGeom>
        </p:spPr>
      </p:pic>
      <p:sp>
        <p:nvSpPr>
          <p:cNvPr id="6" name="Rectangle 5"/>
          <p:cNvSpPr/>
          <p:nvPr/>
        </p:nvSpPr>
        <p:spPr>
          <a:xfrm>
            <a:off x="838200" y="3582597"/>
            <a:ext cx="2108269" cy="369332"/>
          </a:xfrm>
          <a:prstGeom prst="rect">
            <a:avLst/>
          </a:prstGeom>
        </p:spPr>
        <p:txBody>
          <a:bodyPr wrap="none">
            <a:spAutoFit/>
          </a:bodyPr>
          <a:lstStyle/>
          <a:p>
            <a:r>
              <a:rPr lang="en-IN" b="1" dirty="0">
                <a:latin typeface="MyriadPro-SemiboldCond"/>
              </a:rPr>
              <a:t>Order of Injection</a:t>
            </a:r>
            <a:endParaRPr lang="en-IN" b="1" dirty="0"/>
          </a:p>
        </p:txBody>
      </p:sp>
      <p:pic>
        <p:nvPicPr>
          <p:cNvPr id="7" name="Picture 6"/>
          <p:cNvPicPr>
            <a:picLocks noChangeAspect="1"/>
          </p:cNvPicPr>
          <p:nvPr/>
        </p:nvPicPr>
        <p:blipFill>
          <a:blip r:embed="rId3"/>
          <a:stretch>
            <a:fillRect/>
          </a:stretch>
        </p:blipFill>
        <p:spPr>
          <a:xfrm>
            <a:off x="838200" y="4097908"/>
            <a:ext cx="5795261" cy="853919"/>
          </a:xfrm>
          <a:prstGeom prst="rect">
            <a:avLst/>
          </a:prstGeom>
        </p:spPr>
      </p:pic>
    </p:spTree>
    <p:extLst>
      <p:ext uri="{BB962C8B-B14F-4D97-AF65-F5344CB8AC3E}">
        <p14:creationId xmlns:p14="http://schemas.microsoft.com/office/powerpoint/2010/main" val="1858662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442872" y="307731"/>
            <a:ext cx="5210252" cy="3997637"/>
          </a:xfrm>
          <a:prstGeom prst="rect">
            <a:avLst/>
          </a:prstGeom>
        </p:spPr>
      </p:pic>
      <p:pic>
        <p:nvPicPr>
          <p:cNvPr id="1026" name="Picture 2" descr="C:\Users\SANOSH~1\AppData\Local\Temp\SNAGHTML569f6e76.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6043" y="956928"/>
            <a:ext cx="5455917" cy="2699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effectLst>
                  <a:outerShdw blurRad="38100" dist="38100" dir="2700000" algn="tl">
                    <a:srgbClr val="000000">
                      <a:alpha val="43137"/>
                    </a:srgbClr>
                  </a:outerShdw>
                </a:effectLst>
              </a:rPr>
              <a:t>Creating Our Own Service</a:t>
            </a:r>
          </a:p>
        </p:txBody>
      </p:sp>
    </p:spTree>
    <p:extLst>
      <p:ext uri="{BB962C8B-B14F-4D97-AF65-F5344CB8AC3E}">
        <p14:creationId xmlns:p14="http://schemas.microsoft.com/office/powerpoint/2010/main" val="1324548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Creating your own service</a:t>
            </a:r>
          </a:p>
        </p:txBody>
      </p:sp>
      <p:pic>
        <p:nvPicPr>
          <p:cNvPr id="4" name="Content Placeholder 3"/>
          <p:cNvPicPr>
            <a:picLocks noGrp="1" noChangeAspect="1"/>
          </p:cNvPicPr>
          <p:nvPr>
            <p:ph idx="1"/>
          </p:nvPr>
        </p:nvPicPr>
        <p:blipFill>
          <a:blip r:embed="rId2"/>
          <a:stretch>
            <a:fillRect/>
          </a:stretch>
        </p:blipFill>
        <p:spPr>
          <a:xfrm>
            <a:off x="1003756" y="1690689"/>
            <a:ext cx="10184488" cy="4621210"/>
          </a:xfrm>
          <a:prstGeom prst="rect">
            <a:avLst/>
          </a:prstGeom>
        </p:spPr>
      </p:pic>
    </p:spTree>
    <p:extLst>
      <p:ext uri="{BB962C8B-B14F-4D97-AF65-F5344CB8AC3E}">
        <p14:creationId xmlns:p14="http://schemas.microsoft.com/office/powerpoint/2010/main" val="1373966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2391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a:t>
            </a:r>
            <a:r>
              <a:rPr lang="en-IN" dirty="0"/>
              <a:t> </a:t>
            </a:r>
            <a:r>
              <a:rPr lang="en-IN" b="1" dirty="0">
                <a:effectLst>
                  <a:outerShdw blurRad="38100" dist="38100" dir="2700000" algn="tl">
                    <a:srgbClr val="000000">
                      <a:alpha val="43137"/>
                    </a:srgbClr>
                  </a:outerShdw>
                </a:effectLst>
              </a:rPr>
              <a:t>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2223</TotalTime>
  <Words>737</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Rounded MT Bold</vt:lpstr>
      <vt:lpstr>Calibri</vt:lpstr>
      <vt:lpstr>Calibri Light</vt:lpstr>
      <vt:lpstr>MinionPro-Regular</vt:lpstr>
      <vt:lpstr>MyriadPro-SemiboldCond</vt:lpstr>
      <vt:lpstr>UbuntuMono-Regular</vt:lpstr>
      <vt:lpstr>Office Theme</vt:lpstr>
      <vt:lpstr>AngularJS For beginners</vt:lpstr>
      <vt:lpstr>What is AngularJS</vt:lpstr>
      <vt:lpstr>MVC</vt:lpstr>
      <vt:lpstr>First Application ng-app</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controllerAs</vt:lpstr>
      <vt:lpstr>controllerAs</vt:lpstr>
      <vt:lpstr>PowerPoint Presentation</vt:lpstr>
      <vt:lpstr>directive ng-repeat</vt:lpstr>
      <vt:lpstr>PowerPoint Presentation</vt:lpstr>
      <vt:lpstr>Calculator</vt:lpstr>
      <vt:lpstr>Calculator</vt:lpstr>
      <vt:lpstr>Calculator</vt:lpstr>
      <vt:lpstr>Forms</vt:lpstr>
      <vt:lpstr>form</vt:lpstr>
      <vt:lpstr>JS</vt:lpstr>
      <vt:lpstr>Error Handling</vt:lpstr>
      <vt:lpstr>Dependency Injection</vt:lpstr>
      <vt:lpstr>Controller vs Services</vt:lpstr>
      <vt:lpstr>Services</vt:lpstr>
      <vt:lpstr>Service types</vt:lpstr>
      <vt:lpstr>Common built-In Services</vt:lpstr>
      <vt:lpstr>Injecting service</vt:lpstr>
      <vt:lpstr>Creating Our Own Service</vt:lpstr>
      <vt:lpstr>Creating your own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173</cp:revision>
  <dcterms:created xsi:type="dcterms:W3CDTF">2017-05-01T15:21:34Z</dcterms:created>
  <dcterms:modified xsi:type="dcterms:W3CDTF">2017-05-05T11:38:45Z</dcterms:modified>
</cp:coreProperties>
</file>