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4" r:id="rId6"/>
    <p:sldId id="265" r:id="rId7"/>
    <p:sldId id="260" r:id="rId8"/>
    <p:sldId id="261" r:id="rId9"/>
    <p:sldId id="262" r:id="rId10"/>
    <p:sldId id="263" r:id="rId11"/>
    <p:sldId id="264" r:id="rId12"/>
    <p:sldId id="266" r:id="rId13"/>
    <p:sldId id="267" r:id="rId14"/>
    <p:sldId id="269" r:id="rId15"/>
    <p:sldId id="295" r:id="rId16"/>
    <p:sldId id="268" r:id="rId17"/>
    <p:sldId id="270" r:id="rId18"/>
    <p:sldId id="271" r:id="rId19"/>
    <p:sldId id="272" r:id="rId20"/>
    <p:sldId id="273" r:id="rId21"/>
    <p:sldId id="274" r:id="rId22"/>
    <p:sldId id="296" r:id="rId23"/>
    <p:sldId id="275" r:id="rId24"/>
    <p:sldId id="276" r:id="rId25"/>
    <p:sldId id="277" r:id="rId26"/>
    <p:sldId id="278" r:id="rId27"/>
    <p:sldId id="279" r:id="rId28"/>
    <p:sldId id="297" r:id="rId29"/>
    <p:sldId id="280" r:id="rId30"/>
    <p:sldId id="283" r:id="rId31"/>
    <p:sldId id="281" r:id="rId32"/>
    <p:sldId id="282" r:id="rId33"/>
    <p:sldId id="285" r:id="rId34"/>
    <p:sldId id="284" r:id="rId35"/>
    <p:sldId id="286" r:id="rId36"/>
    <p:sldId id="287" r:id="rId37"/>
    <p:sldId id="288" r:id="rId38"/>
    <p:sldId id="290" r:id="rId39"/>
    <p:sldId id="299" r:id="rId40"/>
    <p:sldId id="289" r:id="rId41"/>
    <p:sldId id="291" r:id="rId42"/>
    <p:sldId id="300" r:id="rId43"/>
    <p:sldId id="292" r:id="rId44"/>
    <p:sldId id="301" r:id="rId45"/>
    <p:sldId id="302" r:id="rId46"/>
    <p:sldId id="304" r:id="rId47"/>
    <p:sldId id="305" r:id="rId48"/>
    <p:sldId id="306" r:id="rId49"/>
    <p:sldId id="308" r:id="rId50"/>
    <p:sldId id="309" r:id="rId51"/>
    <p:sldId id="3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05-05-2017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05-05-2017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05-05-2017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05-05-2017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05-05-2017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05-05-2017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AngularJS</a:t>
            </a:r>
            <a:br>
              <a:rPr lang="en-IN"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For beginners</a:t>
            </a:r>
            <a:endPar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a:xfrm>
            <a:off x="7512148" y="4460166"/>
            <a:ext cx="3155851" cy="463526"/>
          </a:xfrm>
        </p:spPr>
        <p:txBody>
          <a:bodyPr>
            <a:normAutofit lnSpcReduction="10000"/>
          </a:bodyPr>
          <a:lstStyle/>
          <a:p>
            <a:pPr algn="r"/>
            <a:r>
              <a:rPr lang="en-IN" sz="2800" b="1" dirty="0">
                <a:solidFill>
                  <a:schemeClr val="accent4">
                    <a:lumMod val="75000"/>
                  </a:schemeClr>
                </a:solidFill>
                <a:effectLst>
                  <a:outerShdw blurRad="38100" dist="38100" dir="2700000" algn="tl">
                    <a:srgbClr val="000000">
                      <a:alpha val="43137"/>
                    </a:srgbClr>
                  </a:outerShdw>
                </a:effectLst>
              </a:rPr>
              <a:t>-Santosh 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Modules</a:t>
            </a:r>
            <a:endParaRPr lang="en-IN" dirty="0"/>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Controller</a:t>
            </a:r>
            <a:endParaRPr lang="en-IN" dirty="0"/>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2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which prints current date and time on the screen</a:t>
            </a:r>
          </a:p>
        </p:txBody>
      </p:sp>
    </p:spTree>
    <p:extLst>
      <p:ext uri="{BB962C8B-B14F-4D97-AF65-F5344CB8AC3E}">
        <p14:creationId xmlns:p14="http://schemas.microsoft.com/office/powerpoint/2010/main" val="183535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p>
        </p:txBody>
      </p:sp>
    </p:spTree>
    <p:extLst>
      <p:ext uri="{BB962C8B-B14F-4D97-AF65-F5344CB8AC3E}">
        <p14:creationId xmlns:p14="http://schemas.microsoft.com/office/powerpoint/2010/main" val="392702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945500" y="1364566"/>
            <a:ext cx="6362046" cy="4935830"/>
          </a:xfrm>
          <a:prstGeom prst="rect">
            <a:avLst/>
          </a:prstGeom>
        </p:spPr>
      </p:pic>
    </p:spTree>
    <p:extLst>
      <p:ext uri="{BB962C8B-B14F-4D97-AF65-F5344CB8AC3E}">
        <p14:creationId xmlns:p14="http://schemas.microsoft.com/office/powerpoint/2010/main" val="58088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3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69" y="277152"/>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 as</a:t>
            </a:r>
          </a:p>
          <a:p>
            <a:pPr lvl="1"/>
            <a:r>
              <a:rPr lang="en-IN" dirty="0"/>
              <a:t>Create a list which stores value of 5 students (id, name, marks) in a school</a:t>
            </a:r>
          </a:p>
          <a:p>
            <a:pPr lvl="1"/>
            <a:r>
              <a:rPr lang="en-IN" dirty="0"/>
              <a:t>In HTML, print the name and marks of all the students.</a:t>
            </a:r>
          </a:p>
          <a:p>
            <a:pPr lvl="1"/>
            <a:endParaRPr lang="en-IN" dirty="0"/>
          </a:p>
        </p:txBody>
      </p:sp>
    </p:spTree>
    <p:extLst>
      <p:ext uri="{BB962C8B-B14F-4D97-AF65-F5344CB8AC3E}">
        <p14:creationId xmlns:p14="http://schemas.microsoft.com/office/powerpoint/2010/main" val="84589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428623"/>
            <a:ext cx="7448056" cy="4831500"/>
          </a:xfrm>
          <a:prstGeom prst="rect">
            <a:avLst/>
          </a:prstGeom>
        </p:spPr>
      </p:pic>
    </p:spTree>
    <p:extLst>
      <p:ext uri="{BB962C8B-B14F-4D97-AF65-F5344CB8AC3E}">
        <p14:creationId xmlns:p14="http://schemas.microsoft.com/office/powerpoint/2010/main" val="230355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dirty="0"/>
              <a:t>Calculator</a:t>
            </a:r>
          </a:p>
        </p:txBody>
      </p:sp>
      <p:pic>
        <p:nvPicPr>
          <p:cNvPr id="4" name="Content Placeholder 3"/>
          <p:cNvPicPr>
            <a:picLocks noGrp="1" noChangeAspect="1"/>
          </p:cNvPicPr>
          <p:nvPr>
            <p:ph idx="1"/>
          </p:nvPr>
        </p:nvPicPr>
        <p:blipFill>
          <a:blip r:embed="rId2"/>
          <a:stretch>
            <a:fillRect/>
          </a:stretch>
        </p:blipFill>
        <p:spPr>
          <a:xfrm>
            <a:off x="838200" y="1589650"/>
            <a:ext cx="5316983" cy="2675982"/>
          </a:xfrm>
          <a:prstGeom prst="rect">
            <a:avLst/>
          </a:prstGeom>
        </p:spPr>
      </p:pic>
    </p:spTree>
    <p:extLst>
      <p:ext uri="{BB962C8B-B14F-4D97-AF65-F5344CB8AC3E}">
        <p14:creationId xmlns:p14="http://schemas.microsoft.com/office/powerpoint/2010/main" val="311950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Forms</a:t>
            </a:r>
          </a:p>
        </p:txBody>
      </p:sp>
      <p:sp>
        <p:nvSpPr>
          <p:cNvPr id="3" name="Content Placeholder 2"/>
          <p:cNvSpPr>
            <a:spLocks noGrp="1"/>
          </p:cNvSpPr>
          <p:nvPr>
            <p:ph idx="1"/>
          </p:nvPr>
        </p:nvSpPr>
        <p:spPr/>
        <p:txBody>
          <a:bodyPr>
            <a:normAutofit/>
          </a:bodyPr>
          <a:lstStyle/>
          <a:p>
            <a:r>
              <a:rPr lang="en-IN" dirty="0"/>
              <a:t>ng-submit</a:t>
            </a:r>
          </a:p>
          <a:p>
            <a:r>
              <a:rPr lang="en-IN" dirty="0"/>
              <a:t>ng-disabled = "</a:t>
            </a:r>
            <a:r>
              <a:rPr lang="en-IN" dirty="0" err="1"/>
              <a:t>myForm</a:t>
            </a:r>
            <a:r>
              <a:rPr lang="en-IN" dirty="0"/>
              <a:t>.$invalid"</a:t>
            </a:r>
          </a:p>
          <a:p>
            <a:r>
              <a:rPr lang="en-IN" dirty="0"/>
              <a:t>required</a:t>
            </a:r>
          </a:p>
        </p:txBody>
      </p:sp>
    </p:spTree>
    <p:extLst>
      <p:ext uri="{BB962C8B-B14F-4D97-AF65-F5344CB8AC3E}">
        <p14:creationId xmlns:p14="http://schemas.microsoft.com/office/powerpoint/2010/main" val="232099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r>
          </a:p>
        </p:txBody>
      </p:sp>
      <p:pic>
        <p:nvPicPr>
          <p:cNvPr id="4" name="Content Placeholder 3"/>
          <p:cNvPicPr>
            <a:picLocks noGrp="1" noChangeAspect="1"/>
          </p:cNvPicPr>
          <p:nvPr>
            <p:ph idx="1"/>
          </p:nvPr>
        </p:nvPicPr>
        <p:blipFill>
          <a:blip r:embed="rId2"/>
          <a:stretch>
            <a:fillRect/>
          </a:stretch>
        </p:blipFill>
        <p:spPr>
          <a:xfrm>
            <a:off x="1012878" y="1606845"/>
            <a:ext cx="7774742" cy="4788898"/>
          </a:xfrm>
          <a:prstGeom prst="rect">
            <a:avLst/>
          </a:prstGeom>
        </p:spPr>
      </p:pic>
    </p:spTree>
    <p:extLst>
      <p:ext uri="{BB962C8B-B14F-4D97-AF65-F5344CB8AC3E}">
        <p14:creationId xmlns:p14="http://schemas.microsoft.com/office/powerpoint/2010/main" val="51181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a:t>
            </a:r>
          </a:p>
        </p:txBody>
      </p:sp>
      <p:pic>
        <p:nvPicPr>
          <p:cNvPr id="4" name="Content Placeholder 3"/>
          <p:cNvPicPr>
            <a:picLocks noGrp="1" noChangeAspect="1"/>
          </p:cNvPicPr>
          <p:nvPr>
            <p:ph idx="1"/>
          </p:nvPr>
        </p:nvPicPr>
        <p:blipFill>
          <a:blip r:embed="rId2"/>
          <a:stretch>
            <a:fillRect/>
          </a:stretch>
        </p:blipFill>
        <p:spPr>
          <a:xfrm>
            <a:off x="514743" y="1575582"/>
            <a:ext cx="11162514" cy="2319238"/>
          </a:xfrm>
          <a:prstGeom prst="rect">
            <a:avLst/>
          </a:prstGeom>
        </p:spPr>
      </p:pic>
    </p:spTree>
    <p:extLst>
      <p:ext uri="{BB962C8B-B14F-4D97-AF65-F5344CB8AC3E}">
        <p14:creationId xmlns:p14="http://schemas.microsoft.com/office/powerpoint/2010/main" val="1392505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4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73" y="189181"/>
            <a:ext cx="1274373" cy="1501507"/>
          </a:xfrm>
          <a:prstGeom prst="rect">
            <a:avLst/>
          </a:prstGeom>
        </p:spPr>
      </p:pic>
      <p:sp>
        <p:nvSpPr>
          <p:cNvPr id="7" name="Content Placeholder 6"/>
          <p:cNvSpPr>
            <a:spLocks noGrp="1"/>
          </p:cNvSpPr>
          <p:nvPr>
            <p:ph idx="1"/>
          </p:nvPr>
        </p:nvSpPr>
        <p:spPr/>
        <p:txBody>
          <a:bodyPr/>
          <a:lstStyle/>
          <a:p>
            <a:r>
              <a:rPr lang="en-IN" dirty="0"/>
              <a:t>Write an Angular Application</a:t>
            </a:r>
          </a:p>
          <a:p>
            <a:pPr lvl="1"/>
            <a:r>
              <a:rPr lang="en-IN" dirty="0"/>
              <a:t>Add few controls with different validation</a:t>
            </a:r>
          </a:p>
          <a:p>
            <a:pPr lvl="1"/>
            <a:r>
              <a:rPr lang="en-IN" dirty="0"/>
              <a:t>Add a submit button in the form.</a:t>
            </a:r>
          </a:p>
          <a:p>
            <a:pPr lvl="1"/>
            <a:r>
              <a:rPr lang="en-IN" dirty="0"/>
              <a:t>Submit button should be enabled only when all the validations are passed.</a:t>
            </a:r>
          </a:p>
        </p:txBody>
      </p:sp>
    </p:spTree>
    <p:extLst>
      <p:ext uri="{BB962C8B-B14F-4D97-AF65-F5344CB8AC3E}">
        <p14:creationId xmlns:p14="http://schemas.microsoft.com/office/powerpoint/2010/main" val="284141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Handling</a:t>
            </a:r>
          </a:p>
        </p:txBody>
      </p:sp>
      <p:sp>
        <p:nvSpPr>
          <p:cNvPr id="3" name="Content Placeholder 2"/>
          <p:cNvSpPr>
            <a:spLocks noGrp="1"/>
          </p:cNvSpPr>
          <p:nvPr>
            <p:ph idx="1"/>
          </p:nvPr>
        </p:nvSpPr>
        <p:spPr/>
        <p:txBody>
          <a:bodyPr/>
          <a:lstStyle/>
          <a:p>
            <a:r>
              <a:rPr lang="en-IN" dirty="0"/>
              <a:t>Form validation</a:t>
            </a:r>
          </a:p>
          <a:p>
            <a:pPr lvl="1"/>
            <a:r>
              <a:rPr lang="en-IN" dirty="0"/>
              <a:t>required</a:t>
            </a:r>
          </a:p>
          <a:p>
            <a:pPr lvl="1"/>
            <a:r>
              <a:rPr lang="en-IN" dirty="0"/>
              <a:t>ng-required</a:t>
            </a:r>
          </a:p>
          <a:p>
            <a:pPr lvl="1"/>
            <a:r>
              <a:rPr lang="en-IN" dirty="0"/>
              <a:t>ng-</a:t>
            </a:r>
            <a:r>
              <a:rPr lang="en-IN" dirty="0" err="1"/>
              <a:t>minlength</a:t>
            </a:r>
            <a:endParaRPr lang="en-IN" dirty="0"/>
          </a:p>
          <a:p>
            <a:pPr lvl="1"/>
            <a:r>
              <a:rPr lang="en-IN" dirty="0"/>
              <a:t>ng-</a:t>
            </a:r>
            <a:r>
              <a:rPr lang="en-IN" dirty="0" err="1"/>
              <a:t>maxlength</a:t>
            </a:r>
            <a:endParaRPr lang="en-IN" dirty="0"/>
          </a:p>
          <a:p>
            <a:pPr lvl="1"/>
            <a:r>
              <a:rPr lang="en-IN" dirty="0"/>
              <a:t>ng-pattern</a:t>
            </a:r>
          </a:p>
          <a:p>
            <a:pPr lvl="1"/>
            <a:r>
              <a:rPr lang="en-IN" dirty="0"/>
              <a:t>type="email"</a:t>
            </a:r>
          </a:p>
          <a:p>
            <a:pPr lvl="1"/>
            <a:r>
              <a:rPr lang="en-IN" dirty="0"/>
              <a:t>type="number"</a:t>
            </a:r>
          </a:p>
          <a:p>
            <a:pPr lvl="1"/>
            <a:r>
              <a:rPr lang="en-IN" dirty="0"/>
              <a:t>type="date"</a:t>
            </a:r>
          </a:p>
          <a:p>
            <a:pPr lvl="1"/>
            <a:r>
              <a:rPr lang="en-IN" dirty="0"/>
              <a:t>type="</a:t>
            </a:r>
            <a:r>
              <a:rPr lang="en-IN" dirty="0" err="1"/>
              <a:t>url</a:t>
            </a:r>
            <a:r>
              <a:rPr lang="en-IN" dirty="0"/>
              <a:t>"</a:t>
            </a:r>
          </a:p>
          <a:p>
            <a:endParaRPr lang="en-IN" dirty="0"/>
          </a:p>
        </p:txBody>
      </p:sp>
    </p:spTree>
    <p:extLst>
      <p:ext uri="{BB962C8B-B14F-4D97-AF65-F5344CB8AC3E}">
        <p14:creationId xmlns:p14="http://schemas.microsoft.com/office/powerpoint/2010/main" val="21577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a:stretch/>
        </p:blipFill>
        <p:spPr>
          <a:xfrm>
            <a:off x="5608319" y="1611407"/>
            <a:ext cx="5999074" cy="3720248"/>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IN" b="1" dirty="0">
                <a:effectLst>
                  <a:outerShdw blurRad="38100" dist="38100" dir="2700000" algn="tl">
                    <a:srgbClr val="000000">
                      <a:alpha val="43137"/>
                    </a:srgbClr>
                  </a:outerShdw>
                </a:effectLst>
              </a:rPr>
              <a:t>Dependency Injection</a:t>
            </a:r>
          </a:p>
        </p:txBody>
      </p:sp>
      <p:sp>
        <p:nvSpPr>
          <p:cNvPr id="3" name="Content Placeholder 2"/>
          <p:cNvSpPr>
            <a:spLocks noGrp="1"/>
          </p:cNvSpPr>
          <p:nvPr>
            <p:ph idx="1"/>
          </p:nvPr>
        </p:nvSpPr>
        <p:spPr>
          <a:xfrm>
            <a:off x="648931" y="2438400"/>
            <a:ext cx="3505494" cy="3785419"/>
          </a:xfrm>
        </p:spPr>
        <p:txBody>
          <a:bodyPr>
            <a:normAutofit/>
          </a:bodyPr>
          <a:lstStyle/>
          <a:p>
            <a:r>
              <a:rPr lang="en-IN" sz="2000"/>
              <a:t>Any service known to AngularJS can be injected into any other service, directive, or controller by stating it as a dependency.</a:t>
            </a:r>
          </a:p>
          <a:p>
            <a:r>
              <a:rPr lang="en-IN" sz="2000"/>
              <a:t>AngularJS will automatically create the entire chain before injecting.</a:t>
            </a:r>
          </a:p>
          <a:p>
            <a:endParaRPr lang="en-IN" sz="2000"/>
          </a:p>
        </p:txBody>
      </p:sp>
    </p:spTree>
    <p:extLst>
      <p:ext uri="{BB962C8B-B14F-4D97-AF65-F5344CB8AC3E}">
        <p14:creationId xmlns:p14="http://schemas.microsoft.com/office/powerpoint/2010/main" val="328511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IN" b="1" dirty="0">
                <a:effectLst>
                  <a:outerShdw blurRad="38100" dist="38100" dir="2700000" algn="tl">
                    <a:srgbClr val="000000">
                      <a:alpha val="43137"/>
                    </a:srgbClr>
                  </a:outerShdw>
                </a:effectLst>
              </a:rPr>
              <a:t>Controller vs Services</a:t>
            </a:r>
          </a:p>
        </p:txBody>
      </p:sp>
      <p:pic>
        <p:nvPicPr>
          <p:cNvPr id="6" name="Content Placeholder 5"/>
          <p:cNvPicPr>
            <a:picLocks noGrp="1" noChangeAspect="1"/>
          </p:cNvPicPr>
          <p:nvPr>
            <p:ph idx="1"/>
          </p:nvPr>
        </p:nvPicPr>
        <p:blipFill>
          <a:blip r:embed="rId2"/>
          <a:stretch>
            <a:fillRect/>
          </a:stretch>
        </p:blipFill>
        <p:spPr>
          <a:xfrm>
            <a:off x="838200" y="1547446"/>
            <a:ext cx="10470584" cy="3107032"/>
          </a:xfrm>
          <a:prstGeom prst="rect">
            <a:avLst/>
          </a:prstGeom>
        </p:spPr>
      </p:pic>
    </p:spTree>
    <p:extLst>
      <p:ext uri="{BB962C8B-B14F-4D97-AF65-F5344CB8AC3E}">
        <p14:creationId xmlns:p14="http://schemas.microsoft.com/office/powerpoint/2010/main" val="359140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Services</a:t>
            </a:r>
            <a:endParaRPr lang="en-IN" b="1" dirty="0">
              <a:solidFill>
                <a:srgbClr val="FF0000"/>
              </a:solidFill>
            </a:endParaRPr>
          </a:p>
        </p:txBody>
      </p:sp>
      <p:sp>
        <p:nvSpPr>
          <p:cNvPr id="3" name="Content Placeholder 2"/>
          <p:cNvSpPr>
            <a:spLocks noGrp="1"/>
          </p:cNvSpPr>
          <p:nvPr>
            <p:ph idx="1"/>
          </p:nvPr>
        </p:nvSpPr>
        <p:spPr/>
        <p:txBody>
          <a:bodyPr/>
          <a:lstStyle/>
          <a:p>
            <a:r>
              <a:rPr lang="en-IN" dirty="0"/>
              <a:t>Service that is a reusable API or substitutable objects, which can be shared across our applications. </a:t>
            </a:r>
          </a:p>
          <a:p>
            <a:r>
              <a:rPr lang="en-IN" dirty="0"/>
              <a:t>A service in AngularJS can be implemented as a </a:t>
            </a:r>
          </a:p>
          <a:p>
            <a:pPr lvl="1"/>
            <a:r>
              <a:rPr lang="en-IN" dirty="0"/>
              <a:t>factory</a:t>
            </a:r>
          </a:p>
          <a:p>
            <a:pPr lvl="1"/>
            <a:r>
              <a:rPr lang="en-IN" dirty="0"/>
              <a:t>service </a:t>
            </a:r>
          </a:p>
          <a:p>
            <a:pPr lvl="1"/>
            <a:r>
              <a:rPr lang="en-IN" dirty="0"/>
              <a:t>provider</a:t>
            </a:r>
          </a:p>
        </p:txBody>
      </p:sp>
    </p:spTree>
    <p:extLst>
      <p:ext uri="{BB962C8B-B14F-4D97-AF65-F5344CB8AC3E}">
        <p14:creationId xmlns:p14="http://schemas.microsoft.com/office/powerpoint/2010/main" val="374737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Service types</a:t>
            </a:r>
          </a:p>
        </p:txBody>
      </p:sp>
      <p:sp>
        <p:nvSpPr>
          <p:cNvPr id="3" name="Content Placeholder 2"/>
          <p:cNvSpPr>
            <a:spLocks noGrp="1"/>
          </p:cNvSpPr>
          <p:nvPr>
            <p:ph idx="1"/>
          </p:nvPr>
        </p:nvSpPr>
        <p:spPr/>
        <p:txBody>
          <a:bodyPr/>
          <a:lstStyle/>
          <a:p>
            <a:r>
              <a:rPr lang="en-IN" dirty="0"/>
              <a:t>Build-in</a:t>
            </a:r>
          </a:p>
          <a:p>
            <a:r>
              <a:rPr lang="en-IN" dirty="0"/>
              <a:t>Custom</a:t>
            </a:r>
          </a:p>
        </p:txBody>
      </p:sp>
    </p:spTree>
    <p:extLst>
      <p:ext uri="{BB962C8B-B14F-4D97-AF65-F5344CB8AC3E}">
        <p14:creationId xmlns:p14="http://schemas.microsoft.com/office/powerpoint/2010/main" val="2840547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Common built-In Services</a:t>
            </a:r>
          </a:p>
        </p:txBody>
      </p:sp>
      <p:sp>
        <p:nvSpPr>
          <p:cNvPr id="3" name="Content Placeholder 2"/>
          <p:cNvSpPr>
            <a:spLocks noGrp="1"/>
          </p:cNvSpPr>
          <p:nvPr>
            <p:ph idx="1"/>
          </p:nvPr>
        </p:nvSpPr>
        <p:spPr>
          <a:xfrm>
            <a:off x="838200" y="1825625"/>
            <a:ext cx="10515600" cy="2633833"/>
          </a:xfrm>
        </p:spPr>
        <p:txBody>
          <a:bodyPr>
            <a:normAutofit fontScale="92500" lnSpcReduction="10000"/>
          </a:bodyPr>
          <a:lstStyle/>
          <a:p>
            <a:r>
              <a:rPr lang="en-IN" dirty="0"/>
              <a:t>$window</a:t>
            </a:r>
          </a:p>
          <a:p>
            <a:r>
              <a:rPr lang="en-IN" dirty="0"/>
              <a:t>$log</a:t>
            </a:r>
          </a:p>
          <a:p>
            <a:r>
              <a:rPr lang="en-IN" dirty="0"/>
              <a:t>$http</a:t>
            </a:r>
          </a:p>
          <a:p>
            <a:r>
              <a:rPr lang="en-IN" dirty="0"/>
              <a:t>$location</a:t>
            </a:r>
          </a:p>
          <a:p>
            <a:r>
              <a:rPr lang="en-IN" dirty="0"/>
              <a:t>$timeout</a:t>
            </a:r>
          </a:p>
          <a:p>
            <a:r>
              <a:rPr lang="en-IN" dirty="0"/>
              <a:t>$interval</a:t>
            </a:r>
          </a:p>
          <a:p>
            <a:endParaRPr lang="en-IN" dirty="0"/>
          </a:p>
        </p:txBody>
      </p:sp>
      <p:sp>
        <p:nvSpPr>
          <p:cNvPr id="4" name="Rectangle 3"/>
          <p:cNvSpPr/>
          <p:nvPr/>
        </p:nvSpPr>
        <p:spPr>
          <a:xfrm>
            <a:off x="838200" y="4587297"/>
            <a:ext cx="10515600" cy="1661993"/>
          </a:xfrm>
          <a:prstGeom prst="rect">
            <a:avLst/>
          </a:prstGeom>
        </p:spPr>
        <p:txBody>
          <a:bodyPr wrap="square">
            <a:spAutoFit/>
          </a:bodyPr>
          <a:lstStyle/>
          <a:p>
            <a:r>
              <a:rPr lang="en-IN" b="1" u="sng" dirty="0">
                <a:solidFill>
                  <a:srgbClr val="FF0000"/>
                </a:solidFill>
                <a:effectLst>
                  <a:outerShdw blurRad="38100" dist="38100" dir="2700000" algn="tl">
                    <a:srgbClr val="000000">
                      <a:alpha val="43137"/>
                    </a:srgbClr>
                  </a:outerShdw>
                </a:effectLst>
                <a:latin typeface="MinionPro-Regular"/>
              </a:rPr>
              <a:t>Points to remember: </a:t>
            </a:r>
          </a:p>
          <a:p>
            <a:endParaRPr lang="en-IN" b="1" dirty="0">
              <a:solidFill>
                <a:srgbClr val="FF0000"/>
              </a:solidFill>
              <a:effectLst>
                <a:outerShdw blurRad="38100" dist="38100" dir="2700000" algn="tl">
                  <a:srgbClr val="000000">
                    <a:alpha val="43137"/>
                  </a:srgbClr>
                </a:outerShdw>
              </a:effectLst>
              <a:latin typeface="MinionPro-Regular"/>
            </a:endParaRPr>
          </a:p>
          <a:p>
            <a:pPr marL="285750" indent="-285750">
              <a:buFont typeface="Arial" panose="020B0604020202020204" pitchFamily="34" charset="0"/>
              <a:buChar char="•"/>
            </a:pPr>
            <a:r>
              <a:rPr lang="en-IN" dirty="0">
                <a:latin typeface="MinionPro-Regular"/>
              </a:rPr>
              <a:t>AngularJS prefixes all the services that are provided by the AngularJS library with the $ sign.</a:t>
            </a:r>
          </a:p>
          <a:p>
            <a:pPr marL="285750" indent="-285750">
              <a:buFont typeface="Arial" panose="020B0604020202020204" pitchFamily="34" charset="0"/>
              <a:buChar char="•"/>
            </a:pPr>
            <a:endParaRPr lang="en-IN" sz="1000" dirty="0">
              <a:latin typeface="MinionPro-Regular"/>
            </a:endParaRPr>
          </a:p>
          <a:p>
            <a:pPr marL="285750" indent="-285750">
              <a:buFont typeface="Arial" panose="020B0604020202020204" pitchFamily="34" charset="0"/>
              <a:buChar char="•"/>
            </a:pPr>
            <a:r>
              <a:rPr lang="en-IN" dirty="0">
                <a:latin typeface="MinionPro-Regular"/>
              </a:rPr>
              <a:t>when you create your own services, do not prefix them with a </a:t>
            </a:r>
            <a:r>
              <a:rPr lang="en-IN" dirty="0">
                <a:latin typeface="UbuntuMono-Regular"/>
              </a:rPr>
              <a:t>$ </a:t>
            </a:r>
            <a:r>
              <a:rPr lang="en-IN" dirty="0">
                <a:latin typeface="MinionPro-Regular"/>
              </a:rPr>
              <a:t>sign. It will just end up confusing you and your team at some point in time</a:t>
            </a:r>
            <a:endParaRPr lang="en-IN" dirty="0"/>
          </a:p>
        </p:txBody>
      </p:sp>
    </p:spTree>
    <p:extLst>
      <p:ext uri="{BB962C8B-B14F-4D97-AF65-F5344CB8AC3E}">
        <p14:creationId xmlns:p14="http://schemas.microsoft.com/office/powerpoint/2010/main" val="687781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Injecting service</a:t>
            </a:r>
          </a:p>
        </p:txBody>
      </p:sp>
      <p:pic>
        <p:nvPicPr>
          <p:cNvPr id="4" name="Content Placeholder 3"/>
          <p:cNvPicPr>
            <a:picLocks noGrp="1" noChangeAspect="1"/>
          </p:cNvPicPr>
          <p:nvPr>
            <p:ph idx="1"/>
          </p:nvPr>
        </p:nvPicPr>
        <p:blipFill>
          <a:blip r:embed="rId2"/>
          <a:stretch>
            <a:fillRect/>
          </a:stretch>
        </p:blipFill>
        <p:spPr>
          <a:xfrm>
            <a:off x="838200" y="1533640"/>
            <a:ext cx="8545374" cy="1752897"/>
          </a:xfrm>
          <a:prstGeom prst="rect">
            <a:avLst/>
          </a:prstGeom>
        </p:spPr>
      </p:pic>
      <p:sp>
        <p:nvSpPr>
          <p:cNvPr id="6" name="Rectangle 5"/>
          <p:cNvSpPr/>
          <p:nvPr/>
        </p:nvSpPr>
        <p:spPr>
          <a:xfrm>
            <a:off x="838200" y="3582597"/>
            <a:ext cx="2108269" cy="369332"/>
          </a:xfrm>
          <a:prstGeom prst="rect">
            <a:avLst/>
          </a:prstGeom>
        </p:spPr>
        <p:txBody>
          <a:bodyPr wrap="none">
            <a:spAutoFit/>
          </a:bodyPr>
          <a:lstStyle/>
          <a:p>
            <a:r>
              <a:rPr lang="en-IN" b="1" dirty="0">
                <a:latin typeface="MyriadPro-SemiboldCond"/>
              </a:rPr>
              <a:t>Order of Injection</a:t>
            </a:r>
            <a:endParaRPr lang="en-IN" b="1" dirty="0"/>
          </a:p>
        </p:txBody>
      </p:sp>
      <p:pic>
        <p:nvPicPr>
          <p:cNvPr id="7" name="Picture 6"/>
          <p:cNvPicPr>
            <a:picLocks noChangeAspect="1"/>
          </p:cNvPicPr>
          <p:nvPr/>
        </p:nvPicPr>
        <p:blipFill>
          <a:blip r:embed="rId3"/>
          <a:stretch>
            <a:fillRect/>
          </a:stretch>
        </p:blipFill>
        <p:spPr>
          <a:xfrm>
            <a:off x="838200" y="4097908"/>
            <a:ext cx="5795261" cy="853919"/>
          </a:xfrm>
          <a:prstGeom prst="rect">
            <a:avLst/>
          </a:prstGeom>
        </p:spPr>
      </p:pic>
    </p:spTree>
    <p:extLst>
      <p:ext uri="{BB962C8B-B14F-4D97-AF65-F5344CB8AC3E}">
        <p14:creationId xmlns:p14="http://schemas.microsoft.com/office/powerpoint/2010/main" val="1858662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442872" y="307731"/>
            <a:ext cx="5210252" cy="3997637"/>
          </a:xfrm>
          <a:prstGeom prst="rect">
            <a:avLst/>
          </a:prstGeom>
        </p:spPr>
      </p:pic>
      <p:pic>
        <p:nvPicPr>
          <p:cNvPr id="1026" name="Picture 2" descr="C:\Users\SANOSH~1\AppData\Local\Temp\SNAGHTML569f6e76.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6043" y="956928"/>
            <a:ext cx="5455917" cy="2699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effectLst>
                  <a:outerShdw blurRad="38100" dist="38100" dir="2700000" algn="tl">
                    <a:srgbClr val="000000">
                      <a:alpha val="43137"/>
                    </a:srgbClr>
                  </a:outerShdw>
                </a:effectLst>
              </a:rPr>
              <a:t>Creating Our Own Service</a:t>
            </a:r>
          </a:p>
        </p:txBody>
      </p:sp>
    </p:spTree>
    <p:extLst>
      <p:ext uri="{BB962C8B-B14F-4D97-AF65-F5344CB8AC3E}">
        <p14:creationId xmlns:p14="http://schemas.microsoft.com/office/powerpoint/2010/main" val="1324548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Creating your own service</a:t>
            </a:r>
          </a:p>
        </p:txBody>
      </p:sp>
      <p:pic>
        <p:nvPicPr>
          <p:cNvPr id="4" name="Content Placeholder 3"/>
          <p:cNvPicPr>
            <a:picLocks noGrp="1" noChangeAspect="1"/>
          </p:cNvPicPr>
          <p:nvPr>
            <p:ph idx="1"/>
          </p:nvPr>
        </p:nvPicPr>
        <p:blipFill>
          <a:blip r:embed="rId2"/>
          <a:stretch>
            <a:fillRect/>
          </a:stretch>
        </p:blipFill>
        <p:spPr>
          <a:xfrm>
            <a:off x="1003756" y="1690689"/>
            <a:ext cx="10184488" cy="4621210"/>
          </a:xfrm>
          <a:prstGeom prst="rect">
            <a:avLst/>
          </a:prstGeom>
        </p:spPr>
      </p:pic>
    </p:spTree>
    <p:extLst>
      <p:ext uri="{BB962C8B-B14F-4D97-AF65-F5344CB8AC3E}">
        <p14:creationId xmlns:p14="http://schemas.microsoft.com/office/powerpoint/2010/main" val="137396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Data with $http</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Similar to request to the server from AJAX applications (using </a:t>
            </a:r>
            <a:r>
              <a:rPr lang="en-IN" dirty="0" err="1"/>
              <a:t>XMLHttpRequests</a:t>
            </a:r>
            <a:r>
              <a:rPr lang="en-IN" dirty="0"/>
              <a:t>)</a:t>
            </a:r>
          </a:p>
          <a:p>
            <a:pPr lvl="1"/>
            <a:r>
              <a:rPr lang="en-IN" dirty="0"/>
              <a:t>Makes request</a:t>
            </a:r>
          </a:p>
          <a:p>
            <a:pPr lvl="1"/>
            <a:r>
              <a:rPr lang="en-IN" dirty="0"/>
              <a:t>reads response</a:t>
            </a:r>
          </a:p>
          <a:p>
            <a:pPr lvl="1"/>
            <a:r>
              <a:rPr lang="en-IN" dirty="0"/>
              <a:t>checks the error codes</a:t>
            </a:r>
          </a:p>
          <a:p>
            <a:pPr lvl="1"/>
            <a:r>
              <a:rPr lang="en-IN" dirty="0"/>
              <a:t>processes the server response</a:t>
            </a:r>
          </a:p>
          <a:p>
            <a:r>
              <a:rPr lang="en-IN" dirty="0"/>
              <a:t>Traditional </a:t>
            </a:r>
          </a:p>
          <a:p>
            <a:pPr lvl="1"/>
            <a:r>
              <a:rPr lang="en-IN" b="1" dirty="0" err="1"/>
              <a:t>var</a:t>
            </a:r>
            <a:r>
              <a:rPr lang="en-IN" b="1" dirty="0"/>
              <a:t> </a:t>
            </a:r>
            <a:r>
              <a:rPr lang="en-IN" dirty="0" err="1"/>
              <a:t>xmlhttp</a:t>
            </a:r>
            <a:r>
              <a:rPr lang="en-IN" dirty="0"/>
              <a:t> = </a:t>
            </a:r>
            <a:r>
              <a:rPr lang="en-IN" b="1" dirty="0"/>
              <a:t>new </a:t>
            </a:r>
            <a:r>
              <a:rPr lang="en-IN" dirty="0" err="1"/>
              <a:t>XMLHttpRequest</a:t>
            </a:r>
            <a:r>
              <a:rPr lang="en-IN" dirty="0"/>
              <a:t>();</a:t>
            </a:r>
          </a:p>
          <a:p>
            <a:pPr lvl="1"/>
            <a:r>
              <a:rPr lang="en-IN" dirty="0" err="1"/>
              <a:t>xmlhttp.open</a:t>
            </a:r>
            <a:r>
              <a:rPr lang="en-IN" dirty="0"/>
              <a:t>("GET", "http://myserver/api", </a:t>
            </a:r>
            <a:r>
              <a:rPr lang="en-IN" b="1" dirty="0"/>
              <a:t>true</a:t>
            </a:r>
            <a:r>
              <a:rPr lang="en-IN" dirty="0"/>
              <a:t>);</a:t>
            </a:r>
            <a:endParaRPr lang="en-IN" dirty="0"/>
          </a:p>
        </p:txBody>
      </p:sp>
    </p:spTree>
    <p:extLst>
      <p:ext uri="{BB962C8B-B14F-4D97-AF65-F5344CB8AC3E}">
        <p14:creationId xmlns:p14="http://schemas.microsoft.com/office/powerpoint/2010/main" val="226132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561513" y="3713871"/>
            <a:ext cx="3213295" cy="154744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lumMod val="65000"/>
                    <a:lumOff val="35000"/>
                  </a:schemeClr>
                </a:solidFill>
              </a:rPr>
              <a:t>Few test cases:</a:t>
            </a:r>
          </a:p>
          <a:p>
            <a:pPr lvl="1"/>
            <a:r>
              <a:rPr lang="en-IN" sz="2000" dirty="0">
                <a:solidFill>
                  <a:schemeClr val="tx1">
                    <a:lumMod val="65000"/>
                    <a:lumOff val="35000"/>
                  </a:schemeClr>
                </a:solidFill>
              </a:rPr>
              <a:t>Input: 1, 	output: 1</a:t>
            </a:r>
          </a:p>
          <a:p>
            <a:pPr lvl="1"/>
            <a:r>
              <a:rPr lang="en-IN" sz="2000" dirty="0">
                <a:solidFill>
                  <a:schemeClr val="tx1">
                    <a:lumMod val="65000"/>
                    <a:lumOff val="35000"/>
                  </a:schemeClr>
                </a:solidFill>
              </a:rPr>
              <a:t>Input:10,  	output: A</a:t>
            </a:r>
          </a:p>
          <a:p>
            <a:pPr lvl="1"/>
            <a:r>
              <a:rPr lang="en-IN" sz="2000" dirty="0">
                <a:solidFill>
                  <a:schemeClr val="tx1">
                    <a:lumMod val="65000"/>
                    <a:lumOff val="35000"/>
                  </a:schemeClr>
                </a:solidFill>
              </a:rPr>
              <a:t>Input:15, 	output: F</a:t>
            </a:r>
          </a:p>
          <a:p>
            <a:pPr algn="ctr"/>
            <a:endParaRPr lang="en-IN" dirty="0"/>
          </a:p>
        </p:txBody>
      </p:sp>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5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a:xfrm>
            <a:off x="838200" y="1825625"/>
            <a:ext cx="10515600" cy="1424012"/>
          </a:xfrm>
        </p:spPr>
        <p:txBody>
          <a:bodyPr/>
          <a:lstStyle/>
          <a:p>
            <a:r>
              <a:rPr lang="en-IN" dirty="0"/>
              <a:t>Write a Angular Application </a:t>
            </a:r>
          </a:p>
          <a:p>
            <a:pPr lvl="1"/>
            <a:r>
              <a:rPr lang="en-IN" dirty="0"/>
              <a:t>Add a service, this will take a decimal number as input and print the hexadecimal value of that number.</a:t>
            </a:r>
          </a:p>
          <a:p>
            <a:pPr lvl="1"/>
            <a:endParaRPr lang="en-IN" dirty="0"/>
          </a:p>
        </p:txBody>
      </p:sp>
    </p:spTree>
    <p:extLst>
      <p:ext uri="{BB962C8B-B14F-4D97-AF65-F5344CB8AC3E}">
        <p14:creationId xmlns:p14="http://schemas.microsoft.com/office/powerpoint/2010/main" val="250590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$http with REST APIs</a:t>
            </a:r>
            <a:endParaRPr lang="en-IN" dirty="0"/>
          </a:p>
        </p:txBody>
      </p:sp>
      <p:sp>
        <p:nvSpPr>
          <p:cNvPr id="3" name="Content Placeholder 2"/>
          <p:cNvSpPr>
            <a:spLocks noGrp="1"/>
          </p:cNvSpPr>
          <p:nvPr>
            <p:ph idx="1"/>
          </p:nvPr>
        </p:nvSpPr>
        <p:spPr/>
        <p:txBody>
          <a:bodyPr/>
          <a:lstStyle/>
          <a:p>
            <a:r>
              <a:rPr lang="en-IN" dirty="0"/>
              <a:t>GET</a:t>
            </a:r>
          </a:p>
          <a:p>
            <a:r>
              <a:rPr lang="en-IN" dirty="0"/>
              <a:t>HEAD</a:t>
            </a:r>
          </a:p>
          <a:p>
            <a:r>
              <a:rPr lang="en-IN" dirty="0"/>
              <a:t>POST</a:t>
            </a:r>
          </a:p>
          <a:p>
            <a:r>
              <a:rPr lang="en-IN" dirty="0"/>
              <a:t>DELETE</a:t>
            </a:r>
          </a:p>
          <a:p>
            <a:r>
              <a:rPr lang="en-IN" dirty="0"/>
              <a:t>PUT</a:t>
            </a:r>
          </a:p>
          <a:p>
            <a:r>
              <a:rPr lang="en-IN" dirty="0"/>
              <a:t>JSONP</a:t>
            </a:r>
            <a:endParaRPr lang="en-IN" dirty="0"/>
          </a:p>
        </p:txBody>
      </p:sp>
    </p:spTree>
    <p:extLst>
      <p:ext uri="{BB962C8B-B14F-4D97-AF65-F5344CB8AC3E}">
        <p14:creationId xmlns:p14="http://schemas.microsoft.com/office/powerpoint/2010/main" val="182391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GET request</a:t>
            </a:r>
          </a:p>
        </p:txBody>
      </p:sp>
      <p:pic>
        <p:nvPicPr>
          <p:cNvPr id="4" name="Content Placeholder 3"/>
          <p:cNvPicPr>
            <a:picLocks noGrp="1" noChangeAspect="1"/>
          </p:cNvPicPr>
          <p:nvPr>
            <p:ph idx="1"/>
          </p:nvPr>
        </p:nvPicPr>
        <p:blipFill>
          <a:blip r:embed="rId2"/>
          <a:stretch>
            <a:fillRect/>
          </a:stretch>
        </p:blipFill>
        <p:spPr>
          <a:xfrm>
            <a:off x="838199" y="1505242"/>
            <a:ext cx="10999229" cy="4276579"/>
          </a:xfrm>
          <a:prstGeom prst="rect">
            <a:avLst/>
          </a:prstGeom>
        </p:spPr>
      </p:pic>
    </p:spTree>
    <p:extLst>
      <p:ext uri="{BB962C8B-B14F-4D97-AF65-F5344CB8AC3E}">
        <p14:creationId xmlns:p14="http://schemas.microsoft.com/office/powerpoint/2010/main" val="413012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6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Which consumes restful web-service with GET, POST, DELETE</a:t>
            </a:r>
          </a:p>
          <a:p>
            <a:pPr marL="457200" lvl="1" indent="0">
              <a:buNone/>
            </a:pPr>
            <a:r>
              <a:rPr lang="en-IN" sz="2000" dirty="0"/>
              <a:t>(you can write a web-service or see some examples with node.js to create demo restful web-service)</a:t>
            </a:r>
            <a:endParaRPr lang="en-IN" dirty="0"/>
          </a:p>
          <a:p>
            <a:pPr lvl="1"/>
            <a:endParaRPr lang="en-IN" dirty="0"/>
          </a:p>
        </p:txBody>
      </p:sp>
    </p:spTree>
    <p:extLst>
      <p:ext uri="{BB962C8B-B14F-4D97-AF65-F5344CB8AC3E}">
        <p14:creationId xmlns:p14="http://schemas.microsoft.com/office/powerpoint/2010/main" val="334979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Unit Testing</a:t>
            </a:r>
            <a:endParaRPr lang="en-IN"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2396"/>
          <a:stretch/>
        </p:blipFill>
        <p:spPr>
          <a:xfrm rot="353096">
            <a:off x="584981" y="2408140"/>
            <a:ext cx="10375834" cy="1910641"/>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0019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Filters</a:t>
            </a:r>
          </a:p>
        </p:txBody>
      </p:sp>
      <p:sp>
        <p:nvSpPr>
          <p:cNvPr id="3" name="Content Placeholder 2"/>
          <p:cNvSpPr>
            <a:spLocks noGrp="1"/>
          </p:cNvSpPr>
          <p:nvPr>
            <p:ph idx="1"/>
          </p:nvPr>
        </p:nvSpPr>
        <p:spPr/>
        <p:txBody>
          <a:bodyPr/>
          <a:lstStyle/>
          <a:p>
            <a:r>
              <a:rPr lang="en-IN" dirty="0"/>
              <a:t>Process data and format values to present</a:t>
            </a:r>
          </a:p>
          <a:p>
            <a:r>
              <a:rPr lang="en-IN" dirty="0"/>
              <a:t>Applied on expressions in HTML</a:t>
            </a:r>
          </a:p>
          <a:p>
            <a:r>
              <a:rPr lang="en-IN" dirty="0"/>
              <a:t>Applied directly on data in our controllers and services</a:t>
            </a:r>
          </a:p>
          <a:p>
            <a:r>
              <a:rPr lang="en-IN" dirty="0"/>
              <a:t>Examples:</a:t>
            </a:r>
          </a:p>
          <a:p>
            <a:pPr lvl="1"/>
            <a:r>
              <a:rPr lang="en-IN" dirty="0"/>
              <a:t>Format timestamp to readable date string</a:t>
            </a:r>
          </a:p>
          <a:p>
            <a:pPr lvl="1"/>
            <a:r>
              <a:rPr lang="en-IN" dirty="0"/>
              <a:t>Add currency symbol on a number</a:t>
            </a:r>
            <a:endParaRPr lang="en-IN" dirty="0"/>
          </a:p>
        </p:txBody>
      </p:sp>
    </p:spTree>
    <p:extLst>
      <p:ext uri="{BB962C8B-B14F-4D97-AF65-F5344CB8AC3E}">
        <p14:creationId xmlns:p14="http://schemas.microsoft.com/office/powerpoint/2010/main" val="760608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2411" y="686140"/>
            <a:ext cx="7940740" cy="5512089"/>
          </a:xfrm>
          <a:prstGeom prst="rect">
            <a:avLst/>
          </a:prstGeom>
        </p:spPr>
      </p:pic>
    </p:spTree>
    <p:extLst>
      <p:ext uri="{BB962C8B-B14F-4D97-AF65-F5344CB8AC3E}">
        <p14:creationId xmlns:p14="http://schemas.microsoft.com/office/powerpoint/2010/main" val="2220462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7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t>
            </a:r>
          </a:p>
          <a:p>
            <a:pPr lvl="1"/>
            <a:r>
              <a:rPr lang="en-IN" dirty="0"/>
              <a:t>Use in-built filters and produce the below output</a:t>
            </a:r>
          </a:p>
          <a:p>
            <a:pPr marL="457200" lvl="1" indent="0">
              <a:buNone/>
            </a:pPr>
            <a:r>
              <a:rPr lang="en-IN" sz="2000" dirty="0"/>
              <a:t>(you can write a web-service or see some examples with node.js to create demo restful web-service)</a:t>
            </a:r>
            <a:endParaRPr lang="en-IN" dirty="0"/>
          </a:p>
          <a:p>
            <a:pPr lvl="1"/>
            <a:endParaRPr lang="en-IN" dirty="0"/>
          </a:p>
        </p:txBody>
      </p:sp>
      <p:pic>
        <p:nvPicPr>
          <p:cNvPr id="3" name="Picture 2"/>
          <p:cNvPicPr>
            <a:picLocks noChangeAspect="1"/>
          </p:cNvPicPr>
          <p:nvPr/>
        </p:nvPicPr>
        <p:blipFill>
          <a:blip r:embed="rId3"/>
          <a:stretch>
            <a:fillRect/>
          </a:stretch>
        </p:blipFill>
        <p:spPr>
          <a:xfrm>
            <a:off x="1284756" y="3374333"/>
            <a:ext cx="6911568" cy="2802629"/>
          </a:xfrm>
          <a:prstGeom prst="rect">
            <a:avLst/>
          </a:prstGeom>
        </p:spPr>
      </p:pic>
    </p:spTree>
    <p:extLst>
      <p:ext uri="{BB962C8B-B14F-4D97-AF65-F5344CB8AC3E}">
        <p14:creationId xmlns:p14="http://schemas.microsoft.com/office/powerpoint/2010/main" val="1527120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and use below built-in filters</a:t>
            </a:r>
          </a:p>
          <a:p>
            <a:pPr lvl="1"/>
            <a:r>
              <a:rPr lang="en-IN" dirty="0" err="1"/>
              <a:t>orderBy</a:t>
            </a:r>
            <a:endParaRPr lang="en-IN" dirty="0"/>
          </a:p>
          <a:p>
            <a:pPr lvl="1"/>
            <a:r>
              <a:rPr lang="en-IN" dirty="0"/>
              <a:t>filter </a:t>
            </a:r>
          </a:p>
          <a:p>
            <a:pPr lvl="1"/>
            <a:r>
              <a:rPr lang="en-IN" dirty="0" err="1"/>
              <a:t>json</a:t>
            </a:r>
            <a:endParaRPr lang="en-IN" dirty="0"/>
          </a:p>
          <a:p>
            <a:pPr lvl="1"/>
            <a:r>
              <a:rPr lang="en-IN" dirty="0" err="1"/>
              <a:t>limitTo</a:t>
            </a:r>
            <a:endParaRPr lang="en-IN" dirty="0"/>
          </a:p>
          <a:p>
            <a:pPr lvl="1"/>
            <a:endParaRPr lang="en-IN" dirty="0"/>
          </a:p>
        </p:txBody>
      </p:sp>
    </p:spTree>
    <p:extLst>
      <p:ext uri="{BB962C8B-B14F-4D97-AF65-F5344CB8AC3E}">
        <p14:creationId xmlns:p14="http://schemas.microsoft.com/office/powerpoint/2010/main" val="316899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Custom Filters</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23447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8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05" y="189181"/>
            <a:ext cx="1274373" cy="1501507"/>
          </a:xfrm>
          <a:prstGeom prst="rect">
            <a:avLst/>
          </a:prstGeom>
        </p:spPr>
      </p:pic>
      <p:sp>
        <p:nvSpPr>
          <p:cNvPr id="7" name="Content Placeholder 6"/>
          <p:cNvSpPr>
            <a:spLocks noGrp="1"/>
          </p:cNvSpPr>
          <p:nvPr>
            <p:ph idx="1"/>
          </p:nvPr>
        </p:nvSpPr>
        <p:spPr/>
        <p:txBody>
          <a:bodyPr/>
          <a:lstStyle/>
          <a:p>
            <a:r>
              <a:rPr lang="en-IN" dirty="0"/>
              <a:t>Write a custom filter which accepts a string value and prints every alternate character in lower case preceding to a upper case character.</a:t>
            </a:r>
          </a:p>
          <a:p>
            <a:pPr lvl="1"/>
            <a:endParaRPr lang="en-IN" dirty="0"/>
          </a:p>
        </p:txBody>
      </p:sp>
      <p:sp>
        <p:nvSpPr>
          <p:cNvPr id="3" name="Rectangle: Rounded Corners 2"/>
          <p:cNvSpPr/>
          <p:nvPr/>
        </p:nvSpPr>
        <p:spPr>
          <a:xfrm>
            <a:off x="1125416" y="3691805"/>
            <a:ext cx="5655212" cy="110527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lumMod val="65000"/>
                    <a:lumOff val="35000"/>
                  </a:schemeClr>
                </a:solidFill>
              </a:rPr>
              <a:t>Test cases:</a:t>
            </a:r>
          </a:p>
          <a:p>
            <a:pPr algn="ctr"/>
            <a:r>
              <a:rPr lang="en-IN" sz="2000" dirty="0">
                <a:solidFill>
                  <a:schemeClr val="tx1">
                    <a:lumMod val="65000"/>
                    <a:lumOff val="35000"/>
                  </a:schemeClr>
                </a:solidFill>
              </a:rPr>
              <a:t>Input: AngularJS		</a:t>
            </a:r>
            <a:r>
              <a:rPr lang="en-IN" sz="2000" dirty="0" err="1">
                <a:solidFill>
                  <a:schemeClr val="tx1">
                    <a:lumMod val="65000"/>
                    <a:lumOff val="35000"/>
                  </a:schemeClr>
                </a:solidFill>
              </a:rPr>
              <a:t>output:AnGuLaRjS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5234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b="1" dirty="0">
                <a:effectLst>
                  <a:outerShdw blurRad="38100" dist="38100" dir="2700000" algn="tl">
                    <a:srgbClr val="000000">
                      <a:alpha val="43137"/>
                    </a:srgbClr>
                  </a:outerShdw>
                </a:effectLst>
              </a:rPr>
              <a:t>T</a:t>
            </a:r>
            <a:r>
              <a:rPr lang="en-IN" b="1" dirty="0">
                <a:effectLst>
                  <a:outerShdw blurRad="38100" dist="38100" dir="2700000" algn="tl">
                    <a:srgbClr val="000000">
                      <a:alpha val="43137"/>
                    </a:srgbClr>
                  </a:outerShdw>
                </a:effectLst>
              </a:rPr>
              <a:t>ask – 1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138" y="189181"/>
            <a:ext cx="1274373" cy="1501507"/>
          </a:xfrm>
          <a:prstGeom prst="rect">
            <a:avLst/>
          </a:prstGeom>
        </p:spPr>
      </p:pic>
      <p:sp>
        <p:nvSpPr>
          <p:cNvPr id="7" name="Content Placeholder 6"/>
          <p:cNvSpPr>
            <a:spLocks noGrp="1"/>
          </p:cNvSpPr>
          <p:nvPr>
            <p:ph idx="1"/>
          </p:nvPr>
        </p:nvSpPr>
        <p:spPr/>
        <p:txBody>
          <a:bodyPr/>
          <a:lstStyle/>
          <a:p>
            <a:r>
              <a:rPr lang="en-IN" dirty="0"/>
              <a:t>Write a Angular Application which prints the value of below expressions:</a:t>
            </a:r>
          </a:p>
          <a:p>
            <a:pPr lvl="1"/>
            <a:r>
              <a:rPr lang="en-IN" dirty="0"/>
              <a:t>5 *5 + 2*2</a:t>
            </a:r>
          </a:p>
          <a:p>
            <a:pPr lvl="1"/>
            <a:r>
              <a:rPr lang="en-IN" dirty="0"/>
              <a:t>10/5*2-100</a:t>
            </a:r>
          </a:p>
        </p:txBody>
      </p:sp>
    </p:spTree>
    <p:extLst>
      <p:ext uri="{BB962C8B-B14F-4D97-AF65-F5344CB8AC3E}">
        <p14:creationId xmlns:p14="http://schemas.microsoft.com/office/powerpoint/2010/main" val="2061621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Filters in controllers</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2396"/>
          <a:stretch/>
        </p:blipFill>
        <p:spPr>
          <a:xfrm rot="353096">
            <a:off x="631137" y="2454026"/>
            <a:ext cx="10161498" cy="1871188"/>
          </a:xfrm>
          <a:prstGeom prst="roundRect">
            <a:avLst>
              <a:gd name="adj" fmla="val 20348"/>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1223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Routing</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3822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a:t>
            </a:r>
            <a:r>
              <a:rPr lang="en-IN" dirty="0"/>
              <a:t> </a:t>
            </a:r>
            <a:r>
              <a:rPr lang="en-IN" b="1" dirty="0">
                <a:effectLst>
                  <a:outerShdw blurRad="38100" dist="38100" dir="2700000" algn="tl">
                    <a:srgbClr val="000000">
                      <a:alpha val="43137"/>
                    </a:srgbClr>
                  </a:outerShdw>
                </a:effectLst>
              </a:rPr>
              <a:t>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2326</TotalTime>
  <Words>1104</Words>
  <Application>Microsoft Office PowerPoint</Application>
  <PresentationFormat>Widescreen</PresentationFormat>
  <Paragraphs>196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Rounded MT Bold</vt:lpstr>
      <vt:lpstr>Calibri</vt:lpstr>
      <vt:lpstr>Calibri Light</vt:lpstr>
      <vt:lpstr>MinionPro-Regular</vt:lpstr>
      <vt:lpstr>MyriadPro-SemiboldCond</vt:lpstr>
      <vt:lpstr>UbuntuMono-Regular</vt:lpstr>
      <vt:lpstr>Office Theme</vt:lpstr>
      <vt:lpstr>AngularJS For beginners</vt:lpstr>
      <vt:lpstr>What is AngularJS</vt:lpstr>
      <vt:lpstr>MVC</vt:lpstr>
      <vt:lpstr>First Application ng-app</vt:lpstr>
      <vt:lpstr>Task – 1 </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Task – 2 </vt:lpstr>
      <vt:lpstr>controllerAs</vt:lpstr>
      <vt:lpstr>controllerAs</vt:lpstr>
      <vt:lpstr>PowerPoint Presentation</vt:lpstr>
      <vt:lpstr>directive ng-repeat</vt:lpstr>
      <vt:lpstr>PowerPoint Presentation</vt:lpstr>
      <vt:lpstr>Calculator</vt:lpstr>
      <vt:lpstr>Task – 3 </vt:lpstr>
      <vt:lpstr>Calculator</vt:lpstr>
      <vt:lpstr>Calculator</vt:lpstr>
      <vt:lpstr>Forms</vt:lpstr>
      <vt:lpstr>form</vt:lpstr>
      <vt:lpstr>JS</vt:lpstr>
      <vt:lpstr>Task – 4 </vt:lpstr>
      <vt:lpstr>Error Handling</vt:lpstr>
      <vt:lpstr>Dependency Injection</vt:lpstr>
      <vt:lpstr>Controller vs Services</vt:lpstr>
      <vt:lpstr>Services</vt:lpstr>
      <vt:lpstr>Service types</vt:lpstr>
      <vt:lpstr>Common built-In Services</vt:lpstr>
      <vt:lpstr>Injecting service</vt:lpstr>
      <vt:lpstr>Creating Our Own Service</vt:lpstr>
      <vt:lpstr>Creating your own service</vt:lpstr>
      <vt:lpstr>Data with $http</vt:lpstr>
      <vt:lpstr>Task – 5 </vt:lpstr>
      <vt:lpstr>$http with REST APIs</vt:lpstr>
      <vt:lpstr>GET request</vt:lpstr>
      <vt:lpstr>Task – 6 </vt:lpstr>
      <vt:lpstr>Unit Testing</vt:lpstr>
      <vt:lpstr>Filters</vt:lpstr>
      <vt:lpstr>PowerPoint Presentation</vt:lpstr>
      <vt:lpstr>Task – 7 </vt:lpstr>
      <vt:lpstr>Task – 8 </vt:lpstr>
      <vt:lpstr>Custom Filters</vt:lpstr>
      <vt:lpstr>Task – 8 </vt:lpstr>
      <vt:lpstr>Filters in controllers</vt:lpstr>
      <vt:lpstr>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227</cp:revision>
  <dcterms:created xsi:type="dcterms:W3CDTF">2017-05-01T15:21:34Z</dcterms:created>
  <dcterms:modified xsi:type="dcterms:W3CDTF">2017-05-05T15:53:07Z</dcterms:modified>
</cp:coreProperties>
</file>