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5" r:id="rId29"/>
    <p:sldId id="284" r:id="rId30"/>
    <p:sldId id="286" r:id="rId31"/>
    <p:sldId id="287"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04-05-2017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04-05-2017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04-05-2017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04-05-2017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solidFill>
                  <a:schemeClr val="accent6">
                    <a:lumMod val="60000"/>
                    <a:lumOff val="40000"/>
                  </a:schemeClr>
                </a:solidFill>
                <a:effectLst>
                  <a:outerShdw blurRad="38100" dist="38100" dir="2700000" algn="tl">
                    <a:srgbClr val="000000">
                      <a:alpha val="43137"/>
                    </a:srgbClr>
                  </a:outerShdw>
                </a:effectLst>
              </a:rPr>
              <a:t>AngularJS</a:t>
            </a:r>
            <a:br>
              <a:rPr lang="en-IN" sz="11500" b="1" dirty="0">
                <a:effectLst>
                  <a:outerShdw blurRad="38100" dist="38100" dir="2700000" algn="tl">
                    <a:srgbClr val="000000">
                      <a:alpha val="43137"/>
                    </a:srgbClr>
                  </a:outerShdw>
                </a:effectLst>
              </a:rPr>
            </a:br>
            <a:r>
              <a:rPr lang="en-IN" sz="4000" b="1" dirty="0">
                <a:solidFill>
                  <a:schemeClr val="accent5">
                    <a:lumMod val="75000"/>
                  </a:schemeClr>
                </a:solidFill>
              </a:rPr>
              <a:t>For beginners</a:t>
            </a:r>
            <a:endParaRPr lang="en-IN" b="1" dirty="0">
              <a:solidFill>
                <a:schemeClr val="accent5">
                  <a:lumMod val="75000"/>
                </a:schemeClr>
              </a:solidFill>
            </a:endParaRPr>
          </a:p>
        </p:txBody>
      </p:sp>
      <p:sp>
        <p:nvSpPr>
          <p:cNvPr id="3" name="Subtitle 2"/>
          <p:cNvSpPr>
            <a:spLocks noGrp="1"/>
          </p:cNvSpPr>
          <p:nvPr>
            <p:ph type="subTitle" idx="1"/>
          </p:nvPr>
        </p:nvSpPr>
        <p:spPr>
          <a:xfrm>
            <a:off x="1524000" y="4460166"/>
            <a:ext cx="9144000" cy="1655762"/>
          </a:xfrm>
        </p:spPr>
        <p:txBody>
          <a:bodyPr>
            <a:normAutofit/>
          </a:bodyPr>
          <a:lstStyle/>
          <a:p>
            <a:pPr algn="r"/>
            <a:r>
              <a:rPr lang="en-IN" sz="2800" b="1">
                <a:solidFill>
                  <a:schemeClr val="accent2">
                    <a:lumMod val="75000"/>
                  </a:schemeClr>
                </a:solidFill>
                <a:effectLst>
                  <a:outerShdw blurRad="38100" dist="38100" dir="2700000" algn="tl">
                    <a:srgbClr val="000000">
                      <a:alpha val="43137"/>
                    </a:srgbClr>
                  </a:outerShdw>
                </a:effectLst>
              </a:rPr>
              <a:t>Santosh </a:t>
            </a:r>
            <a:r>
              <a:rPr lang="en-IN" sz="2800" b="1" dirty="0">
                <a:solidFill>
                  <a:schemeClr val="accent2">
                    <a:lumMod val="75000"/>
                  </a:schemeClr>
                </a:solidFill>
                <a:effectLst>
                  <a:outerShdw blurRad="38100" dist="38100" dir="2700000" algn="tl">
                    <a:srgbClr val="000000">
                      <a:alpha val="43137"/>
                    </a:srgbClr>
                  </a:outerShdw>
                </a:effectLst>
              </a:rPr>
              <a:t>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Modules</a:t>
            </a:r>
            <a:endParaRPr lang="en-IN" dirty="0"/>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Controller</a:t>
            </a:r>
            <a:endParaRPr lang="en-IN" dirty="0"/>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p>
        </p:txBody>
      </p:sp>
    </p:spTree>
    <p:extLst>
      <p:ext uri="{BB962C8B-B14F-4D97-AF65-F5344CB8AC3E}">
        <p14:creationId xmlns:p14="http://schemas.microsoft.com/office/powerpoint/2010/main" val="392702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945500" y="1364566"/>
            <a:ext cx="6362046" cy="4935830"/>
          </a:xfrm>
          <a:prstGeom prst="rect">
            <a:avLst/>
          </a:prstGeom>
        </p:spPr>
      </p:pic>
    </p:spTree>
    <p:extLst>
      <p:ext uri="{BB962C8B-B14F-4D97-AF65-F5344CB8AC3E}">
        <p14:creationId xmlns:p14="http://schemas.microsoft.com/office/powerpoint/2010/main" val="58088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428623"/>
            <a:ext cx="7448056" cy="4831500"/>
          </a:xfrm>
          <a:prstGeom prst="rect">
            <a:avLst/>
          </a:prstGeom>
        </p:spPr>
      </p:pic>
    </p:spTree>
    <p:extLst>
      <p:ext uri="{BB962C8B-B14F-4D97-AF65-F5344CB8AC3E}">
        <p14:creationId xmlns:p14="http://schemas.microsoft.com/office/powerpoint/2010/main" val="230355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589650"/>
            <a:ext cx="5316983" cy="2675982"/>
          </a:xfrm>
          <a:prstGeom prst="rect">
            <a:avLst/>
          </a:prstGeom>
        </p:spPr>
      </p:pic>
    </p:spTree>
    <p:extLst>
      <p:ext uri="{BB962C8B-B14F-4D97-AF65-F5344CB8AC3E}">
        <p14:creationId xmlns:p14="http://schemas.microsoft.com/office/powerpoint/2010/main" val="311950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normAutofit/>
          </a:bodyPr>
          <a:lstStyle/>
          <a:p>
            <a:r>
              <a:rPr lang="en-IN" dirty="0"/>
              <a:t>ng-submit</a:t>
            </a:r>
          </a:p>
          <a:p>
            <a:r>
              <a:rPr lang="en-IN" dirty="0"/>
              <a:t>ng-disabled = "</a:t>
            </a:r>
            <a:r>
              <a:rPr lang="en-IN" dirty="0" err="1"/>
              <a:t>myForm</a:t>
            </a:r>
            <a:r>
              <a:rPr lang="en-IN" dirty="0"/>
              <a:t>.$invalid"</a:t>
            </a:r>
          </a:p>
          <a:p>
            <a:r>
              <a:rPr lang="en-IN" dirty="0"/>
              <a:t>required</a:t>
            </a:r>
          </a:p>
        </p:txBody>
      </p:sp>
    </p:spTree>
    <p:extLst>
      <p:ext uri="{BB962C8B-B14F-4D97-AF65-F5344CB8AC3E}">
        <p14:creationId xmlns:p14="http://schemas.microsoft.com/office/powerpoint/2010/main" val="2320993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r>
          </a:p>
        </p:txBody>
      </p:sp>
      <p:pic>
        <p:nvPicPr>
          <p:cNvPr id="4" name="Content Placeholder 3"/>
          <p:cNvPicPr>
            <a:picLocks noGrp="1" noChangeAspect="1"/>
          </p:cNvPicPr>
          <p:nvPr>
            <p:ph idx="1"/>
          </p:nvPr>
        </p:nvPicPr>
        <p:blipFill>
          <a:blip r:embed="rId2"/>
          <a:stretch>
            <a:fillRect/>
          </a:stretch>
        </p:blipFill>
        <p:spPr>
          <a:xfrm>
            <a:off x="2208629" y="1606845"/>
            <a:ext cx="7774742" cy="4788898"/>
          </a:xfrm>
          <a:prstGeom prst="rect">
            <a:avLst/>
          </a:prstGeom>
        </p:spPr>
      </p:pic>
    </p:spTree>
    <p:extLst>
      <p:ext uri="{BB962C8B-B14F-4D97-AF65-F5344CB8AC3E}">
        <p14:creationId xmlns:p14="http://schemas.microsoft.com/office/powerpoint/2010/main" val="5118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a:t>
            </a:r>
          </a:p>
        </p:txBody>
      </p:sp>
      <p:pic>
        <p:nvPicPr>
          <p:cNvPr id="4" name="Content Placeholder 3"/>
          <p:cNvPicPr>
            <a:picLocks noGrp="1" noChangeAspect="1"/>
          </p:cNvPicPr>
          <p:nvPr>
            <p:ph idx="1"/>
          </p:nvPr>
        </p:nvPicPr>
        <p:blipFill>
          <a:blip r:embed="rId2"/>
          <a:stretch>
            <a:fillRect/>
          </a:stretch>
        </p:blipFill>
        <p:spPr>
          <a:xfrm>
            <a:off x="514743" y="1575582"/>
            <a:ext cx="11162514" cy="2319238"/>
          </a:xfrm>
          <a:prstGeom prst="rect">
            <a:avLst/>
          </a:prstGeom>
        </p:spPr>
      </p:pic>
    </p:spTree>
    <p:extLst>
      <p:ext uri="{BB962C8B-B14F-4D97-AF65-F5344CB8AC3E}">
        <p14:creationId xmlns:p14="http://schemas.microsoft.com/office/powerpoint/2010/main" val="139250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Handling</a:t>
            </a:r>
          </a:p>
        </p:txBody>
      </p:sp>
      <p:sp>
        <p:nvSpPr>
          <p:cNvPr id="3" name="Content Placeholder 2"/>
          <p:cNvSpPr>
            <a:spLocks noGrp="1"/>
          </p:cNvSpPr>
          <p:nvPr>
            <p:ph idx="1"/>
          </p:nvPr>
        </p:nvSpPr>
        <p:spPr/>
        <p:txBody>
          <a:bodyPr/>
          <a:lstStyle/>
          <a:p>
            <a:r>
              <a:rPr lang="en-IN" dirty="0"/>
              <a:t>Form validation</a:t>
            </a:r>
          </a:p>
          <a:p>
            <a:pPr lvl="1"/>
            <a:r>
              <a:rPr lang="en-IN" dirty="0"/>
              <a:t>required</a:t>
            </a:r>
          </a:p>
          <a:p>
            <a:pPr lvl="1"/>
            <a:r>
              <a:rPr lang="en-IN" dirty="0"/>
              <a:t>ng-required</a:t>
            </a:r>
          </a:p>
          <a:p>
            <a:pPr lvl="1"/>
            <a:r>
              <a:rPr lang="en-IN" dirty="0"/>
              <a:t>ng-</a:t>
            </a:r>
            <a:r>
              <a:rPr lang="en-IN" dirty="0" err="1"/>
              <a:t>minlength</a:t>
            </a:r>
            <a:endParaRPr lang="en-IN" dirty="0"/>
          </a:p>
          <a:p>
            <a:pPr lvl="1"/>
            <a:r>
              <a:rPr lang="en-IN" dirty="0"/>
              <a:t>ng-</a:t>
            </a:r>
            <a:r>
              <a:rPr lang="en-IN" dirty="0" err="1"/>
              <a:t>maxlength</a:t>
            </a:r>
            <a:endParaRPr lang="en-IN" dirty="0"/>
          </a:p>
          <a:p>
            <a:pPr lvl="1"/>
            <a:r>
              <a:rPr lang="en-IN" dirty="0"/>
              <a:t>ng-pattern</a:t>
            </a:r>
          </a:p>
          <a:p>
            <a:pPr lvl="1"/>
            <a:r>
              <a:rPr lang="en-IN" dirty="0"/>
              <a:t>type="email"</a:t>
            </a:r>
          </a:p>
          <a:p>
            <a:pPr lvl="1"/>
            <a:r>
              <a:rPr lang="en-IN" dirty="0"/>
              <a:t>type="number"</a:t>
            </a:r>
          </a:p>
          <a:p>
            <a:pPr lvl="1"/>
            <a:r>
              <a:rPr lang="en-IN" dirty="0"/>
              <a:t>type="date"</a:t>
            </a:r>
          </a:p>
          <a:p>
            <a:pPr lvl="1"/>
            <a:r>
              <a:rPr lang="en-IN" dirty="0"/>
              <a:t>type="</a:t>
            </a:r>
            <a:r>
              <a:rPr lang="en-IN" dirty="0" err="1"/>
              <a:t>url</a:t>
            </a:r>
            <a:r>
              <a:rPr lang="en-IN" dirty="0"/>
              <a:t>"</a:t>
            </a:r>
          </a:p>
          <a:p>
            <a:endParaRPr lang="en-IN" dirty="0"/>
          </a:p>
        </p:txBody>
      </p:sp>
    </p:spTree>
    <p:extLst>
      <p:ext uri="{BB962C8B-B14F-4D97-AF65-F5344CB8AC3E}">
        <p14:creationId xmlns:p14="http://schemas.microsoft.com/office/powerpoint/2010/main" val="215771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a:stretch/>
        </p:blipFill>
        <p:spPr>
          <a:xfrm>
            <a:off x="5608319" y="1611407"/>
            <a:ext cx="5999074" cy="3720248"/>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IN" b="1" dirty="0">
                <a:effectLst>
                  <a:outerShdw blurRad="38100" dist="38100" dir="2700000" algn="tl">
                    <a:srgbClr val="000000">
                      <a:alpha val="43137"/>
                    </a:srgbClr>
                  </a:outerShdw>
                </a:effectLst>
              </a:rPr>
              <a:t>Dependency Injection</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48931" y="2438400"/>
            <a:ext cx="3505494" cy="3785419"/>
          </a:xfrm>
        </p:spPr>
        <p:txBody>
          <a:bodyPr>
            <a:normAutofit/>
          </a:bodyPr>
          <a:lstStyle/>
          <a:p>
            <a:r>
              <a:rPr lang="en-IN" sz="2000"/>
              <a:t>Any service known to AngularJS can be injected into any other service, directive, or controller by stating it as a dependency.</a:t>
            </a:r>
          </a:p>
          <a:p>
            <a:r>
              <a:rPr lang="en-IN" sz="2000"/>
              <a:t>AngularJS will automatically create the entire chain before injecting.</a:t>
            </a:r>
          </a:p>
          <a:p>
            <a:endParaRPr lang="en-IN" sz="2000"/>
          </a:p>
        </p:txBody>
      </p:sp>
    </p:spTree>
    <p:extLst>
      <p:ext uri="{BB962C8B-B14F-4D97-AF65-F5344CB8AC3E}">
        <p14:creationId xmlns:p14="http://schemas.microsoft.com/office/powerpoint/2010/main" val="328511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effectLst>
                  <a:outerShdw blurRad="38100" dist="38100" dir="2700000" algn="tl">
                    <a:srgbClr val="000000">
                      <a:alpha val="43137"/>
                    </a:srgbClr>
                  </a:outerShdw>
                </a:effectLst>
              </a:rPr>
              <a:t>Controller vs Services</a:t>
            </a:r>
          </a:p>
        </p:txBody>
      </p:sp>
      <p:pic>
        <p:nvPicPr>
          <p:cNvPr id="6" name="Content Placeholder 5"/>
          <p:cNvPicPr>
            <a:picLocks noGrp="1" noChangeAspect="1"/>
          </p:cNvPicPr>
          <p:nvPr>
            <p:ph idx="1"/>
          </p:nvPr>
        </p:nvPicPr>
        <p:blipFill>
          <a:blip r:embed="rId2"/>
          <a:stretch>
            <a:fillRect/>
          </a:stretch>
        </p:blipFill>
        <p:spPr>
          <a:xfrm>
            <a:off x="838200" y="1547446"/>
            <a:ext cx="10470584" cy="3107032"/>
          </a:xfrm>
          <a:prstGeom prst="rect">
            <a:avLst/>
          </a:prstGeom>
        </p:spPr>
      </p:pic>
    </p:spTree>
    <p:extLst>
      <p:ext uri="{BB962C8B-B14F-4D97-AF65-F5344CB8AC3E}">
        <p14:creationId xmlns:p14="http://schemas.microsoft.com/office/powerpoint/2010/main" val="359140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types</a:t>
            </a:r>
          </a:p>
        </p:txBody>
      </p:sp>
      <p:sp>
        <p:nvSpPr>
          <p:cNvPr id="3" name="Content Placeholder 2"/>
          <p:cNvSpPr>
            <a:spLocks noGrp="1"/>
          </p:cNvSpPr>
          <p:nvPr>
            <p:ph idx="1"/>
          </p:nvPr>
        </p:nvSpPr>
        <p:spPr/>
        <p:txBody>
          <a:bodyPr/>
          <a:lstStyle/>
          <a:p>
            <a:r>
              <a:rPr lang="en-IN" dirty="0"/>
              <a:t>Build-in</a:t>
            </a:r>
          </a:p>
          <a:p>
            <a:r>
              <a:rPr lang="en-IN" dirty="0"/>
              <a:t>Custom</a:t>
            </a:r>
          </a:p>
        </p:txBody>
      </p:sp>
    </p:spTree>
    <p:extLst>
      <p:ext uri="{BB962C8B-B14F-4D97-AF65-F5344CB8AC3E}">
        <p14:creationId xmlns:p14="http://schemas.microsoft.com/office/powerpoint/2010/main" val="284054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Common built-In Services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2633833"/>
          </a:xfrm>
        </p:spPr>
        <p:txBody>
          <a:bodyPr>
            <a:normAutofit fontScale="92500" lnSpcReduction="10000"/>
          </a:bodyPr>
          <a:lstStyle/>
          <a:p>
            <a:r>
              <a:rPr lang="en-IN" dirty="0"/>
              <a:t>$window</a:t>
            </a:r>
          </a:p>
          <a:p>
            <a:r>
              <a:rPr lang="en-IN" dirty="0"/>
              <a:t>$log</a:t>
            </a:r>
          </a:p>
          <a:p>
            <a:r>
              <a:rPr lang="en-IN" dirty="0"/>
              <a:t>$http</a:t>
            </a:r>
          </a:p>
          <a:p>
            <a:r>
              <a:rPr lang="en-IN" dirty="0"/>
              <a:t>$location</a:t>
            </a:r>
          </a:p>
          <a:p>
            <a:r>
              <a:rPr lang="en-IN" dirty="0"/>
              <a:t>$timeout</a:t>
            </a:r>
          </a:p>
          <a:p>
            <a:r>
              <a:rPr lang="en-IN" dirty="0"/>
              <a:t>$interval</a:t>
            </a:r>
          </a:p>
          <a:p>
            <a:endParaRPr lang="en-IN" dirty="0"/>
          </a:p>
        </p:txBody>
      </p:sp>
      <p:sp>
        <p:nvSpPr>
          <p:cNvPr id="4" name="Rectangle 3"/>
          <p:cNvSpPr/>
          <p:nvPr/>
        </p:nvSpPr>
        <p:spPr>
          <a:xfrm>
            <a:off x="838200" y="4587297"/>
            <a:ext cx="10515600" cy="1661993"/>
          </a:xfrm>
          <a:prstGeom prst="rect">
            <a:avLst/>
          </a:prstGeom>
        </p:spPr>
        <p:txBody>
          <a:bodyPr wrap="square">
            <a:spAutoFit/>
          </a:bodyPr>
          <a:lstStyle/>
          <a:p>
            <a:r>
              <a:rPr lang="en-IN" b="1" u="sng" dirty="0">
                <a:solidFill>
                  <a:srgbClr val="FF0000"/>
                </a:solidFill>
                <a:effectLst>
                  <a:outerShdw blurRad="38100" dist="38100" dir="2700000" algn="tl">
                    <a:srgbClr val="000000">
                      <a:alpha val="43137"/>
                    </a:srgbClr>
                  </a:outerShdw>
                </a:effectLst>
                <a:latin typeface="MinionPro-Regular"/>
              </a:rPr>
              <a:t>Points to remember: </a:t>
            </a:r>
          </a:p>
          <a:p>
            <a:endParaRPr lang="en-IN" b="1" dirty="0">
              <a:solidFill>
                <a:srgbClr val="FF0000"/>
              </a:solidFill>
              <a:effectLst>
                <a:outerShdw blurRad="38100" dist="38100" dir="2700000" algn="tl">
                  <a:srgbClr val="000000">
                    <a:alpha val="43137"/>
                  </a:srgbClr>
                </a:outerShdw>
              </a:effectLst>
              <a:latin typeface="MinionPro-Regular"/>
            </a:endParaRPr>
          </a:p>
          <a:p>
            <a:pPr marL="285750" indent="-285750">
              <a:buFont typeface="Arial" panose="020B0604020202020204" pitchFamily="34" charset="0"/>
              <a:buChar char="•"/>
            </a:pPr>
            <a:r>
              <a:rPr lang="en-IN" dirty="0">
                <a:latin typeface="MinionPro-Regular"/>
              </a:rPr>
              <a:t>AngularJS prefixes all the services that are provided by the AngularJS library with the $ sign.</a:t>
            </a:r>
          </a:p>
          <a:p>
            <a:pPr marL="285750" indent="-285750">
              <a:buFont typeface="Arial" panose="020B0604020202020204" pitchFamily="34" charset="0"/>
              <a:buChar char="•"/>
            </a:pPr>
            <a:endParaRPr lang="en-IN" sz="1000" dirty="0">
              <a:latin typeface="MinionPro-Regular"/>
            </a:endParaRPr>
          </a:p>
          <a:p>
            <a:pPr marL="285750" indent="-285750">
              <a:buFont typeface="Arial" panose="020B0604020202020204" pitchFamily="34" charset="0"/>
              <a:buChar char="•"/>
            </a:pPr>
            <a:r>
              <a:rPr lang="en-IN" dirty="0">
                <a:latin typeface="MinionPro-Regular"/>
              </a:rPr>
              <a:t>when you create your own services, do not prefix them with a </a:t>
            </a:r>
            <a:r>
              <a:rPr lang="en-IN" dirty="0">
                <a:latin typeface="UbuntuMono-Regular"/>
              </a:rPr>
              <a:t>$ </a:t>
            </a:r>
            <a:r>
              <a:rPr lang="en-IN" dirty="0">
                <a:latin typeface="MinionPro-Regular"/>
              </a:rPr>
              <a:t>sign. It will just end up confusing you and your team at some point in time</a:t>
            </a:r>
            <a:endParaRPr lang="en-IN" dirty="0"/>
          </a:p>
        </p:txBody>
      </p:sp>
    </p:spTree>
    <p:extLst>
      <p:ext uri="{BB962C8B-B14F-4D97-AF65-F5344CB8AC3E}">
        <p14:creationId xmlns:p14="http://schemas.microsoft.com/office/powerpoint/2010/main" val="68778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Injecting service</a:t>
            </a:r>
          </a:p>
        </p:txBody>
      </p:sp>
      <p:pic>
        <p:nvPicPr>
          <p:cNvPr id="4" name="Content Placeholder 3"/>
          <p:cNvPicPr>
            <a:picLocks noGrp="1" noChangeAspect="1"/>
          </p:cNvPicPr>
          <p:nvPr>
            <p:ph idx="1"/>
          </p:nvPr>
        </p:nvPicPr>
        <p:blipFill>
          <a:blip r:embed="rId2"/>
          <a:stretch>
            <a:fillRect/>
          </a:stretch>
        </p:blipFill>
        <p:spPr>
          <a:xfrm>
            <a:off x="838200" y="1533640"/>
            <a:ext cx="8545374" cy="1752897"/>
          </a:xfrm>
          <a:prstGeom prst="rect">
            <a:avLst/>
          </a:prstGeom>
        </p:spPr>
      </p:pic>
      <p:sp>
        <p:nvSpPr>
          <p:cNvPr id="6" name="Rectangle 5"/>
          <p:cNvSpPr/>
          <p:nvPr/>
        </p:nvSpPr>
        <p:spPr>
          <a:xfrm>
            <a:off x="838200" y="3582597"/>
            <a:ext cx="2108269" cy="369332"/>
          </a:xfrm>
          <a:prstGeom prst="rect">
            <a:avLst/>
          </a:prstGeom>
        </p:spPr>
        <p:txBody>
          <a:bodyPr wrap="none">
            <a:spAutoFit/>
          </a:bodyPr>
          <a:lstStyle/>
          <a:p>
            <a:r>
              <a:rPr lang="en-IN" b="1" dirty="0">
                <a:latin typeface="MyriadPro-SemiboldCond"/>
              </a:rPr>
              <a:t>Order of Injection</a:t>
            </a:r>
            <a:endParaRPr lang="en-IN" b="1" dirty="0"/>
          </a:p>
        </p:txBody>
      </p:sp>
      <p:pic>
        <p:nvPicPr>
          <p:cNvPr id="7" name="Picture 6"/>
          <p:cNvPicPr>
            <a:picLocks noChangeAspect="1"/>
          </p:cNvPicPr>
          <p:nvPr/>
        </p:nvPicPr>
        <p:blipFill>
          <a:blip r:embed="rId3"/>
          <a:stretch>
            <a:fillRect/>
          </a:stretch>
        </p:blipFill>
        <p:spPr>
          <a:xfrm>
            <a:off x="838200" y="4097908"/>
            <a:ext cx="5795261" cy="853919"/>
          </a:xfrm>
          <a:prstGeom prst="rect">
            <a:avLst/>
          </a:prstGeom>
        </p:spPr>
      </p:pic>
    </p:spTree>
    <p:extLst>
      <p:ext uri="{BB962C8B-B14F-4D97-AF65-F5344CB8AC3E}">
        <p14:creationId xmlns:p14="http://schemas.microsoft.com/office/powerpoint/2010/main" val="185866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Creating Our Own Service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24548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What?</a:t>
            </a:r>
          </a:p>
        </p:txBody>
      </p:sp>
      <p:sp>
        <p:nvSpPr>
          <p:cNvPr id="3" name="Content Placeholder 2"/>
          <p:cNvSpPr>
            <a:spLocks noGrp="1"/>
          </p:cNvSpPr>
          <p:nvPr>
            <p:ph idx="1"/>
          </p:nvPr>
        </p:nvSpPr>
        <p:spPr/>
        <p:txBody>
          <a:bodyPr/>
          <a:lstStyle/>
          <a:p>
            <a:r>
              <a:rPr lang="en-IN" dirty="0"/>
              <a:t>In AngularJS, when we say service, we are actually referring to the conceptual service that is a reusable API or substitutable objects, which can be shared across our applications. A service in AngularJS can be implemented as a factory, service, or provider.</a:t>
            </a:r>
          </a:p>
          <a:p>
            <a:r>
              <a:rPr lang="en-IN" dirty="0"/>
              <a:t>This is one of the badly named concepts in AngularJS and thus can lead to confusion. We end up calling all of the above services. We will see the difference between them in a bit.</a:t>
            </a:r>
            <a:endParaRPr lang="en-IN" dirty="0"/>
          </a:p>
        </p:txBody>
      </p:sp>
    </p:spTree>
    <p:extLst>
      <p:ext uri="{BB962C8B-B14F-4D97-AF65-F5344CB8AC3E}">
        <p14:creationId xmlns:p14="http://schemas.microsoft.com/office/powerpoint/2010/main" val="374737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a:t>
            </a:r>
            <a:r>
              <a:rPr lang="en-IN" dirty="0"/>
              <a:t> </a:t>
            </a:r>
            <a:r>
              <a:rPr lang="en-IN" b="1" dirty="0">
                <a:effectLst>
                  <a:outerShdw blurRad="38100" dist="38100" dir="2700000" algn="tl">
                    <a:srgbClr val="000000">
                      <a:alpha val="43137"/>
                    </a:srgbClr>
                  </a:outerShdw>
                </a:effectLst>
              </a:rPr>
              <a:t>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2157</TotalTime>
  <Words>791</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Rounded MT Bold</vt:lpstr>
      <vt:lpstr>Calibri</vt:lpstr>
      <vt:lpstr>Calibri Light</vt:lpstr>
      <vt:lpstr>MinionPro-Regular</vt:lpstr>
      <vt:lpstr>MyriadPro-SemiboldCond</vt:lpstr>
      <vt:lpstr>UbuntuMono-Regular</vt:lpstr>
      <vt:lpstr>Office Theme</vt:lpstr>
      <vt:lpstr>AngularJS For beginners</vt:lpstr>
      <vt:lpstr>What is AngularJS</vt:lpstr>
      <vt:lpstr>MVC</vt:lpstr>
      <vt:lpstr>First Application ng-app</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controllerAs</vt:lpstr>
      <vt:lpstr>controllerAs</vt:lpstr>
      <vt:lpstr>PowerPoint Presentation</vt:lpstr>
      <vt:lpstr>directive ng-repeat</vt:lpstr>
      <vt:lpstr>PowerPoint Presentation</vt:lpstr>
      <vt:lpstr>Calculator</vt:lpstr>
      <vt:lpstr>Calculator</vt:lpstr>
      <vt:lpstr>Calculator</vt:lpstr>
      <vt:lpstr>Forms</vt:lpstr>
      <vt:lpstr>form</vt:lpstr>
      <vt:lpstr>JS</vt:lpstr>
      <vt:lpstr>Error Handling</vt:lpstr>
      <vt:lpstr>Dependency Injection</vt:lpstr>
      <vt:lpstr>Controller vs Services</vt:lpstr>
      <vt:lpstr>Service types</vt:lpstr>
      <vt:lpstr>Common built-In Services</vt:lpstr>
      <vt:lpstr>Injecting service</vt:lpstr>
      <vt:lpstr>Creating Our Own Service</vt:lpstr>
      <vt:lpstr>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163</cp:revision>
  <dcterms:created xsi:type="dcterms:W3CDTF">2017-05-01T15:21:34Z</dcterms:created>
  <dcterms:modified xsi:type="dcterms:W3CDTF">2017-05-04T16:27:50Z</dcterms:modified>
</cp:coreProperties>
</file>